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 lvl="0">
      <a:defRPr lang="ru-RU"/>
    </a:defPPr>
    <a:lvl1pPr lvl="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12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2.wmf"/><Relationship Id="rId7" Type="http://schemas.openxmlformats.org/officeDocument/2006/relationships/image" Target="../media/image19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3C1359-961C-4AB4-938B-5C162E65F19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1828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9A472-FF03-42FD-B535-16585DBCEB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4332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E3C6F6-75EB-4E0F-BC3E-761B9BC6E69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906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902CBF-A61D-4B08-B559-0D1A65FA6B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843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A575C2-812C-4B4B-9524-62F823295C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441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EBF6E5-88AF-438B-9682-5A12B425B99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1782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4F007-5A22-4295-B3DF-6E42D21268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6418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F94A9C-7323-4E75-8345-FE6A8172DA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9659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12F0CE-4A4B-4930-8ECA-089502A484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515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6FCF9-2508-4FD6-A9BD-802CD617C56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4577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ED1A0-9DCD-4E0B-B059-D218FB1F75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0760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570979E-9300-4700-9269-FB031B16D04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oleObject" Target="../embeddings/oleObject33.bin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4.bin"/><Relationship Id="rId4" Type="http://schemas.openxmlformats.org/officeDocument/2006/relationships/image" Target="../media/image45.wmf"/><Relationship Id="rId9" Type="http://schemas.openxmlformats.org/officeDocument/2006/relationships/image" Target="../media/image4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oleObject" Target="../embeddings/oleObject36.bin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9.wmf"/><Relationship Id="rId9" Type="http://schemas.openxmlformats.org/officeDocument/2006/relationships/image" Target="../media/image51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image" Target="../media/image9.png"/><Relationship Id="rId18" Type="http://schemas.openxmlformats.org/officeDocument/2006/relationships/oleObject" Target="../embeddings/oleObject8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6.wmf"/><Relationship Id="rId10" Type="http://schemas.openxmlformats.org/officeDocument/2006/relationships/image" Target="../media/image4.wmf"/><Relationship Id="rId19" Type="http://schemas.openxmlformats.org/officeDocument/2006/relationships/image" Target="../media/image8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3.png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7.bin"/><Relationship Id="rId18" Type="http://schemas.openxmlformats.org/officeDocument/2006/relationships/oleObject" Target="../embeddings/oleObject20.bin"/><Relationship Id="rId3" Type="http://schemas.openxmlformats.org/officeDocument/2006/relationships/oleObject" Target="../embeddings/oleObject12.bin"/><Relationship Id="rId21" Type="http://schemas.openxmlformats.org/officeDocument/2006/relationships/image" Target="../media/image21.png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7.wmf"/><Relationship Id="rId1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9.bin"/><Relationship Id="rId20" Type="http://schemas.openxmlformats.org/officeDocument/2006/relationships/image" Target="../media/image20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image" Target="../media/image18.wmf"/><Relationship Id="rId23" Type="http://schemas.openxmlformats.org/officeDocument/2006/relationships/image" Target="../media/image23.png"/><Relationship Id="rId10" Type="http://schemas.openxmlformats.org/officeDocument/2006/relationships/image" Target="../media/image16.wmf"/><Relationship Id="rId19" Type="http://schemas.openxmlformats.org/officeDocument/2006/relationships/oleObject" Target="../embeddings/oleObject21.bin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5.bin"/><Relationship Id="rId14" Type="http://schemas.openxmlformats.org/officeDocument/2006/relationships/oleObject" Target="../embeddings/oleObject18.bin"/><Relationship Id="rId22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2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3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8.png"/><Relationship Id="rId4" Type="http://schemas.openxmlformats.org/officeDocument/2006/relationships/image" Target="../media/image18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image" Target="../media/image43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0.wmf"/><Relationship Id="rId11" Type="http://schemas.openxmlformats.org/officeDocument/2006/relationships/image" Target="../media/image42.wmf"/><Relationship Id="rId5" Type="http://schemas.openxmlformats.org/officeDocument/2006/relationships/oleObject" Target="../embeddings/oleObject29.bin"/><Relationship Id="rId10" Type="http://schemas.openxmlformats.org/officeDocument/2006/relationships/oleObject" Target="../embeddings/oleObject31.bin"/><Relationship Id="rId4" Type="http://schemas.openxmlformats.org/officeDocument/2006/relationships/image" Target="../media/image39.wmf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ru-RU" altLang="ru-RU" sz="4000" dirty="0">
                <a:solidFill>
                  <a:srgbClr val="006600"/>
                </a:solidFill>
              </a:rPr>
              <a:t>Двойной интеграл. Приложения двойного интеграла.</a:t>
            </a:r>
            <a:r>
              <a:rPr lang="ru-RU" altLang="ru-RU" sz="4000" dirty="0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076700"/>
            <a:ext cx="6800850" cy="1944688"/>
          </a:xfrm>
        </p:spPr>
        <p:txBody>
          <a:bodyPr/>
          <a:lstStyle/>
          <a:p>
            <a:r>
              <a:rPr lang="ru-RU" altLang="ru-RU" sz="3200" dirty="0">
                <a:solidFill>
                  <a:schemeClr val="hlink"/>
                </a:solidFill>
              </a:rPr>
              <a:t>Двойной интеграл. Его свойства. Геометрический смысл. Вычисление двойного интеграла.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sz="3200" b="1">
                <a:solidFill>
                  <a:srgbClr val="FF0066"/>
                </a:solidFill>
              </a:rPr>
              <a:t>Пример 2: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 b="1"/>
              <a:t>Изменить порядок интегрирования в двойном интеграле: </a:t>
            </a:r>
          </a:p>
          <a:p>
            <a:pPr>
              <a:buFontTx/>
              <a:buNone/>
            </a:pPr>
            <a:r>
              <a:rPr lang="ru-RU" altLang="ru-RU" sz="2000" b="1"/>
              <a:t>				. Изобразим область интегрирования:</a:t>
            </a:r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r>
              <a:rPr lang="ru-RU" altLang="ru-RU" sz="2000" b="1"/>
              <a:t>	</a:t>
            </a:r>
            <a:r>
              <a:rPr lang="ru-RU" altLang="ru-RU" sz="2000" b="1">
                <a:solidFill>
                  <a:srgbClr val="6600CC"/>
                </a:solidFill>
              </a:rPr>
              <a:t>Замечание 4:</a:t>
            </a:r>
            <a:r>
              <a:rPr lang="ru-RU" altLang="ru-RU" sz="2000" b="1"/>
              <a:t> Пределы интегрирования необходимо расставлять так, чтобы процесс вычисления был наименее трудоёмким.	</a:t>
            </a:r>
          </a:p>
          <a:p>
            <a:pPr>
              <a:buFontTx/>
              <a:buNone/>
            </a:pPr>
            <a:r>
              <a:rPr lang="ru-RU" altLang="ru-RU" sz="2000" b="1"/>
              <a:t>	 </a:t>
            </a:r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r>
              <a:rPr lang="ru-RU" altLang="ru-RU" sz="2000" b="1"/>
              <a:t>	</a:t>
            </a:r>
          </a:p>
        </p:txBody>
      </p:sp>
      <p:sp>
        <p:nvSpPr>
          <p:cNvPr id="860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6020" name="Object 4"/>
          <p:cNvGraphicFramePr>
            <a:graphicFrameLocks noChangeAspect="1"/>
          </p:cNvGraphicFramePr>
          <p:nvPr/>
        </p:nvGraphicFramePr>
        <p:xfrm>
          <a:off x="900113" y="1989138"/>
          <a:ext cx="1727200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3" name="Формула" r:id="rId3" imgW="1104900" imgH="558800" progId="Equation.3">
                  <p:embed/>
                </p:oleObj>
              </mc:Choice>
              <mc:Fallback>
                <p:oleObj name="Формула" r:id="rId3" imgW="1104900" imgH="558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989138"/>
                        <a:ext cx="1727200" cy="877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023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6022" name="Object 6"/>
          <p:cNvGraphicFramePr>
            <a:graphicFrameLocks noChangeAspect="1"/>
          </p:cNvGraphicFramePr>
          <p:nvPr/>
        </p:nvGraphicFramePr>
        <p:xfrm>
          <a:off x="3779838" y="2349500"/>
          <a:ext cx="180022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4" name="Формула" r:id="rId5" imgW="1168400" imgH="558800" progId="Equation.3">
                  <p:embed/>
                </p:oleObj>
              </mc:Choice>
              <mc:Fallback>
                <p:oleObj name="Формула" r:id="rId5" imgW="1168400" imgH="558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2349500"/>
                        <a:ext cx="1800225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602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349500"/>
            <a:ext cx="216058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6025" name="Object 9"/>
          <p:cNvGraphicFramePr>
            <a:graphicFrameLocks noChangeAspect="1"/>
          </p:cNvGraphicFramePr>
          <p:nvPr/>
        </p:nvGraphicFramePr>
        <p:xfrm>
          <a:off x="1042988" y="3141663"/>
          <a:ext cx="1944687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5" name="Формула" r:id="rId8" imgW="1193800" imgH="609600" progId="Equation.3">
                  <p:embed/>
                </p:oleObj>
              </mc:Choice>
              <mc:Fallback>
                <p:oleObj name="Формула" r:id="rId8" imgW="1193800" imgH="609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141663"/>
                        <a:ext cx="1944687" cy="995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sz="3600" b="1">
                <a:solidFill>
                  <a:srgbClr val="FF0066"/>
                </a:solidFill>
              </a:rPr>
              <a:t>Пример 3: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 b="1"/>
              <a:t>Не вычисляя двойного интеграла, выяснить, который из них имеет большее значение:</a:t>
            </a:r>
          </a:p>
          <a:p>
            <a:pPr>
              <a:buFontTx/>
              <a:buNone/>
            </a:pPr>
            <a:r>
              <a:rPr lang="ru-RU" altLang="ru-RU" sz="2000" b="1"/>
              <a:t>	</a:t>
            </a:r>
          </a:p>
          <a:p>
            <a:pPr>
              <a:buFontTx/>
              <a:buNone/>
            </a:pPr>
            <a:r>
              <a:rPr lang="ru-RU" altLang="ru-RU" sz="2000" b="1"/>
              <a:t>	</a:t>
            </a:r>
          </a:p>
          <a:p>
            <a:pPr>
              <a:buFontTx/>
              <a:buNone/>
            </a:pPr>
            <a:r>
              <a:rPr lang="ru-RU" altLang="ru-RU" sz="2000" b="1"/>
              <a:t>	</a:t>
            </a:r>
          </a:p>
          <a:p>
            <a:pPr>
              <a:buFontTx/>
              <a:buNone/>
            </a:pPr>
            <a:r>
              <a:rPr lang="ru-RU" altLang="ru-RU" sz="2000" b="1"/>
              <a:t>	Где область </a:t>
            </a:r>
            <a:r>
              <a:rPr lang="en-US" altLang="ru-RU" sz="2000" b="1"/>
              <a:t>D </a:t>
            </a:r>
            <a:r>
              <a:rPr lang="ru-RU" altLang="ru-RU" sz="2000" b="1"/>
              <a:t>задана своими границами: </a:t>
            </a:r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r>
              <a:rPr lang="ru-RU" altLang="ru-RU" sz="2000" b="1"/>
              <a:t>	В области </a:t>
            </a:r>
            <a:r>
              <a:rPr lang="en-US" altLang="ru-RU" sz="2000" b="1"/>
              <a:t>D</a:t>
            </a:r>
            <a:r>
              <a:rPr lang="ru-RU" altLang="ru-RU" sz="2000" b="1"/>
              <a:t> имеем:</a:t>
            </a:r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r>
              <a:rPr lang="ru-RU" altLang="ru-RU" sz="2000" b="1"/>
              <a:t>	т.е. первый имеет большее значение, т.к. для него функция больше. </a:t>
            </a:r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7044" name="Object 4"/>
          <p:cNvGraphicFramePr>
            <a:graphicFrameLocks noChangeAspect="1"/>
          </p:cNvGraphicFramePr>
          <p:nvPr/>
        </p:nvGraphicFramePr>
        <p:xfrm>
          <a:off x="1763713" y="2349500"/>
          <a:ext cx="5040312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7" name="Формула" r:id="rId3" imgW="2806700" imgH="431800" progId="Equation.3">
                  <p:embed/>
                </p:oleObj>
              </mc:Choice>
              <mc:Fallback>
                <p:oleObj name="Формула" r:id="rId3" imgW="28067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2349500"/>
                        <a:ext cx="5040312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0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7046" name="Object 6"/>
          <p:cNvGraphicFramePr>
            <a:graphicFrameLocks noChangeAspect="1"/>
          </p:cNvGraphicFramePr>
          <p:nvPr/>
        </p:nvGraphicFramePr>
        <p:xfrm>
          <a:off x="2555875" y="3860800"/>
          <a:ext cx="2916238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8" name="Формула" r:id="rId5" imgW="1714500" imgH="228600" progId="Equation.3">
                  <p:embed/>
                </p:oleObj>
              </mc:Choice>
              <mc:Fallback>
                <p:oleObj name="Формула" r:id="rId5" imgW="17145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3860800"/>
                        <a:ext cx="2916238" cy="388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704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924175"/>
            <a:ext cx="2016125" cy="178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05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7049" name="Object 9"/>
          <p:cNvGraphicFramePr>
            <a:graphicFrameLocks noChangeAspect="1"/>
          </p:cNvGraphicFramePr>
          <p:nvPr/>
        </p:nvGraphicFramePr>
        <p:xfrm>
          <a:off x="1116013" y="4868863"/>
          <a:ext cx="439261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9" name="Формула" r:id="rId8" imgW="2921000" imgH="279400" progId="Equation.3">
                  <p:embed/>
                </p:oleObj>
              </mc:Choice>
              <mc:Fallback>
                <p:oleObj name="Формула" r:id="rId8" imgW="2921000" imgH="2794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4868863"/>
                        <a:ext cx="4392612" cy="414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7200" i="1" dirty="0"/>
              <a:t>Несобственные интегралы.</a:t>
            </a:r>
          </a:p>
        </p:txBody>
      </p:sp>
    </p:spTree>
    <p:extLst>
      <p:ext uri="{BB962C8B-B14F-4D97-AF65-F5344CB8AC3E}">
        <p14:creationId xmlns:p14="http://schemas.microsoft.com/office/powerpoint/2010/main" val="1698008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tudysphere.ru/image/HigherMathematics/11/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25"/>
            <a:ext cx="9144000" cy="674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414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studysphere.ru/image/HigherMathematics/11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175"/>
            <a:ext cx="9144000" cy="672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865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tudysphere.ru/image/HigherMathematics/11/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171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tudysphere.ru/image/HigherMathematics/11/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2225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studysphere.ru/image/HigherMathematics/11/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75"/>
            <a:ext cx="9144000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198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tudysphere.ru/image/HigherMathematics/11/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0782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studysphere.ru/image/HigherMathematics/11/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749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66"/>
                </a:solidFill>
              </a:rPr>
              <a:t>Определение двойного интеграла.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 b="1"/>
              <a:t>Пусть функция                     определена в области </a:t>
            </a:r>
            <a:r>
              <a:rPr lang="en-US" altLang="ru-RU" sz="2000" b="1"/>
              <a:t>D</a:t>
            </a:r>
            <a:r>
              <a:rPr lang="ru-RU" altLang="ru-RU" sz="2000" b="1"/>
              <a:t>. Разобьём область </a:t>
            </a:r>
            <a:r>
              <a:rPr lang="en-US" altLang="ru-RU" sz="2000" b="1"/>
              <a:t>D</a:t>
            </a:r>
            <a:r>
              <a:rPr lang="ru-RU" altLang="ru-RU" sz="2000" b="1"/>
              <a:t> произвольным образом на связные части </a:t>
            </a:r>
            <a:r>
              <a:rPr lang="en-US" altLang="ru-RU" sz="2000" b="1"/>
              <a:t>D</a:t>
            </a:r>
            <a:r>
              <a:rPr lang="en-US" altLang="ru-RU" sz="2000" b="1" baseline="-25000"/>
              <a:t>i</a:t>
            </a:r>
            <a:r>
              <a:rPr lang="ru-RU" altLang="ru-RU" sz="2000" b="1"/>
              <a:t>,</a:t>
            </a:r>
            <a:r>
              <a:rPr lang="en-US" altLang="ru-RU" sz="2000" b="1"/>
              <a:t>            </a:t>
            </a:r>
            <a:r>
              <a:rPr lang="ru-RU" altLang="ru-RU" sz="2000" b="1"/>
              <a:t>. В каждой из частей выберем произвольным образом точку                                              . Пусть           - площадь подобласти </a:t>
            </a:r>
            <a:r>
              <a:rPr lang="en-US" altLang="ru-RU" sz="2000" b="1"/>
              <a:t>D</a:t>
            </a:r>
            <a:r>
              <a:rPr lang="en-US" altLang="ru-RU" sz="2000" b="1" baseline="-25000"/>
              <a:t>i</a:t>
            </a:r>
            <a:r>
              <a:rPr lang="ru-RU" altLang="ru-RU" sz="2000" b="1"/>
              <a:t>,                                   . После чего составим </a:t>
            </a:r>
          </a:p>
          <a:p>
            <a:pPr>
              <a:buFontTx/>
              <a:buNone/>
            </a:pPr>
            <a:r>
              <a:rPr lang="ru-RU" altLang="ru-RU" sz="2000" b="1"/>
              <a:t>	интегральную сумму:</a:t>
            </a:r>
          </a:p>
          <a:p>
            <a:pPr>
              <a:buFontTx/>
              <a:buNone/>
            </a:pPr>
            <a:r>
              <a:rPr lang="ru-RU" altLang="ru-RU" sz="2000" b="1"/>
              <a:t>								(*)</a:t>
            </a:r>
          </a:p>
          <a:p>
            <a:pPr>
              <a:buFontTx/>
              <a:buNone/>
            </a:pPr>
            <a:r>
              <a:rPr lang="ru-RU" altLang="ru-RU" sz="2000" b="1"/>
              <a:t>	</a:t>
            </a:r>
          </a:p>
          <a:p>
            <a:pPr>
              <a:buFontTx/>
              <a:buNone/>
            </a:pPr>
            <a:r>
              <a:rPr lang="ru-RU" altLang="ru-RU" sz="2000" b="1"/>
              <a:t>	Если существует конечный предел интегральных сумм (*)</a:t>
            </a:r>
          </a:p>
          <a:p>
            <a:pPr>
              <a:buFontTx/>
              <a:buNone/>
            </a:pPr>
            <a:r>
              <a:rPr lang="ru-RU" altLang="ru-RU" sz="2000" b="1"/>
              <a:t>  	при                                     , который не зависит от способа разбиения области                     и от выбора точек                  , то он называется 	</a:t>
            </a:r>
            <a:endParaRPr lang="en-US" altLang="ru-RU" sz="2000" b="1"/>
          </a:p>
          <a:p>
            <a:pPr>
              <a:buFontTx/>
              <a:buNone/>
            </a:pPr>
            <a:r>
              <a:rPr lang="en-US" altLang="ru-RU" sz="2000" b="1"/>
              <a:t>	</a:t>
            </a:r>
            <a:r>
              <a:rPr lang="ru-RU" altLang="ru-RU" sz="2000" b="1" i="1">
                <a:solidFill>
                  <a:srgbClr val="6600CC"/>
                </a:solidFill>
              </a:rPr>
              <a:t>двойным интегралом  функции по области </a:t>
            </a:r>
            <a:r>
              <a:rPr lang="en-US" altLang="ru-RU" sz="2000" b="1" i="1">
                <a:solidFill>
                  <a:srgbClr val="6600CC"/>
                </a:solidFill>
              </a:rPr>
              <a:t>D</a:t>
            </a:r>
            <a:r>
              <a:rPr lang="ru-RU" altLang="ru-RU" sz="2000" b="1"/>
              <a:t> и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7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7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8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8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0" y="3290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8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8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9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92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94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96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898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900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902" name="Rectangle 38"/>
          <p:cNvSpPr>
            <a:spLocks noChangeArrowheads="1"/>
          </p:cNvSpPr>
          <p:nvPr/>
        </p:nvSpPr>
        <p:spPr bwMode="auto">
          <a:xfrm>
            <a:off x="0" y="3284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904" name="Rectangle 4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906" name="Rectangle 4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908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910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912" name="Rectangle 4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916" name="Rectangle 5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6919" name="Rectangle 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918" name="Object 54"/>
          <p:cNvGraphicFramePr>
            <a:graphicFrameLocks noChangeAspect="1"/>
          </p:cNvGraphicFramePr>
          <p:nvPr/>
        </p:nvGraphicFramePr>
        <p:xfrm>
          <a:off x="2987675" y="1628775"/>
          <a:ext cx="1152525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1" name="Формула" r:id="rId3" imgW="761669" imgH="228501" progId="Equation.3">
                  <p:embed/>
                </p:oleObj>
              </mc:Choice>
              <mc:Fallback>
                <p:oleObj name="Формула" r:id="rId3" imgW="761669" imgH="228501" progId="Equation.3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1628775"/>
                        <a:ext cx="1152525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21" name="Rectangle 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920" name="Object 56"/>
          <p:cNvGraphicFramePr>
            <a:graphicFrameLocks noChangeAspect="1"/>
          </p:cNvGraphicFramePr>
          <p:nvPr/>
        </p:nvGraphicFramePr>
        <p:xfrm>
          <a:off x="2124075" y="2205038"/>
          <a:ext cx="719138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2" name="Формула" r:id="rId5" imgW="507780" imgH="266584" progId="Equation.3">
                  <p:embed/>
                </p:oleObj>
              </mc:Choice>
              <mc:Fallback>
                <p:oleObj name="Формула" r:id="rId5" imgW="507780" imgH="266584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2205038"/>
                        <a:ext cx="719138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23" name="Rectangle 5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922" name="Object 58"/>
          <p:cNvGraphicFramePr>
            <a:graphicFrameLocks noChangeAspect="1"/>
          </p:cNvGraphicFramePr>
          <p:nvPr/>
        </p:nvGraphicFramePr>
        <p:xfrm>
          <a:off x="4932363" y="2492375"/>
          <a:ext cx="3024187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3" name="Формула" r:id="rId7" imgW="2171700" imgH="279400" progId="Equation.3">
                  <p:embed/>
                </p:oleObj>
              </mc:Choice>
              <mc:Fallback>
                <p:oleObj name="Формула" r:id="rId7" imgW="2171700" imgH="2794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2492375"/>
                        <a:ext cx="3024187" cy="384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25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924" name="Object 60"/>
          <p:cNvGraphicFramePr>
            <a:graphicFrameLocks noChangeAspect="1"/>
          </p:cNvGraphicFramePr>
          <p:nvPr/>
        </p:nvGraphicFramePr>
        <p:xfrm>
          <a:off x="1835150" y="2781300"/>
          <a:ext cx="3619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4" name="Формула" r:id="rId9" imgW="203112" imgH="241195" progId="Equation.3">
                  <p:embed/>
                </p:oleObj>
              </mc:Choice>
              <mc:Fallback>
                <p:oleObj name="Формула" r:id="rId9" imgW="203112" imgH="241195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2781300"/>
                        <a:ext cx="36195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27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926" name="Object 62"/>
          <p:cNvGraphicFramePr>
            <a:graphicFrameLocks noChangeAspect="1"/>
          </p:cNvGraphicFramePr>
          <p:nvPr/>
        </p:nvGraphicFramePr>
        <p:xfrm>
          <a:off x="5795963" y="2852738"/>
          <a:ext cx="1944687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5" name="Формула" r:id="rId11" imgW="1358310" imgH="380835" progId="Equation.3">
                  <p:embed/>
                </p:oleObj>
              </mc:Choice>
              <mc:Fallback>
                <p:oleObj name="Формула" r:id="rId11" imgW="1358310" imgH="380835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2852738"/>
                        <a:ext cx="1944687" cy="54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6928" name="Picture 6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429000"/>
            <a:ext cx="2952750" cy="108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930" name="Rectangle 6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929" name="Object 65"/>
          <p:cNvGraphicFramePr>
            <a:graphicFrameLocks noChangeAspect="1"/>
          </p:cNvGraphicFramePr>
          <p:nvPr/>
        </p:nvGraphicFramePr>
        <p:xfrm>
          <a:off x="1547813" y="4941888"/>
          <a:ext cx="2160587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6" name="Формула" r:id="rId14" imgW="1206500" imgH="228600" progId="Equation.3">
                  <p:embed/>
                </p:oleObj>
              </mc:Choice>
              <mc:Fallback>
                <p:oleObj name="Формула" r:id="rId14" imgW="1206500" imgH="22860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4941888"/>
                        <a:ext cx="2160587" cy="407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32" name="Rectangle 6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931" name="Object 67"/>
          <p:cNvGraphicFramePr>
            <a:graphicFrameLocks noChangeAspect="1"/>
          </p:cNvGraphicFramePr>
          <p:nvPr/>
        </p:nvGraphicFramePr>
        <p:xfrm>
          <a:off x="3492500" y="5157788"/>
          <a:ext cx="1008063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7" name="Формула" r:id="rId16" imgW="698500" imgH="457200" progId="Equation.3">
                  <p:embed/>
                </p:oleObj>
              </mc:Choice>
              <mc:Fallback>
                <p:oleObj name="Формула" r:id="rId16" imgW="698500" imgH="45720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5157788"/>
                        <a:ext cx="1008063" cy="661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34" name="Rectangle 7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6933" name="Object 69"/>
          <p:cNvGraphicFramePr>
            <a:graphicFrameLocks noChangeAspect="1"/>
          </p:cNvGraphicFramePr>
          <p:nvPr/>
        </p:nvGraphicFramePr>
        <p:xfrm>
          <a:off x="7308850" y="5300663"/>
          <a:ext cx="1008063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8" name="Формула" r:id="rId18" imgW="622030" imgH="241195" progId="Equation.3">
                  <p:embed/>
                </p:oleObj>
              </mc:Choice>
              <mc:Fallback>
                <p:oleObj name="Формула" r:id="rId18" imgW="622030" imgH="241195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8850" y="5300663"/>
                        <a:ext cx="1008063" cy="387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studysphere.ru/image/HigherMathematics/11/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2298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studysphere.ru/image/HigherMathematics/11/1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7573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studysphere.ru/image/HigherMathematics/11/1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6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054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tudysphere.ru/image/HigherMathematics/11/1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513"/>
            <a:ext cx="9144000" cy="689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322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studysphere.ru/image/HigherMathematics/11/1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63"/>
            <a:ext cx="91440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550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tudysphere.ru/image/HigherMathematics/11/1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"/>
            <a:ext cx="9144000" cy="681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800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studysphere.ru/image/HigherMathematics/11/1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8"/>
            <a:ext cx="9144000" cy="678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5244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66"/>
                </a:solidFill>
              </a:rPr>
              <a:t>Существование двойного интеграла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altLang="ru-RU" sz="2000" b="1"/>
              <a:t>	и обозначается:</a:t>
            </a:r>
          </a:p>
          <a:p>
            <a:pPr>
              <a:buFontTx/>
              <a:buNone/>
            </a:pPr>
            <a:r>
              <a:rPr lang="ru-RU" altLang="ru-RU" sz="2000" b="1"/>
              <a:t>	Функция,</a:t>
            </a:r>
          </a:p>
          <a:p>
            <a:pPr>
              <a:buFontTx/>
              <a:buNone/>
            </a:pPr>
            <a:r>
              <a:rPr lang="ru-RU" altLang="ru-RU" sz="2000" b="1"/>
              <a:t>	для которой </a:t>
            </a:r>
          </a:p>
          <a:p>
            <a:pPr>
              <a:buFontTx/>
              <a:buNone/>
            </a:pPr>
            <a:r>
              <a:rPr lang="ru-RU" altLang="ru-RU" sz="2000" b="1"/>
              <a:t>	двойной интеграл</a:t>
            </a:r>
          </a:p>
          <a:p>
            <a:pPr>
              <a:buFontTx/>
              <a:buNone/>
            </a:pPr>
            <a:r>
              <a:rPr lang="ru-RU" altLang="ru-RU" sz="2000" b="1"/>
              <a:t>	существует, называется   интегрируемой в области </a:t>
            </a:r>
            <a:r>
              <a:rPr lang="en-US" altLang="ru-RU" sz="2000" b="1"/>
              <a:t>D</a:t>
            </a:r>
            <a:r>
              <a:rPr lang="ru-RU" altLang="ru-RU" sz="2000" b="1"/>
              <a:t>.</a:t>
            </a:r>
          </a:p>
          <a:p>
            <a:pPr>
              <a:buFontTx/>
              <a:buNone/>
            </a:pPr>
            <a:r>
              <a:rPr lang="ru-RU" altLang="ru-RU" sz="2000" b="1"/>
              <a:t>	Пусть граница Г области         является кусочно-гладкой линией, т.е. её можно представить в виде конечного числа гладких участков кривых, т.е. линий, имеющих касательную в каждой своей точке.</a:t>
            </a:r>
          </a:p>
          <a:p>
            <a:pPr>
              <a:buFontTx/>
              <a:buNone/>
            </a:pPr>
            <a:r>
              <a:rPr lang="ru-RU" altLang="ru-RU" sz="2000" b="1"/>
              <a:t>	</a:t>
            </a:r>
            <a:r>
              <a:rPr lang="ru-RU" altLang="ru-RU" sz="2000" b="1">
                <a:solidFill>
                  <a:srgbClr val="0000FF"/>
                </a:solidFill>
              </a:rPr>
              <a:t>Теорема 1:</a:t>
            </a:r>
            <a:r>
              <a:rPr lang="ru-RU" altLang="ru-RU" sz="2000" b="1"/>
              <a:t> Если функция                 непрерывна в замкнутой ограниченной области, то для неё существует двойной интеграл.  </a:t>
            </a:r>
          </a:p>
          <a:p>
            <a:pPr algn="ctr">
              <a:buFontTx/>
              <a:buNone/>
            </a:pPr>
            <a:r>
              <a:rPr lang="ru-RU" altLang="ru-RU" b="1"/>
              <a:t>	</a:t>
            </a: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885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78862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57338"/>
            <a:ext cx="5327650" cy="131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8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8863" name="Object 15"/>
          <p:cNvGraphicFramePr>
            <a:graphicFrameLocks noChangeAspect="1"/>
          </p:cNvGraphicFramePr>
          <p:nvPr/>
        </p:nvGraphicFramePr>
        <p:xfrm>
          <a:off x="2051050" y="1989138"/>
          <a:ext cx="122555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5" name="Формула" r:id="rId4" imgW="761669" imgH="228501" progId="Equation.3">
                  <p:embed/>
                </p:oleObj>
              </mc:Choice>
              <mc:Fallback>
                <p:oleObj name="Формула" r:id="rId4" imgW="761669" imgH="228501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89138"/>
                        <a:ext cx="122555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8865" name="Object 17"/>
          <p:cNvGraphicFramePr>
            <a:graphicFrameLocks noChangeAspect="1"/>
          </p:cNvGraphicFramePr>
          <p:nvPr/>
        </p:nvGraphicFramePr>
        <p:xfrm>
          <a:off x="4140200" y="3357563"/>
          <a:ext cx="3413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6" name="Формула" r:id="rId6" imgW="177646" imgH="228402" progId="Equation.3">
                  <p:embed/>
                </p:oleObj>
              </mc:Choice>
              <mc:Fallback>
                <p:oleObj name="Формула" r:id="rId6" imgW="177646" imgH="228402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3357563"/>
                        <a:ext cx="341313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8" name="Rectangle 2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8867" name="Object 19"/>
          <p:cNvGraphicFramePr>
            <a:graphicFrameLocks noChangeAspect="1"/>
          </p:cNvGraphicFramePr>
          <p:nvPr/>
        </p:nvGraphicFramePr>
        <p:xfrm>
          <a:off x="4284663" y="4797425"/>
          <a:ext cx="1008062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77" name="Формула" r:id="rId8" imgW="761669" imgH="228501" progId="Equation.3">
                  <p:embed/>
                </p:oleObj>
              </mc:Choice>
              <mc:Fallback>
                <p:oleObj name="Формула" r:id="rId8" imgW="761669" imgH="228501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4797425"/>
                        <a:ext cx="1008062" cy="303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66"/>
                </a:solidFill>
              </a:rPr>
              <a:t>Свойства двойного интеграла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 b="1"/>
              <a:t>1.     Если функции:                             - интегрируемы в области   то их сумма:                              также интегрируема в этой области и верно равенство: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ru-RU" altLang="ru-RU" sz="2000" b="1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ru-RU" altLang="ru-RU" sz="2000" b="1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ru-RU" altLang="ru-RU" sz="2000" b="1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 b="1"/>
              <a:t>2.      Если функция                      интегрируема в области        , то функция                         - также интегрируема в этой области                         и  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 b="1"/>
              <a:t>3.      Если функция </a:t>
            </a:r>
            <a:r>
              <a:rPr lang="en-US" altLang="ru-RU" sz="2000" b="1"/>
              <a:t>                 </a:t>
            </a:r>
            <a:r>
              <a:rPr lang="ru-RU" altLang="ru-RU" sz="2000" b="1"/>
              <a:t>                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 b="1"/>
              <a:t>	непрерывна в области 				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 b="1"/>
              <a:t>	и 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ru-RU" altLang="ru-RU" sz="2000" b="1"/>
              <a:t>				  </a:t>
            </a:r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987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880" name="Object 8"/>
          <p:cNvGraphicFramePr>
            <a:graphicFrameLocks noChangeAspect="1"/>
          </p:cNvGraphicFramePr>
          <p:nvPr/>
        </p:nvGraphicFramePr>
        <p:xfrm>
          <a:off x="3203575" y="1628775"/>
          <a:ext cx="1800225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5" name="Формула" r:id="rId3" imgW="1130300" imgH="228600" progId="Equation.3">
                  <p:embed/>
                </p:oleObj>
              </mc:Choice>
              <mc:Fallback>
                <p:oleObj name="Формула" r:id="rId3" imgW="11303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1628775"/>
                        <a:ext cx="1800225" cy="363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882" name="Object 10"/>
          <p:cNvGraphicFramePr>
            <a:graphicFrameLocks noChangeAspect="1"/>
          </p:cNvGraphicFramePr>
          <p:nvPr/>
        </p:nvGraphicFramePr>
        <p:xfrm>
          <a:off x="2843213" y="1916113"/>
          <a:ext cx="20161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6" name="Формула" r:id="rId5" imgW="1143000" imgH="228600" progId="Equation.3">
                  <p:embed/>
                </p:oleObj>
              </mc:Choice>
              <mc:Fallback>
                <p:oleObj name="Формула" r:id="rId5" imgW="11430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1916113"/>
                        <a:ext cx="2016125" cy="403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885" name="Object 13"/>
          <p:cNvGraphicFramePr>
            <a:graphicFrameLocks noChangeAspect="1"/>
          </p:cNvGraphicFramePr>
          <p:nvPr/>
        </p:nvGraphicFramePr>
        <p:xfrm>
          <a:off x="3203575" y="3500438"/>
          <a:ext cx="1152525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7" name="Формула" r:id="rId7" imgW="761669" imgH="228501" progId="Equation.3">
                  <p:embed/>
                </p:oleObj>
              </mc:Choice>
              <mc:Fallback>
                <p:oleObj name="Формула" r:id="rId7" imgW="761669" imgH="228501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500438"/>
                        <a:ext cx="1152525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887" name="Object 15"/>
          <p:cNvGraphicFramePr>
            <a:graphicFrameLocks noChangeAspect="1"/>
          </p:cNvGraphicFramePr>
          <p:nvPr/>
        </p:nvGraphicFramePr>
        <p:xfrm>
          <a:off x="2339975" y="3789363"/>
          <a:ext cx="1584325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8" name="Формула" r:id="rId9" imgW="977900" imgH="228600" progId="Equation.3">
                  <p:embed/>
                </p:oleObj>
              </mc:Choice>
              <mc:Fallback>
                <p:oleObj name="Формула" r:id="rId9" imgW="977900" imgH="228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789363"/>
                        <a:ext cx="1584325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889" name="Object 17"/>
          <p:cNvGraphicFramePr>
            <a:graphicFrameLocks noChangeAspect="1"/>
          </p:cNvGraphicFramePr>
          <p:nvPr/>
        </p:nvGraphicFramePr>
        <p:xfrm>
          <a:off x="2339975" y="4005263"/>
          <a:ext cx="1366838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29" name="Формула" r:id="rId11" imgW="850680" imgH="228600" progId="Equation.3">
                  <p:embed/>
                </p:oleObj>
              </mc:Choice>
              <mc:Fallback>
                <p:oleObj name="Формула" r:id="rId11" imgW="850680" imgH="228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4005263"/>
                        <a:ext cx="1366838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2" name="Rectangle 2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891" name="Object 19"/>
          <p:cNvGraphicFramePr>
            <a:graphicFrameLocks noChangeAspect="1"/>
          </p:cNvGraphicFramePr>
          <p:nvPr/>
        </p:nvGraphicFramePr>
        <p:xfrm>
          <a:off x="3059113" y="4365625"/>
          <a:ext cx="107950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0" name="Формула" r:id="rId13" imgW="761669" imgH="228501" progId="Equation.3">
                  <p:embed/>
                </p:oleObj>
              </mc:Choice>
              <mc:Fallback>
                <p:oleObj name="Формула" r:id="rId13" imgW="761669" imgH="228501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4365625"/>
                        <a:ext cx="107950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893" name="Object 21"/>
          <p:cNvGraphicFramePr>
            <a:graphicFrameLocks noChangeAspect="1"/>
          </p:cNvGraphicFramePr>
          <p:nvPr/>
        </p:nvGraphicFramePr>
        <p:xfrm>
          <a:off x="4140200" y="4652963"/>
          <a:ext cx="2857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1" name="Формула" r:id="rId14" imgW="177646" imgH="228402" progId="Equation.3">
                  <p:embed/>
                </p:oleObj>
              </mc:Choice>
              <mc:Fallback>
                <p:oleObj name="Формула" r:id="rId14" imgW="177646" imgH="228402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4652963"/>
                        <a:ext cx="285750" cy="360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895" name="Object 23"/>
          <p:cNvGraphicFramePr>
            <a:graphicFrameLocks noChangeAspect="1"/>
          </p:cNvGraphicFramePr>
          <p:nvPr/>
        </p:nvGraphicFramePr>
        <p:xfrm>
          <a:off x="7740650" y="3500438"/>
          <a:ext cx="28575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2" name="Формула" r:id="rId16" imgW="177480" imgH="228600" progId="Equation.3">
                  <p:embed/>
                </p:oleObj>
              </mc:Choice>
              <mc:Fallback>
                <p:oleObj name="Формула" r:id="rId16" imgW="177480" imgH="22860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3500438"/>
                        <a:ext cx="285750" cy="360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98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897" name="Object 25"/>
          <p:cNvGraphicFramePr>
            <a:graphicFrameLocks noChangeAspect="1"/>
          </p:cNvGraphicFramePr>
          <p:nvPr/>
        </p:nvGraphicFramePr>
        <p:xfrm>
          <a:off x="8459788" y="1557338"/>
          <a:ext cx="284162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3" name="Формула" r:id="rId18" imgW="177646" imgH="228402" progId="Equation.3">
                  <p:embed/>
                </p:oleObj>
              </mc:Choice>
              <mc:Fallback>
                <p:oleObj name="Формула" r:id="rId18" imgW="177646" imgH="228402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9788" y="1557338"/>
                        <a:ext cx="284162" cy="360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900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899" name="Object 27"/>
          <p:cNvGraphicFramePr>
            <a:graphicFrameLocks noChangeAspect="1"/>
          </p:cNvGraphicFramePr>
          <p:nvPr/>
        </p:nvGraphicFramePr>
        <p:xfrm>
          <a:off x="1547813" y="5013325"/>
          <a:ext cx="2376487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34" name="Формула" r:id="rId19" imgW="1714500" imgH="279400" progId="Equation.3">
                  <p:embed/>
                </p:oleObj>
              </mc:Choice>
              <mc:Fallback>
                <p:oleObj name="Формула" r:id="rId19" imgW="1714500" imgH="279400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5013325"/>
                        <a:ext cx="2376487" cy="384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9902" name="Picture 30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076700"/>
            <a:ext cx="3851275" cy="106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03" name="Picture 3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492375"/>
            <a:ext cx="5976938" cy="97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904" name="Picture 3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373688"/>
            <a:ext cx="3671888" cy="11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66" name="Google Shape;10036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FF0066"/>
                </a:solidFill>
              </a:rPr>
              <a:t>Геометрический смысл двойного интеграла</a:t>
            </a:r>
            <a:endParaRPr/>
          </a:p>
        </p:txBody>
      </p:sp>
      <p:sp>
        <p:nvSpPr>
          <p:cNvPr id="100367" name="Google Shape;10036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36000" cy="49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1"/>
              <a:t>	Пусть функция                                               и для неё существует двойной интеграл: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1"/>
              <a:t>	тогда:   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1"/>
              <a:t>	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1"/>
              <a:t>	где V- объём цилиндрического тела, у которого основанием служит проекция поверхности                           на плоскость xOy, тело ограничено сверху поверхностью                  .    </a:t>
            </a:r>
            <a:endParaRPr sz="2000" b="1">
              <a:solidFill>
                <a:srgbClr val="6600CC"/>
              </a:solidFill>
            </a:endParaRPr>
          </a:p>
        </p:txBody>
      </p:sp>
      <p:sp>
        <p:nvSpPr>
          <p:cNvPr id="100368" name="Google Shape;100368;p1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69" name="Google Shape;100369;p1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370" name="Google Shape;100370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916238" y="1628775"/>
            <a:ext cx="2879724" cy="33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371" name="Google Shape;100371;p1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372" name="Google Shape;10037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03800" y="1916113"/>
            <a:ext cx="3816349" cy="630237"/>
          </a:xfrm>
          <a:prstGeom prst="rect">
            <a:avLst/>
          </a:prstGeom>
          <a:noFill/>
          <a:ln>
            <a:noFill/>
          </a:ln>
        </p:spPr>
      </p:pic>
      <p:sp>
        <p:nvSpPr>
          <p:cNvPr id="100373" name="Google Shape;100373;p1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74" name="Google Shape;100374;p1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375" name="Google Shape;10037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9338" y="3644900"/>
            <a:ext cx="1439863" cy="4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376" name="Google Shape;100376;p1"/>
          <p:cNvSpPr/>
          <p:nvPr/>
        </p:nvSpPr>
        <p:spPr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377" name="Google Shape;10037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88125" y="4005263"/>
            <a:ext cx="1152524" cy="3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78" name="Google Shape;10037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35150" y="2276475"/>
            <a:ext cx="3024188" cy="1160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79" name="Google Shape;100379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31913" y="4437063"/>
            <a:ext cx="2520950" cy="211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80" name="Google Shape;100380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15551" y="4406900"/>
            <a:ext cx="3527425" cy="185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0381" name="Google Shape;100381;p1"/>
          <p:cNvSpPr/>
          <p:nvPr/>
        </p:nvSpPr>
        <p:spPr>
          <a:xfrm>
            <a:off x="0" y="3214688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382" name="Google Shape;100382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95963" y="4437063"/>
            <a:ext cx="2881313" cy="53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66"/>
                </a:solidFill>
              </a:rPr>
              <a:t>Вычисление двойного интеграла в д.с.к.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 b="1"/>
              <a:t>Вычисление двойного интеграла сводится к повторному интегрированию.  Пусть областью изменения независимых переменных является: </a:t>
            </a:r>
          </a:p>
          <a:p>
            <a:pPr>
              <a:buFontTx/>
              <a:buNone/>
            </a:pPr>
            <a:r>
              <a:rPr lang="ru-RU" altLang="ru-RU" sz="2000" b="1"/>
              <a:t>	это криволинейная трапеция </a:t>
            </a:r>
          </a:p>
          <a:p>
            <a:pPr>
              <a:buFontTx/>
              <a:buNone/>
            </a:pPr>
            <a:r>
              <a:rPr lang="ru-RU" altLang="ru-RU" sz="2000" b="1"/>
              <a:t>	на плоскости </a:t>
            </a:r>
            <a:r>
              <a:rPr lang="en-US" altLang="ru-RU" sz="2000" b="1"/>
              <a:t>xOy</a:t>
            </a:r>
            <a:r>
              <a:rPr lang="ru-RU" altLang="ru-RU" sz="2000" b="1"/>
              <a:t> (                                    - гладкие линии). Тогда: </a:t>
            </a:r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r>
              <a:rPr lang="ru-RU" altLang="ru-RU" sz="2000" b="1"/>
              <a:t>	При этом область интегрирования должна быть правильной в направлении оси </a:t>
            </a:r>
            <a:r>
              <a:rPr lang="en-US" altLang="ru-RU" sz="2000" b="1"/>
              <a:t>Oy</a:t>
            </a:r>
            <a:r>
              <a:rPr lang="ru-RU" altLang="ru-RU" sz="2000" b="1"/>
              <a:t>. Интеграл по переменной «</a:t>
            </a:r>
            <a:r>
              <a:rPr lang="en-US" altLang="ru-RU" sz="2000" b="1"/>
              <a:t>y</a:t>
            </a:r>
            <a:r>
              <a:rPr lang="ru-RU" altLang="ru-RU" sz="2000" b="1"/>
              <a:t>»</a:t>
            </a:r>
            <a:r>
              <a:rPr lang="en-US" altLang="ru-RU" sz="2000" b="1"/>
              <a:t> </a:t>
            </a:r>
            <a:r>
              <a:rPr lang="ru-RU" altLang="ru-RU" sz="2000" b="1"/>
              <a:t>называется внутренним, а по переменной «</a:t>
            </a:r>
            <a:r>
              <a:rPr lang="en-US" altLang="ru-RU" sz="2000" b="1"/>
              <a:t>x</a:t>
            </a:r>
            <a:r>
              <a:rPr lang="ru-RU" altLang="ru-RU" sz="2000" b="1"/>
              <a:t>»- внешним.</a:t>
            </a: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24" name="Object 4"/>
          <p:cNvGraphicFramePr>
            <a:graphicFrameLocks noChangeAspect="1"/>
          </p:cNvGraphicFramePr>
          <p:nvPr/>
        </p:nvGraphicFramePr>
        <p:xfrm>
          <a:off x="4859338" y="2276475"/>
          <a:ext cx="2376487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3" name="Формула" r:id="rId3" imgW="1688367" imgH="533169" progId="Equation.3">
                  <p:embed/>
                </p:oleObj>
              </mc:Choice>
              <mc:Fallback>
                <p:oleObj name="Формула" r:id="rId3" imgW="1688367" imgH="53316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2276475"/>
                        <a:ext cx="2376487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26" name="Object 6"/>
          <p:cNvGraphicFramePr>
            <a:graphicFrameLocks noChangeAspect="1"/>
          </p:cNvGraphicFramePr>
          <p:nvPr/>
        </p:nvGraphicFramePr>
        <p:xfrm>
          <a:off x="3492500" y="2997200"/>
          <a:ext cx="223202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34" name="Формула" r:id="rId5" imgW="1562100" imgH="241300" progId="Equation.3">
                  <p:embed/>
                </p:oleObj>
              </mc:Choice>
              <mc:Fallback>
                <p:oleObj name="Формула" r:id="rId5" imgW="15621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2997200"/>
                        <a:ext cx="2232025" cy="33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192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573463"/>
            <a:ext cx="4105275" cy="139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66"/>
                </a:solidFill>
              </a:rPr>
              <a:t>Вычисление двойного интеграла в д.с.к.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 b="1"/>
              <a:t>Сначала вычисляется внутренний интеграл и в результате получаем некоторую функцию                                      затем интегрируя её по другой </a:t>
            </a:r>
          </a:p>
          <a:p>
            <a:pPr>
              <a:buFontTx/>
              <a:buNone/>
            </a:pPr>
            <a:r>
              <a:rPr lang="ru-RU" altLang="ru-RU" sz="2000" b="1"/>
              <a:t>	переменной «</a:t>
            </a:r>
            <a:r>
              <a:rPr lang="en-US" altLang="ru-RU" sz="2000" b="1"/>
              <a:t>x</a:t>
            </a:r>
            <a:r>
              <a:rPr lang="ru-RU" altLang="ru-RU" sz="2000" b="1"/>
              <a:t>», получаем результат:</a:t>
            </a:r>
          </a:p>
          <a:p>
            <a:pPr>
              <a:buFontTx/>
              <a:buNone/>
            </a:pPr>
            <a:r>
              <a:rPr lang="ru-RU" altLang="ru-RU" sz="2000" b="1"/>
              <a:t>	при этом последний интеграл </a:t>
            </a:r>
          </a:p>
          <a:p>
            <a:pPr>
              <a:buFontTx/>
              <a:buNone/>
            </a:pPr>
            <a:r>
              <a:rPr lang="ru-RU" altLang="ru-RU" sz="2000" b="1"/>
              <a:t>	называется внешним.</a:t>
            </a:r>
          </a:p>
          <a:p>
            <a:r>
              <a:rPr lang="ru-RU" altLang="ru-RU" sz="2000" b="1">
                <a:solidFill>
                  <a:srgbClr val="6600CC"/>
                </a:solidFill>
              </a:rPr>
              <a:t>Замечание 1:</a:t>
            </a:r>
            <a:r>
              <a:rPr lang="ru-RU" altLang="ru-RU" sz="2000" b="1"/>
              <a:t>  Пределы интегрирования будут постоянными в обоих интегралах, если область интегрирования есть квадрат или прямоугольник со сторонами параллельными осям координат (в д.с.к.).</a:t>
            </a:r>
          </a:p>
          <a:p>
            <a:r>
              <a:rPr lang="ru-RU" altLang="ru-RU" sz="2000" b="1">
                <a:solidFill>
                  <a:srgbClr val="6600CC"/>
                </a:solidFill>
              </a:rPr>
              <a:t>Замечание 2: </a:t>
            </a:r>
            <a:r>
              <a:rPr lang="ru-RU" altLang="ru-RU" sz="2000" b="1"/>
              <a:t>Если область интегрирования есть правильная область в направлении оси </a:t>
            </a:r>
            <a:r>
              <a:rPr lang="en-US" altLang="ru-RU" sz="2000" b="1"/>
              <a:t>Ox</a:t>
            </a:r>
            <a:r>
              <a:rPr lang="ru-RU" altLang="ru-RU" sz="2000" b="1"/>
              <a:t>, то  </a:t>
            </a:r>
          </a:p>
          <a:p>
            <a:pPr>
              <a:buFontTx/>
              <a:buNone/>
            </a:pPr>
            <a:r>
              <a:rPr lang="ru-RU" altLang="ru-RU" sz="2000"/>
              <a:t> </a:t>
            </a:r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948" name="Object 4"/>
          <p:cNvGraphicFramePr>
            <a:graphicFrameLocks noChangeAspect="1"/>
          </p:cNvGraphicFramePr>
          <p:nvPr/>
        </p:nvGraphicFramePr>
        <p:xfrm>
          <a:off x="6011863" y="2636838"/>
          <a:ext cx="2447925" cy="72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0" name="Формула" r:id="rId3" imgW="1841500" imgH="546100" progId="Equation.3">
                  <p:embed/>
                </p:oleObj>
              </mc:Choice>
              <mc:Fallback>
                <p:oleObj name="Формула" r:id="rId3" imgW="1841500" imgH="546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2636838"/>
                        <a:ext cx="2447925" cy="722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0" name="Object 6"/>
          <p:cNvGraphicFramePr>
            <a:graphicFrameLocks noChangeAspect="1"/>
          </p:cNvGraphicFramePr>
          <p:nvPr/>
        </p:nvGraphicFramePr>
        <p:xfrm>
          <a:off x="4859338" y="1844675"/>
          <a:ext cx="194468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1" name="Формула" r:id="rId5" imgW="1396394" imgH="583947" progId="Equation.3">
                  <p:embed/>
                </p:oleObj>
              </mc:Choice>
              <mc:Fallback>
                <p:oleObj name="Формула" r:id="rId5" imgW="1396394" imgH="583947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1844675"/>
                        <a:ext cx="1944687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952" name="Object 8"/>
          <p:cNvGraphicFramePr>
            <a:graphicFrameLocks noChangeAspect="1"/>
          </p:cNvGraphicFramePr>
          <p:nvPr/>
        </p:nvGraphicFramePr>
        <p:xfrm>
          <a:off x="2987675" y="5734050"/>
          <a:ext cx="2376488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2" name="Формула" r:id="rId7" imgW="1688367" imgH="533169" progId="Equation.3">
                  <p:embed/>
                </p:oleObj>
              </mc:Choice>
              <mc:Fallback>
                <p:oleObj name="Формула" r:id="rId7" imgW="1688367" imgH="53316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5734050"/>
                        <a:ext cx="2376488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66"/>
                </a:solidFill>
              </a:rPr>
              <a:t>Вычисление двойного интеграла в д.с.к.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 b="1"/>
              <a:t>Тогда соответствующий двойной интеграл: </a:t>
            </a:r>
          </a:p>
          <a:p>
            <a:pPr>
              <a:buFontTx/>
              <a:buNone/>
            </a:pPr>
            <a:r>
              <a:rPr lang="ru-RU" altLang="ru-RU" sz="2000" b="1"/>
              <a:t>	</a:t>
            </a:r>
          </a:p>
          <a:p>
            <a:pPr>
              <a:buFontTx/>
              <a:buNone/>
            </a:pPr>
            <a:r>
              <a:rPr lang="ru-RU" altLang="ru-RU" sz="2000" b="1"/>
              <a:t>	</a:t>
            </a:r>
          </a:p>
          <a:p>
            <a:pPr>
              <a:buFontTx/>
              <a:buNone/>
            </a:pPr>
            <a:r>
              <a:rPr lang="ru-RU" altLang="ru-RU" sz="2000" b="1"/>
              <a:t>	</a:t>
            </a:r>
          </a:p>
          <a:p>
            <a:pPr>
              <a:buFontTx/>
              <a:buNone/>
            </a:pPr>
            <a:endParaRPr lang="ru-RU" altLang="ru-RU" sz="2000" b="1"/>
          </a:p>
          <a:p>
            <a:r>
              <a:rPr lang="ru-RU" altLang="ru-RU" sz="2000" b="1">
                <a:solidFill>
                  <a:srgbClr val="6600CC"/>
                </a:solidFill>
              </a:rPr>
              <a:t>Замечание 3: </a:t>
            </a:r>
            <a:r>
              <a:rPr lang="ru-RU" altLang="ru-RU" sz="2000" b="1"/>
              <a:t>Если область интегрирования          не является правильной ни в одном из координатных направлений, то её представляют в виде суммы конечного числа областей, каждая из которых правильная по одному из направлений </a:t>
            </a:r>
            <a:r>
              <a:rPr lang="en-US" altLang="ru-RU" sz="2000" b="1"/>
              <a:t>Ox </a:t>
            </a:r>
            <a:r>
              <a:rPr lang="ru-RU" altLang="ru-RU" sz="2000" b="1"/>
              <a:t>либо </a:t>
            </a:r>
            <a:r>
              <a:rPr lang="en-US" altLang="ru-RU" sz="2000" b="1"/>
              <a:t>Oy</a:t>
            </a:r>
            <a:r>
              <a:rPr lang="ru-RU" altLang="ru-RU" sz="2000" b="1"/>
              <a:t>, затем используя свойства двойного интеграла, производят непосредственно вычисления.  </a:t>
            </a:r>
            <a:endParaRPr lang="ru-RU" altLang="ru-RU" sz="2000" b="1">
              <a:solidFill>
                <a:srgbClr val="6600CC"/>
              </a:solidFill>
            </a:endParaRPr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3974" name="Object 6"/>
          <p:cNvGraphicFramePr>
            <a:graphicFrameLocks noChangeAspect="1"/>
          </p:cNvGraphicFramePr>
          <p:nvPr/>
        </p:nvGraphicFramePr>
        <p:xfrm>
          <a:off x="6588125" y="3284538"/>
          <a:ext cx="4000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9" name="Формула" r:id="rId3" imgW="177646" imgH="228402" progId="Equation.3">
                  <p:embed/>
                </p:oleObj>
              </mc:Choice>
              <mc:Fallback>
                <p:oleObj name="Формула" r:id="rId3" imgW="177646" imgH="22840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8125" y="3284538"/>
                        <a:ext cx="40005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397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916113"/>
            <a:ext cx="4319588" cy="143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sz="3200" b="1">
                <a:solidFill>
                  <a:srgbClr val="FF0066"/>
                </a:solidFill>
              </a:rPr>
              <a:t>Пример 1: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2000" b="1"/>
              <a:t>Вычислить значение двойного интеграла:</a:t>
            </a:r>
          </a:p>
          <a:p>
            <a:pPr>
              <a:buFontTx/>
              <a:buNone/>
            </a:pPr>
            <a:r>
              <a:rPr lang="ru-RU" altLang="ru-RU" sz="2000" b="1"/>
              <a:t>	в области</a:t>
            </a:r>
          </a:p>
          <a:p>
            <a:pPr>
              <a:buFontTx/>
              <a:buNone/>
            </a:pPr>
            <a:r>
              <a:rPr lang="ru-RU" altLang="ru-RU" sz="2000" b="1"/>
              <a:t>	Данная область является правильной </a:t>
            </a:r>
          </a:p>
          <a:p>
            <a:pPr>
              <a:buFontTx/>
              <a:buNone/>
            </a:pPr>
            <a:r>
              <a:rPr lang="ru-RU" altLang="ru-RU" sz="2000" b="1"/>
              <a:t>	в обоих направлениях. Поэтому: </a:t>
            </a:r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endParaRPr lang="ru-RU" altLang="ru-RU" sz="2000" b="1"/>
          </a:p>
          <a:p>
            <a:pPr>
              <a:buFontTx/>
              <a:buNone/>
            </a:pPr>
            <a:r>
              <a:rPr lang="ru-RU" altLang="ru-RU" sz="2000" b="1"/>
              <a:t>	или: 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4996" name="Object 4"/>
          <p:cNvGraphicFramePr>
            <a:graphicFrameLocks noChangeAspect="1"/>
          </p:cNvGraphicFramePr>
          <p:nvPr/>
        </p:nvGraphicFramePr>
        <p:xfrm>
          <a:off x="6948488" y="1484313"/>
          <a:ext cx="1439862" cy="712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7" name="Формула" r:id="rId3" imgW="863225" imgH="431613" progId="Equation.3">
                  <p:embed/>
                </p:oleObj>
              </mc:Choice>
              <mc:Fallback>
                <p:oleObj name="Формула" r:id="rId3" imgW="863225" imgH="43161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488" y="1484313"/>
                        <a:ext cx="1439862" cy="712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9" name="Rectangle 7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4998" name="Object 6"/>
          <p:cNvGraphicFramePr>
            <a:graphicFrameLocks noChangeAspect="1"/>
          </p:cNvGraphicFramePr>
          <p:nvPr/>
        </p:nvGraphicFramePr>
        <p:xfrm>
          <a:off x="2339975" y="1989138"/>
          <a:ext cx="1187450" cy="29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8" name="Формула" r:id="rId5" imgW="774364" imgH="190417" progId="Equation.3">
                  <p:embed/>
                </p:oleObj>
              </mc:Choice>
              <mc:Fallback>
                <p:oleObj name="Формула" r:id="rId5" imgW="774364" imgH="190417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1989138"/>
                        <a:ext cx="1187450" cy="293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5000" name="Object 8"/>
          <p:cNvGraphicFramePr>
            <a:graphicFrameLocks noChangeAspect="1"/>
          </p:cNvGraphicFramePr>
          <p:nvPr/>
        </p:nvGraphicFramePr>
        <p:xfrm>
          <a:off x="3779838" y="1989138"/>
          <a:ext cx="2735262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19" name="Формула" r:id="rId7" imgW="1778000" imgH="228600" progId="Equation.3">
                  <p:embed/>
                </p:oleObj>
              </mc:Choice>
              <mc:Fallback>
                <p:oleObj name="Формула" r:id="rId7" imgW="17780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1989138"/>
                        <a:ext cx="2735262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500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349500"/>
            <a:ext cx="2484438" cy="159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5003" name="Object 11"/>
          <p:cNvGraphicFramePr>
            <a:graphicFrameLocks noChangeAspect="1"/>
          </p:cNvGraphicFramePr>
          <p:nvPr/>
        </p:nvGraphicFramePr>
        <p:xfrm>
          <a:off x="900113" y="3141663"/>
          <a:ext cx="3455987" cy="168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0" name="Формула" r:id="rId10" imgW="2413000" imgH="1168400" progId="Equation.3">
                  <p:embed/>
                </p:oleObj>
              </mc:Choice>
              <mc:Fallback>
                <p:oleObj name="Формула" r:id="rId10" imgW="2413000" imgH="1168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3141663"/>
                        <a:ext cx="3455987" cy="1681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00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5005" name="Object 13"/>
          <p:cNvGraphicFramePr>
            <a:graphicFrameLocks noChangeAspect="1"/>
          </p:cNvGraphicFramePr>
          <p:nvPr/>
        </p:nvGraphicFramePr>
        <p:xfrm>
          <a:off x="2124075" y="4868863"/>
          <a:ext cx="6049963" cy="180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1" name="Формула" r:id="rId12" imgW="4191000" imgH="1244600" progId="Equation.3">
                  <p:embed/>
                </p:oleObj>
              </mc:Choice>
              <mc:Fallback>
                <p:oleObj name="Формула" r:id="rId12" imgW="4191000" imgH="1244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4868863"/>
                        <a:ext cx="6049963" cy="1801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641</Words>
  <Application>Microsoft Office PowerPoint</Application>
  <PresentationFormat>Экран (4:3)</PresentationFormat>
  <Paragraphs>94</Paragraphs>
  <Slides>26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Оформление по умолчанию</vt:lpstr>
      <vt:lpstr>Формула</vt:lpstr>
      <vt:lpstr>Двойной интеграл. Приложения двойного интеграла. </vt:lpstr>
      <vt:lpstr>Определение двойного интеграла.</vt:lpstr>
      <vt:lpstr>Существование двойного интеграла</vt:lpstr>
      <vt:lpstr>Свойства двойного интеграла</vt:lpstr>
      <vt:lpstr>Геометрический смысл двойного интеграла</vt:lpstr>
      <vt:lpstr>Вычисление двойного интеграла в д.с.к.</vt:lpstr>
      <vt:lpstr>Вычисление двойного интеграла в д.с.к.</vt:lpstr>
      <vt:lpstr>Вычисление двойного интеграла в д.с.к.</vt:lpstr>
      <vt:lpstr>Пример 1:</vt:lpstr>
      <vt:lpstr>Пример 2:</vt:lpstr>
      <vt:lpstr>Пример 3:</vt:lpstr>
      <vt:lpstr>Несобственные интегралы.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Двойной интеграл. Приложения двойного интеграла.</dc:title>
  <dc:creator>Multi-SERVIS-1</dc:creator>
  <cp:lastModifiedBy>Multi-SERVIS-1</cp:lastModifiedBy>
  <cp:revision>1</cp:revision>
  <dcterms:modified xsi:type="dcterms:W3CDTF">2025-04-07T05:36:53Z</dcterms:modified>
</cp:coreProperties>
</file>