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357" r:id="rId3"/>
    <p:sldId id="358" r:id="rId4"/>
    <p:sldId id="359" r:id="rId5"/>
    <p:sldId id="360" r:id="rId6"/>
    <p:sldId id="361" r:id="rId7"/>
    <p:sldId id="362" r:id="rId8"/>
    <p:sldId id="364" r:id="rId9"/>
    <p:sldId id="363" r:id="rId10"/>
    <p:sldId id="35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864" y="78"/>
      </p:cViewPr>
      <p:guideLst>
        <p:guide orient="horz" pos="2160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8B8AE3-76A3-44EE-841B-27460ABAA325}" type="datetimeFigureOut">
              <a:rPr lang="en-US" smtClean="0"/>
              <a:t>7/1/2016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769A9-26DB-4D0C-9C34-27BD503F2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072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769A9-26DB-4D0C-9C34-27BD503F2AE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887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934496"/>
            <a:ext cx="9144000" cy="1905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298575"/>
          </a:xfrm>
        </p:spPr>
        <p:txBody>
          <a:bodyPr>
            <a:normAutofit/>
          </a:bodyPr>
          <a:lstStyle>
            <a:lvl1pPr>
              <a:defRPr sz="4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4724400"/>
            <a:ext cx="6400800" cy="990600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41766F-03D3-4197-98BB-29CCFAD8B220}" type="datetime1">
              <a:rPr lang="en-US" smtClean="0"/>
              <a:t>7/1/2016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553200"/>
            <a:ext cx="36576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noProof="1" smtClean="0"/>
              <a:t>Ахборот хавфсизлиги курси</a:t>
            </a:r>
            <a:endParaRPr lang="ru-RU" noProof="1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29F428-E5DA-4AE1-AD86-63FF96F58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43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419100" y="1143000"/>
            <a:ext cx="8305800" cy="1588"/>
          </a:xfrm>
          <a:prstGeom prst="line">
            <a:avLst/>
          </a:prstGeom>
          <a:ln w="381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81000" y="6477000"/>
            <a:ext cx="8305800" cy="1588"/>
          </a:xfrm>
          <a:prstGeom prst="line">
            <a:avLst/>
          </a:prstGeom>
          <a:ln w="381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322888" y="6530975"/>
            <a:ext cx="3352800" cy="3175"/>
          </a:xfrm>
          <a:prstGeom prst="line">
            <a:avLst/>
          </a:prstGeom>
          <a:ln w="381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22275" y="1196975"/>
            <a:ext cx="4911725" cy="3175"/>
          </a:xfrm>
          <a:prstGeom prst="line">
            <a:avLst/>
          </a:prstGeom>
          <a:ln w="381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>
            <a:lvl1pPr algn="l">
              <a:defRPr sz="330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25190C45-2510-4C55-9872-EBF3493507CA}" type="datetime1">
              <a:rPr lang="en-US" smtClean="0"/>
              <a:t>7/1/2016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Information Security Protocols Course (AAO1020)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AC29F428-E5DA-4AE1-AD86-63FF96F58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1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A4248E-013B-4DF6-A76A-DDD43BEFB2DB}" type="datetime1">
              <a:rPr lang="en-US" smtClean="0"/>
              <a:t>7/1/2016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Information Security Protocols Course (AAO1020)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29F428-E5DA-4AE1-AD86-63FF96F58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15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98841"/>
            <a:ext cx="9144000" cy="3591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-27039"/>
            <a:ext cx="9144000" cy="11664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>
            <a:lvl1pPr algn="l">
              <a:defRPr sz="330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latin typeface="Times New Roman" pitchFamily="18" charset="0"/>
                <a:cs typeface="Times New Roman" pitchFamily="18" charset="0"/>
              </a:defRPr>
            </a:lvl1pPr>
            <a:lvl2pPr>
              <a:defRPr sz="2000">
                <a:latin typeface="Times New Roman" pitchFamily="18" charset="0"/>
                <a:cs typeface="Times New Roman" pitchFamily="18" charset="0"/>
              </a:defRPr>
            </a:lvl2pPr>
            <a:lvl3pPr>
              <a:defRPr sz="1800">
                <a:latin typeface="Times New Roman" pitchFamily="18" charset="0"/>
                <a:cs typeface="Times New Roman" pitchFamily="18" charset="0"/>
              </a:defRPr>
            </a:lvl3pPr>
            <a:lvl4pPr>
              <a:defRPr sz="1600">
                <a:latin typeface="Times New Roman" pitchFamily="18" charset="0"/>
                <a:cs typeface="Times New Roman" pitchFamily="18" charset="0"/>
              </a:defRPr>
            </a:lvl4pPr>
            <a:lvl5pPr>
              <a:defRPr sz="1600"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3886200" y="6498841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DA206210-9962-4F41-A802-374B8AFE7767}" type="datetime1">
              <a:rPr lang="en-US" smtClean="0"/>
              <a:t>7/1/2016</a:t>
            </a:fld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C29F428-E5DA-4AE1-AD86-63FF96F588E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152400" y="6511848"/>
            <a:ext cx="3581400" cy="228600"/>
          </a:xfrm>
        </p:spPr>
        <p:txBody>
          <a:bodyPr/>
          <a:lstStyle>
            <a:lvl1pPr algn="ctr"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ru-RU" noProof="1" smtClean="0"/>
              <a:t>Ахборот хавфсизлиги курси</a:t>
            </a:r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46771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405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5421787E-8513-4AEE-B823-E48D9ED40E1B}" type="datetime1">
              <a:rPr lang="en-US" smtClean="0"/>
              <a:t>7/1/2016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5373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AC29F428-E5DA-4AE1-AD86-63FF96F588E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Information Security Protocols Course (AAO1020)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987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19100" y="1143000"/>
            <a:ext cx="8305800" cy="1588"/>
          </a:xfrm>
          <a:prstGeom prst="line">
            <a:avLst/>
          </a:prstGeom>
          <a:ln w="381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81000" y="6477000"/>
            <a:ext cx="8305800" cy="1588"/>
          </a:xfrm>
          <a:prstGeom prst="line">
            <a:avLst/>
          </a:prstGeom>
          <a:ln w="381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22888" y="6530975"/>
            <a:ext cx="3352800" cy="3175"/>
          </a:xfrm>
          <a:prstGeom prst="line">
            <a:avLst/>
          </a:prstGeom>
          <a:ln w="381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22275" y="1196975"/>
            <a:ext cx="4911725" cy="3175"/>
          </a:xfrm>
          <a:prstGeom prst="line">
            <a:avLst/>
          </a:prstGeom>
          <a:ln w="381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3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400">
                <a:latin typeface="Times New Roman" pitchFamily="18" charset="0"/>
                <a:cs typeface="Times New Roman" pitchFamily="18" charset="0"/>
              </a:defRPr>
            </a:lvl1pPr>
            <a:lvl2pPr>
              <a:defRPr sz="2000">
                <a:latin typeface="Times New Roman" pitchFamily="18" charset="0"/>
                <a:cs typeface="Times New Roman" pitchFamily="18" charset="0"/>
              </a:defRPr>
            </a:lvl2pPr>
            <a:lvl3pPr>
              <a:defRPr sz="1800">
                <a:latin typeface="Times New Roman" pitchFamily="18" charset="0"/>
                <a:cs typeface="Times New Roman" pitchFamily="18" charset="0"/>
              </a:defRPr>
            </a:lvl3pPr>
            <a:lvl4pPr>
              <a:defRPr sz="1600">
                <a:latin typeface="Times New Roman" pitchFamily="18" charset="0"/>
                <a:cs typeface="Times New Roman" pitchFamily="18" charset="0"/>
              </a:defRPr>
            </a:lvl4pPr>
            <a:lvl5pPr>
              <a:defRPr sz="1600">
                <a:latin typeface="Times New Roman" pitchFamily="18" charset="0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400">
                <a:latin typeface="Times New Roman" pitchFamily="18" charset="0"/>
                <a:cs typeface="Times New Roman" pitchFamily="18" charset="0"/>
              </a:defRPr>
            </a:lvl1pPr>
            <a:lvl2pPr>
              <a:defRPr sz="2000">
                <a:latin typeface="Times New Roman" pitchFamily="18" charset="0"/>
                <a:cs typeface="Times New Roman" pitchFamily="18" charset="0"/>
              </a:defRPr>
            </a:lvl2pPr>
            <a:lvl3pPr>
              <a:defRPr sz="1800">
                <a:latin typeface="Times New Roman" pitchFamily="18" charset="0"/>
                <a:cs typeface="Times New Roman" pitchFamily="18" charset="0"/>
              </a:defRPr>
            </a:lvl3pPr>
            <a:lvl4pPr>
              <a:defRPr sz="1600">
                <a:latin typeface="Times New Roman" pitchFamily="18" charset="0"/>
                <a:cs typeface="Times New Roman" pitchFamily="18" charset="0"/>
              </a:defRPr>
            </a:lvl4pPr>
            <a:lvl5pPr>
              <a:defRPr sz="1600">
                <a:latin typeface="Times New Roman" pitchFamily="18" charset="0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5659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5BB3C6BB-95BE-4728-B691-B13A9743D6BE}" type="datetime1">
              <a:rPr lang="en-US" smtClean="0"/>
              <a:t>7/1/2016</a:t>
            </a:fld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553200" y="65373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AC29F428-E5DA-4AE1-AD86-63FF96F588E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743200" y="6565900"/>
            <a:ext cx="3581400" cy="228600"/>
          </a:xfrm>
        </p:spPr>
        <p:txBody>
          <a:bodyPr/>
          <a:lstStyle>
            <a:lvl1pPr algn="ctr"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Information Security Protocols Course (AAO1020)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96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419100" y="1143000"/>
            <a:ext cx="8305800" cy="1588"/>
          </a:xfrm>
          <a:prstGeom prst="line">
            <a:avLst/>
          </a:prstGeom>
          <a:ln w="381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81000" y="6477000"/>
            <a:ext cx="8305800" cy="1588"/>
          </a:xfrm>
          <a:prstGeom prst="line">
            <a:avLst/>
          </a:prstGeom>
          <a:ln w="381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322888" y="6530975"/>
            <a:ext cx="3352800" cy="3175"/>
          </a:xfrm>
          <a:prstGeom prst="line">
            <a:avLst/>
          </a:prstGeom>
          <a:ln w="381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22275" y="1196975"/>
            <a:ext cx="4911725" cy="3175"/>
          </a:xfrm>
          <a:prstGeom prst="line">
            <a:avLst/>
          </a:prstGeom>
          <a:ln w="381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>
            <a:lvl1pPr algn="l">
              <a:defRPr sz="33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200" b="1"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11362"/>
            <a:ext cx="4040188" cy="4237038"/>
          </a:xfrm>
        </p:spPr>
        <p:txBody>
          <a:bodyPr/>
          <a:lstStyle>
            <a:lvl1pPr>
              <a:defRPr sz="2400">
                <a:latin typeface="Times New Roman" pitchFamily="18" charset="0"/>
                <a:cs typeface="Times New Roman" pitchFamily="18" charset="0"/>
              </a:defRPr>
            </a:lvl1pPr>
            <a:lvl2pPr>
              <a:defRPr sz="2000">
                <a:latin typeface="Times New Roman" pitchFamily="18" charset="0"/>
                <a:cs typeface="Times New Roman" pitchFamily="18" charset="0"/>
              </a:defRPr>
            </a:lvl2pPr>
            <a:lvl3pPr>
              <a:defRPr sz="1800">
                <a:latin typeface="Times New Roman" pitchFamily="18" charset="0"/>
                <a:cs typeface="Times New Roman" pitchFamily="18" charset="0"/>
              </a:defRPr>
            </a:lvl3pPr>
            <a:lvl4pPr>
              <a:defRPr sz="1600">
                <a:latin typeface="Times New Roman" pitchFamily="18" charset="0"/>
                <a:cs typeface="Times New Roman" pitchFamily="18" charset="0"/>
              </a:defRPr>
            </a:lvl4pPr>
            <a:lvl5pPr>
              <a:defRPr sz="1600">
                <a:latin typeface="Times New Roman" pitchFamily="18" charset="0"/>
                <a:cs typeface="Times New Roman" pitchFamily="18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371600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200" b="1"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11362"/>
            <a:ext cx="4041775" cy="4237038"/>
          </a:xfrm>
        </p:spPr>
        <p:txBody>
          <a:bodyPr/>
          <a:lstStyle>
            <a:lvl1pPr>
              <a:defRPr sz="2400">
                <a:latin typeface="Times New Roman" pitchFamily="18" charset="0"/>
                <a:cs typeface="Times New Roman" pitchFamily="18" charset="0"/>
              </a:defRPr>
            </a:lvl1pPr>
            <a:lvl2pPr>
              <a:defRPr sz="2000">
                <a:latin typeface="Times New Roman" pitchFamily="18" charset="0"/>
                <a:cs typeface="Times New Roman" pitchFamily="18" charset="0"/>
              </a:defRPr>
            </a:lvl2pPr>
            <a:lvl3pPr>
              <a:defRPr sz="1800">
                <a:latin typeface="Times New Roman" pitchFamily="18" charset="0"/>
                <a:cs typeface="Times New Roman" pitchFamily="18" charset="0"/>
              </a:defRPr>
            </a:lvl3pPr>
            <a:lvl4pPr>
              <a:defRPr sz="1600">
                <a:latin typeface="Times New Roman" pitchFamily="18" charset="0"/>
                <a:cs typeface="Times New Roman" pitchFamily="18" charset="0"/>
              </a:defRPr>
            </a:lvl4pPr>
            <a:lvl5pPr>
              <a:defRPr sz="1600">
                <a:latin typeface="Times New Roman" pitchFamily="18" charset="0"/>
                <a:cs typeface="Times New Roman" pitchFamily="18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5405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F54E7D8B-0604-487D-99B8-F0C5159BB113}" type="datetime1">
              <a:rPr lang="en-US" smtClean="0"/>
              <a:t>7/1/2016</a:t>
            </a:fld>
            <a:endParaRPr lang="en-US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6553200" y="65373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AC29F428-E5DA-4AE1-AD86-63FF96F588E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Information Security Protocols Course (AAO1020)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931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5405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726C148B-7D9E-4BB6-86A0-4EEB6D2BCD84}" type="datetime1">
              <a:rPr lang="en-US" smtClean="0"/>
              <a:t>7/1/2016</a:t>
            </a:fld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553200" y="65373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AC29F428-E5DA-4AE1-AD86-63FF96F588E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743200" y="6540500"/>
            <a:ext cx="3581400" cy="228600"/>
          </a:xfrm>
        </p:spPr>
        <p:txBody>
          <a:bodyPr/>
          <a:lstStyle>
            <a:lvl1pPr algn="ctr"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Information Security Protocols Course (AAO1020)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503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67A68A-FD39-47DC-9725-9BC8982AC871}" type="datetime1">
              <a:rPr lang="en-US" smtClean="0"/>
              <a:t>7/1/2016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Information Security Protocols Course (AAO1020)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29F428-E5DA-4AE1-AD86-63FF96F58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463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Times New Roman" pitchFamily="18" charset="0"/>
                <a:cs typeface="Times New Roman" pitchFamily="18" charset="0"/>
              </a:defRPr>
            </a:lvl1pPr>
            <a:lvl2pPr>
              <a:defRPr sz="2800">
                <a:latin typeface="Times New Roman" pitchFamily="18" charset="0"/>
                <a:cs typeface="Times New Roman" pitchFamily="18" charset="0"/>
              </a:defRPr>
            </a:lvl2pPr>
            <a:lvl3pPr>
              <a:defRPr sz="2400">
                <a:latin typeface="Times New Roman" pitchFamily="18" charset="0"/>
                <a:cs typeface="Times New Roman" pitchFamily="18" charset="0"/>
              </a:defRPr>
            </a:lvl3pPr>
            <a:lvl4pPr>
              <a:defRPr sz="2000">
                <a:latin typeface="Times New Roman" pitchFamily="18" charset="0"/>
                <a:cs typeface="Times New Roman" pitchFamily="18" charset="0"/>
              </a:defRPr>
            </a:lvl4pPr>
            <a:lvl5pPr>
              <a:defRPr sz="2000">
                <a:latin typeface="Times New Roman" pitchFamily="18" charset="0"/>
                <a:cs typeface="Times New Roman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576FA8-7A23-460A-8296-25FF05792897}" type="datetime1">
              <a:rPr lang="en-US" smtClean="0"/>
              <a:t>7/1/2016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Information Security Protocols Course (AAO1020)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29F428-E5DA-4AE1-AD86-63FF96F58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92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E7DF53-BBAD-45AD-BC79-4A71B4590649}" type="datetime1">
              <a:rPr lang="en-US" smtClean="0"/>
              <a:t>7/1/2016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Information Security Protocols Course (AAO1020)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29F428-E5DA-4AE1-AD86-63FF96F58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277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71600"/>
            <a:ext cx="82296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53200"/>
            <a:ext cx="2133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A39BA628-F619-43A1-ACC7-54324C759F5E}" type="datetime1">
              <a:rPr lang="en-US" smtClean="0"/>
              <a:t>7/1/2016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553200"/>
            <a:ext cx="3581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Information Security Protocols Course (AAO1020)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50025"/>
            <a:ext cx="2133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AC29F428-E5DA-4AE1-AD86-63FF96F58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17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300" b="1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Times New Roman" charset="0"/>
          <a:cs typeface="Times New Roman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Times New Roman" charset="0"/>
          <a:cs typeface="Times New Roman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Times New Roman" charset="0"/>
          <a:cs typeface="Times New Roman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Times New Roman" charset="0"/>
          <a:cs typeface="Times New Roman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Times New Roman" charset="0"/>
          <a:cs typeface="Times New Roman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Times New Roman" charset="0"/>
          <a:cs typeface="Times New Roman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Times New Roman" charset="0"/>
          <a:cs typeface="Times New Roman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Times New Roman" charset="0"/>
          <a:cs typeface="Times New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irustotal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irustotal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200" b="0" dirty="0"/>
              <a:t>5</a:t>
            </a:r>
            <a:r>
              <a:rPr lang="en-US" sz="3200" b="0" dirty="0" smtClean="0"/>
              <a:t> – </a:t>
            </a:r>
            <a:r>
              <a:rPr lang="uz-Cyrl-UZ" sz="3200" b="0" dirty="0" smtClean="0"/>
              <a:t>Амалий иш: </a:t>
            </a:r>
            <a:r>
              <a:rPr lang="ru-RU" sz="3200" b="0" dirty="0" err="1"/>
              <a:t>Зараркунанда</a:t>
            </a:r>
            <a:r>
              <a:rPr lang="ru-RU" sz="3200" b="0" dirty="0"/>
              <a:t> </a:t>
            </a:r>
            <a:r>
              <a:rPr lang="ru-RU" sz="3200" b="0" dirty="0" err="1"/>
              <a:t>дастурий</a:t>
            </a:r>
            <a:r>
              <a:rPr lang="ru-RU" sz="3200" b="0" dirty="0"/>
              <a:t> </a:t>
            </a:r>
            <a:r>
              <a:rPr lang="ru-RU" sz="3200" b="0" dirty="0" err="1"/>
              <a:t>воситаларнинг</a:t>
            </a:r>
            <a:r>
              <a:rPr lang="ru-RU" sz="3200" b="0" dirty="0"/>
              <a:t> </a:t>
            </a:r>
            <a:r>
              <a:rPr lang="uz-Cyrl-UZ" sz="3200" b="0" dirty="0" smtClean="0"/>
              <a:t>содда </a:t>
            </a:r>
            <a:r>
              <a:rPr lang="ru-RU" sz="3200" b="0" dirty="0" smtClean="0"/>
              <a:t>статик </a:t>
            </a:r>
            <a:r>
              <a:rPr lang="ru-RU" sz="3200" b="0" dirty="0" err="1"/>
              <a:t>таҳлили</a:t>
            </a:r>
            <a:endParaRPr lang="en-US" sz="32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685800" y="5171082"/>
            <a:ext cx="6400800" cy="990600"/>
          </a:xfrm>
        </p:spPr>
        <p:txBody>
          <a:bodyPr>
            <a:normAutofit/>
          </a:bodyPr>
          <a:lstStyle/>
          <a:p>
            <a:pPr algn="l"/>
            <a:r>
              <a:rPr lang="uz-Cyrl-UZ" sz="2000" dirty="0"/>
              <a:t>ХУДОЙҚУЛОВ ЗАРИФ </a:t>
            </a:r>
          </a:p>
          <a:p>
            <a:pPr algn="l"/>
            <a:r>
              <a:rPr lang="uz-Cyrl-UZ" sz="2000" dirty="0"/>
              <a:t>АХБОРОТ ХАВФСИЗЛИГИ кафедраси ассистенти</a:t>
            </a:r>
            <a:endParaRPr lang="en-US" sz="2000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noProof="1"/>
              <a:t>Ахборот хавфсизлиги курси</a:t>
            </a:r>
          </a:p>
        </p:txBody>
      </p:sp>
    </p:spTree>
    <p:extLst>
      <p:ext uri="{BB962C8B-B14F-4D97-AF65-F5344CB8AC3E}">
        <p14:creationId xmlns:p14="http://schemas.microsoft.com/office/powerpoint/2010/main" val="263845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smtClean="0"/>
              <a:t>Топшириқ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Lab01-01.exe</a:t>
            </a:r>
            <a:r>
              <a:rPr lang="uz-Cyrl-UZ" dirty="0" smtClean="0"/>
              <a:t> ва </a:t>
            </a:r>
            <a:r>
              <a:rPr lang="en-US" dirty="0" smtClean="0"/>
              <a:t>Lab01-0</a:t>
            </a:r>
            <a:r>
              <a:rPr lang="uz-Cyrl-UZ" dirty="0" smtClean="0"/>
              <a:t>4</a:t>
            </a:r>
            <a:r>
              <a:rPr lang="en-US" dirty="0" smtClean="0"/>
              <a:t>.exe</a:t>
            </a:r>
            <a:r>
              <a:rPr lang="uz-Cyrl-UZ" dirty="0" smtClean="0"/>
              <a:t>  файлларни </a:t>
            </a:r>
          </a:p>
          <a:p>
            <a:pPr lvl="1" algn="just"/>
            <a:r>
              <a:rPr lang="uz-Cyrl-UZ" u="sng" dirty="0">
                <a:hlinkClick r:id="rId2"/>
              </a:rPr>
              <a:t>http://www.VirusTotal.com</a:t>
            </a:r>
            <a:r>
              <a:rPr lang="uz-Cyrl-UZ" u="sng" dirty="0" smtClean="0">
                <a:hlinkClick r:id="rId2"/>
              </a:rPr>
              <a:t>/</a:t>
            </a:r>
            <a:endParaRPr lang="uz-Cyrl-UZ" u="sng" dirty="0" smtClean="0"/>
          </a:p>
          <a:p>
            <a:pPr lvl="1" algn="just"/>
            <a:r>
              <a:rPr lang="en-US" dirty="0" smtClean="0"/>
              <a:t>S</a:t>
            </a:r>
            <a:r>
              <a:rPr lang="uz-Cyrl-UZ" dirty="0" smtClean="0"/>
              <a:t>trings дастуридан фойдаланиб таҳлил қилинг</a:t>
            </a:r>
          </a:p>
          <a:p>
            <a:pPr algn="just"/>
            <a:r>
              <a:rPr lang="uz-Cyrl-UZ" smtClean="0"/>
              <a:t>ЗДВ амалга ошириш керак бўлган ҳаракатларни олдиндан айтишга ҳаракат қилинг.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noProof="1" smtClean="0"/>
              <a:t>Ахборот хавфсизлиги курси</a:t>
            </a:r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042488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Cyrl-UZ" dirty="0" smtClean="0"/>
              <a:t>Ишдан мақсад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z-Cyrl-UZ" dirty="0" smtClean="0"/>
              <a:t>Берилган ЗДВ содда статик таҳлиллаш воситалари асосида таҳлиллаш</a:t>
            </a:r>
          </a:p>
          <a:p>
            <a:pPr lvl="1" algn="just"/>
            <a:r>
              <a:rPr lang="ru-RU" dirty="0"/>
              <a:t>ХЭШ </a:t>
            </a:r>
            <a:r>
              <a:rPr lang="ru-RU" dirty="0" err="1"/>
              <a:t>қиймат</a:t>
            </a:r>
            <a:r>
              <a:rPr lang="ru-RU" dirty="0"/>
              <a:t> </a:t>
            </a:r>
            <a:r>
              <a:rPr lang="ru-RU" dirty="0" err="1"/>
              <a:t>асосида</a:t>
            </a:r>
            <a:r>
              <a:rPr lang="ru-RU" dirty="0"/>
              <a:t> </a:t>
            </a:r>
            <a:r>
              <a:rPr lang="ru-RU" dirty="0" err="1" smtClean="0"/>
              <a:t>таҳлиллаш</a:t>
            </a:r>
            <a:endParaRPr lang="ru-RU" dirty="0" smtClean="0"/>
          </a:p>
          <a:p>
            <a:pPr lvl="1" algn="just"/>
            <a:r>
              <a:rPr lang="ru-RU" dirty="0"/>
              <a:t>ЗД </a:t>
            </a:r>
            <a:r>
              <a:rPr lang="ru-RU" dirty="0" err="1"/>
              <a:t>лардан</a:t>
            </a:r>
            <a:r>
              <a:rPr lang="ru-RU" dirty="0"/>
              <a:t> “</a:t>
            </a:r>
            <a:r>
              <a:rPr lang="ru-RU" dirty="0" err="1"/>
              <a:t>қаторларни</a:t>
            </a:r>
            <a:r>
              <a:rPr lang="ru-RU" dirty="0"/>
              <a:t> (</a:t>
            </a:r>
            <a:r>
              <a:rPr lang="en-US" dirty="0"/>
              <a:t>strings)” </a:t>
            </a:r>
            <a:r>
              <a:rPr lang="ru-RU" dirty="0" err="1" smtClean="0"/>
              <a:t>аниқлаш</a:t>
            </a:r>
            <a:endParaRPr lang="ru-RU" dirty="0" smtClean="0"/>
          </a:p>
          <a:p>
            <a:pPr lvl="1" algn="just"/>
            <a:r>
              <a:rPr lang="ru-RU" dirty="0" err="1"/>
              <a:t>Файлларнинг</a:t>
            </a:r>
            <a:r>
              <a:rPr lang="ru-RU" dirty="0"/>
              <a:t> </a:t>
            </a:r>
            <a:r>
              <a:rPr lang="ru-RU" dirty="0" err="1"/>
              <a:t>антивируслар</a:t>
            </a:r>
            <a:r>
              <a:rPr lang="ru-RU" dirty="0"/>
              <a:t> </a:t>
            </a:r>
            <a:r>
              <a:rPr lang="ru-RU" dirty="0" err="1"/>
              <a:t>асосидаги</a:t>
            </a:r>
            <a:r>
              <a:rPr lang="ru-RU" dirty="0"/>
              <a:t> </a:t>
            </a:r>
            <a:r>
              <a:rPr lang="ru-RU" dirty="0" err="1" smtClean="0"/>
              <a:t>таҳлиллаш</a:t>
            </a:r>
            <a:endParaRPr lang="ru-RU" dirty="0" smtClean="0"/>
          </a:p>
          <a:p>
            <a:pPr lvl="1" algn="just"/>
            <a:r>
              <a:rPr lang="en-US" dirty="0"/>
              <a:t>PE </a:t>
            </a:r>
            <a:r>
              <a:rPr lang="ru-RU" dirty="0"/>
              <a:t>файл </a:t>
            </a:r>
            <a:r>
              <a:rPr lang="ru-RU" dirty="0" err="1"/>
              <a:t>сарлавҳаси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 smtClean="0"/>
              <a:t>бўлимларини</a:t>
            </a:r>
            <a:r>
              <a:rPr lang="ru-RU" dirty="0" smtClean="0"/>
              <a:t> </a:t>
            </a:r>
            <a:r>
              <a:rPr lang="ru-RU" dirty="0" err="1" smtClean="0"/>
              <a:t>таҳлиллаш</a:t>
            </a:r>
            <a:endParaRPr lang="ru-RU" dirty="0" smtClean="0"/>
          </a:p>
          <a:p>
            <a:pPr algn="just"/>
            <a:r>
              <a:rPr lang="uz-Cyrl-UZ" dirty="0" smtClean="0"/>
              <a:t>Буларни амалга ошириш учун </a:t>
            </a:r>
            <a:r>
              <a:rPr lang="uz-Cyrl-UZ" u="sng" dirty="0">
                <a:hlinkClick r:id="rId2"/>
              </a:rPr>
              <a:t>http://www.VirusTotal.com/</a:t>
            </a:r>
            <a:r>
              <a:rPr lang="uz-Cyrl-UZ" dirty="0"/>
              <a:t> онлайн таҳлиллаш </a:t>
            </a:r>
            <a:r>
              <a:rPr lang="uz-Cyrl-UZ" dirty="0" smtClean="0"/>
              <a:t>воситасидан фойдаланилади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noProof="1"/>
              <a:t>Ахборот хавфсизлиги курси</a:t>
            </a:r>
          </a:p>
        </p:txBody>
      </p:sp>
    </p:spTree>
    <p:extLst>
      <p:ext uri="{BB962C8B-B14F-4D97-AF65-F5344CB8AC3E}">
        <p14:creationId xmlns:p14="http://schemas.microsoft.com/office/powerpoint/2010/main" val="117264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Cyrl-UZ" dirty="0" smtClean="0"/>
              <a:t>Наъмуна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uz-Cyrl-UZ" dirty="0"/>
              <a:t>Lab01-01.dll файлларни таҳрирлаш амалга </a:t>
            </a:r>
            <a:r>
              <a:rPr lang="uz-Cyrl-UZ" dirty="0" smtClean="0"/>
              <a:t>ошириш учун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noProof="1" smtClean="0"/>
              <a:t>Ахборот хавфсизлиги курси</a:t>
            </a:r>
            <a:endParaRPr lang="ru-RU" noProof="1"/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495" y="1804303"/>
            <a:ext cx="6195010" cy="43759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13169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z-Cyrl-UZ" dirty="0"/>
              <a:t>Файлларнинг антивируслар асосидаги таҳлиллаш натижалари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noProof="1" smtClean="0"/>
              <a:t>Ахборот хавфсизлиги курси</a:t>
            </a:r>
            <a:endParaRPr lang="ru-RU" noProof="1"/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531" y="1238400"/>
            <a:ext cx="6884068" cy="48856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4140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z-Cyrl-UZ" dirty="0"/>
              <a:t>Таҳлилланаётган файл хусусияталарини кўриш (File Detail менюси)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noProof="1" smtClean="0"/>
              <a:t>Ахборот хавфсизлиги курси</a:t>
            </a:r>
            <a:endParaRPr lang="ru-RU" noProof="1"/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42" y="1268579"/>
            <a:ext cx="8061158" cy="4987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61634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z-Cyrl-UZ" dirty="0"/>
              <a:t>Таҳлилланаётган файл хусусияталарини кўриш (File Detail менюси)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noProof="1" smtClean="0"/>
              <a:t>Ахборот хавфсизлиги курси</a:t>
            </a:r>
            <a:endParaRPr lang="ru-RU" noProof="1"/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37" y="1436269"/>
            <a:ext cx="7531768" cy="48442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01870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Cyrl-UZ" dirty="0"/>
              <a:t>Кутубхона функциялари таркиби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noProof="1" smtClean="0"/>
              <a:t>Ахборот хавфсизлиги курси</a:t>
            </a:r>
            <a:endParaRPr lang="ru-RU" noProof="1"/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289" y="1217696"/>
            <a:ext cx="7399421" cy="5219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68823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z-Cyrl-UZ" dirty="0"/>
              <a:t>ЗД лардан “қаторларни (strings)” аниқлаш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noProof="1" smtClean="0"/>
              <a:t>Ахборот хавфсизлиги курси</a:t>
            </a:r>
            <a:endParaRPr lang="ru-RU" noProof="1"/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062" y="1623037"/>
            <a:ext cx="7243011" cy="41280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16734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Cyrl-UZ" dirty="0"/>
              <a:t>Олинган таҳлил натижалари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z-Cyrl-UZ" dirty="0"/>
              <a:t>Lab01-01.dll файли эса CreateProcess ва Sleep функцияларидан иборат. Бундан ташқари WS2_32.dll кутубхонадан ташкил топганлиги сабабли, уни тармоқ созланмаларига тасири бўлиши мумкинлигини айтиш мумкин</a:t>
            </a:r>
            <a:r>
              <a:rPr lang="uz-Cyrl-UZ" dirty="0" smtClean="0"/>
              <a:t>.</a:t>
            </a:r>
          </a:p>
          <a:p>
            <a:pPr algn="just"/>
            <a:r>
              <a:rPr lang="uz-Cyrl-UZ" dirty="0"/>
              <a:t>.dll файлни strings дастурида таҳлил қилинганда 127.26.152.13 манзил аниқланган. Бу эса уни ЗД эмаслигини билдиради. Агар ЗД бўлганда эди манзил ўзгартиририлган (йўналтирилган) бўлар эди. </a:t>
            </a:r>
            <a:endParaRPr lang="ru-RU" dirty="0"/>
          </a:p>
          <a:p>
            <a:pPr algn="just"/>
            <a:r>
              <a:rPr lang="uz-Cyrl-UZ" dirty="0"/>
              <a:t>Умумий таҳлил натижасида шуни айтиш мумкинки .dll файл Backdoor туридаги ЗД бўлиши мумкин.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noProof="1" smtClean="0"/>
              <a:t>Ахборот хавфсизлиги курси</a:t>
            </a:r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9756343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plat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Lecture1</Template>
  <TotalTime>495</TotalTime>
  <Words>235</Words>
  <Application>Microsoft Office PowerPoint</Application>
  <PresentationFormat>Экран (4:3)</PresentationFormat>
  <Paragraphs>37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Template1</vt:lpstr>
      <vt:lpstr>5 – Амалий иш: Зараркунанда дастурий воситаларнинг содда статик таҳлили</vt:lpstr>
      <vt:lpstr>Ишдан мақсад</vt:lpstr>
      <vt:lpstr>Наъмуна</vt:lpstr>
      <vt:lpstr>Файлларнинг антивируслар асосидаги таҳлиллаш натижалари</vt:lpstr>
      <vt:lpstr>Таҳлилланаётган файл хусусияталарини кўриш (File Detail менюси)</vt:lpstr>
      <vt:lpstr>Таҳлилланаётган файл хусусияталарини кўриш (File Detail менюси)</vt:lpstr>
      <vt:lpstr>Кутубхона функциялари таркиби</vt:lpstr>
      <vt:lpstr>ЗД лардан “қаторларни (strings)” аниқлаш</vt:lpstr>
      <vt:lpstr>Олинган таҳлил натижалари</vt:lpstr>
      <vt:lpstr>Топшириқ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Lecture2</dc:title>
  <dc:creator>Tamer AbuHmed</dc:creator>
  <cp:keywords>Information Security Protocols</cp:keywords>
  <cp:lastModifiedBy>Toshiba</cp:lastModifiedBy>
  <cp:revision>112</cp:revision>
  <dcterms:created xsi:type="dcterms:W3CDTF">2014-01-08T09:13:31Z</dcterms:created>
  <dcterms:modified xsi:type="dcterms:W3CDTF">2016-07-01T07:35:07Z</dcterms:modified>
</cp:coreProperties>
</file>