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57" r:id="rId2"/>
    <p:sldId id="258" r:id="rId3"/>
    <p:sldId id="259" r:id="rId4"/>
    <p:sldId id="260" r:id="rId5"/>
    <p:sldId id="261" r:id="rId6"/>
    <p:sldId id="263" r:id="rId7"/>
    <p:sldId id="264" r:id="rId8"/>
    <p:sldId id="265" r:id="rId9"/>
    <p:sldId id="266" r:id="rId10"/>
    <p:sldId id="268" r:id="rId11"/>
    <p:sldId id="269" r:id="rId1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4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02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104902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11/28/2024</a:t>
            </a:fld>
            <a:endParaRPr lang="en-US"/>
          </a:p>
        </p:txBody>
      </p:sp>
      <p:sp>
        <p:nvSpPr>
          <p:cNvPr id="104902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104902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a:t>
            </a:fld>
            <a:endParaRPr lang="en-US"/>
          </a:p>
        </p:txBody>
      </p:sp>
    </p:spTree>
    <p:extLst>
      <p:ext uri="{BB962C8B-B14F-4D97-AF65-F5344CB8AC3E}">
        <p14:creationId xmlns:p14="http://schemas.microsoft.com/office/powerpoint/2010/main" val="2203027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016"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ea typeface="Arial" panose="020B0604020202020204" pitchFamily="34" charset="0"/>
              </a:defRPr>
            </a:lvl1pPr>
          </a:lstStyle>
          <a:p>
            <a:endParaRPr lang="zh-CN" altLang="en-US"/>
          </a:p>
        </p:txBody>
      </p:sp>
      <p:sp>
        <p:nvSpPr>
          <p:cNvPr id="1049017"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ea typeface="Arial" panose="020B0604020202020204" pitchFamily="34" charset="0"/>
              </a:defRPr>
            </a:lvl1pPr>
          </a:lstStyle>
          <a:p>
            <a:fld id="{77B14583-81DA-478C-AE57-EB15C981DBE9}" type="datetimeFigureOut">
              <a:rPr lang="zh-CN" altLang="en-US" smtClean="0"/>
              <a:t>2024/11/28</a:t>
            </a:fld>
            <a:endParaRPr lang="zh-CN" altLang="en-US"/>
          </a:p>
        </p:txBody>
      </p:sp>
      <p:sp>
        <p:nvSpPr>
          <p:cNvPr id="1049018"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9019"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9020"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ea typeface="Arial" panose="020B0604020202020204" pitchFamily="34" charset="0"/>
              </a:defRPr>
            </a:lvl1pPr>
          </a:lstStyle>
          <a:p>
            <a:endParaRPr lang="zh-CN" altLang="en-US"/>
          </a:p>
        </p:txBody>
      </p:sp>
      <p:sp>
        <p:nvSpPr>
          <p:cNvPr id="1049021"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ea typeface="Arial" panose="020B0604020202020204" pitchFamily="34" charset="0"/>
              </a:defRPr>
            </a:lvl1pPr>
          </a:lstStyle>
          <a:p>
            <a:fld id="{619709DF-5703-46E4-8FA9-AA0D935D209C}" type="slidenum">
              <a:rPr lang="zh-CN" altLang="en-US" smtClean="0"/>
              <a:t>‹#›</a:t>
            </a:fld>
            <a:endParaRPr lang="zh-CN" altLang="en-US"/>
          </a:p>
        </p:txBody>
      </p:sp>
    </p:spTree>
    <p:extLst>
      <p:ext uri="{BB962C8B-B14F-4D97-AF65-F5344CB8AC3E}">
        <p14:creationId xmlns:p14="http://schemas.microsoft.com/office/powerpoint/2010/main" val="2034444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1pPr>
    <a:lvl2pPr marL="4572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2pPr>
    <a:lvl3pPr marL="9144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3pPr>
    <a:lvl4pPr marL="13716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4pPr>
    <a:lvl5pPr marL="18288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1" name="幻灯片图像占位符 1"/>
          <p:cNvSpPr>
            <a:spLocks noGrp="1" noRot="1" noChangeAspect="1"/>
          </p:cNvSpPr>
          <p:nvPr>
            <p:ph type="sldImg"/>
          </p:nvPr>
        </p:nvSpPr>
        <p:spPr/>
      </p:sp>
      <p:sp>
        <p:nvSpPr>
          <p:cNvPr id="1048592" name="备注占位符 2"/>
          <p:cNvSpPr>
            <a:spLocks noGrp="1"/>
          </p:cNvSpPr>
          <p:nvPr>
            <p:ph type="body" idx="1"/>
          </p:nvPr>
        </p:nvSpPr>
        <p:spPr/>
        <p:txBody>
          <a:bodyPr/>
          <a:lstStyle/>
          <a:p>
            <a:endParaRPr lang="zh-CN" altLang="en-US"/>
          </a:p>
        </p:txBody>
      </p:sp>
      <p:sp>
        <p:nvSpPr>
          <p:cNvPr id="1048593" name="灯片编号占位符 3"/>
          <p:cNvSpPr>
            <a:spLocks noGrp="1"/>
          </p:cNvSpPr>
          <p:nvPr>
            <p:ph type="sldNum" sz="quarter" idx="10"/>
          </p:nvPr>
        </p:nvSpPr>
        <p:spPr/>
        <p:txBody>
          <a:bodyPr/>
          <a:lstStyle/>
          <a:p>
            <a:fld id="{BDEB1757-8956-4EB9-A61B-2BB94BC071D8}" type="slidenum">
              <a:rPr lang="zh-CN" altLang="en-US" smtClean="0"/>
              <a:t>1</a:t>
            </a:fld>
            <a:endParaRPr lang="zh-CN" altLang="en-US"/>
          </a:p>
        </p:txBody>
      </p:sp>
    </p:spTree>
    <p:extLst>
      <p:ext uri="{BB962C8B-B14F-4D97-AF65-F5344CB8AC3E}">
        <p14:creationId xmlns:p14="http://schemas.microsoft.com/office/powerpoint/2010/main" val="603552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3" name="幻灯片图像占位符 1"/>
          <p:cNvSpPr>
            <a:spLocks noGrp="1" noRot="1" noChangeAspect="1"/>
          </p:cNvSpPr>
          <p:nvPr>
            <p:ph type="sldImg"/>
          </p:nvPr>
        </p:nvSpPr>
        <p:spPr/>
      </p:sp>
      <p:sp>
        <p:nvSpPr>
          <p:cNvPr id="1048614" name="备注占位符 2"/>
          <p:cNvSpPr>
            <a:spLocks noGrp="1"/>
          </p:cNvSpPr>
          <p:nvPr>
            <p:ph type="body" idx="1"/>
          </p:nvPr>
        </p:nvSpPr>
        <p:spPr/>
        <p:txBody>
          <a:bodyPr/>
          <a:lstStyle/>
          <a:p>
            <a:endParaRPr lang="zh-CN" altLang="en-US"/>
          </a:p>
        </p:txBody>
      </p:sp>
      <p:sp>
        <p:nvSpPr>
          <p:cNvPr id="1048615" name="灯片编号占位符 3"/>
          <p:cNvSpPr>
            <a:spLocks noGrp="1"/>
          </p:cNvSpPr>
          <p:nvPr>
            <p:ph type="sldNum" sz="quarter" idx="10"/>
          </p:nvPr>
        </p:nvSpPr>
        <p:spPr/>
        <p:txBody>
          <a:bodyPr/>
          <a:lstStyle/>
          <a:p>
            <a:fld id="{BDEB1757-8956-4EB9-A61B-2BB94BC071D8}" type="slidenum">
              <a:rPr lang="zh-CN" altLang="en-US" smtClean="0"/>
              <a:t>2</a:t>
            </a:fld>
            <a:endParaRPr lang="zh-CN" altLang="en-US"/>
          </a:p>
        </p:txBody>
      </p:sp>
    </p:spTree>
    <p:extLst>
      <p:ext uri="{BB962C8B-B14F-4D97-AF65-F5344CB8AC3E}">
        <p14:creationId xmlns:p14="http://schemas.microsoft.com/office/powerpoint/2010/main" val="583815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5" name="幻灯片图像占位符 1"/>
          <p:cNvSpPr>
            <a:spLocks noGrp="1" noRot="1" noChangeAspect="1"/>
          </p:cNvSpPr>
          <p:nvPr>
            <p:ph type="sldImg"/>
          </p:nvPr>
        </p:nvSpPr>
        <p:spPr/>
      </p:sp>
      <p:sp>
        <p:nvSpPr>
          <p:cNvPr id="1048636" name="备注占位符 2"/>
          <p:cNvSpPr>
            <a:spLocks noGrp="1"/>
          </p:cNvSpPr>
          <p:nvPr>
            <p:ph type="body" idx="1"/>
          </p:nvPr>
        </p:nvSpPr>
        <p:spPr/>
        <p:txBody>
          <a:bodyPr/>
          <a:lstStyle/>
          <a:p>
            <a:endParaRPr lang="zh-CN" altLang="en-US" dirty="0"/>
          </a:p>
        </p:txBody>
      </p:sp>
      <p:sp>
        <p:nvSpPr>
          <p:cNvPr id="1048637"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78532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8" name="幻灯片图像占位符 1"/>
          <p:cNvSpPr>
            <a:spLocks noGrp="1" noRot="1" noChangeAspect="1"/>
          </p:cNvSpPr>
          <p:nvPr>
            <p:ph type="sldImg"/>
          </p:nvPr>
        </p:nvSpPr>
        <p:spPr/>
      </p:sp>
      <p:sp>
        <p:nvSpPr>
          <p:cNvPr id="1048659" name="备注占位符 2"/>
          <p:cNvSpPr>
            <a:spLocks noGrp="1"/>
          </p:cNvSpPr>
          <p:nvPr>
            <p:ph type="body" idx="1"/>
          </p:nvPr>
        </p:nvSpPr>
        <p:spPr/>
        <p:txBody>
          <a:bodyPr/>
          <a:lstStyle/>
          <a:p>
            <a:endParaRPr lang="zh-CN" altLang="en-US"/>
          </a:p>
        </p:txBody>
      </p:sp>
      <p:sp>
        <p:nvSpPr>
          <p:cNvPr id="1048660"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90011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0" name="幻灯片图像占位符 1"/>
          <p:cNvSpPr>
            <a:spLocks noGrp="1" noRot="1" noChangeAspect="1"/>
          </p:cNvSpPr>
          <p:nvPr>
            <p:ph type="sldImg"/>
          </p:nvPr>
        </p:nvSpPr>
        <p:spPr/>
      </p:sp>
      <p:sp>
        <p:nvSpPr>
          <p:cNvPr id="1048681" name="备注占位符 2"/>
          <p:cNvSpPr>
            <a:spLocks noGrp="1"/>
          </p:cNvSpPr>
          <p:nvPr>
            <p:ph type="body" idx="1"/>
          </p:nvPr>
        </p:nvSpPr>
        <p:spPr/>
        <p:txBody>
          <a:bodyPr/>
          <a:lstStyle/>
          <a:p>
            <a:endParaRPr lang="zh-CN" altLang="en-US"/>
          </a:p>
        </p:txBody>
      </p:sp>
      <p:sp>
        <p:nvSpPr>
          <p:cNvPr id="1048682" name="灯片编号占位符 3"/>
          <p:cNvSpPr>
            <a:spLocks noGrp="1"/>
          </p:cNvSpPr>
          <p:nvPr>
            <p:ph type="sldNum" sz="quarter" idx="10"/>
          </p:nvPr>
        </p:nvSpPr>
        <p:spPr/>
        <p:txBody>
          <a:bodyPr/>
          <a:lstStyle/>
          <a:p>
            <a:fld id="{BDEB1757-8956-4EB9-A61B-2BB94BC071D8}" type="slidenum">
              <a:rPr lang="zh-CN" altLang="en-US" smtClean="0"/>
              <a:t>5</a:t>
            </a:fld>
            <a:endParaRPr lang="zh-CN" altLang="en-US"/>
          </a:p>
        </p:txBody>
      </p:sp>
    </p:spTree>
    <p:extLst>
      <p:ext uri="{BB962C8B-B14F-4D97-AF65-F5344CB8AC3E}">
        <p14:creationId xmlns:p14="http://schemas.microsoft.com/office/powerpoint/2010/main" val="700599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61" name="幻灯片图像占位符 1"/>
          <p:cNvSpPr>
            <a:spLocks noGrp="1" noRot="1" noChangeAspect="1"/>
          </p:cNvSpPr>
          <p:nvPr>
            <p:ph type="sldImg"/>
          </p:nvPr>
        </p:nvSpPr>
        <p:spPr/>
      </p:sp>
      <p:sp>
        <p:nvSpPr>
          <p:cNvPr id="1048762" name="备注占位符 2"/>
          <p:cNvSpPr>
            <a:spLocks noGrp="1"/>
          </p:cNvSpPr>
          <p:nvPr>
            <p:ph type="body" idx="1"/>
          </p:nvPr>
        </p:nvSpPr>
        <p:spPr/>
        <p:txBody>
          <a:bodyPr/>
          <a:lstStyle/>
          <a:p>
            <a:endParaRPr lang="zh-CN" altLang="en-US"/>
          </a:p>
        </p:txBody>
      </p:sp>
      <p:sp>
        <p:nvSpPr>
          <p:cNvPr id="1048763" name="灯片编号占位符 3"/>
          <p:cNvSpPr>
            <a:spLocks noGrp="1"/>
          </p:cNvSpPr>
          <p:nvPr>
            <p:ph type="sldNum" sz="quarter" idx="10"/>
          </p:nvPr>
        </p:nvSpPr>
        <p:spPr/>
        <p:txBody>
          <a:bodyPr/>
          <a:lstStyle/>
          <a:p>
            <a:fld id="{C9E7B7F8-81FA-46DC-8926-8D6B124E54D6}" type="slidenum">
              <a:rPr lang="en-US" smtClean="0"/>
              <a:t>6</a:t>
            </a:fld>
            <a:endParaRPr lang="en-US"/>
          </a:p>
        </p:txBody>
      </p:sp>
    </p:spTree>
    <p:extLst>
      <p:ext uri="{BB962C8B-B14F-4D97-AF65-F5344CB8AC3E}">
        <p14:creationId xmlns:p14="http://schemas.microsoft.com/office/powerpoint/2010/main" val="335639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83" name="幻灯片图像占位符 1"/>
          <p:cNvSpPr>
            <a:spLocks noGrp="1" noRot="1" noChangeAspect="1"/>
          </p:cNvSpPr>
          <p:nvPr>
            <p:ph type="sldImg"/>
          </p:nvPr>
        </p:nvSpPr>
        <p:spPr/>
      </p:sp>
      <p:sp>
        <p:nvSpPr>
          <p:cNvPr id="1048784" name="备注占位符 2"/>
          <p:cNvSpPr>
            <a:spLocks noGrp="1"/>
          </p:cNvSpPr>
          <p:nvPr>
            <p:ph type="body" idx="1"/>
          </p:nvPr>
        </p:nvSpPr>
        <p:spPr/>
        <p:txBody>
          <a:bodyPr/>
          <a:lstStyle/>
          <a:p>
            <a:endParaRPr lang="zh-CN" altLang="en-US"/>
          </a:p>
        </p:txBody>
      </p:sp>
      <p:sp>
        <p:nvSpPr>
          <p:cNvPr id="1048785" name="灯片编号占位符 3"/>
          <p:cNvSpPr>
            <a:spLocks noGrp="1"/>
          </p:cNvSpPr>
          <p:nvPr>
            <p:ph type="sldNum" sz="quarter" idx="10"/>
          </p:nvPr>
        </p:nvSpPr>
        <p:spPr/>
        <p:txBody>
          <a:bodyPr/>
          <a:lstStyle/>
          <a:p>
            <a:fld id="{BDEB1757-8956-4EB9-A61B-2BB94BC071D8}" type="slidenum">
              <a:rPr lang="zh-CN" altLang="en-US" smtClean="0"/>
              <a:t>7</a:t>
            </a:fld>
            <a:endParaRPr lang="zh-CN" altLang="en-US"/>
          </a:p>
        </p:txBody>
      </p:sp>
    </p:spTree>
    <p:extLst>
      <p:ext uri="{BB962C8B-B14F-4D97-AF65-F5344CB8AC3E}">
        <p14:creationId xmlns:p14="http://schemas.microsoft.com/office/powerpoint/2010/main" val="1134787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18" name="幻灯片图像占位符 1"/>
          <p:cNvSpPr>
            <a:spLocks noGrp="1" noRot="1" noChangeAspect="1"/>
          </p:cNvSpPr>
          <p:nvPr>
            <p:ph type="sldImg"/>
          </p:nvPr>
        </p:nvSpPr>
        <p:spPr/>
      </p:sp>
      <p:sp>
        <p:nvSpPr>
          <p:cNvPr id="1048819" name="备注占位符 2"/>
          <p:cNvSpPr>
            <a:spLocks noGrp="1"/>
          </p:cNvSpPr>
          <p:nvPr>
            <p:ph type="body" idx="1"/>
          </p:nvPr>
        </p:nvSpPr>
        <p:spPr/>
        <p:txBody>
          <a:bodyPr/>
          <a:lstStyle/>
          <a:p>
            <a:endParaRPr lang="zh-CN" altLang="en-US"/>
          </a:p>
        </p:txBody>
      </p:sp>
      <p:sp>
        <p:nvSpPr>
          <p:cNvPr id="1048820" name="灯片编号占位符 3"/>
          <p:cNvSpPr>
            <a:spLocks noGrp="1"/>
          </p:cNvSpPr>
          <p:nvPr>
            <p:ph type="sldNum" sz="quarter" idx="5"/>
          </p:nvPr>
        </p:nvSpPr>
        <p:spPr/>
        <p:txBody>
          <a:bodyPr/>
          <a:lstStyle/>
          <a:p>
            <a:fld id="{9EC33DA8-0B69-49B1-903C-807367A02778}" type="slidenum">
              <a:rPr lang="id-ID" smtClean="0"/>
              <a:t>8</a:t>
            </a:fld>
            <a:endParaRPr lang="id-ID"/>
          </a:p>
        </p:txBody>
      </p:sp>
    </p:spTree>
    <p:extLst>
      <p:ext uri="{BB962C8B-B14F-4D97-AF65-F5344CB8AC3E}">
        <p14:creationId xmlns:p14="http://schemas.microsoft.com/office/powerpoint/2010/main" val="3255990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53" name="幻灯片图像占位符 1"/>
          <p:cNvSpPr>
            <a:spLocks noGrp="1" noRot="1" noChangeAspect="1"/>
          </p:cNvSpPr>
          <p:nvPr>
            <p:ph type="sldImg"/>
          </p:nvPr>
        </p:nvSpPr>
        <p:spPr/>
      </p:sp>
      <p:sp>
        <p:nvSpPr>
          <p:cNvPr id="1048854" name="备注占位符 2"/>
          <p:cNvSpPr>
            <a:spLocks noGrp="1"/>
          </p:cNvSpPr>
          <p:nvPr>
            <p:ph type="body" idx="1"/>
          </p:nvPr>
        </p:nvSpPr>
        <p:spPr/>
        <p:txBody>
          <a:bodyPr/>
          <a:lstStyle/>
          <a:p>
            <a:endParaRPr lang="zh-CN" altLang="en-US"/>
          </a:p>
        </p:txBody>
      </p:sp>
      <p:sp>
        <p:nvSpPr>
          <p:cNvPr id="1048855" name="灯片编号占位符 3"/>
          <p:cNvSpPr>
            <a:spLocks noGrp="1"/>
          </p:cNvSpPr>
          <p:nvPr>
            <p:ph type="sldNum" sz="quarter" idx="10"/>
          </p:nvPr>
        </p:nvSpPr>
        <p:spPr/>
        <p:txBody>
          <a:bodyPr/>
          <a:lstStyle/>
          <a:p>
            <a:fld id="{BDEB1757-8956-4EB9-A61B-2BB94BC071D8}" type="slidenum">
              <a:rPr lang="zh-CN" altLang="en-US" smtClean="0"/>
              <a:t>10</a:t>
            </a:fld>
            <a:endParaRPr lang="zh-CN" altLang="en-US"/>
          </a:p>
        </p:txBody>
      </p:sp>
    </p:spTree>
    <p:extLst>
      <p:ext uri="{BB962C8B-B14F-4D97-AF65-F5344CB8AC3E}">
        <p14:creationId xmlns:p14="http://schemas.microsoft.com/office/powerpoint/2010/main" val="3665214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961"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1048962"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048963" name="日期占位符 3"/>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8964" name="页脚占位符 4"/>
          <p:cNvSpPr>
            <a:spLocks noGrp="1"/>
          </p:cNvSpPr>
          <p:nvPr>
            <p:ph type="ftr" sz="quarter" idx="11"/>
          </p:nvPr>
        </p:nvSpPr>
        <p:spPr/>
        <p:txBody>
          <a:bodyPr/>
          <a:lstStyle/>
          <a:p>
            <a:endParaRPr lang="zh-CN" altLang="en-US"/>
          </a:p>
        </p:txBody>
      </p:sp>
      <p:sp>
        <p:nvSpPr>
          <p:cNvPr id="1048965" name="灯片编号占位符 5"/>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986" name="标题 1"/>
          <p:cNvSpPr>
            <a:spLocks noGrp="1"/>
          </p:cNvSpPr>
          <p:nvPr>
            <p:ph type="title"/>
          </p:nvPr>
        </p:nvSpPr>
        <p:spPr/>
        <p:txBody>
          <a:bodyPr/>
          <a:lstStyle/>
          <a:p>
            <a:r>
              <a:rPr lang="zh-CN" altLang="en-US"/>
              <a:t>单击此处编辑母版标题样式</a:t>
            </a:r>
          </a:p>
        </p:txBody>
      </p:sp>
      <p:sp>
        <p:nvSpPr>
          <p:cNvPr id="1048987"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8988" name="日期占位符 3"/>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8989" name="页脚占位符 4"/>
          <p:cNvSpPr>
            <a:spLocks noGrp="1"/>
          </p:cNvSpPr>
          <p:nvPr>
            <p:ph type="ftr" sz="quarter" idx="11"/>
          </p:nvPr>
        </p:nvSpPr>
        <p:spPr/>
        <p:txBody>
          <a:bodyPr/>
          <a:lstStyle/>
          <a:p>
            <a:endParaRPr lang="zh-CN" altLang="en-US"/>
          </a:p>
        </p:txBody>
      </p:sp>
      <p:sp>
        <p:nvSpPr>
          <p:cNvPr id="1048990" name="灯片编号占位符 5"/>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970"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1048971"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8972" name="日期占位符 3"/>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8973" name="页脚占位符 4"/>
          <p:cNvSpPr>
            <a:spLocks noGrp="1"/>
          </p:cNvSpPr>
          <p:nvPr>
            <p:ph type="ftr" sz="quarter" idx="11"/>
          </p:nvPr>
        </p:nvSpPr>
        <p:spPr/>
        <p:txBody>
          <a:bodyPr/>
          <a:lstStyle/>
          <a:p>
            <a:endParaRPr lang="zh-CN" altLang="en-US"/>
          </a:p>
        </p:txBody>
      </p:sp>
      <p:sp>
        <p:nvSpPr>
          <p:cNvPr id="1048974" name="灯片编号占位符 5"/>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0">
        <p14:window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975" name="标题 1"/>
          <p:cNvSpPr>
            <a:spLocks noGrp="1"/>
          </p:cNvSpPr>
          <p:nvPr>
            <p:ph type="title"/>
          </p:nvPr>
        </p:nvSpPr>
        <p:spPr/>
        <p:txBody>
          <a:bodyPr/>
          <a:lstStyle/>
          <a:p>
            <a:r>
              <a:rPr lang="zh-CN" altLang="en-US"/>
              <a:t>单击此处编辑母版标题样式</a:t>
            </a:r>
          </a:p>
        </p:txBody>
      </p:sp>
      <p:sp>
        <p:nvSpPr>
          <p:cNvPr id="1048976"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8977" name="日期占位符 3"/>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8978" name="页脚占位符 4"/>
          <p:cNvSpPr>
            <a:spLocks noGrp="1"/>
          </p:cNvSpPr>
          <p:nvPr>
            <p:ph type="ftr" sz="quarter" idx="11"/>
          </p:nvPr>
        </p:nvSpPr>
        <p:spPr/>
        <p:txBody>
          <a:bodyPr/>
          <a:lstStyle/>
          <a:p>
            <a:endParaRPr lang="zh-CN" altLang="en-US"/>
          </a:p>
        </p:txBody>
      </p:sp>
      <p:sp>
        <p:nvSpPr>
          <p:cNvPr id="1048979" name="灯片编号占位符 5"/>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1048991"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1048992"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1048993" name="日期占位符 3"/>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8994" name="页脚占位符 4"/>
          <p:cNvSpPr>
            <a:spLocks noGrp="1"/>
          </p:cNvSpPr>
          <p:nvPr>
            <p:ph type="ftr" sz="quarter" idx="11"/>
          </p:nvPr>
        </p:nvSpPr>
        <p:spPr/>
        <p:txBody>
          <a:bodyPr/>
          <a:lstStyle/>
          <a:p>
            <a:endParaRPr lang="zh-CN" altLang="en-US"/>
          </a:p>
        </p:txBody>
      </p:sp>
      <p:sp>
        <p:nvSpPr>
          <p:cNvPr id="1048995" name="灯片编号占位符 5"/>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column content">
    <p:spTree>
      <p:nvGrpSpPr>
        <p:cNvPr id="1" name=""/>
        <p:cNvGrpSpPr/>
        <p:nvPr/>
      </p:nvGrpSpPr>
      <p:grpSpPr>
        <a:xfrm>
          <a:off x="0" y="0"/>
          <a:ext cx="0" cy="0"/>
          <a:chOff x="0" y="0"/>
          <a:chExt cx="0" cy="0"/>
        </a:xfrm>
      </p:grpSpPr>
      <p:sp>
        <p:nvSpPr>
          <p:cNvPr id="1048996" name="标题 1"/>
          <p:cNvSpPr>
            <a:spLocks noGrp="1"/>
          </p:cNvSpPr>
          <p:nvPr>
            <p:ph type="title"/>
          </p:nvPr>
        </p:nvSpPr>
        <p:spPr/>
        <p:txBody>
          <a:bodyPr/>
          <a:lstStyle/>
          <a:p>
            <a:r>
              <a:rPr lang="zh-CN" altLang="en-US"/>
              <a:t>单击此处编辑母版标题样式</a:t>
            </a:r>
          </a:p>
        </p:txBody>
      </p:sp>
      <p:sp>
        <p:nvSpPr>
          <p:cNvPr id="1048997"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8998"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8999" name="日期占位符 4"/>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9000" name="页脚占位符 5"/>
          <p:cNvSpPr>
            <a:spLocks noGrp="1"/>
          </p:cNvSpPr>
          <p:nvPr>
            <p:ph type="ftr" sz="quarter" idx="11"/>
          </p:nvPr>
        </p:nvSpPr>
        <p:spPr/>
        <p:txBody>
          <a:bodyPr/>
          <a:lstStyle/>
          <a:p>
            <a:endParaRPr lang="zh-CN" altLang="en-US"/>
          </a:p>
        </p:txBody>
      </p:sp>
      <p:sp>
        <p:nvSpPr>
          <p:cNvPr id="1049001" name="灯片编号占位符 6"/>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900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104900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04900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900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04900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9007" name="日期占位符 6"/>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9008" name="页脚占位符 7"/>
          <p:cNvSpPr>
            <a:spLocks noGrp="1"/>
          </p:cNvSpPr>
          <p:nvPr>
            <p:ph type="ftr" sz="quarter" idx="11"/>
          </p:nvPr>
        </p:nvSpPr>
        <p:spPr/>
        <p:txBody>
          <a:bodyPr/>
          <a:lstStyle/>
          <a:p>
            <a:endParaRPr lang="zh-CN" altLang="en-US"/>
          </a:p>
        </p:txBody>
      </p:sp>
      <p:sp>
        <p:nvSpPr>
          <p:cNvPr id="1049009" name="灯片编号占位符 8"/>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966" name="标题 1"/>
          <p:cNvSpPr>
            <a:spLocks noGrp="1"/>
          </p:cNvSpPr>
          <p:nvPr>
            <p:ph type="title"/>
          </p:nvPr>
        </p:nvSpPr>
        <p:spPr/>
        <p:txBody>
          <a:bodyPr/>
          <a:lstStyle/>
          <a:p>
            <a:r>
              <a:rPr lang="zh-CN" altLang="en-US"/>
              <a:t>单击此处编辑母版标题样式</a:t>
            </a:r>
          </a:p>
        </p:txBody>
      </p:sp>
      <p:sp>
        <p:nvSpPr>
          <p:cNvPr id="1048967" name="日期占位符 2"/>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8968" name="页脚占位符 3"/>
          <p:cNvSpPr>
            <a:spLocks noGrp="1"/>
          </p:cNvSpPr>
          <p:nvPr>
            <p:ph type="ftr" sz="quarter" idx="11"/>
          </p:nvPr>
        </p:nvSpPr>
        <p:spPr/>
        <p:txBody>
          <a:bodyPr/>
          <a:lstStyle/>
          <a:p>
            <a:endParaRPr lang="zh-CN" altLang="en-US"/>
          </a:p>
        </p:txBody>
      </p:sp>
      <p:sp>
        <p:nvSpPr>
          <p:cNvPr id="1048969" name="灯片编号占位符 4"/>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581" name="日期占位符 1"/>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8582" name="页脚占位符 2"/>
          <p:cNvSpPr>
            <a:spLocks noGrp="1"/>
          </p:cNvSpPr>
          <p:nvPr>
            <p:ph type="ftr" sz="quarter" idx="11"/>
          </p:nvPr>
        </p:nvSpPr>
        <p:spPr/>
        <p:txBody>
          <a:bodyPr/>
          <a:lstStyle/>
          <a:p>
            <a:endParaRPr lang="zh-CN" altLang="en-US"/>
          </a:p>
        </p:txBody>
      </p:sp>
      <p:sp>
        <p:nvSpPr>
          <p:cNvPr id="1048583" name="灯片编号占位符 3"/>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and title">
    <p:spTree>
      <p:nvGrpSpPr>
        <p:cNvPr id="1" name=""/>
        <p:cNvGrpSpPr/>
        <p:nvPr/>
      </p:nvGrpSpPr>
      <p:grpSpPr>
        <a:xfrm>
          <a:off x="0" y="0"/>
          <a:ext cx="0" cy="0"/>
          <a:chOff x="0" y="0"/>
          <a:chExt cx="0" cy="0"/>
        </a:xfrm>
      </p:grpSpPr>
      <p:sp>
        <p:nvSpPr>
          <p:cNvPr id="1049010"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1049011"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9012"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1049013" name="日期占位符 4"/>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9014" name="页脚占位符 5"/>
          <p:cNvSpPr>
            <a:spLocks noGrp="1"/>
          </p:cNvSpPr>
          <p:nvPr>
            <p:ph type="ftr" sz="quarter" idx="11"/>
          </p:nvPr>
        </p:nvSpPr>
        <p:spPr/>
        <p:txBody>
          <a:bodyPr/>
          <a:lstStyle/>
          <a:p>
            <a:endParaRPr lang="zh-CN" altLang="en-US"/>
          </a:p>
        </p:txBody>
      </p:sp>
      <p:sp>
        <p:nvSpPr>
          <p:cNvPr id="1049015" name="灯片编号占位符 6"/>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and title">
    <p:spTree>
      <p:nvGrpSpPr>
        <p:cNvPr id="1" name=""/>
        <p:cNvGrpSpPr/>
        <p:nvPr/>
      </p:nvGrpSpPr>
      <p:grpSpPr>
        <a:xfrm>
          <a:off x="0" y="0"/>
          <a:ext cx="0" cy="0"/>
          <a:chOff x="0" y="0"/>
          <a:chExt cx="0" cy="0"/>
        </a:xfrm>
      </p:grpSpPr>
      <p:sp>
        <p:nvSpPr>
          <p:cNvPr id="1048980"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1048981"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982"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1048983" name="日期占位符 4"/>
          <p:cNvSpPr>
            <a:spLocks noGrp="1"/>
          </p:cNvSpPr>
          <p:nvPr>
            <p:ph type="dt" sz="half" idx="10"/>
          </p:nvPr>
        </p:nvSpPr>
        <p:spPr/>
        <p:txBody>
          <a:bodyPr/>
          <a:lstStyle/>
          <a:p>
            <a:fld id="{49FA811F-F8C7-488B-8F62-8A70033142E1}" type="datetimeFigureOut">
              <a:rPr lang="zh-CN" altLang="en-US" smtClean="0"/>
              <a:t>2024/11/28</a:t>
            </a:fld>
            <a:endParaRPr lang="zh-CN" altLang="en-US"/>
          </a:p>
        </p:txBody>
      </p:sp>
      <p:sp>
        <p:nvSpPr>
          <p:cNvPr id="1048984" name="页脚占位符 5"/>
          <p:cNvSpPr>
            <a:spLocks noGrp="1"/>
          </p:cNvSpPr>
          <p:nvPr>
            <p:ph type="ftr" sz="quarter" idx="11"/>
          </p:nvPr>
        </p:nvSpPr>
        <p:spPr/>
        <p:txBody>
          <a:bodyPr/>
          <a:lstStyle/>
          <a:p>
            <a:endParaRPr lang="zh-CN" altLang="en-US"/>
          </a:p>
        </p:txBody>
      </p:sp>
      <p:sp>
        <p:nvSpPr>
          <p:cNvPr id="1048985" name="灯片编号占位符 6"/>
          <p:cNvSpPr>
            <a:spLocks noGrp="1"/>
          </p:cNvSpPr>
          <p:nvPr>
            <p:ph type="sldNum" sz="quarter" idx="12"/>
          </p:nvPr>
        </p:nvSpPr>
        <p:spPr/>
        <p:txBody>
          <a:bodyPr/>
          <a:lstStyle/>
          <a:p>
            <a:fld id="{A5D87B7A-7C01-489B-9060-72E6232CA3F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1048577"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857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ea typeface="Arial" panose="020B0604020202020204" pitchFamily="34" charset="0"/>
              </a:defRPr>
            </a:lvl1pPr>
          </a:lstStyle>
          <a:p>
            <a:fld id="{49FA811F-F8C7-488B-8F62-8A70033142E1}" type="datetimeFigureOut">
              <a:rPr lang="zh-CN" altLang="en-US" smtClean="0"/>
              <a:t>2024/11/28</a:t>
            </a:fld>
            <a:endParaRPr lang="zh-CN" altLang="en-US"/>
          </a:p>
        </p:txBody>
      </p:sp>
      <p:sp>
        <p:nvSpPr>
          <p:cNvPr id="104857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Arial" panose="020B0604020202020204" pitchFamily="34" charset="0"/>
              </a:defRPr>
            </a:lvl1pPr>
          </a:lstStyle>
          <a:p>
            <a:endParaRPr lang="zh-CN" altLang="en-US"/>
          </a:p>
        </p:txBody>
      </p:sp>
      <p:sp>
        <p:nvSpPr>
          <p:cNvPr id="104858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ea typeface="Arial" panose="020B0604020202020204" pitchFamily="34" charset="0"/>
              </a:defRPr>
            </a:lvl1pPr>
          </a:lstStyle>
          <a:p>
            <a:fld id="{A5D87B7A-7C01-489B-9060-72E6232CA3F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Arial" panose="020B0604020202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Arial" panose="020B0604020202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稻壳天启设计原创模板"/>
          <p:cNvSpPr/>
          <p:nvPr/>
        </p:nvSpPr>
        <p:spPr>
          <a:xfrm>
            <a:off x="7758532" y="1220375"/>
            <a:ext cx="1219200" cy="1219200"/>
          </a:xfrm>
          <a:prstGeom prst="ellipse">
            <a:avLst/>
          </a:prstGeom>
          <a:solidFill>
            <a:srgbClr val="21BA58">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587" name="稻壳天启设计原创模板"/>
          <p:cNvSpPr/>
          <p:nvPr/>
        </p:nvSpPr>
        <p:spPr>
          <a:xfrm>
            <a:off x="7473274" y="2895985"/>
            <a:ext cx="691292" cy="691292"/>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588" name="稻壳天启设计原创模板"/>
          <p:cNvSpPr/>
          <p:nvPr/>
        </p:nvSpPr>
        <p:spPr>
          <a:xfrm>
            <a:off x="9018032" y="4955028"/>
            <a:ext cx="1219200" cy="1219200"/>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589" name="稻壳天启设计原创模板"/>
          <p:cNvSpPr/>
          <p:nvPr/>
        </p:nvSpPr>
        <p:spPr>
          <a:xfrm flipV="1">
            <a:off x="10533172" y="3920763"/>
            <a:ext cx="325328" cy="325328"/>
          </a:xfrm>
          <a:prstGeom prst="ellipse">
            <a:avLst/>
          </a:prstGeom>
          <a:solidFill>
            <a:srgbClr val="EDCF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590" name="稻壳天启设计原创模板"/>
          <p:cNvSpPr/>
          <p:nvPr/>
        </p:nvSpPr>
        <p:spPr>
          <a:xfrm>
            <a:off x="4388049" y="1768914"/>
            <a:ext cx="523783" cy="523783"/>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pic>
        <p:nvPicPr>
          <p:cNvPr id="2097165" name="Рисунок 2097164"/>
          <p:cNvPicPr>
            <a:picLocks/>
          </p:cNvPicPr>
          <p:nvPr/>
        </p:nvPicPr>
        <p:blipFill>
          <a:blip r:embed="rId3"/>
          <a:stretch>
            <a:fillRect/>
          </a:stretch>
        </p:blipFill>
        <p:spPr>
          <a:xfrm>
            <a:off x="-516194" y="-29083"/>
            <a:ext cx="12910700" cy="7040422"/>
          </a:xfrm>
          <a:prstGeom prst="rect">
            <a:avLst/>
          </a:prstGeom>
        </p:spPr>
      </p:pic>
      <p:sp>
        <p:nvSpPr>
          <p:cNvPr id="1049036" name="TextBox 1049035"/>
          <p:cNvSpPr txBox="1"/>
          <p:nvPr/>
        </p:nvSpPr>
        <p:spPr>
          <a:xfrm>
            <a:off x="504538" y="3219450"/>
            <a:ext cx="11060701" cy="2047240"/>
          </a:xfrm>
          <a:prstGeom prst="rect">
            <a:avLst/>
          </a:prstGeom>
          <a:solidFill>
            <a:srgbClr val="FFE5E5"/>
          </a:solidFill>
        </p:spPr>
        <p:txBody>
          <a:bodyPr wrap="square" rtlCol="0">
            <a:spAutoFit/>
          </a:bodyPr>
          <a:lstStyle/>
          <a:p>
            <a:pPr algn="ctr"/>
            <a:r>
              <a:rPr lang="tg" sz="6600" dirty="0">
                <a:solidFill>
                  <a:srgbClr val="0000FF"/>
                </a:solidFill>
              </a:rPr>
              <a:t>Мавзӯъ</a:t>
            </a:r>
            <a:r>
              <a:rPr lang="en-US" altLang="tg" sz="6600" dirty="0">
                <a:solidFill>
                  <a:srgbClr val="0000FF"/>
                </a:solidFill>
              </a:rPr>
              <a:t>; </a:t>
            </a:r>
            <a:r>
              <a:rPr lang="tg" altLang="tg" sz="6600" dirty="0">
                <a:solidFill>
                  <a:srgbClr val="0000FF"/>
                </a:solidFill>
              </a:rPr>
              <a:t>Л</a:t>
            </a:r>
            <a:r>
              <a:rPr lang="tg" sz="6600" dirty="0">
                <a:solidFill>
                  <a:srgbClr val="0000FF"/>
                </a:solidFill>
              </a:rPr>
              <a:t>атифаҳои</a:t>
            </a:r>
            <a:r>
              <a:rPr lang="en-US" altLang="tg" sz="6600" dirty="0">
                <a:solidFill>
                  <a:srgbClr val="0000FF"/>
                </a:solidFill>
              </a:rPr>
              <a:t> </a:t>
            </a:r>
            <a:r>
              <a:rPr lang="tg" sz="6600" dirty="0">
                <a:solidFill>
                  <a:srgbClr val="0000FF"/>
                </a:solidFill>
              </a:rPr>
              <a:t>Насридюдин</a:t>
            </a:r>
            <a:r>
              <a:rPr lang="en-US" altLang="tg" sz="6600" dirty="0">
                <a:solidFill>
                  <a:srgbClr val="0000FF"/>
                </a:solidFill>
              </a:rPr>
              <a:t> </a:t>
            </a:r>
            <a:r>
              <a:rPr lang="tg" altLang="tg" sz="6600" dirty="0">
                <a:solidFill>
                  <a:srgbClr val="0000FF"/>
                </a:solidFill>
              </a:rPr>
              <a:t>Афандӣ</a:t>
            </a:r>
            <a:r>
              <a:rPr lang="en-US" altLang="tg" sz="6600" dirty="0">
                <a:solidFill>
                  <a:srgbClr val="0000FF"/>
                </a:solidFill>
              </a:rPr>
              <a:t> </a:t>
            </a:r>
            <a:endParaRPr lang="x-none" sz="6600" dirty="0">
              <a:solidFill>
                <a:srgbClr val="0000FF"/>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47" name="椭圆 22"/>
          <p:cNvSpPr/>
          <p:nvPr/>
        </p:nvSpPr>
        <p:spPr>
          <a:xfrm>
            <a:off x="9313972" y="729322"/>
            <a:ext cx="1219200" cy="1219200"/>
          </a:xfrm>
          <a:prstGeom prst="ellipse">
            <a:avLst/>
          </a:prstGeom>
          <a:solidFill>
            <a:srgbClr val="21BA58">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848" name="椭圆 23"/>
          <p:cNvSpPr/>
          <p:nvPr/>
        </p:nvSpPr>
        <p:spPr>
          <a:xfrm>
            <a:off x="9187483" y="2534969"/>
            <a:ext cx="691292" cy="691292"/>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849" name="椭圆 24"/>
          <p:cNvSpPr/>
          <p:nvPr/>
        </p:nvSpPr>
        <p:spPr>
          <a:xfrm>
            <a:off x="9018032" y="4955028"/>
            <a:ext cx="1219200" cy="1219200"/>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850" name="椭圆 28"/>
          <p:cNvSpPr/>
          <p:nvPr/>
        </p:nvSpPr>
        <p:spPr>
          <a:xfrm flipV="1">
            <a:off x="10533172" y="3920763"/>
            <a:ext cx="325328" cy="325328"/>
          </a:xfrm>
          <a:prstGeom prst="ellipse">
            <a:avLst/>
          </a:prstGeom>
          <a:solidFill>
            <a:srgbClr val="EDCF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851" name="椭圆 29"/>
          <p:cNvSpPr/>
          <p:nvPr/>
        </p:nvSpPr>
        <p:spPr>
          <a:xfrm>
            <a:off x="4522304" y="1448935"/>
            <a:ext cx="523783" cy="523783"/>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852" name="椭圆 44"/>
          <p:cNvSpPr/>
          <p:nvPr/>
        </p:nvSpPr>
        <p:spPr>
          <a:xfrm>
            <a:off x="7378299" y="3392433"/>
            <a:ext cx="737001" cy="737001"/>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pic>
        <p:nvPicPr>
          <p:cNvPr id="2097163" name="Рисунок 2097162"/>
          <p:cNvPicPr>
            <a:picLocks/>
          </p:cNvPicPr>
          <p:nvPr/>
        </p:nvPicPr>
        <p:blipFill>
          <a:blip r:embed="rId3"/>
          <a:stretch>
            <a:fillRect/>
          </a:stretch>
        </p:blipFill>
        <p:spPr>
          <a:xfrm>
            <a:off x="-82187" y="0"/>
            <a:ext cx="12420092" cy="6858000"/>
          </a:xfrm>
          <a:prstGeom prst="rect">
            <a:avLst/>
          </a:prstGeom>
        </p:spPr>
      </p:pic>
      <p:sp>
        <p:nvSpPr>
          <p:cNvPr id="1049034" name="TextBox 1049033"/>
          <p:cNvSpPr txBox="1"/>
          <p:nvPr/>
        </p:nvSpPr>
        <p:spPr>
          <a:xfrm>
            <a:off x="1527725" y="487680"/>
            <a:ext cx="8709506" cy="5882640"/>
          </a:xfrm>
          <a:prstGeom prst="rect">
            <a:avLst/>
          </a:prstGeom>
        </p:spPr>
        <p:txBody>
          <a:bodyPr wrap="square" rtlCol="0">
            <a:spAutoFit/>
          </a:bodyPr>
          <a:lstStyle/>
          <a:p>
            <a:r>
              <a:rPr lang="x-none" sz="4800" b="1">
                <a:solidFill>
                  <a:srgbClr val="000000"/>
                </a:solidFill>
              </a:rPr>
              <a:t>–Чаро одамон ба ҳар тараф мераванд?
Афандӣ гуфтааст:
–Ҳамаи одамон агар ба як тараф нигоҳ карда раванд, як тарафи замин вазнин шуда, чаппа мешавад-дия.</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4" name="Рисунок 2097163"/>
          <p:cNvPicPr>
            <a:picLocks/>
          </p:cNvPicPr>
          <p:nvPr/>
        </p:nvPicPr>
        <p:blipFill>
          <a:blip r:embed="rId2"/>
          <a:stretch>
            <a:fillRect/>
          </a:stretch>
        </p:blipFill>
        <p:spPr>
          <a:xfrm>
            <a:off x="-62539" y="0"/>
            <a:ext cx="12171880" cy="6858000"/>
          </a:xfrm>
          <a:prstGeom prst="rect">
            <a:avLst/>
          </a:prstGeom>
        </p:spPr>
      </p:pic>
      <p:sp>
        <p:nvSpPr>
          <p:cNvPr id="1049035" name="TextBox 1049034"/>
          <p:cNvSpPr txBox="1"/>
          <p:nvPr/>
        </p:nvSpPr>
        <p:spPr>
          <a:xfrm>
            <a:off x="1817730" y="1172498"/>
            <a:ext cx="8411342" cy="4282439"/>
          </a:xfrm>
          <a:prstGeom prst="rect">
            <a:avLst/>
          </a:prstGeom>
        </p:spPr>
        <p:txBody>
          <a:bodyPr wrap="square" rtlCol="0">
            <a:spAutoFit/>
          </a:bodyPr>
          <a:lstStyle/>
          <a:p>
            <a:r>
              <a:rPr lang="x-none" sz="2800">
                <a:solidFill>
                  <a:srgbClr val="000000"/>
                </a:solidFill>
              </a:rPr>
              <a:t> </a:t>
            </a:r>
            <a:r>
              <a:rPr lang="tg" sz="2800">
                <a:solidFill>
                  <a:srgbClr val="000000"/>
                </a:solidFill>
              </a:rPr>
              <a:t>Адабиётҳо</a:t>
            </a:r>
            <a:r>
              <a:rPr lang="en-US" altLang="tg" sz="2800">
                <a:solidFill>
                  <a:srgbClr val="000000"/>
                </a:solidFill>
              </a:rPr>
              <a:t>:</a:t>
            </a:r>
            <a:endParaRPr lang="x-none" sz="2800">
              <a:solidFill>
                <a:srgbClr val="000000"/>
              </a:solidFill>
            </a:endParaRPr>
          </a:p>
          <a:p>
            <a:r>
              <a:rPr lang="en-US" altLang="tg" sz="2800">
                <a:solidFill>
                  <a:srgbClr val="000000"/>
                </a:solidFill>
              </a:rPr>
              <a:t>1. </a:t>
            </a:r>
            <a:r>
              <a:rPr lang="x-none" sz="2800">
                <a:solidFill>
                  <a:srgbClr val="000000"/>
                </a:solidFill>
              </a:rPr>
              <a:t>Мероси фарҳанги ғайримоддӣ дар Тоҷикистон / Мураттиб: Д. Раҳимов; муҳаррир Ш.Комилзода. – Душанбе: Эр-Граф, 2017. – С. 21. – 280 с.
</a:t>
            </a:r>
            <a:r>
              <a:rPr lang="en-US" altLang="tg" sz="2800">
                <a:solidFill>
                  <a:srgbClr val="000000"/>
                </a:solidFill>
              </a:rPr>
              <a:t>2.</a:t>
            </a:r>
            <a:r>
              <a:rPr lang="x-none" sz="2800">
                <a:solidFill>
                  <a:srgbClr val="000000"/>
                </a:solidFill>
              </a:rPr>
              <a:t>Феҳристи миллии фаҳанги ғайримоддӣ /Natioal list of intangible cultural hertage/ Пажӯҳишгоҳи илмӣ-тадқиқотии фарҳанг ва иттилооти Вазорати фарҳанги ҶТ — Душанбе: «Аржанг» 2016, — С. 12</a:t>
            </a:r>
          </a:p>
        </p:txBody>
      </p:sp>
    </p:spTree>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7" name="椭圆 22"/>
          <p:cNvSpPr/>
          <p:nvPr/>
        </p:nvSpPr>
        <p:spPr>
          <a:xfrm>
            <a:off x="9313972" y="729322"/>
            <a:ext cx="1219200" cy="1219200"/>
          </a:xfrm>
          <a:prstGeom prst="ellipse">
            <a:avLst/>
          </a:prstGeom>
          <a:solidFill>
            <a:srgbClr val="21BA58">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08" name="椭圆 23"/>
          <p:cNvSpPr/>
          <p:nvPr/>
        </p:nvSpPr>
        <p:spPr>
          <a:xfrm>
            <a:off x="9187483" y="2534969"/>
            <a:ext cx="691292" cy="691292"/>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09" name="椭圆 24"/>
          <p:cNvSpPr/>
          <p:nvPr/>
        </p:nvSpPr>
        <p:spPr>
          <a:xfrm>
            <a:off x="9018032" y="4955028"/>
            <a:ext cx="1219200" cy="1219200"/>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10" name="椭圆 28"/>
          <p:cNvSpPr/>
          <p:nvPr/>
        </p:nvSpPr>
        <p:spPr>
          <a:xfrm flipV="1">
            <a:off x="10533172" y="3920763"/>
            <a:ext cx="325328" cy="325328"/>
          </a:xfrm>
          <a:prstGeom prst="ellipse">
            <a:avLst/>
          </a:prstGeom>
          <a:solidFill>
            <a:srgbClr val="EDCF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11" name="椭圆 29"/>
          <p:cNvSpPr/>
          <p:nvPr/>
        </p:nvSpPr>
        <p:spPr>
          <a:xfrm>
            <a:off x="4522304" y="1448935"/>
            <a:ext cx="523783" cy="523783"/>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12" name="椭圆 44"/>
          <p:cNvSpPr/>
          <p:nvPr/>
        </p:nvSpPr>
        <p:spPr>
          <a:xfrm>
            <a:off x="7378299" y="3392433"/>
            <a:ext cx="737001" cy="737001"/>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9026" name="TextBox 1049025"/>
          <p:cNvSpPr txBox="1"/>
          <p:nvPr/>
        </p:nvSpPr>
        <p:spPr>
          <a:xfrm>
            <a:off x="958246" y="774187"/>
            <a:ext cx="10275509" cy="5882640"/>
          </a:xfrm>
          <a:prstGeom prst="rect">
            <a:avLst/>
          </a:prstGeom>
          <a:solidFill>
            <a:srgbClr val="CCFECC"/>
          </a:solidFill>
        </p:spPr>
        <p:txBody>
          <a:bodyPr wrap="square" rtlCol="0">
            <a:spAutoFit/>
          </a:bodyPr>
          <a:lstStyle/>
          <a:p>
            <a:r>
              <a:rPr lang="x-none" sz="3200" b="1" i="1">
                <a:solidFill>
                  <a:srgbClr val="000000"/>
                </a:solidFill>
                <a:effectLst>
                  <a:outerShdw blurRad="38100" dist="38100" dir="2700000" algn="br" rotWithShape="0">
                    <a:srgbClr val="000000"/>
                  </a:outerShdw>
                </a:effectLst>
              </a:rPr>
              <a:t>Латифа (шухӣ, мутоиба, сухани бозарофат, сухане, ки дорои мазмуни амиқ ва нозук аст) — дар фолклор ва адабиёти хаттии тоҷик аз қадим чун жанри мустақил ва маъмули насри бадеӣ вуҷуд дошт ва ҳоло низ дар авҷи инкишоф мебошад. Дар латифа ҳодисаҳои муайян не, балки як лаҳзаи хурди воқеаи мухтасар ишора меёбад. яъне латифа танҳо як лаҳзаро дар бар гирифта, дар он инкишофи воқеа ва характиристикаи қаҳрамонон дида намешавад. Латифа аксаран бе муқаддимаву хотима ва бе тайёрии махсус, бадохатан гуфта мешавад.</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2" name="椭圆 63"/>
          <p:cNvSpPr/>
          <p:nvPr/>
        </p:nvSpPr>
        <p:spPr>
          <a:xfrm>
            <a:off x="3639803" y="1098948"/>
            <a:ext cx="409683" cy="409683"/>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33" name="椭圆 64"/>
          <p:cNvSpPr/>
          <p:nvPr/>
        </p:nvSpPr>
        <p:spPr>
          <a:xfrm>
            <a:off x="1617667" y="830187"/>
            <a:ext cx="527134" cy="527134"/>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34" name="稻壳天启设计原创模板"/>
          <p:cNvSpPr>
            <a:spLocks noEditPoints="1"/>
          </p:cNvSpPr>
          <p:nvPr/>
        </p:nvSpPr>
        <p:spPr bwMode="auto">
          <a:xfrm>
            <a:off x="5684788" y="2412591"/>
            <a:ext cx="703438" cy="700950"/>
          </a:xfrm>
          <a:custGeom>
            <a:avLst/>
            <a:gdLst>
              <a:gd name="T0" fmla="*/ 137 w 141"/>
              <a:gd name="T1" fmla="*/ 122 h 141"/>
              <a:gd name="T2" fmla="*/ 117 w 141"/>
              <a:gd name="T3" fmla="*/ 101 h 141"/>
              <a:gd name="T4" fmla="*/ 110 w 141"/>
              <a:gd name="T5" fmla="*/ 23 h 141"/>
              <a:gd name="T6" fmla="*/ 24 w 141"/>
              <a:gd name="T7" fmla="*/ 23 h 141"/>
              <a:gd name="T8" fmla="*/ 24 w 141"/>
              <a:gd name="T9" fmla="*/ 109 h 141"/>
              <a:gd name="T10" fmla="*/ 102 w 141"/>
              <a:gd name="T11" fmla="*/ 116 h 141"/>
              <a:gd name="T12" fmla="*/ 122 w 141"/>
              <a:gd name="T13" fmla="*/ 137 h 141"/>
              <a:gd name="T14" fmla="*/ 137 w 141"/>
              <a:gd name="T15" fmla="*/ 137 h 141"/>
              <a:gd name="T16" fmla="*/ 137 w 141"/>
              <a:gd name="T17" fmla="*/ 122 h 141"/>
              <a:gd name="T18" fmla="*/ 37 w 141"/>
              <a:gd name="T19" fmla="*/ 96 h 141"/>
              <a:gd name="T20" fmla="*/ 37 w 141"/>
              <a:gd name="T21" fmla="*/ 37 h 141"/>
              <a:gd name="T22" fmla="*/ 97 w 141"/>
              <a:gd name="T23" fmla="*/ 37 h 141"/>
              <a:gd name="T24" fmla="*/ 97 w 141"/>
              <a:gd name="T25" fmla="*/ 96 h 141"/>
              <a:gd name="T26" fmla="*/ 37 w 141"/>
              <a:gd name="T27" fmla="*/ 9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141">
                <a:moveTo>
                  <a:pt x="137" y="122"/>
                </a:moveTo>
                <a:cubicBezTo>
                  <a:pt x="117" y="101"/>
                  <a:pt x="117" y="101"/>
                  <a:pt x="117" y="101"/>
                </a:cubicBezTo>
                <a:cubicBezTo>
                  <a:pt x="133" y="78"/>
                  <a:pt x="131" y="45"/>
                  <a:pt x="110" y="23"/>
                </a:cubicBezTo>
                <a:cubicBezTo>
                  <a:pt x="86" y="0"/>
                  <a:pt x="48" y="0"/>
                  <a:pt x="24" y="23"/>
                </a:cubicBezTo>
                <a:cubicBezTo>
                  <a:pt x="0" y="47"/>
                  <a:pt x="0" y="86"/>
                  <a:pt x="24" y="109"/>
                </a:cubicBezTo>
                <a:cubicBezTo>
                  <a:pt x="45" y="131"/>
                  <a:pt x="78" y="133"/>
                  <a:pt x="102" y="116"/>
                </a:cubicBezTo>
                <a:cubicBezTo>
                  <a:pt x="122" y="137"/>
                  <a:pt x="122" y="137"/>
                  <a:pt x="122" y="137"/>
                </a:cubicBezTo>
                <a:cubicBezTo>
                  <a:pt x="126" y="141"/>
                  <a:pt x="133" y="141"/>
                  <a:pt x="137" y="137"/>
                </a:cubicBezTo>
                <a:cubicBezTo>
                  <a:pt x="141" y="132"/>
                  <a:pt x="141" y="126"/>
                  <a:pt x="137" y="122"/>
                </a:cubicBezTo>
                <a:close/>
                <a:moveTo>
                  <a:pt x="37" y="96"/>
                </a:moveTo>
                <a:cubicBezTo>
                  <a:pt x="20" y="80"/>
                  <a:pt x="20" y="53"/>
                  <a:pt x="37" y="37"/>
                </a:cubicBezTo>
                <a:cubicBezTo>
                  <a:pt x="53" y="20"/>
                  <a:pt x="80" y="20"/>
                  <a:pt x="97" y="37"/>
                </a:cubicBezTo>
                <a:cubicBezTo>
                  <a:pt x="113" y="53"/>
                  <a:pt x="113" y="80"/>
                  <a:pt x="97" y="96"/>
                </a:cubicBezTo>
                <a:cubicBezTo>
                  <a:pt x="80" y="113"/>
                  <a:pt x="53" y="113"/>
                  <a:pt x="37" y="96"/>
                </a:cubicBezTo>
                <a:close/>
              </a:path>
            </a:pathLst>
          </a:custGeom>
          <a:noFill/>
          <a:ln w="12700" cap="rnd">
            <a:solidFill>
              <a:schemeClr val="bg1"/>
            </a:solidFill>
            <a:prstDash val="solid"/>
            <a:round/>
          </a:ln>
        </p:spPr>
        <p:txBody>
          <a:bodyPr vert="horz" wrap="square" lIns="45714" tIns="22857" rIns="45714" bIns="22857" numCol="1" anchor="t" anchorCtr="0" compatLnSpc="1"/>
          <a:lstStyle/>
          <a:p>
            <a:endParaRPr lang="en-US" sz="900">
              <a:latin typeface="Arial" panose="020B0604020202020204" pitchFamily="34" charset="0"/>
              <a:ea typeface="Arial" panose="020B0604020202020204" pitchFamily="34" charset="0"/>
              <a:cs typeface="Arial" panose="020B0604020202020204" pitchFamily="34" charset="0"/>
            </a:endParaRPr>
          </a:p>
        </p:txBody>
      </p:sp>
      <p:pic>
        <p:nvPicPr>
          <p:cNvPr id="2097156" name="Рисунок 2097155"/>
          <p:cNvPicPr>
            <a:picLocks/>
          </p:cNvPicPr>
          <p:nvPr/>
        </p:nvPicPr>
        <p:blipFill>
          <a:blip r:embed="rId3"/>
          <a:stretch>
            <a:fillRect/>
          </a:stretch>
        </p:blipFill>
        <p:spPr>
          <a:xfrm>
            <a:off x="-53122" y="0"/>
            <a:ext cx="12193276" cy="6858000"/>
          </a:xfrm>
          <a:prstGeom prst="rect">
            <a:avLst/>
          </a:prstGeom>
        </p:spPr>
      </p:pic>
      <p:sp>
        <p:nvSpPr>
          <p:cNvPr id="1049027" name="TextBox 1049026"/>
          <p:cNvSpPr txBox="1"/>
          <p:nvPr/>
        </p:nvSpPr>
        <p:spPr>
          <a:xfrm>
            <a:off x="3314072" y="449580"/>
            <a:ext cx="7656808" cy="5958839"/>
          </a:xfrm>
          <a:prstGeom prst="rect">
            <a:avLst/>
          </a:prstGeom>
          <a:solidFill>
            <a:srgbClr val="99CCFF"/>
          </a:solidFill>
        </p:spPr>
        <p:txBody>
          <a:bodyPr wrap="square" rtlCol="0">
            <a:spAutoFit/>
          </a:bodyPr>
          <a:lstStyle/>
          <a:p>
            <a:r>
              <a:rPr lang="x-none" sz="2800" b="1">
                <a:solidFill>
                  <a:srgbClr val="000000"/>
                </a:solidFill>
                <a:effectLst>
                  <a:outerShdw blurRad="38100" dist="38100" dir="2700000" algn="br" rotWithShape="0">
                    <a:srgbClr val="000000"/>
                  </a:outerShdw>
                </a:effectLst>
              </a:rPr>
              <a:t>Дар байни мардуми тоҷик ҳикояҳои кӯтоҳе ҳастанд, ки ширину латиф ва ҳаҷвомез буда, дар ҳар як нишасту маҳфил, маъракаҳо, баъзан кӯчаву бозор ва дигар мавзеъҳо байни дӯстону ҳамкорон барои хушҳол намудани табъу хотир гуфтаву шунида мешаванд. Ин ҳикояи хурдҳаҷми эпикиро латифа меноманд, ки дар шароити имрӯза яке аз жанрҳои фаъол буда, нисбат ба жанрҳои дигари насри шифоҳӣ, масалан афсонаву қисса, корбурди бештаре дорад. Дар латифа қариб ҳамаи паҳлӯҳои ҳаёт ва воқеаҳои рӯзгор ба тарзи бадеӣ ва бо оҳанги ҳаҷвомез инъикос меёбанд.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4" name="椭圆 40"/>
          <p:cNvSpPr/>
          <p:nvPr/>
        </p:nvSpPr>
        <p:spPr>
          <a:xfrm>
            <a:off x="9006371" y="3839137"/>
            <a:ext cx="409683" cy="409683"/>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55" name="椭圆 41"/>
          <p:cNvSpPr/>
          <p:nvPr/>
        </p:nvSpPr>
        <p:spPr>
          <a:xfrm>
            <a:off x="8831267" y="1064175"/>
            <a:ext cx="527134" cy="527134"/>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56" name="稻壳天启设计原创模板"/>
          <p:cNvSpPr>
            <a:spLocks noEditPoints="1"/>
          </p:cNvSpPr>
          <p:nvPr/>
        </p:nvSpPr>
        <p:spPr bwMode="auto">
          <a:xfrm>
            <a:off x="2043315" y="2476947"/>
            <a:ext cx="691186" cy="688742"/>
          </a:xfrm>
          <a:custGeom>
            <a:avLst/>
            <a:gdLst>
              <a:gd name="T0" fmla="*/ 137 w 141"/>
              <a:gd name="T1" fmla="*/ 122 h 141"/>
              <a:gd name="T2" fmla="*/ 117 w 141"/>
              <a:gd name="T3" fmla="*/ 101 h 141"/>
              <a:gd name="T4" fmla="*/ 110 w 141"/>
              <a:gd name="T5" fmla="*/ 23 h 141"/>
              <a:gd name="T6" fmla="*/ 24 w 141"/>
              <a:gd name="T7" fmla="*/ 23 h 141"/>
              <a:gd name="T8" fmla="*/ 24 w 141"/>
              <a:gd name="T9" fmla="*/ 109 h 141"/>
              <a:gd name="T10" fmla="*/ 102 w 141"/>
              <a:gd name="T11" fmla="*/ 116 h 141"/>
              <a:gd name="T12" fmla="*/ 122 w 141"/>
              <a:gd name="T13" fmla="*/ 137 h 141"/>
              <a:gd name="T14" fmla="*/ 137 w 141"/>
              <a:gd name="T15" fmla="*/ 137 h 141"/>
              <a:gd name="T16" fmla="*/ 137 w 141"/>
              <a:gd name="T17" fmla="*/ 122 h 141"/>
              <a:gd name="T18" fmla="*/ 37 w 141"/>
              <a:gd name="T19" fmla="*/ 96 h 141"/>
              <a:gd name="T20" fmla="*/ 37 w 141"/>
              <a:gd name="T21" fmla="*/ 37 h 141"/>
              <a:gd name="T22" fmla="*/ 97 w 141"/>
              <a:gd name="T23" fmla="*/ 37 h 141"/>
              <a:gd name="T24" fmla="*/ 97 w 141"/>
              <a:gd name="T25" fmla="*/ 96 h 141"/>
              <a:gd name="T26" fmla="*/ 37 w 141"/>
              <a:gd name="T27" fmla="*/ 9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141">
                <a:moveTo>
                  <a:pt x="137" y="122"/>
                </a:moveTo>
                <a:cubicBezTo>
                  <a:pt x="117" y="101"/>
                  <a:pt x="117" y="101"/>
                  <a:pt x="117" y="101"/>
                </a:cubicBezTo>
                <a:cubicBezTo>
                  <a:pt x="133" y="78"/>
                  <a:pt x="131" y="45"/>
                  <a:pt x="110" y="23"/>
                </a:cubicBezTo>
                <a:cubicBezTo>
                  <a:pt x="86" y="0"/>
                  <a:pt x="48" y="0"/>
                  <a:pt x="24" y="23"/>
                </a:cubicBezTo>
                <a:cubicBezTo>
                  <a:pt x="0" y="47"/>
                  <a:pt x="0" y="86"/>
                  <a:pt x="24" y="109"/>
                </a:cubicBezTo>
                <a:cubicBezTo>
                  <a:pt x="45" y="131"/>
                  <a:pt x="78" y="133"/>
                  <a:pt x="102" y="116"/>
                </a:cubicBezTo>
                <a:cubicBezTo>
                  <a:pt x="122" y="137"/>
                  <a:pt x="122" y="137"/>
                  <a:pt x="122" y="137"/>
                </a:cubicBezTo>
                <a:cubicBezTo>
                  <a:pt x="126" y="141"/>
                  <a:pt x="133" y="141"/>
                  <a:pt x="137" y="137"/>
                </a:cubicBezTo>
                <a:cubicBezTo>
                  <a:pt x="141" y="132"/>
                  <a:pt x="141" y="126"/>
                  <a:pt x="137" y="122"/>
                </a:cubicBezTo>
                <a:close/>
                <a:moveTo>
                  <a:pt x="37" y="96"/>
                </a:moveTo>
                <a:cubicBezTo>
                  <a:pt x="20" y="80"/>
                  <a:pt x="20" y="53"/>
                  <a:pt x="37" y="37"/>
                </a:cubicBezTo>
                <a:cubicBezTo>
                  <a:pt x="53" y="20"/>
                  <a:pt x="80" y="20"/>
                  <a:pt x="97" y="37"/>
                </a:cubicBezTo>
                <a:cubicBezTo>
                  <a:pt x="113" y="53"/>
                  <a:pt x="113" y="80"/>
                  <a:pt x="97" y="96"/>
                </a:cubicBezTo>
                <a:cubicBezTo>
                  <a:pt x="80" y="113"/>
                  <a:pt x="53" y="113"/>
                  <a:pt x="37" y="96"/>
                </a:cubicBezTo>
                <a:close/>
              </a:path>
            </a:pathLst>
          </a:custGeom>
          <a:noFill/>
          <a:ln w="12700" cap="rnd">
            <a:solidFill>
              <a:schemeClr val="bg1"/>
            </a:solidFill>
            <a:prstDash val="solid"/>
            <a:round/>
          </a:ln>
        </p:spPr>
        <p:txBody>
          <a:bodyPr vert="horz" wrap="square" lIns="45714" tIns="22857" rIns="45714" bIns="22857" numCol="1" anchor="t" anchorCtr="0" compatLnSpc="1"/>
          <a:lstStyle/>
          <a:p>
            <a:endParaRPr lang="en-US" sz="900">
              <a:latin typeface="Arial" panose="020B0604020202020204" pitchFamily="34" charset="0"/>
              <a:ea typeface="Arial" panose="020B0604020202020204" pitchFamily="34" charset="0"/>
              <a:cs typeface="Arial" panose="020B0604020202020204" pitchFamily="34" charset="0"/>
            </a:endParaRPr>
          </a:p>
        </p:txBody>
      </p:sp>
      <p:sp>
        <p:nvSpPr>
          <p:cNvPr id="1048657" name="稻壳天启设计原创模板"/>
          <p:cNvSpPr>
            <a:spLocks noEditPoints="1"/>
          </p:cNvSpPr>
          <p:nvPr/>
        </p:nvSpPr>
        <p:spPr bwMode="auto">
          <a:xfrm>
            <a:off x="4392422" y="4177467"/>
            <a:ext cx="691186" cy="688742"/>
          </a:xfrm>
          <a:custGeom>
            <a:avLst/>
            <a:gdLst>
              <a:gd name="T0" fmla="*/ 137 w 141"/>
              <a:gd name="T1" fmla="*/ 122 h 141"/>
              <a:gd name="T2" fmla="*/ 117 w 141"/>
              <a:gd name="T3" fmla="*/ 101 h 141"/>
              <a:gd name="T4" fmla="*/ 110 w 141"/>
              <a:gd name="T5" fmla="*/ 23 h 141"/>
              <a:gd name="T6" fmla="*/ 24 w 141"/>
              <a:gd name="T7" fmla="*/ 23 h 141"/>
              <a:gd name="T8" fmla="*/ 24 w 141"/>
              <a:gd name="T9" fmla="*/ 109 h 141"/>
              <a:gd name="T10" fmla="*/ 102 w 141"/>
              <a:gd name="T11" fmla="*/ 116 h 141"/>
              <a:gd name="T12" fmla="*/ 122 w 141"/>
              <a:gd name="T13" fmla="*/ 137 h 141"/>
              <a:gd name="T14" fmla="*/ 137 w 141"/>
              <a:gd name="T15" fmla="*/ 137 h 141"/>
              <a:gd name="T16" fmla="*/ 137 w 141"/>
              <a:gd name="T17" fmla="*/ 122 h 141"/>
              <a:gd name="T18" fmla="*/ 37 w 141"/>
              <a:gd name="T19" fmla="*/ 96 h 141"/>
              <a:gd name="T20" fmla="*/ 37 w 141"/>
              <a:gd name="T21" fmla="*/ 37 h 141"/>
              <a:gd name="T22" fmla="*/ 97 w 141"/>
              <a:gd name="T23" fmla="*/ 37 h 141"/>
              <a:gd name="T24" fmla="*/ 97 w 141"/>
              <a:gd name="T25" fmla="*/ 96 h 141"/>
              <a:gd name="T26" fmla="*/ 37 w 141"/>
              <a:gd name="T27" fmla="*/ 9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141">
                <a:moveTo>
                  <a:pt x="137" y="122"/>
                </a:moveTo>
                <a:cubicBezTo>
                  <a:pt x="117" y="101"/>
                  <a:pt x="117" y="101"/>
                  <a:pt x="117" y="101"/>
                </a:cubicBezTo>
                <a:cubicBezTo>
                  <a:pt x="133" y="78"/>
                  <a:pt x="131" y="45"/>
                  <a:pt x="110" y="23"/>
                </a:cubicBezTo>
                <a:cubicBezTo>
                  <a:pt x="86" y="0"/>
                  <a:pt x="48" y="0"/>
                  <a:pt x="24" y="23"/>
                </a:cubicBezTo>
                <a:cubicBezTo>
                  <a:pt x="0" y="47"/>
                  <a:pt x="0" y="86"/>
                  <a:pt x="24" y="109"/>
                </a:cubicBezTo>
                <a:cubicBezTo>
                  <a:pt x="45" y="131"/>
                  <a:pt x="78" y="133"/>
                  <a:pt x="102" y="116"/>
                </a:cubicBezTo>
                <a:cubicBezTo>
                  <a:pt x="122" y="137"/>
                  <a:pt x="122" y="137"/>
                  <a:pt x="122" y="137"/>
                </a:cubicBezTo>
                <a:cubicBezTo>
                  <a:pt x="126" y="141"/>
                  <a:pt x="133" y="141"/>
                  <a:pt x="137" y="137"/>
                </a:cubicBezTo>
                <a:cubicBezTo>
                  <a:pt x="141" y="132"/>
                  <a:pt x="141" y="126"/>
                  <a:pt x="137" y="122"/>
                </a:cubicBezTo>
                <a:close/>
                <a:moveTo>
                  <a:pt x="37" y="96"/>
                </a:moveTo>
                <a:cubicBezTo>
                  <a:pt x="20" y="80"/>
                  <a:pt x="20" y="53"/>
                  <a:pt x="37" y="37"/>
                </a:cubicBezTo>
                <a:cubicBezTo>
                  <a:pt x="53" y="20"/>
                  <a:pt x="80" y="20"/>
                  <a:pt x="97" y="37"/>
                </a:cubicBezTo>
                <a:cubicBezTo>
                  <a:pt x="113" y="53"/>
                  <a:pt x="113" y="80"/>
                  <a:pt x="97" y="96"/>
                </a:cubicBezTo>
                <a:cubicBezTo>
                  <a:pt x="80" y="113"/>
                  <a:pt x="53" y="113"/>
                  <a:pt x="37" y="96"/>
                </a:cubicBezTo>
                <a:close/>
              </a:path>
            </a:pathLst>
          </a:custGeom>
          <a:noFill/>
          <a:ln w="12700" cap="rnd">
            <a:solidFill>
              <a:schemeClr val="bg1"/>
            </a:solidFill>
            <a:prstDash val="solid"/>
            <a:round/>
          </a:ln>
        </p:spPr>
        <p:txBody>
          <a:bodyPr vert="horz" wrap="square" lIns="45714" tIns="22857" rIns="45714" bIns="22857" numCol="1" anchor="t" anchorCtr="0" compatLnSpc="1"/>
          <a:lstStyle/>
          <a:p>
            <a:endParaRPr lang="en-US" sz="900">
              <a:latin typeface="Arial" panose="020B0604020202020204" pitchFamily="34" charset="0"/>
              <a:ea typeface="Arial" panose="020B0604020202020204" pitchFamily="34" charset="0"/>
              <a:cs typeface="Arial" panose="020B0604020202020204" pitchFamily="34" charset="0"/>
            </a:endParaRPr>
          </a:p>
        </p:txBody>
      </p:sp>
      <p:pic>
        <p:nvPicPr>
          <p:cNvPr id="2097157" name="Рисунок 2097156"/>
          <p:cNvPicPr>
            <a:picLocks/>
          </p:cNvPicPr>
          <p:nvPr/>
        </p:nvPicPr>
        <p:blipFill>
          <a:blip r:embed="rId3"/>
          <a:stretch>
            <a:fillRect/>
          </a:stretch>
        </p:blipFill>
        <p:spPr>
          <a:xfrm>
            <a:off x="167125" y="-220984"/>
            <a:ext cx="12228089" cy="7148853"/>
          </a:xfrm>
          <a:prstGeom prst="rect">
            <a:avLst/>
          </a:prstGeom>
        </p:spPr>
      </p:pic>
      <p:sp>
        <p:nvSpPr>
          <p:cNvPr id="1049028" name="TextBox 1049027"/>
          <p:cNvSpPr txBox="1"/>
          <p:nvPr/>
        </p:nvSpPr>
        <p:spPr>
          <a:xfrm>
            <a:off x="3135470" y="487679"/>
            <a:ext cx="9259743" cy="5882640"/>
          </a:xfrm>
          <a:prstGeom prst="rect">
            <a:avLst/>
          </a:prstGeom>
        </p:spPr>
        <p:txBody>
          <a:bodyPr wrap="square" rtlCol="0">
            <a:spAutoFit/>
          </a:bodyPr>
          <a:lstStyle/>
          <a:p>
            <a:r>
              <a:rPr lang="x-none" sz="4800">
                <a:solidFill>
                  <a:srgbClr val="000000"/>
                </a:solidFill>
              </a:rPr>
              <a:t>Ҳатто хурдтарин ҷузъиёте, ки дар зиндагии мардум аҳамияту арзише дорад, ё худ лавҳаву лаҳзаҳои гуногуне, ки дар муносибати ҳаррӯзаи одамон мушоҳида мешаванд, дар мазмуни латифаҳо бозтоб мегарданд.</a:t>
            </a:r>
          </a:p>
        </p:txBody>
      </p:sp>
    </p:spTree>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4" name="椭圆 22"/>
          <p:cNvSpPr/>
          <p:nvPr/>
        </p:nvSpPr>
        <p:spPr>
          <a:xfrm>
            <a:off x="9313972" y="729322"/>
            <a:ext cx="1219200" cy="1219200"/>
          </a:xfrm>
          <a:prstGeom prst="ellipse">
            <a:avLst/>
          </a:prstGeom>
          <a:solidFill>
            <a:srgbClr val="21BA58">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75" name="椭圆 23"/>
          <p:cNvSpPr/>
          <p:nvPr/>
        </p:nvSpPr>
        <p:spPr>
          <a:xfrm>
            <a:off x="9187483" y="2534969"/>
            <a:ext cx="691292" cy="691292"/>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76" name="椭圆 24"/>
          <p:cNvSpPr/>
          <p:nvPr/>
        </p:nvSpPr>
        <p:spPr>
          <a:xfrm>
            <a:off x="9018032" y="4955028"/>
            <a:ext cx="1219200" cy="1219200"/>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77" name="椭圆 28"/>
          <p:cNvSpPr/>
          <p:nvPr/>
        </p:nvSpPr>
        <p:spPr>
          <a:xfrm flipV="1">
            <a:off x="10533172" y="3920763"/>
            <a:ext cx="325328" cy="325328"/>
          </a:xfrm>
          <a:prstGeom prst="ellipse">
            <a:avLst/>
          </a:prstGeom>
          <a:solidFill>
            <a:srgbClr val="EDCF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78" name="椭圆 29"/>
          <p:cNvSpPr/>
          <p:nvPr/>
        </p:nvSpPr>
        <p:spPr>
          <a:xfrm>
            <a:off x="4522304" y="1448935"/>
            <a:ext cx="523783" cy="523783"/>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679" name="椭圆 44"/>
          <p:cNvSpPr/>
          <p:nvPr/>
        </p:nvSpPr>
        <p:spPr>
          <a:xfrm>
            <a:off x="7378299" y="3392433"/>
            <a:ext cx="737001" cy="737001"/>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pic>
        <p:nvPicPr>
          <p:cNvPr id="2097158" name="Рисунок 2097157"/>
          <p:cNvPicPr>
            <a:picLocks/>
          </p:cNvPicPr>
          <p:nvPr/>
        </p:nvPicPr>
        <p:blipFill>
          <a:blip r:embed="rId3"/>
          <a:stretch>
            <a:fillRect/>
          </a:stretch>
        </p:blipFill>
        <p:spPr>
          <a:xfrm>
            <a:off x="-76602" y="0"/>
            <a:ext cx="12296067" cy="6858000"/>
          </a:xfrm>
          <a:prstGeom prst="rect">
            <a:avLst/>
          </a:prstGeom>
        </p:spPr>
      </p:pic>
      <p:sp>
        <p:nvSpPr>
          <p:cNvPr id="1049029" name="TextBox 1049028"/>
          <p:cNvSpPr txBox="1"/>
          <p:nvPr/>
        </p:nvSpPr>
        <p:spPr>
          <a:xfrm>
            <a:off x="825370" y="449580"/>
            <a:ext cx="10512750" cy="5958840"/>
          </a:xfrm>
          <a:prstGeom prst="rect">
            <a:avLst/>
          </a:prstGeom>
        </p:spPr>
        <p:txBody>
          <a:bodyPr wrap="square" rtlCol="0">
            <a:spAutoFit/>
          </a:bodyPr>
          <a:lstStyle/>
          <a:p>
            <a:r>
              <a:rPr lang="x-none" sz="3600" b="1">
                <a:solidFill>
                  <a:srgbClr val="000000"/>
                </a:solidFill>
              </a:rPr>
              <a:t>Қахрамонони асосии латифаҳои тоҷикӣ Мулло Мушфиқи, Насриддин Афанди (Афандӣ) мебошанд. Силсилаи бузурги латифаҳои халкии тоҷики аз номи ин ё он маҳал (махаллати, ширини, румони, дарвози, хуфи, каротегини ва г.) гуфта мешаванд. Вале дар адабиёти хаттӣ номи персонаж ва қаҳрамонони зиёди ҳачви аз кабили Бахлул, Абунувос, Хуҷа, Талхакро дучор мекунем, ки баъдтар бо номи Хоҷа Насриддин (Афандӣ) иваз шудаанд.</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9" name="Рисунок 2097158"/>
          <p:cNvPicPr>
            <a:picLocks/>
          </p:cNvPicPr>
          <p:nvPr/>
        </p:nvPicPr>
        <p:blipFill>
          <a:blip r:embed="rId3"/>
          <a:stretch>
            <a:fillRect/>
          </a:stretch>
        </p:blipFill>
        <p:spPr>
          <a:xfrm>
            <a:off x="-31431" y="0"/>
            <a:ext cx="12214322" cy="6858000"/>
          </a:xfrm>
          <a:prstGeom prst="rect">
            <a:avLst/>
          </a:prstGeom>
        </p:spPr>
      </p:pic>
      <p:sp>
        <p:nvSpPr>
          <p:cNvPr id="1049030" name="TextBox 1049029"/>
          <p:cNvSpPr txBox="1"/>
          <p:nvPr/>
        </p:nvSpPr>
        <p:spPr>
          <a:xfrm>
            <a:off x="1373334" y="1078229"/>
            <a:ext cx="9404790" cy="4701540"/>
          </a:xfrm>
          <a:prstGeom prst="rect">
            <a:avLst/>
          </a:prstGeom>
        </p:spPr>
        <p:txBody>
          <a:bodyPr wrap="square" rtlCol="0">
            <a:spAutoFit/>
          </a:bodyPr>
          <a:lstStyle/>
          <a:p>
            <a:r>
              <a:rPr lang="x-none" sz="2800" b="1" i="1">
                <a:solidFill>
                  <a:srgbClr val="800000"/>
                </a:solidFill>
              </a:rPr>
              <a:t>Дар латифаҳои тоҷикӣ персонажҳои маъруф Насриддин Афандӣ, Мушфиқӣ, Кали зирак ва чанде дигар ҳамеша бо рафторҳои хандаовару зарофатҳои намакин камбудиҳои фардӣ ва иҷтимоиро танқид карда, мардумро шоду хурсанд ва ба зиндагӣ дилгарм менамоянд. Тавассути латифаҳо хислату ниҳодҳои хубу бади тоифаҳои мухталифи одамон бозгӯ мешаванд, чунончи: зиракию сухандонӣ, ҳозирҷавобӣ, инчунин хулқу хисоли манфӣ, аз ҷумлаи танбалию муфтхӯрӣ, мардумозорӣ ва содагию ҷоҳилии баъзе инсонҳо мундариҷаи латифаҳоро фаро гирифтаанд.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77" name="椭圆 22"/>
          <p:cNvSpPr/>
          <p:nvPr/>
        </p:nvSpPr>
        <p:spPr>
          <a:xfrm>
            <a:off x="9313972" y="729322"/>
            <a:ext cx="1219200" cy="1219200"/>
          </a:xfrm>
          <a:prstGeom prst="ellipse">
            <a:avLst/>
          </a:prstGeom>
          <a:solidFill>
            <a:srgbClr val="21BA58">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778" name="椭圆 23"/>
          <p:cNvSpPr/>
          <p:nvPr/>
        </p:nvSpPr>
        <p:spPr>
          <a:xfrm>
            <a:off x="9187483" y="2534969"/>
            <a:ext cx="691292" cy="691292"/>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779" name="椭圆 24"/>
          <p:cNvSpPr/>
          <p:nvPr/>
        </p:nvSpPr>
        <p:spPr>
          <a:xfrm>
            <a:off x="9018032" y="4955028"/>
            <a:ext cx="1219200" cy="1219200"/>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780" name="椭圆 28"/>
          <p:cNvSpPr/>
          <p:nvPr/>
        </p:nvSpPr>
        <p:spPr>
          <a:xfrm flipV="1">
            <a:off x="10533172" y="3920763"/>
            <a:ext cx="325328" cy="325328"/>
          </a:xfrm>
          <a:prstGeom prst="ellipse">
            <a:avLst/>
          </a:prstGeom>
          <a:solidFill>
            <a:srgbClr val="EDCF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781" name="椭圆 29"/>
          <p:cNvSpPr/>
          <p:nvPr/>
        </p:nvSpPr>
        <p:spPr>
          <a:xfrm>
            <a:off x="4522304" y="1448935"/>
            <a:ext cx="523783" cy="523783"/>
          </a:xfrm>
          <a:prstGeom prst="ellipse">
            <a:avLst/>
          </a:prstGeom>
          <a:solidFill>
            <a:srgbClr val="EDCF9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sp>
        <p:nvSpPr>
          <p:cNvPr id="1048782" name="椭圆 44"/>
          <p:cNvSpPr/>
          <p:nvPr/>
        </p:nvSpPr>
        <p:spPr>
          <a:xfrm>
            <a:off x="7378299" y="3392433"/>
            <a:ext cx="737001" cy="737001"/>
          </a:xfrm>
          <a:prstGeom prst="ellipse">
            <a:avLst/>
          </a:prstGeom>
          <a:solidFill>
            <a:srgbClr val="21BA5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pic>
        <p:nvPicPr>
          <p:cNvPr id="2097160" name="Рисунок 2097159"/>
          <p:cNvPicPr>
            <a:picLocks/>
          </p:cNvPicPr>
          <p:nvPr/>
        </p:nvPicPr>
        <p:blipFill>
          <a:blip r:embed="rId3"/>
          <a:stretch>
            <a:fillRect/>
          </a:stretch>
        </p:blipFill>
        <p:spPr>
          <a:xfrm>
            <a:off x="1198190" y="0"/>
            <a:ext cx="9996999" cy="6858000"/>
          </a:xfrm>
          <a:prstGeom prst="rect">
            <a:avLst/>
          </a:prstGeom>
        </p:spPr>
      </p:pic>
      <p:sp>
        <p:nvSpPr>
          <p:cNvPr id="1049031" name="TextBox 1049030"/>
          <p:cNvSpPr txBox="1"/>
          <p:nvPr/>
        </p:nvSpPr>
        <p:spPr>
          <a:xfrm>
            <a:off x="2880632" y="665940"/>
            <a:ext cx="6543615" cy="5120640"/>
          </a:xfrm>
          <a:prstGeom prst="rect">
            <a:avLst/>
          </a:prstGeom>
          <a:solidFill>
            <a:srgbClr val="FFE5E5"/>
          </a:solidFill>
        </p:spPr>
        <p:txBody>
          <a:bodyPr wrap="square" rtlCol="0">
            <a:spAutoFit/>
          </a:bodyPr>
          <a:lstStyle/>
          <a:p>
            <a:r>
              <a:rPr lang="x-none" sz="2800" b="0" i="1">
                <a:solidFill>
                  <a:srgbClr val="000000"/>
                </a:solidFill>
                <a:effectLst>
                  <a:outerShdw blurRad="38100" dist="38100" dir="2700000" algn="br" rotWithShape="0">
                    <a:srgbClr val="000000"/>
                  </a:outerShdw>
                </a:effectLst>
              </a:rPr>
              <a:t>Чунончи:
Як рӯз зани Афандӣ ҷомашӯӣ мекард, ки нохост як зоғи сиёҳ омада, аз пеши тағораи вай собуни нисфшударо гирифта, парида меравад.
Зани Афандӣ фарёд зада ба шавҳараш мегӯяд, ки:
– Шумо чи хел мардак, ки зоғ собуна бардошта рафту шумо чизе нагуфтед?</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 name="稻壳天启设计原创模板"/>
          <p:cNvGrpSpPr/>
          <p:nvPr/>
        </p:nvGrpSpPr>
        <p:grpSpPr>
          <a:xfrm>
            <a:off x="8131900" y="4632470"/>
            <a:ext cx="401408" cy="381133"/>
            <a:chOff x="1726435" y="577684"/>
            <a:chExt cx="305819" cy="290372"/>
          </a:xfrm>
          <a:noFill/>
        </p:grpSpPr>
        <p:sp>
          <p:nvSpPr>
            <p:cNvPr id="1048794" name="稻壳天启设计原创模板"/>
            <p:cNvSpPr/>
            <p:nvPr/>
          </p:nvSpPr>
          <p:spPr bwMode="auto">
            <a:xfrm>
              <a:off x="1726435" y="672415"/>
              <a:ext cx="305819" cy="195641"/>
            </a:xfrm>
            <a:custGeom>
              <a:avLst/>
              <a:gdLst>
                <a:gd name="T0" fmla="*/ 131 w 148"/>
                <a:gd name="T1" fmla="*/ 28 h 95"/>
                <a:gd name="T2" fmla="*/ 97 w 148"/>
                <a:gd name="T3" fmla="*/ 0 h 95"/>
                <a:gd name="T4" fmla="*/ 80 w 148"/>
                <a:gd name="T5" fmla="*/ 0 h 95"/>
                <a:gd name="T6" fmla="*/ 75 w 148"/>
                <a:gd name="T7" fmla="*/ 0 h 95"/>
                <a:gd name="T8" fmla="*/ 50 w 148"/>
                <a:gd name="T9" fmla="*/ 0 h 95"/>
                <a:gd name="T10" fmla="*/ 17 w 148"/>
                <a:gd name="T11" fmla="*/ 28 h 95"/>
                <a:gd name="T12" fmla="*/ 48 w 148"/>
                <a:gd name="T13" fmla="*/ 95 h 95"/>
                <a:gd name="T14" fmla="*/ 48 w 148"/>
                <a:gd name="T15" fmla="*/ 95 h 95"/>
                <a:gd name="T16" fmla="*/ 49 w 148"/>
                <a:gd name="T17" fmla="*/ 95 h 95"/>
                <a:gd name="T18" fmla="*/ 99 w 148"/>
                <a:gd name="T19" fmla="*/ 95 h 95"/>
                <a:gd name="T20" fmla="*/ 99 w 148"/>
                <a:gd name="T21" fmla="*/ 95 h 95"/>
                <a:gd name="T22" fmla="*/ 99 w 148"/>
                <a:gd name="T23" fmla="*/ 95 h 95"/>
                <a:gd name="T24" fmla="*/ 131 w 148"/>
                <a:gd name="T25" fmla="*/ 2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 h="95">
                  <a:moveTo>
                    <a:pt x="131" y="28"/>
                  </a:moveTo>
                  <a:cubicBezTo>
                    <a:pt x="117" y="1"/>
                    <a:pt x="97" y="0"/>
                    <a:pt x="97" y="0"/>
                  </a:cubicBezTo>
                  <a:cubicBezTo>
                    <a:pt x="80" y="0"/>
                    <a:pt x="80" y="0"/>
                    <a:pt x="80" y="0"/>
                  </a:cubicBezTo>
                  <a:cubicBezTo>
                    <a:pt x="75" y="0"/>
                    <a:pt x="75" y="0"/>
                    <a:pt x="75" y="0"/>
                  </a:cubicBezTo>
                  <a:cubicBezTo>
                    <a:pt x="50" y="0"/>
                    <a:pt x="50" y="0"/>
                    <a:pt x="50" y="0"/>
                  </a:cubicBezTo>
                  <a:cubicBezTo>
                    <a:pt x="50" y="0"/>
                    <a:pt x="31" y="1"/>
                    <a:pt x="17" y="28"/>
                  </a:cubicBezTo>
                  <a:cubicBezTo>
                    <a:pt x="2" y="55"/>
                    <a:pt x="0" y="95"/>
                    <a:pt x="48" y="95"/>
                  </a:cubicBezTo>
                  <a:cubicBezTo>
                    <a:pt x="48" y="95"/>
                    <a:pt x="48" y="95"/>
                    <a:pt x="48" y="95"/>
                  </a:cubicBezTo>
                  <a:cubicBezTo>
                    <a:pt x="49" y="95"/>
                    <a:pt x="49" y="95"/>
                    <a:pt x="49" y="95"/>
                  </a:cubicBezTo>
                  <a:cubicBezTo>
                    <a:pt x="50" y="95"/>
                    <a:pt x="65" y="95"/>
                    <a:pt x="99" y="95"/>
                  </a:cubicBezTo>
                  <a:cubicBezTo>
                    <a:pt x="99" y="95"/>
                    <a:pt x="99" y="95"/>
                    <a:pt x="99" y="95"/>
                  </a:cubicBezTo>
                  <a:cubicBezTo>
                    <a:pt x="99" y="95"/>
                    <a:pt x="99" y="95"/>
                    <a:pt x="99" y="95"/>
                  </a:cubicBezTo>
                  <a:cubicBezTo>
                    <a:pt x="148" y="95"/>
                    <a:pt x="146" y="55"/>
                    <a:pt x="131" y="28"/>
                  </a:cubicBezTo>
                  <a:close/>
                </a:path>
              </a:pathLst>
            </a:custGeom>
            <a:grpFill/>
            <a:ln w="12700" cap="rnd">
              <a:solidFill>
                <a:schemeClr val="bg1"/>
              </a:solidFill>
              <a:prstDash val="solid"/>
              <a:round/>
            </a:ln>
          </p:spPr>
          <p:txBody>
            <a:bodyPr vert="horz" wrap="square" lIns="45714" tIns="22857" rIns="45714" bIns="22857" numCol="1" anchor="t" anchorCtr="0" compatLnSpc="1"/>
            <a:lstStyle/>
            <a:p>
              <a:endParaRPr lang="en-US" sz="900">
                <a:latin typeface="Arial" panose="020B0604020202020204" pitchFamily="34" charset="0"/>
                <a:ea typeface="Arial" panose="020B0604020202020204" pitchFamily="34" charset="0"/>
                <a:cs typeface="Arial" panose="020B0604020202020204" pitchFamily="34" charset="0"/>
              </a:endParaRPr>
            </a:p>
          </p:txBody>
        </p:sp>
        <p:sp>
          <p:nvSpPr>
            <p:cNvPr id="1048795" name="稻壳天启设计原创模板"/>
            <p:cNvSpPr/>
            <p:nvPr/>
          </p:nvSpPr>
          <p:spPr bwMode="auto">
            <a:xfrm>
              <a:off x="1740851" y="645643"/>
              <a:ext cx="276987" cy="80316"/>
            </a:xfrm>
            <a:custGeom>
              <a:avLst/>
              <a:gdLst>
                <a:gd name="T0" fmla="*/ 123 w 134"/>
                <a:gd name="T1" fmla="*/ 39 h 39"/>
                <a:gd name="T2" fmla="*/ 134 w 134"/>
                <a:gd name="T3" fmla="*/ 32 h 39"/>
                <a:gd name="T4" fmla="*/ 91 w 134"/>
                <a:gd name="T5" fmla="*/ 0 h 39"/>
                <a:gd name="T6" fmla="*/ 43 w 134"/>
                <a:gd name="T7" fmla="*/ 0 h 39"/>
                <a:gd name="T8" fmla="*/ 0 w 134"/>
                <a:gd name="T9" fmla="*/ 32 h 39"/>
                <a:gd name="T10" fmla="*/ 11 w 134"/>
                <a:gd name="T11" fmla="*/ 39 h 39"/>
              </a:gdLst>
              <a:ahLst/>
              <a:cxnLst>
                <a:cxn ang="0">
                  <a:pos x="T0" y="T1"/>
                </a:cxn>
                <a:cxn ang="0">
                  <a:pos x="T2" y="T3"/>
                </a:cxn>
                <a:cxn ang="0">
                  <a:pos x="T4" y="T5"/>
                </a:cxn>
                <a:cxn ang="0">
                  <a:pos x="T6" y="T7"/>
                </a:cxn>
                <a:cxn ang="0">
                  <a:pos x="T8" y="T9"/>
                </a:cxn>
                <a:cxn ang="0">
                  <a:pos x="T10" y="T11"/>
                </a:cxn>
              </a:cxnLst>
              <a:rect l="0" t="0" r="r" b="b"/>
              <a:pathLst>
                <a:path w="134" h="39">
                  <a:moveTo>
                    <a:pt x="123" y="39"/>
                  </a:moveTo>
                  <a:cubicBezTo>
                    <a:pt x="134" y="32"/>
                    <a:pt x="134" y="32"/>
                    <a:pt x="134" y="32"/>
                  </a:cubicBezTo>
                  <a:cubicBezTo>
                    <a:pt x="117" y="2"/>
                    <a:pt x="94" y="0"/>
                    <a:pt x="91" y="0"/>
                  </a:cubicBezTo>
                  <a:cubicBezTo>
                    <a:pt x="91" y="0"/>
                    <a:pt x="43" y="0"/>
                    <a:pt x="43" y="0"/>
                  </a:cubicBezTo>
                  <a:cubicBezTo>
                    <a:pt x="40" y="0"/>
                    <a:pt x="17" y="2"/>
                    <a:pt x="0" y="32"/>
                  </a:cubicBezTo>
                  <a:cubicBezTo>
                    <a:pt x="11" y="39"/>
                    <a:pt x="11" y="39"/>
                    <a:pt x="11" y="39"/>
                  </a:cubicBezTo>
                </a:path>
              </a:pathLst>
            </a:custGeom>
            <a:grpFill/>
            <a:ln w="12700" cap="rnd">
              <a:solidFill>
                <a:schemeClr val="bg1"/>
              </a:solidFill>
              <a:prstDash val="solid"/>
              <a:round/>
            </a:ln>
          </p:spPr>
          <p:txBody>
            <a:bodyPr vert="horz" wrap="square" lIns="45714" tIns="22857" rIns="45714" bIns="22857" numCol="1" anchor="t" anchorCtr="0" compatLnSpc="1"/>
            <a:lstStyle/>
            <a:p>
              <a:endParaRPr lang="en-US" sz="900">
                <a:latin typeface="Arial" panose="020B0604020202020204" pitchFamily="34" charset="0"/>
                <a:ea typeface="Arial" panose="020B0604020202020204" pitchFamily="34" charset="0"/>
                <a:cs typeface="Arial" panose="020B0604020202020204" pitchFamily="34" charset="0"/>
              </a:endParaRPr>
            </a:p>
          </p:txBody>
        </p:sp>
        <p:sp>
          <p:nvSpPr>
            <p:cNvPr id="1048796" name="稻壳天启设计原创模板"/>
            <p:cNvSpPr>
              <a:spLocks noChangeArrowheads="1"/>
            </p:cNvSpPr>
            <p:nvPr/>
          </p:nvSpPr>
          <p:spPr bwMode="auto">
            <a:xfrm>
              <a:off x="1842790" y="577684"/>
              <a:ext cx="37069" cy="37069"/>
            </a:xfrm>
            <a:prstGeom prst="ellipse">
              <a:avLst/>
            </a:prstGeom>
            <a:grpFill/>
            <a:ln w="12700" cap="rnd">
              <a:solidFill>
                <a:schemeClr val="bg1"/>
              </a:solidFill>
              <a:prstDash val="solid"/>
              <a:round/>
            </a:ln>
          </p:spPr>
          <p:txBody>
            <a:bodyPr vert="horz" wrap="square" lIns="45714" tIns="22857" rIns="45714" bIns="22857" numCol="1" anchor="t" anchorCtr="0" compatLnSpc="1"/>
            <a:lstStyle/>
            <a:p>
              <a:endParaRPr lang="en-US" sz="900">
                <a:latin typeface="Arial" panose="020B0604020202020204" pitchFamily="34" charset="0"/>
                <a:ea typeface="Arial" panose="020B0604020202020204" pitchFamily="34" charset="0"/>
                <a:cs typeface="Arial" panose="020B0604020202020204" pitchFamily="34" charset="0"/>
              </a:endParaRPr>
            </a:p>
          </p:txBody>
        </p:sp>
        <p:sp>
          <p:nvSpPr>
            <p:cNvPr id="1048797" name="稻壳天启设计原创模板"/>
            <p:cNvSpPr>
              <a:spLocks noChangeArrowheads="1"/>
            </p:cNvSpPr>
            <p:nvPr/>
          </p:nvSpPr>
          <p:spPr bwMode="auto">
            <a:xfrm>
              <a:off x="1879859" y="577684"/>
              <a:ext cx="37069" cy="37069"/>
            </a:xfrm>
            <a:prstGeom prst="ellipse">
              <a:avLst/>
            </a:prstGeom>
            <a:grpFill/>
            <a:ln w="12700" cap="rnd">
              <a:solidFill>
                <a:schemeClr val="bg1"/>
              </a:solidFill>
              <a:prstDash val="solid"/>
              <a:round/>
            </a:ln>
          </p:spPr>
          <p:txBody>
            <a:bodyPr vert="horz" wrap="square" lIns="45714" tIns="22857" rIns="45714" bIns="22857" numCol="1" anchor="t" anchorCtr="0" compatLnSpc="1"/>
            <a:lstStyle/>
            <a:p>
              <a:endParaRPr lang="en-US" sz="900">
                <a:latin typeface="Arial" panose="020B0604020202020204" pitchFamily="34" charset="0"/>
                <a:ea typeface="Arial" panose="020B0604020202020204" pitchFamily="34" charset="0"/>
                <a:cs typeface="Arial" panose="020B0604020202020204" pitchFamily="34" charset="0"/>
              </a:endParaRPr>
            </a:p>
          </p:txBody>
        </p:sp>
        <p:sp>
          <p:nvSpPr>
            <p:cNvPr id="1048798" name="稻壳天启设计原创模板"/>
            <p:cNvSpPr>
              <a:spLocks noChangeShapeType="1"/>
            </p:cNvSpPr>
            <p:nvPr/>
          </p:nvSpPr>
          <p:spPr bwMode="auto">
            <a:xfrm>
              <a:off x="1898393" y="614753"/>
              <a:ext cx="14416" cy="24713"/>
            </a:xfrm>
            <a:prstGeom prst="line">
              <a:avLst/>
            </a:prstGeom>
            <a:grpFill/>
            <a:ln w="12700" cap="rnd">
              <a:solidFill>
                <a:schemeClr val="bg1"/>
              </a:solidFill>
              <a:prstDash val="solid"/>
              <a:round/>
            </a:ln>
          </p:spPr>
          <p:txBody>
            <a:bodyPr vert="horz" wrap="square" lIns="45714" tIns="22857" rIns="45714" bIns="22857" numCol="1" anchor="t" anchorCtr="0" compatLnSpc="1"/>
            <a:lstStyle/>
            <a:p>
              <a:endParaRPr lang="en-US" sz="900">
                <a:latin typeface="Arial" panose="020B0604020202020204" pitchFamily="34" charset="0"/>
                <a:ea typeface="Arial" panose="020B0604020202020204" pitchFamily="34" charset="0"/>
                <a:cs typeface="Arial" panose="020B0604020202020204" pitchFamily="34" charset="0"/>
              </a:endParaRPr>
            </a:p>
          </p:txBody>
        </p:sp>
        <p:sp>
          <p:nvSpPr>
            <p:cNvPr id="1048799" name="稻壳天启设计原创模板"/>
            <p:cNvSpPr>
              <a:spLocks noChangeShapeType="1"/>
            </p:cNvSpPr>
            <p:nvPr/>
          </p:nvSpPr>
          <p:spPr bwMode="auto">
            <a:xfrm flipH="1">
              <a:off x="1846909" y="614753"/>
              <a:ext cx="14416" cy="24713"/>
            </a:xfrm>
            <a:prstGeom prst="line">
              <a:avLst/>
            </a:prstGeom>
            <a:grpFill/>
            <a:ln w="12700" cap="rnd">
              <a:solidFill>
                <a:schemeClr val="bg1"/>
              </a:solidFill>
              <a:prstDash val="solid"/>
              <a:round/>
            </a:ln>
          </p:spPr>
          <p:txBody>
            <a:bodyPr vert="horz" wrap="square" lIns="45714" tIns="22857" rIns="45714" bIns="22857" numCol="1" anchor="t" anchorCtr="0" compatLnSpc="1"/>
            <a:lstStyle/>
            <a:p>
              <a:endParaRPr lang="en-US" sz="900">
                <a:latin typeface="Arial" panose="020B0604020202020204" pitchFamily="34" charset="0"/>
                <a:ea typeface="Arial" panose="020B0604020202020204" pitchFamily="34" charset="0"/>
                <a:cs typeface="Arial" panose="020B0604020202020204" pitchFamily="34" charset="0"/>
              </a:endParaRPr>
            </a:p>
          </p:txBody>
        </p:sp>
      </p:grpSp>
      <p:sp>
        <p:nvSpPr>
          <p:cNvPr id="1048813" name="文本框 47"/>
          <p:cNvSpPr txBox="1"/>
          <p:nvPr/>
        </p:nvSpPr>
        <p:spPr>
          <a:xfrm rot="16200000">
            <a:off x="6093350" y="1961843"/>
            <a:ext cx="430887" cy="1750116"/>
          </a:xfrm>
          <a:prstGeom prst="rect">
            <a:avLst/>
          </a:prstGeom>
          <a:noFill/>
        </p:spPr>
        <p:txBody>
          <a:bodyPr vert="eaVert" wrap="square" rtlCol="0">
            <a:spAutoFit/>
          </a:bodyPr>
          <a:lstStyle/>
          <a:p>
            <a:r>
              <a:rPr lang="en-US" altLang="zh-CN" sz="1600" dirty="0">
                <a:solidFill>
                  <a:schemeClr val="bg1"/>
                </a:solidFill>
                <a:latin typeface="Arial" panose="020B0604020202020204" pitchFamily="34" charset="0"/>
                <a:ea typeface="Arial" panose="020B0604020202020204" pitchFamily="34" charset="0"/>
              </a:rPr>
              <a:t>BUSINESS</a:t>
            </a:r>
          </a:p>
        </p:txBody>
      </p:sp>
      <p:pic>
        <p:nvPicPr>
          <p:cNvPr id="2097161" name="Рисунок 2097160"/>
          <p:cNvPicPr>
            <a:picLocks/>
          </p:cNvPicPr>
          <p:nvPr/>
        </p:nvPicPr>
        <p:blipFill>
          <a:blip r:embed="rId3"/>
          <a:stretch>
            <a:fillRect/>
          </a:stretch>
        </p:blipFill>
        <p:spPr>
          <a:xfrm>
            <a:off x="806335" y="0"/>
            <a:ext cx="10192291" cy="6858000"/>
          </a:xfrm>
          <a:prstGeom prst="rect">
            <a:avLst/>
          </a:prstGeom>
        </p:spPr>
      </p:pic>
      <p:sp>
        <p:nvSpPr>
          <p:cNvPr id="1049032" name="TextBox 1049031"/>
          <p:cNvSpPr txBox="1"/>
          <p:nvPr/>
        </p:nvSpPr>
        <p:spPr>
          <a:xfrm>
            <a:off x="2929706" y="298156"/>
            <a:ext cx="6758172" cy="4358640"/>
          </a:xfrm>
          <a:prstGeom prst="rect">
            <a:avLst/>
          </a:prstGeom>
        </p:spPr>
        <p:txBody>
          <a:bodyPr wrap="square" rtlCol="0">
            <a:spAutoFit/>
          </a:bodyPr>
          <a:lstStyle/>
          <a:p>
            <a:r>
              <a:rPr lang="x-none" sz="3600" b="1">
                <a:solidFill>
                  <a:srgbClr val="000000"/>
                </a:solidFill>
                <a:effectLst>
                  <a:outerShdw blurRad="38100" dist="38100" dir="2700000" algn="br" rotWithShape="0">
                    <a:srgbClr val="000000"/>
                  </a:outerShdw>
                </a:effectLst>
              </a:rPr>
              <a:t>Афандӣ мегӯяд, ки:
–Чаро ин қадар дод мегӯӣ, намебинӣ, ки либоси вай аз либоси мо ҳам сиёҳтару чиркинтар?! Мон, ки вай бечора ҳам собунро бурда, либосашро шӯяд!</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22" name="稻壳天启设计原创模板"/>
          <p:cNvSpPr/>
          <p:nvPr/>
        </p:nvSpPr>
        <p:spPr>
          <a:xfrm>
            <a:off x="4085863" y="4317356"/>
            <a:ext cx="1064872" cy="1064872"/>
          </a:xfrm>
          <a:prstGeom prst="ellipse">
            <a:avLst/>
          </a:prstGeom>
          <a:solidFill>
            <a:srgbClr val="00B05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Arial" panose="020B0604020202020204" pitchFamily="34" charset="0"/>
              <a:ea typeface="Arial" panose="020B0604020202020204" pitchFamily="34" charset="0"/>
              <a:cs typeface="Arial" panose="020B0604020202020204" pitchFamily="34" charset="0"/>
            </a:endParaRPr>
          </a:p>
        </p:txBody>
      </p:sp>
      <p:sp>
        <p:nvSpPr>
          <p:cNvPr id="1048823" name="稻壳天启设计原创模板"/>
          <p:cNvSpPr/>
          <p:nvPr/>
        </p:nvSpPr>
        <p:spPr>
          <a:xfrm>
            <a:off x="6574421" y="4525701"/>
            <a:ext cx="648182" cy="648182"/>
          </a:xfrm>
          <a:prstGeom prst="ellipse">
            <a:avLst/>
          </a:prstGeom>
          <a:solidFill>
            <a:srgbClr val="EDCF9C"/>
          </a:solidFill>
          <a:ln>
            <a:noFill/>
          </a:ln>
        </p:spPr>
        <p:txBody>
          <a:bodyPr vert="horz" wrap="square" lIns="45714" tIns="22857" rIns="45714" bIns="22857" numCol="1" anchor="t" anchorCtr="0" compatLnSpc="1"/>
          <a:lstStyle/>
          <a:p>
            <a:endParaRPr lang="en-US" sz="900" b="1">
              <a:solidFill>
                <a:schemeClr val="tx1"/>
              </a:solidFill>
              <a:latin typeface="Arial" panose="020B0604020202020204" pitchFamily="34" charset="0"/>
              <a:ea typeface="Arial" panose="020B0604020202020204" pitchFamily="34" charset="0"/>
              <a:cs typeface="Arial" panose="020B0604020202020204" pitchFamily="34" charset="0"/>
            </a:endParaRPr>
          </a:p>
        </p:txBody>
      </p:sp>
      <p:sp>
        <p:nvSpPr>
          <p:cNvPr id="1048831" name="矩形 12"/>
          <p:cNvSpPr/>
          <p:nvPr/>
        </p:nvSpPr>
        <p:spPr>
          <a:xfrm>
            <a:off x="9144001" y="0"/>
            <a:ext cx="3048000" cy="3429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Arial" panose="020B0604020202020204" pitchFamily="34" charset="0"/>
            </a:endParaRPr>
          </a:p>
        </p:txBody>
      </p:sp>
      <p:pic>
        <p:nvPicPr>
          <p:cNvPr id="2097162" name="Рисунок 2097161"/>
          <p:cNvPicPr>
            <a:picLocks/>
          </p:cNvPicPr>
          <p:nvPr/>
        </p:nvPicPr>
        <p:blipFill>
          <a:blip r:embed="rId2"/>
          <a:stretch>
            <a:fillRect/>
          </a:stretch>
        </p:blipFill>
        <p:spPr>
          <a:xfrm>
            <a:off x="30129" y="0"/>
            <a:ext cx="11979406" cy="6858000"/>
          </a:xfrm>
          <a:prstGeom prst="rect">
            <a:avLst/>
          </a:prstGeom>
        </p:spPr>
      </p:pic>
      <p:sp>
        <p:nvSpPr>
          <p:cNvPr id="1049033" name="TextBox 1049032"/>
          <p:cNvSpPr txBox="1"/>
          <p:nvPr/>
        </p:nvSpPr>
        <p:spPr>
          <a:xfrm>
            <a:off x="1619545" y="460077"/>
            <a:ext cx="8800575" cy="5463540"/>
          </a:xfrm>
          <a:prstGeom prst="rect">
            <a:avLst/>
          </a:prstGeom>
        </p:spPr>
        <p:txBody>
          <a:bodyPr wrap="square" rtlCol="0">
            <a:spAutoFit/>
          </a:bodyPr>
          <a:lstStyle/>
          <a:p>
            <a:r>
              <a:rPr lang="x-none" sz="4000" b="1">
                <a:solidFill>
                  <a:srgbClr val="000000"/>
                </a:solidFill>
              </a:rPr>
              <a:t>Сухан дар латифаҳо хеле кӯтоҳу мӯҷаз баён мегардад. Аз саноеъи бадеӣ бештар муболиғаву иғроқ барои дилчаспу хандаовар шудани мазмун ва баъзан таҷнис, тазод ва тавсифҳо барои кушодани моҳияти мундариҷаи латифа кумак мерасонанд. Аз Афандӣ пурсиданд, ки:</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48822"/>
                                        </p:tgtEl>
                                        <p:attrNameLst>
                                          <p:attrName>style.visibility</p:attrName>
                                        </p:attrNameLst>
                                      </p:cBhvr>
                                      <p:to>
                                        <p:strVal val="visible"/>
                                      </p:to>
                                    </p:set>
                                    <p:anim calcmode="lin" valueType="num">
                                      <p:cBhvr>
                                        <p:cTn id="7" dur="500" fill="hold"/>
                                        <p:tgtEl>
                                          <p:spTgt spid="1048822"/>
                                        </p:tgtEl>
                                        <p:attrNameLst>
                                          <p:attrName>ppt_w</p:attrName>
                                        </p:attrNameLst>
                                      </p:cBhvr>
                                      <p:tavLst>
                                        <p:tav tm="0">
                                          <p:val>
                                            <p:fltVal val="0"/>
                                          </p:val>
                                        </p:tav>
                                        <p:tav tm="100000">
                                          <p:val>
                                            <p:strVal val="#ppt_w"/>
                                          </p:val>
                                        </p:tav>
                                      </p:tavLst>
                                    </p:anim>
                                    <p:anim calcmode="lin" valueType="num">
                                      <p:cBhvr>
                                        <p:cTn id="8" dur="500" fill="hold"/>
                                        <p:tgtEl>
                                          <p:spTgt spid="1048822"/>
                                        </p:tgtEl>
                                        <p:attrNameLst>
                                          <p:attrName>ppt_h</p:attrName>
                                        </p:attrNameLst>
                                      </p:cBhvr>
                                      <p:tavLst>
                                        <p:tav tm="0">
                                          <p:val>
                                            <p:fltVal val="0"/>
                                          </p:val>
                                        </p:tav>
                                        <p:tav tm="100000">
                                          <p:val>
                                            <p:strVal val="#ppt_h"/>
                                          </p:val>
                                        </p:tav>
                                      </p:tavLst>
                                    </p:anim>
                                    <p:animEffect transition="in" filter="fade">
                                      <p:cBhvr>
                                        <p:cTn id="9" dur="500"/>
                                        <p:tgtEl>
                                          <p:spTgt spid="104882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grpId="0" nodeType="clickEffect">
                                  <p:stCondLst>
                                    <p:cond delay="0"/>
                                  </p:stCondLst>
                                  <p:childTnLst>
                                    <p:set>
                                      <p:cBhvr>
                                        <p:cTn id="13" dur="1" fill="hold">
                                          <p:stCondLst>
                                            <p:cond delay="0"/>
                                          </p:stCondLst>
                                        </p:cTn>
                                        <p:tgtEl>
                                          <p:spTgt spid="1048823"/>
                                        </p:tgtEl>
                                        <p:attrNameLst>
                                          <p:attrName>style.visibility</p:attrName>
                                        </p:attrNameLst>
                                      </p:cBhvr>
                                      <p:to>
                                        <p:strVal val="visible"/>
                                      </p:to>
                                    </p:set>
                                    <p:anim calcmode="lin" valueType="num">
                                      <p:cBhvr additive="base">
                                        <p:cTn id="14" dur="500"/>
                                        <p:tgtEl>
                                          <p:spTgt spid="1048823"/>
                                        </p:tgtEl>
                                        <p:attrNameLst>
                                          <p:attrName>ppt_x</p:attrName>
                                        </p:attrNameLst>
                                      </p:cBhvr>
                                      <p:tavLst>
                                        <p:tav tm="0">
                                          <p:val>
                                            <p:strVal val="#ppt_x-#ppt_w*1.125000"/>
                                          </p:val>
                                        </p:tav>
                                        <p:tav tm="100000">
                                          <p:val>
                                            <p:strVal val="#ppt_x"/>
                                          </p:val>
                                        </p:tav>
                                      </p:tavLst>
                                    </p:anim>
                                    <p:animEffect transition="in" filter="wipe(right)">
                                      <p:cBhvr>
                                        <p:cTn id="15" dur="500"/>
                                        <p:tgtEl>
                                          <p:spTgt spid="10488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22" grpId="0" animBg="1"/>
      <p:bldP spid="104882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478</Words>
  <Application>Microsoft Office PowerPoint</Application>
  <PresentationFormat>Широкоэкранный</PresentationFormat>
  <Paragraphs>22</Paragraphs>
  <Slides>11</Slides>
  <Notes>9</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宋体</vt:lpstr>
      <vt:lpstr>Arial</vt:lpstr>
      <vt:lpstr>Calibri</vt:lpstr>
      <vt:lpstr>等线</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cp:lastModifiedBy>
  <cp:revision>1</cp:revision>
  <dcterms:created xsi:type="dcterms:W3CDTF">2019-09-22T21:53:00Z</dcterms:created>
  <dcterms:modified xsi:type="dcterms:W3CDTF">2024-11-28T10:39:35Z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1033-11.2.0.8991</vt:lpwstr>
  </property>
  <property fmtid="{D5CDD505-2E9C-101B-9397-08002B2CF9AE}" pid="3" name="ICV">
    <vt:lpwstr>64cec75c7e5b4acfb498fe879660fbd2</vt:lpwstr>
  </property>
</Properties>
</file>