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Open Sans" panose="020B0606030504020204" pitchFamily="34" charset="0"/>
      <p:regular r:id="rId13"/>
    </p:embeddedFont>
    <p:embeddedFont>
      <p:font typeface="Playfair Display Bold" panose="00000800000000000000" pitchFamily="2" charset="-52"/>
      <p:bold r:id="rId14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1" d="100"/>
          <a:sy n="71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3531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624013"/>
            <a:ext cx="7556421" cy="29346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7700"/>
              </a:lnSpc>
              <a:buNone/>
            </a:pPr>
            <a:r>
              <a:rPr lang="en-US" sz="6150" b="1" dirty="0">
                <a:solidFill>
                  <a:srgbClr val="101014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МЕТОДЫ НАУЧНОГО ИССЛЕДОВАНИЯ</a:t>
            </a:r>
            <a:endParaRPr lang="en-US" sz="6150" dirty="0"/>
          </a:p>
        </p:txBody>
      </p:sp>
      <p:sp>
        <p:nvSpPr>
          <p:cNvPr id="4" name="Text 1"/>
          <p:cNvSpPr/>
          <p:nvPr/>
        </p:nvSpPr>
        <p:spPr>
          <a:xfrm>
            <a:off x="793790" y="4898827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Научное исследование - это систематический процесс изучения явлений и процессов, который использует строгие методы для получения достоверных и объективных знаний.</a:t>
            </a:r>
            <a:endParaRPr lang="en-US" sz="1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726877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101014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Оформление результатов исследования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2484596"/>
            <a:ext cx="3664863" cy="3121462"/>
          </a:xfrm>
          <a:prstGeom prst="roundRect">
            <a:avLst>
              <a:gd name="adj" fmla="val 1090"/>
            </a:avLst>
          </a:prstGeom>
          <a:solidFill>
            <a:srgbClr val="E0E0EC"/>
          </a:solidFill>
          <a:ln/>
        </p:spPr>
      </p:sp>
      <p:sp>
        <p:nvSpPr>
          <p:cNvPr id="5" name="Text 2"/>
          <p:cNvSpPr/>
          <p:nvPr/>
        </p:nvSpPr>
        <p:spPr>
          <a:xfrm>
            <a:off x="6507004" y="271141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Научный отчет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507004" y="3201829"/>
            <a:ext cx="3211235" cy="2177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Структурированное описание результатов исследования, включающее введение, методы, результаты, обсуждение и выводы.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0171867" y="2484596"/>
            <a:ext cx="3664863" cy="3121462"/>
          </a:xfrm>
          <a:prstGeom prst="roundRect">
            <a:avLst>
              <a:gd name="adj" fmla="val 1090"/>
            </a:avLst>
          </a:prstGeom>
          <a:solidFill>
            <a:srgbClr val="E0E0EC"/>
          </a:solidFill>
          <a:ln/>
        </p:spPr>
      </p:sp>
      <p:sp>
        <p:nvSpPr>
          <p:cNvPr id="8" name="Text 5"/>
          <p:cNvSpPr/>
          <p:nvPr/>
        </p:nvSpPr>
        <p:spPr>
          <a:xfrm>
            <a:off x="10398681" y="271141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Научная статья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398681" y="3201829"/>
            <a:ext cx="321123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Краткое описание исследования, публикуемое в научных журналах.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280190" y="5832872"/>
            <a:ext cx="7556421" cy="1669852"/>
          </a:xfrm>
          <a:prstGeom prst="roundRect">
            <a:avLst>
              <a:gd name="adj" fmla="val 2038"/>
            </a:avLst>
          </a:prstGeom>
          <a:solidFill>
            <a:srgbClr val="E0E0EC"/>
          </a:solidFill>
          <a:ln/>
        </p:spPr>
      </p:sp>
      <p:sp>
        <p:nvSpPr>
          <p:cNvPr id="11" name="Text 8"/>
          <p:cNvSpPr/>
          <p:nvPr/>
        </p:nvSpPr>
        <p:spPr>
          <a:xfrm>
            <a:off x="6507004" y="605968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Презентация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6507004" y="6550104"/>
            <a:ext cx="710279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Визуальное представление ключевых результатов исследования для аудитории.</a:t>
            </a:r>
            <a:endParaRPr lang="en-US" sz="1750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6DC1F89-00FA-B1CD-F67C-AEB5C169D3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07900" y="7800915"/>
            <a:ext cx="2022500" cy="42868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06847" y="894755"/>
            <a:ext cx="7703106" cy="12865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050"/>
              </a:lnSpc>
              <a:buNone/>
            </a:pPr>
            <a:r>
              <a:rPr lang="en-US" sz="4050" b="1" dirty="0">
                <a:solidFill>
                  <a:srgbClr val="101014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Что такое научное исследование?</a:t>
            </a:r>
            <a:endParaRPr lang="en-US" sz="4050" dirty="0"/>
          </a:p>
        </p:txBody>
      </p:sp>
      <p:sp>
        <p:nvSpPr>
          <p:cNvPr id="4" name="Shape 1"/>
          <p:cNvSpPr/>
          <p:nvPr/>
        </p:nvSpPr>
        <p:spPr>
          <a:xfrm>
            <a:off x="6206847" y="2721650"/>
            <a:ext cx="463153" cy="463153"/>
          </a:xfrm>
          <a:prstGeom prst="roundRect">
            <a:avLst>
              <a:gd name="adj" fmla="val 6667"/>
            </a:avLst>
          </a:prstGeom>
          <a:solidFill>
            <a:srgbClr val="E0E0EC"/>
          </a:solidFill>
          <a:ln/>
        </p:spPr>
      </p:sp>
      <p:sp>
        <p:nvSpPr>
          <p:cNvPr id="5" name="Text 2"/>
          <p:cNvSpPr/>
          <p:nvPr/>
        </p:nvSpPr>
        <p:spPr>
          <a:xfrm>
            <a:off x="6379250" y="2798802"/>
            <a:ext cx="118348" cy="3088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1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6875859" y="2721650"/>
            <a:ext cx="3079671" cy="6431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Систематический подход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6875859" y="3488293"/>
            <a:ext cx="3079671" cy="19759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Научное исследование следует структурированному плану, включающему определение проблемы, сбор данных, анализ и интерпретацию результатов.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10161389" y="2721650"/>
            <a:ext cx="463153" cy="463153"/>
          </a:xfrm>
          <a:prstGeom prst="roundRect">
            <a:avLst>
              <a:gd name="adj" fmla="val 6667"/>
            </a:avLst>
          </a:prstGeom>
          <a:solidFill>
            <a:srgbClr val="E0E0EC"/>
          </a:solidFill>
          <a:ln/>
        </p:spPr>
      </p:sp>
      <p:sp>
        <p:nvSpPr>
          <p:cNvPr id="9" name="Text 6"/>
          <p:cNvSpPr/>
          <p:nvPr/>
        </p:nvSpPr>
        <p:spPr>
          <a:xfrm>
            <a:off x="10312122" y="2798802"/>
            <a:ext cx="161568" cy="3088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2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10830401" y="2721650"/>
            <a:ext cx="3079671" cy="6431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Объективность и достоверность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10830401" y="3488293"/>
            <a:ext cx="3079671" cy="23052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Исследователи стремятся к объективному изучению, минимизируя влияние субъективных факторов и используя строгие методы для получения достоверных результатов.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6206847" y="6231017"/>
            <a:ext cx="463153" cy="463153"/>
          </a:xfrm>
          <a:prstGeom prst="roundRect">
            <a:avLst>
              <a:gd name="adj" fmla="val 6667"/>
            </a:avLst>
          </a:prstGeom>
          <a:solidFill>
            <a:srgbClr val="E0E0EC"/>
          </a:solidFill>
          <a:ln/>
        </p:spPr>
      </p:sp>
      <p:sp>
        <p:nvSpPr>
          <p:cNvPr id="13" name="Text 10"/>
          <p:cNvSpPr/>
          <p:nvPr/>
        </p:nvSpPr>
        <p:spPr>
          <a:xfrm>
            <a:off x="6363057" y="6308169"/>
            <a:ext cx="150733" cy="3088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3</a:t>
            </a:r>
            <a:endParaRPr lang="en-US" sz="2400" dirty="0"/>
          </a:p>
        </p:txBody>
      </p:sp>
      <p:sp>
        <p:nvSpPr>
          <p:cNvPr id="14" name="Text 11"/>
          <p:cNvSpPr/>
          <p:nvPr/>
        </p:nvSpPr>
        <p:spPr>
          <a:xfrm>
            <a:off x="6875859" y="6231017"/>
            <a:ext cx="2651522" cy="3215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Поиск новых знаний</a:t>
            </a:r>
            <a:endParaRPr lang="en-US" sz="2000" dirty="0"/>
          </a:p>
        </p:txBody>
      </p:sp>
      <p:sp>
        <p:nvSpPr>
          <p:cNvPr id="15" name="Text 12"/>
          <p:cNvSpPr/>
          <p:nvPr/>
        </p:nvSpPr>
        <p:spPr>
          <a:xfrm>
            <a:off x="6875859" y="6676073"/>
            <a:ext cx="7034093" cy="6586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Целью научного исследования является расширение знаний о мире, получение новых фактов, разработка теорий и закономерностей.</a:t>
            </a:r>
            <a:endParaRPr lang="en-US" sz="1600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C622C82-E131-2436-7D88-6DA9201916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07900" y="7800915"/>
            <a:ext cx="2022500" cy="42868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608648"/>
            <a:ext cx="10498455" cy="6531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100"/>
              </a:lnSpc>
              <a:buNone/>
            </a:pPr>
            <a:r>
              <a:rPr lang="en-US" sz="4100" b="1" dirty="0">
                <a:solidFill>
                  <a:srgbClr val="101014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Основные этапы научного исследования</a:t>
            </a:r>
            <a:endParaRPr lang="en-US" sz="4100" dirty="0"/>
          </a:p>
        </p:txBody>
      </p:sp>
      <p:sp>
        <p:nvSpPr>
          <p:cNvPr id="3" name="Shape 1"/>
          <p:cNvSpPr/>
          <p:nvPr/>
        </p:nvSpPr>
        <p:spPr>
          <a:xfrm>
            <a:off x="7303770" y="1679853"/>
            <a:ext cx="22860" cy="5940981"/>
          </a:xfrm>
          <a:prstGeom prst="roundRect">
            <a:avLst>
              <a:gd name="adj" fmla="val 137164"/>
            </a:avLst>
          </a:prstGeom>
          <a:solidFill>
            <a:srgbClr val="C6C6D2"/>
          </a:solidFill>
          <a:ln/>
        </p:spPr>
      </p:sp>
      <p:sp>
        <p:nvSpPr>
          <p:cNvPr id="4" name="Shape 2"/>
          <p:cNvSpPr/>
          <p:nvPr/>
        </p:nvSpPr>
        <p:spPr>
          <a:xfrm>
            <a:off x="6371392" y="2138720"/>
            <a:ext cx="731520" cy="22860"/>
          </a:xfrm>
          <a:prstGeom prst="roundRect">
            <a:avLst>
              <a:gd name="adj" fmla="val 137164"/>
            </a:avLst>
          </a:prstGeom>
          <a:solidFill>
            <a:srgbClr val="C6C6D2"/>
          </a:solidFill>
          <a:ln/>
        </p:spPr>
      </p:sp>
      <p:sp>
        <p:nvSpPr>
          <p:cNvPr id="5" name="Shape 3"/>
          <p:cNvSpPr/>
          <p:nvPr/>
        </p:nvSpPr>
        <p:spPr>
          <a:xfrm>
            <a:off x="7080052" y="1915001"/>
            <a:ext cx="470297" cy="470297"/>
          </a:xfrm>
          <a:prstGeom prst="roundRect">
            <a:avLst>
              <a:gd name="adj" fmla="val 6667"/>
            </a:avLst>
          </a:prstGeom>
          <a:solidFill>
            <a:srgbClr val="E0E0EC"/>
          </a:solidFill>
          <a:ln/>
        </p:spPr>
      </p:sp>
      <p:sp>
        <p:nvSpPr>
          <p:cNvPr id="6" name="Text 4"/>
          <p:cNvSpPr/>
          <p:nvPr/>
        </p:nvSpPr>
        <p:spPr>
          <a:xfrm>
            <a:off x="7255073" y="1993344"/>
            <a:ext cx="120134" cy="3136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1</a:t>
            </a:r>
            <a:endParaRPr lang="en-US" sz="2450" dirty="0"/>
          </a:p>
        </p:txBody>
      </p:sp>
      <p:sp>
        <p:nvSpPr>
          <p:cNvPr id="7" name="Text 5"/>
          <p:cNvSpPr/>
          <p:nvPr/>
        </p:nvSpPr>
        <p:spPr>
          <a:xfrm>
            <a:off x="3260408" y="1888808"/>
            <a:ext cx="2905125" cy="3265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Постановка проблемы</a:t>
            </a:r>
            <a:endParaRPr lang="en-US" sz="2050" dirty="0"/>
          </a:p>
        </p:txBody>
      </p:sp>
      <p:sp>
        <p:nvSpPr>
          <p:cNvPr id="8" name="Text 6"/>
          <p:cNvSpPr/>
          <p:nvPr/>
        </p:nvSpPr>
        <p:spPr>
          <a:xfrm>
            <a:off x="731520" y="2340769"/>
            <a:ext cx="5434013" cy="6688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600"/>
              </a:lnSpc>
              <a:buNone/>
            </a:pPr>
            <a:r>
              <a:rPr lang="en-US" sz="160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Идентификация темы исследования, формулировка четких вопросов и гипотез.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7527488" y="3183731"/>
            <a:ext cx="731520" cy="22860"/>
          </a:xfrm>
          <a:prstGeom prst="roundRect">
            <a:avLst>
              <a:gd name="adj" fmla="val 137164"/>
            </a:avLst>
          </a:prstGeom>
          <a:solidFill>
            <a:srgbClr val="C6C6D2"/>
          </a:solidFill>
          <a:ln/>
        </p:spPr>
      </p:sp>
      <p:sp>
        <p:nvSpPr>
          <p:cNvPr id="10" name="Shape 8"/>
          <p:cNvSpPr/>
          <p:nvPr/>
        </p:nvSpPr>
        <p:spPr>
          <a:xfrm>
            <a:off x="7080052" y="2960013"/>
            <a:ext cx="470297" cy="470297"/>
          </a:xfrm>
          <a:prstGeom prst="roundRect">
            <a:avLst>
              <a:gd name="adj" fmla="val 6667"/>
            </a:avLst>
          </a:prstGeom>
          <a:solidFill>
            <a:srgbClr val="E0E0EC"/>
          </a:solidFill>
          <a:ln/>
        </p:spPr>
      </p:sp>
      <p:sp>
        <p:nvSpPr>
          <p:cNvPr id="11" name="Text 9"/>
          <p:cNvSpPr/>
          <p:nvPr/>
        </p:nvSpPr>
        <p:spPr>
          <a:xfrm>
            <a:off x="7233166" y="3038356"/>
            <a:ext cx="163949" cy="3136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2</a:t>
            </a:r>
            <a:endParaRPr lang="en-US" sz="2450" dirty="0"/>
          </a:p>
        </p:txBody>
      </p:sp>
      <p:sp>
        <p:nvSpPr>
          <p:cNvPr id="12" name="Text 10"/>
          <p:cNvSpPr/>
          <p:nvPr/>
        </p:nvSpPr>
        <p:spPr>
          <a:xfrm>
            <a:off x="8464868" y="2933819"/>
            <a:ext cx="2612946" cy="3265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Сбор данных</a:t>
            </a:r>
            <a:endParaRPr lang="en-US" sz="2050" dirty="0"/>
          </a:p>
        </p:txBody>
      </p:sp>
      <p:sp>
        <p:nvSpPr>
          <p:cNvPr id="13" name="Text 11"/>
          <p:cNvSpPr/>
          <p:nvPr/>
        </p:nvSpPr>
        <p:spPr>
          <a:xfrm>
            <a:off x="8464868" y="3385780"/>
            <a:ext cx="5434013" cy="10033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Использование различных методов для сбора информации, таких как наблюдение, эксперименты, опросы или анализ документов.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6371392" y="4224814"/>
            <a:ext cx="731520" cy="22860"/>
          </a:xfrm>
          <a:prstGeom prst="roundRect">
            <a:avLst>
              <a:gd name="adj" fmla="val 137164"/>
            </a:avLst>
          </a:prstGeom>
          <a:solidFill>
            <a:srgbClr val="C6C6D2"/>
          </a:solidFill>
          <a:ln/>
        </p:spPr>
      </p:sp>
      <p:sp>
        <p:nvSpPr>
          <p:cNvPr id="15" name="Shape 13"/>
          <p:cNvSpPr/>
          <p:nvPr/>
        </p:nvSpPr>
        <p:spPr>
          <a:xfrm>
            <a:off x="7080052" y="4001095"/>
            <a:ext cx="470297" cy="470297"/>
          </a:xfrm>
          <a:prstGeom prst="roundRect">
            <a:avLst>
              <a:gd name="adj" fmla="val 6667"/>
            </a:avLst>
          </a:prstGeom>
          <a:solidFill>
            <a:srgbClr val="E0E0EC"/>
          </a:solidFill>
          <a:ln/>
        </p:spPr>
      </p:sp>
      <p:sp>
        <p:nvSpPr>
          <p:cNvPr id="16" name="Text 14"/>
          <p:cNvSpPr/>
          <p:nvPr/>
        </p:nvSpPr>
        <p:spPr>
          <a:xfrm>
            <a:off x="7238643" y="4079438"/>
            <a:ext cx="152995" cy="3136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3</a:t>
            </a:r>
            <a:endParaRPr lang="en-US" sz="2450" dirty="0"/>
          </a:p>
        </p:txBody>
      </p:sp>
      <p:sp>
        <p:nvSpPr>
          <p:cNvPr id="17" name="Text 15"/>
          <p:cNvSpPr/>
          <p:nvPr/>
        </p:nvSpPr>
        <p:spPr>
          <a:xfrm>
            <a:off x="3552587" y="3974902"/>
            <a:ext cx="2612946" cy="3265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Анализ данных</a:t>
            </a:r>
            <a:endParaRPr lang="en-US" sz="2050" dirty="0"/>
          </a:p>
        </p:txBody>
      </p:sp>
      <p:sp>
        <p:nvSpPr>
          <p:cNvPr id="18" name="Text 16"/>
          <p:cNvSpPr/>
          <p:nvPr/>
        </p:nvSpPr>
        <p:spPr>
          <a:xfrm>
            <a:off x="731520" y="4426863"/>
            <a:ext cx="5434013" cy="6688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600"/>
              </a:lnSpc>
              <a:buNone/>
            </a:pPr>
            <a:r>
              <a:rPr lang="en-US" sz="160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Обработка полученных данных, поиск закономерностей и взаимосвязей.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7527488" y="5265896"/>
            <a:ext cx="731520" cy="22860"/>
          </a:xfrm>
          <a:prstGeom prst="roundRect">
            <a:avLst>
              <a:gd name="adj" fmla="val 137164"/>
            </a:avLst>
          </a:prstGeom>
          <a:solidFill>
            <a:srgbClr val="C6C6D2"/>
          </a:solidFill>
          <a:ln/>
        </p:spPr>
      </p:sp>
      <p:sp>
        <p:nvSpPr>
          <p:cNvPr id="20" name="Shape 18"/>
          <p:cNvSpPr/>
          <p:nvPr/>
        </p:nvSpPr>
        <p:spPr>
          <a:xfrm>
            <a:off x="7080052" y="5042178"/>
            <a:ext cx="470297" cy="470297"/>
          </a:xfrm>
          <a:prstGeom prst="roundRect">
            <a:avLst>
              <a:gd name="adj" fmla="val 6667"/>
            </a:avLst>
          </a:prstGeom>
          <a:solidFill>
            <a:srgbClr val="E0E0EC"/>
          </a:solidFill>
          <a:ln/>
        </p:spPr>
      </p:sp>
      <p:sp>
        <p:nvSpPr>
          <p:cNvPr id="21" name="Text 19"/>
          <p:cNvSpPr/>
          <p:nvPr/>
        </p:nvSpPr>
        <p:spPr>
          <a:xfrm>
            <a:off x="7232452" y="5120521"/>
            <a:ext cx="165497" cy="3136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4</a:t>
            </a:r>
            <a:endParaRPr lang="en-US" sz="2450" dirty="0"/>
          </a:p>
        </p:txBody>
      </p:sp>
      <p:sp>
        <p:nvSpPr>
          <p:cNvPr id="22" name="Text 20"/>
          <p:cNvSpPr/>
          <p:nvPr/>
        </p:nvSpPr>
        <p:spPr>
          <a:xfrm>
            <a:off x="8464868" y="5015984"/>
            <a:ext cx="3672364" cy="3265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Интерпретация результатов</a:t>
            </a:r>
            <a:endParaRPr lang="en-US" sz="2050" dirty="0"/>
          </a:p>
        </p:txBody>
      </p:sp>
      <p:sp>
        <p:nvSpPr>
          <p:cNvPr id="23" name="Text 21"/>
          <p:cNvSpPr/>
          <p:nvPr/>
        </p:nvSpPr>
        <p:spPr>
          <a:xfrm>
            <a:off x="8464868" y="5467945"/>
            <a:ext cx="5434013" cy="10033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Объяснение полученных результатов в контексте существующих знаний, выдвижение выводов и заключений.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6371392" y="6306979"/>
            <a:ext cx="731520" cy="22860"/>
          </a:xfrm>
          <a:prstGeom prst="roundRect">
            <a:avLst>
              <a:gd name="adj" fmla="val 137164"/>
            </a:avLst>
          </a:prstGeom>
          <a:solidFill>
            <a:srgbClr val="C6C6D2"/>
          </a:solidFill>
          <a:ln/>
        </p:spPr>
      </p:sp>
      <p:sp>
        <p:nvSpPr>
          <p:cNvPr id="25" name="Shape 23"/>
          <p:cNvSpPr/>
          <p:nvPr/>
        </p:nvSpPr>
        <p:spPr>
          <a:xfrm>
            <a:off x="7080052" y="6083260"/>
            <a:ext cx="470297" cy="470297"/>
          </a:xfrm>
          <a:prstGeom prst="roundRect">
            <a:avLst>
              <a:gd name="adj" fmla="val 6667"/>
            </a:avLst>
          </a:prstGeom>
          <a:solidFill>
            <a:srgbClr val="E0E0EC"/>
          </a:solidFill>
          <a:ln/>
        </p:spPr>
      </p:sp>
      <p:sp>
        <p:nvSpPr>
          <p:cNvPr id="26" name="Text 24"/>
          <p:cNvSpPr/>
          <p:nvPr/>
        </p:nvSpPr>
        <p:spPr>
          <a:xfrm>
            <a:off x="7243167" y="6161603"/>
            <a:ext cx="143947" cy="3136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5</a:t>
            </a:r>
            <a:endParaRPr lang="en-US" sz="2450" dirty="0"/>
          </a:p>
        </p:txBody>
      </p:sp>
      <p:sp>
        <p:nvSpPr>
          <p:cNvPr id="27" name="Text 25"/>
          <p:cNvSpPr/>
          <p:nvPr/>
        </p:nvSpPr>
        <p:spPr>
          <a:xfrm>
            <a:off x="2948464" y="6057067"/>
            <a:ext cx="3217069" cy="3265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Публикация результатов</a:t>
            </a:r>
            <a:endParaRPr lang="en-US" sz="2050" dirty="0"/>
          </a:p>
        </p:txBody>
      </p:sp>
      <p:sp>
        <p:nvSpPr>
          <p:cNvPr id="28" name="Text 26"/>
          <p:cNvSpPr/>
          <p:nvPr/>
        </p:nvSpPr>
        <p:spPr>
          <a:xfrm>
            <a:off x="731520" y="6509028"/>
            <a:ext cx="5434013" cy="6688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600"/>
              </a:lnSpc>
              <a:buNone/>
            </a:pPr>
            <a:r>
              <a:rPr lang="en-US" sz="160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Представление результатов исследования в научных журналах, конференциях или отчетах.</a:t>
            </a:r>
            <a:endParaRPr lang="en-US" sz="1600" dirty="0"/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34711C3F-0218-337E-319D-90C516A556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07900" y="7800915"/>
            <a:ext cx="2022500" cy="42868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908328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101014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Теоретические методы исследования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2666048"/>
            <a:ext cx="3664863" cy="2758559"/>
          </a:xfrm>
          <a:prstGeom prst="roundRect">
            <a:avLst>
              <a:gd name="adj" fmla="val 1233"/>
            </a:avLst>
          </a:prstGeom>
          <a:solidFill>
            <a:srgbClr val="E0E0EC"/>
          </a:solidFill>
          <a:ln/>
        </p:spPr>
      </p:sp>
      <p:sp>
        <p:nvSpPr>
          <p:cNvPr id="5" name="Text 2"/>
          <p:cNvSpPr/>
          <p:nvPr/>
        </p:nvSpPr>
        <p:spPr>
          <a:xfrm>
            <a:off x="6507004" y="289286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Анализ литературы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507004" y="3383280"/>
            <a:ext cx="3211235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Изучение существующей литературы по теме исследования для получения теоретической основы.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0171867" y="2666048"/>
            <a:ext cx="3664863" cy="2758559"/>
          </a:xfrm>
          <a:prstGeom prst="roundRect">
            <a:avLst>
              <a:gd name="adj" fmla="val 1233"/>
            </a:avLst>
          </a:prstGeom>
          <a:solidFill>
            <a:srgbClr val="E0E0EC"/>
          </a:solidFill>
          <a:ln/>
        </p:spPr>
      </p:sp>
      <p:sp>
        <p:nvSpPr>
          <p:cNvPr id="8" name="Text 5"/>
          <p:cNvSpPr/>
          <p:nvPr/>
        </p:nvSpPr>
        <p:spPr>
          <a:xfrm>
            <a:off x="10398681" y="289286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Системный анализ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398681" y="3383280"/>
            <a:ext cx="3211235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Изучение объекта исследования как системы, выделение его элементов и взаимодействий между ними.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280190" y="5651421"/>
            <a:ext cx="7556421" cy="1669852"/>
          </a:xfrm>
          <a:prstGeom prst="roundRect">
            <a:avLst>
              <a:gd name="adj" fmla="val 2038"/>
            </a:avLst>
          </a:prstGeom>
          <a:solidFill>
            <a:srgbClr val="E0E0EC"/>
          </a:solidFill>
          <a:ln/>
        </p:spPr>
      </p:sp>
      <p:sp>
        <p:nvSpPr>
          <p:cNvPr id="11" name="Text 8"/>
          <p:cNvSpPr/>
          <p:nvPr/>
        </p:nvSpPr>
        <p:spPr>
          <a:xfrm>
            <a:off x="6507004" y="587823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Моделирование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6507004" y="6368653"/>
            <a:ext cx="710279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Создание упрощенного представления изучаемого объекта или процесса для его анализа и прогнозирования.</a:t>
            </a:r>
            <a:endParaRPr lang="en-US" sz="1750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8A4D466-2286-CFEE-5F28-D4D2BD2D3E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07900" y="7800915"/>
            <a:ext cx="2022500" cy="42868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358509"/>
            <a:ext cx="1038248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101014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Эмпирические методы исследования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63426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101014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Наблюдение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215408"/>
            <a:ext cx="397811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Систематическое наблюдение за изучаемым явлением или объектом.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5332928" y="363426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101014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Эксперимент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5332928" y="4215408"/>
            <a:ext cx="3978116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Проведение контролируемых действий для изучения причинно-следственных связей между явлениями.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9872067" y="363426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101014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Опрос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872067" y="4215408"/>
            <a:ext cx="397811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Получение информации от людей путем задавания вопросов в форме интервью или анкет.</a:t>
            </a:r>
            <a:endParaRPr lang="en-US" sz="175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1D63B21-15BA-2314-45AA-99932D03F6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07900" y="7800915"/>
            <a:ext cx="2022500" cy="42868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59473" y="953333"/>
            <a:ext cx="7554278" cy="6902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101014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Наблюдение и эксперимент</a:t>
            </a:r>
            <a:endParaRPr lang="en-US" sz="43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9473" y="1974771"/>
            <a:ext cx="1104424" cy="176712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695128" y="2195632"/>
            <a:ext cx="2761178" cy="3450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Планирование</a:t>
            </a:r>
            <a:endParaRPr lang="en-US" sz="2150" dirty="0"/>
          </a:p>
        </p:txBody>
      </p:sp>
      <p:sp>
        <p:nvSpPr>
          <p:cNvPr id="6" name="Text 2"/>
          <p:cNvSpPr/>
          <p:nvPr/>
        </p:nvSpPr>
        <p:spPr>
          <a:xfrm>
            <a:off x="7695128" y="2673191"/>
            <a:ext cx="6162199" cy="7067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Четкое определение цели наблюдения или эксперимента, выбор объекта и условий.</a:t>
            </a:r>
            <a:endParaRPr lang="en-US" sz="17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9473" y="3741896"/>
            <a:ext cx="1104424" cy="176712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695128" y="3962757"/>
            <a:ext cx="2761178" cy="3450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Проведение</a:t>
            </a:r>
            <a:endParaRPr lang="en-US" sz="2150" dirty="0"/>
          </a:p>
        </p:txBody>
      </p:sp>
      <p:sp>
        <p:nvSpPr>
          <p:cNvPr id="9" name="Text 4"/>
          <p:cNvSpPr/>
          <p:nvPr/>
        </p:nvSpPr>
        <p:spPr>
          <a:xfrm>
            <a:off x="7695128" y="4440317"/>
            <a:ext cx="6162199" cy="7067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Реализация запланированных действий, систематический сбор данных.</a:t>
            </a:r>
            <a:endParaRPr lang="en-US" sz="17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9473" y="5509022"/>
            <a:ext cx="1104424" cy="176712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695128" y="5729883"/>
            <a:ext cx="2761178" cy="3450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Анализ</a:t>
            </a:r>
            <a:endParaRPr lang="en-US" sz="2150" dirty="0"/>
          </a:p>
        </p:txBody>
      </p:sp>
      <p:sp>
        <p:nvSpPr>
          <p:cNvPr id="12" name="Text 6"/>
          <p:cNvSpPr/>
          <p:nvPr/>
        </p:nvSpPr>
        <p:spPr>
          <a:xfrm>
            <a:off x="7695128" y="6207443"/>
            <a:ext cx="6162199" cy="7067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Обработка полученных данных, поиск закономерностей и выводов.</a:t>
            </a:r>
            <a:endParaRPr lang="en-US" sz="1700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636830F-D3E0-1E32-155E-52063F5A4E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607900" y="7800915"/>
            <a:ext cx="2022500" cy="42868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919168"/>
            <a:ext cx="667047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101014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Опрос и анкетирование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968109"/>
            <a:ext cx="7556421" cy="3342322"/>
          </a:xfrm>
          <a:prstGeom prst="roundRect">
            <a:avLst>
              <a:gd name="adj" fmla="val 1018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801410" y="2975729"/>
            <a:ext cx="754118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028224" y="3119438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Опрос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4802624" y="3119438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Анкетирование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801410" y="3626048"/>
            <a:ext cx="7541181" cy="1013222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1028224" y="3769757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Более глубокое изучение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4802624" y="3769757"/>
            <a:ext cx="331315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Быстрый сбор информации от большой группы людей</a:t>
            </a:r>
            <a:endParaRPr lang="en-US" sz="1750" dirty="0"/>
          </a:p>
        </p:txBody>
      </p:sp>
      <p:sp>
        <p:nvSpPr>
          <p:cNvPr id="11" name="Shape 8"/>
          <p:cNvSpPr/>
          <p:nvPr/>
        </p:nvSpPr>
        <p:spPr>
          <a:xfrm>
            <a:off x="801410" y="4639270"/>
            <a:ext cx="7541181" cy="101322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2" name="Text 9"/>
          <p:cNvSpPr/>
          <p:nvPr/>
        </p:nvSpPr>
        <p:spPr>
          <a:xfrm>
            <a:off x="1028224" y="4782979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Открытые вопросы, гибкость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4802624" y="4782979"/>
            <a:ext cx="331315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Закрытые вопросы, стандартизация</a:t>
            </a:r>
            <a:endParaRPr lang="en-US" sz="1750" dirty="0"/>
          </a:p>
        </p:txBody>
      </p:sp>
      <p:sp>
        <p:nvSpPr>
          <p:cNvPr id="14" name="Shape 11"/>
          <p:cNvSpPr/>
          <p:nvPr/>
        </p:nvSpPr>
        <p:spPr>
          <a:xfrm>
            <a:off x="801410" y="5652492"/>
            <a:ext cx="7541181" cy="650319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5" name="Text 12"/>
          <p:cNvSpPr/>
          <p:nvPr/>
        </p:nvSpPr>
        <p:spPr>
          <a:xfrm>
            <a:off x="1028224" y="5796201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Маленькая выборка</a:t>
            </a:r>
            <a:endParaRPr lang="en-US" sz="1750" dirty="0"/>
          </a:p>
        </p:txBody>
      </p:sp>
      <p:sp>
        <p:nvSpPr>
          <p:cNvPr id="16" name="Text 13"/>
          <p:cNvSpPr/>
          <p:nvPr/>
        </p:nvSpPr>
        <p:spPr>
          <a:xfrm>
            <a:off x="4802624" y="5796201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Большая выборка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1034" y="951428"/>
            <a:ext cx="7667387" cy="5812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550"/>
              </a:lnSpc>
              <a:buNone/>
            </a:pPr>
            <a:r>
              <a:rPr lang="en-US" sz="3650" b="1" dirty="0">
                <a:solidFill>
                  <a:srgbClr val="101014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Анализ и синтез научных данных</a:t>
            </a:r>
            <a:endParaRPr lang="en-US" sz="36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034" y="1811655"/>
            <a:ext cx="465058" cy="46505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51034" y="2462689"/>
            <a:ext cx="2325410" cy="2906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Анализ</a:t>
            </a:r>
            <a:endParaRPr lang="en-US" sz="1800" dirty="0"/>
          </a:p>
        </p:txBody>
      </p:sp>
      <p:sp>
        <p:nvSpPr>
          <p:cNvPr id="6" name="Text 2"/>
          <p:cNvSpPr/>
          <p:nvPr/>
        </p:nvSpPr>
        <p:spPr>
          <a:xfrm>
            <a:off x="651034" y="2864882"/>
            <a:ext cx="7841933" cy="5953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Разделение данных на составные части, выявление закономерностей и взаимосвязей.</a:t>
            </a:r>
            <a:endParaRPr lang="en-US" sz="14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034" y="4018240"/>
            <a:ext cx="465058" cy="465058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51034" y="4669274"/>
            <a:ext cx="2325410" cy="2906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Синтез</a:t>
            </a:r>
            <a:endParaRPr lang="en-US" sz="1800" dirty="0"/>
          </a:p>
        </p:txBody>
      </p:sp>
      <p:sp>
        <p:nvSpPr>
          <p:cNvPr id="9" name="Text 4"/>
          <p:cNvSpPr/>
          <p:nvPr/>
        </p:nvSpPr>
        <p:spPr>
          <a:xfrm>
            <a:off x="651034" y="5071467"/>
            <a:ext cx="7841933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Объединение различных частей информации, построение целостной картины.</a:t>
            </a:r>
            <a:endParaRPr lang="en-US" sz="14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034" y="5927169"/>
            <a:ext cx="465058" cy="46505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51034" y="6578203"/>
            <a:ext cx="2325410" cy="2906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Визуализация</a:t>
            </a:r>
            <a:endParaRPr lang="en-US" sz="1800" dirty="0"/>
          </a:p>
        </p:txBody>
      </p:sp>
      <p:sp>
        <p:nvSpPr>
          <p:cNvPr id="12" name="Text 6"/>
          <p:cNvSpPr/>
          <p:nvPr/>
        </p:nvSpPr>
        <p:spPr>
          <a:xfrm>
            <a:off x="651034" y="6980396"/>
            <a:ext cx="7841933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Представление данных в графическом виде для наглядности и удобства анализа.</a:t>
            </a:r>
            <a:endParaRPr lang="en-US" sz="14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111091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101014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Методы математической обработки данных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3123962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0E0EC"/>
          </a:solidFill>
          <a:ln/>
        </p:spPr>
      </p:sp>
      <p:sp>
        <p:nvSpPr>
          <p:cNvPr id="5" name="Text 2"/>
          <p:cNvSpPr/>
          <p:nvPr/>
        </p:nvSpPr>
        <p:spPr>
          <a:xfrm>
            <a:off x="983694" y="3208973"/>
            <a:ext cx="130373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1</a:t>
            </a:r>
            <a:endParaRPr lang="en-US" sz="2650" dirty="0"/>
          </a:p>
        </p:txBody>
      </p:sp>
      <p:sp>
        <p:nvSpPr>
          <p:cNvPr id="6" name="Text 3"/>
          <p:cNvSpPr/>
          <p:nvPr/>
        </p:nvSpPr>
        <p:spPr>
          <a:xfrm>
            <a:off x="1530906" y="3123962"/>
            <a:ext cx="292774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Статистический анализ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530906" y="3968710"/>
            <a:ext cx="2927747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Использование математических методов для описания, анализа и интерпретации данных.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4685467" y="3123962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0E0EC"/>
          </a:solidFill>
          <a:ln/>
        </p:spPr>
      </p:sp>
      <p:sp>
        <p:nvSpPr>
          <p:cNvPr id="9" name="Text 6"/>
          <p:cNvSpPr/>
          <p:nvPr/>
        </p:nvSpPr>
        <p:spPr>
          <a:xfrm>
            <a:off x="4851559" y="3208973"/>
            <a:ext cx="177998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2</a:t>
            </a:r>
            <a:endParaRPr lang="en-US" sz="2650" dirty="0"/>
          </a:p>
        </p:txBody>
      </p:sp>
      <p:sp>
        <p:nvSpPr>
          <p:cNvPr id="10" name="Text 7"/>
          <p:cNvSpPr/>
          <p:nvPr/>
        </p:nvSpPr>
        <p:spPr>
          <a:xfrm>
            <a:off x="5422583" y="3123962"/>
            <a:ext cx="292774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Математическое моделирование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5422583" y="3968710"/>
            <a:ext cx="2927747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Создание математических моделей для описания и прогнозирования изучаемых процессов.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793790" y="6265188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0E0EC"/>
          </a:solidFill>
          <a:ln/>
        </p:spPr>
      </p:sp>
      <p:sp>
        <p:nvSpPr>
          <p:cNvPr id="13" name="Text 10"/>
          <p:cNvSpPr/>
          <p:nvPr/>
        </p:nvSpPr>
        <p:spPr>
          <a:xfrm>
            <a:off x="965835" y="6350198"/>
            <a:ext cx="166092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3</a:t>
            </a:r>
            <a:endParaRPr lang="en-US" sz="2650" dirty="0"/>
          </a:p>
        </p:txBody>
      </p:sp>
      <p:sp>
        <p:nvSpPr>
          <p:cNvPr id="14" name="Text 11"/>
          <p:cNvSpPr/>
          <p:nvPr/>
        </p:nvSpPr>
        <p:spPr>
          <a:xfrm>
            <a:off x="1530906" y="6265188"/>
            <a:ext cx="352484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Корреляционный анализ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1530906" y="6755606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Определение степени взаимосвязи между переменными.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451</Words>
  <Application>Microsoft Office PowerPoint</Application>
  <PresentationFormat>Произвольный</PresentationFormat>
  <Paragraphs>92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Open Sans</vt:lpstr>
      <vt:lpstr>Arial</vt:lpstr>
      <vt:lpstr>Playfair Display Bold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HP</cp:lastModifiedBy>
  <cp:revision>2</cp:revision>
  <dcterms:created xsi:type="dcterms:W3CDTF">2024-10-08T16:19:39Z</dcterms:created>
  <dcterms:modified xsi:type="dcterms:W3CDTF">2025-05-15T12:25:23Z</dcterms:modified>
</cp:coreProperties>
</file>