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4" r:id="rId5"/>
    <p:sldId id="271" r:id="rId6"/>
    <p:sldId id="272" r:id="rId7"/>
    <p:sldId id="269" r:id="rId8"/>
    <p:sldId id="270" r:id="rId9"/>
    <p:sldId id="275" r:id="rId10"/>
    <p:sldId id="27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47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3A168-F096-4211-823C-4897EF6FC643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F2F71-6E9B-4E70-92F7-A45A61E688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6202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3A168-F096-4211-823C-4897EF6FC643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F2F71-6E9B-4E70-92F7-A45A61E688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497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3A168-F096-4211-823C-4897EF6FC643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F2F71-6E9B-4E70-92F7-A45A61E688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315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3A168-F096-4211-823C-4897EF6FC643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F2F71-6E9B-4E70-92F7-A45A61E688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8406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3A168-F096-4211-823C-4897EF6FC643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F2F71-6E9B-4E70-92F7-A45A61E688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763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3A168-F096-4211-823C-4897EF6FC643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F2F71-6E9B-4E70-92F7-A45A61E688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888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3A168-F096-4211-823C-4897EF6FC643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F2F71-6E9B-4E70-92F7-A45A61E688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050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3A168-F096-4211-823C-4897EF6FC643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F2F71-6E9B-4E70-92F7-A45A61E688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563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3A168-F096-4211-823C-4897EF6FC643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F2F71-6E9B-4E70-92F7-A45A61E688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2440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3A168-F096-4211-823C-4897EF6FC643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F2F71-6E9B-4E70-92F7-A45A61E688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5332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3A168-F096-4211-823C-4897EF6FC643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F2F71-6E9B-4E70-92F7-A45A61E688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71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13A168-F096-4211-823C-4897EF6FC643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3F2F71-6E9B-4E70-92F7-A45A61E688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3387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982390"/>
            <a:ext cx="7772400" cy="1470025"/>
          </a:xfrm>
        </p:spPr>
        <p:txBody>
          <a:bodyPr>
            <a:noAutofit/>
          </a:bodyPr>
          <a:lstStyle/>
          <a:p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Функциональные </a:t>
            </a:r>
            <a:br>
              <a:rPr lang="ru-RU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стили речи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24128" y="4220557"/>
            <a:ext cx="3232448" cy="1752600"/>
          </a:xfrm>
        </p:spPr>
        <p:txBody>
          <a:bodyPr>
            <a:normAutofit/>
          </a:bodyPr>
          <a:lstStyle/>
          <a:p>
            <a:pPr algn="r"/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013514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икатура о русском языке. Носитель русского языка. Что он несет?!! Русских учат русскому языку иностранцы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852936"/>
            <a:ext cx="7056784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80032" y="1556792"/>
            <a:ext cx="75839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defRPr/>
            </a:pPr>
            <a:r>
              <a:rPr lang="ru-RU" sz="4000" b="1" spc="225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807234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04664"/>
            <a:ext cx="8640960" cy="52322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i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СТИЛИ РЕЧИ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459890"/>
            <a:ext cx="3024336" cy="52322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РАЗГОВОРНЫЙ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501254" y="1459890"/>
            <a:ext cx="5383160" cy="52322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КНИЖНЫЕ</a:t>
            </a:r>
          </a:p>
        </p:txBody>
      </p:sp>
      <p:sp>
        <p:nvSpPr>
          <p:cNvPr id="5" name="Прямоугольник 4"/>
          <p:cNvSpPr/>
          <p:nvPr/>
        </p:nvSpPr>
        <p:spPr>
          <a:xfrm rot="16200000">
            <a:off x="1974757" y="3823732"/>
            <a:ext cx="4253324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ОФИЦИАЛЬНО – ДЕЛОВОЙ</a:t>
            </a:r>
          </a:p>
        </p:txBody>
      </p:sp>
      <p:sp>
        <p:nvSpPr>
          <p:cNvPr id="6" name="Прямоугольник 5"/>
          <p:cNvSpPr/>
          <p:nvPr/>
        </p:nvSpPr>
        <p:spPr>
          <a:xfrm rot="16200000">
            <a:off x="3431857" y="3823730"/>
            <a:ext cx="4253322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НАУЧНЫЙ</a:t>
            </a:r>
          </a:p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16200000">
            <a:off x="4836168" y="3823730"/>
            <a:ext cx="4253324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ПУБЛИЦИСТИЧЕСКИЙ</a:t>
            </a:r>
          </a:p>
          <a:p>
            <a:pPr lvl="0"/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6200000">
            <a:off x="6157588" y="3823731"/>
            <a:ext cx="4253322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ХУДОЖЕСТВЕННЫЙ</a:t>
            </a:r>
          </a:p>
          <a:p>
            <a:pPr lvl="0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Прямая соединительная линия 23"/>
          <p:cNvCxnSpPr>
            <a:endCxn id="3" idx="0"/>
          </p:cNvCxnSpPr>
          <p:nvPr/>
        </p:nvCxnSpPr>
        <p:spPr>
          <a:xfrm>
            <a:off x="1763688" y="927884"/>
            <a:ext cx="0" cy="5320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6139558" y="927884"/>
            <a:ext cx="0" cy="51962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H="1">
            <a:off x="3987373" y="1983110"/>
            <a:ext cx="582834" cy="31412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>
            <a:endCxn id="8" idx="3"/>
          </p:cNvCxnSpPr>
          <p:nvPr/>
        </p:nvCxnSpPr>
        <p:spPr>
          <a:xfrm>
            <a:off x="7643495" y="1983111"/>
            <a:ext cx="705269" cy="31412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>
            <a:endCxn id="6" idx="3"/>
          </p:cNvCxnSpPr>
          <p:nvPr/>
        </p:nvCxnSpPr>
        <p:spPr>
          <a:xfrm flipH="1">
            <a:off x="5558518" y="1983110"/>
            <a:ext cx="19122" cy="31412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>
            <a:endCxn id="7" idx="3"/>
          </p:cNvCxnSpPr>
          <p:nvPr/>
        </p:nvCxnSpPr>
        <p:spPr>
          <a:xfrm>
            <a:off x="6702577" y="1983110"/>
            <a:ext cx="260253" cy="31412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671C1CF-2BB3-1E17-4426-9FB8B736AA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468" y="2140170"/>
            <a:ext cx="2796432" cy="4711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8742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428843" cy="52322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РАЗГОВОРНЫЙ СТИЛЬ РЕЧИ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908720"/>
            <a:ext cx="5076195" cy="563231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i="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Разговорный стиль служит </a:t>
            </a:r>
            <a:r>
              <a:rPr lang="ru-RU" sz="2400" b="0" i="0" dirty="0">
                <a:effectLst/>
                <a:latin typeface="Times New Roman" pitchFamily="18" charset="0"/>
                <a:cs typeface="Times New Roman" pitchFamily="18" charset="0"/>
              </a:rPr>
              <a:t>для непосредственного общения, когда автор делится с окружающими своими мыслями или чувствами, обменивается информацией по бытовым вопросам в неофициальной обстановке. </a:t>
            </a:r>
          </a:p>
          <a:p>
            <a:r>
              <a:rPr lang="ru-RU" sz="2400" b="0" i="0" dirty="0">
                <a:effectLst/>
                <a:latin typeface="Times New Roman" pitchFamily="18" charset="0"/>
                <a:cs typeface="Times New Roman" pitchFamily="18" charset="0"/>
              </a:rPr>
              <a:t>      В нём часто используется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i="1" dirty="0">
                <a:effectLst/>
                <a:latin typeface="Times New Roman" pitchFamily="18" charset="0"/>
                <a:cs typeface="Times New Roman" pitchFamily="18" charset="0"/>
              </a:rPr>
              <a:t>азговорная     и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i="1" dirty="0">
                <a:effectLst/>
                <a:latin typeface="Times New Roman" pitchFamily="18" charset="0"/>
                <a:cs typeface="Times New Roman" pitchFamily="18" charset="0"/>
              </a:rPr>
              <a:t>просторечная </a:t>
            </a:r>
            <a:r>
              <a:rPr lang="ru-RU" sz="2400" b="1" i="1" u="none" strike="noStrike" dirty="0">
                <a:effectLst/>
                <a:latin typeface="Times New Roman" pitchFamily="18" charset="0"/>
                <a:cs typeface="Times New Roman" pitchFamily="18" charset="0"/>
              </a:rPr>
              <a:t>лексика</a:t>
            </a:r>
            <a:r>
              <a:rPr lang="ru-RU" sz="2400" b="1" i="1" dirty="0"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0" i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Отличается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0" i="0" dirty="0">
                <a:effectLst/>
                <a:latin typeface="Times New Roman" pitchFamily="18" charset="0"/>
                <a:cs typeface="Times New Roman" pitchFamily="18" charset="0"/>
              </a:rPr>
              <a:t>большой смысловой ёмкостью и красочностью,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0" i="0" dirty="0">
                <a:effectLst/>
                <a:latin typeface="Times New Roman" pitchFamily="18" charset="0"/>
                <a:cs typeface="Times New Roman" pitchFamily="18" charset="0"/>
              </a:rPr>
              <a:t>придает речи живость и экспрессивность.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0654" y="4667666"/>
            <a:ext cx="3133725" cy="17430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0654" y="924333"/>
            <a:ext cx="2989663" cy="29546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3143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784976" cy="52322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ОФИЦИАЛЬНО – ДЕЛОВОЙ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856356"/>
            <a:ext cx="4608512" cy="563231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sz="2400" b="1" i="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Деловой стиль </a:t>
            </a:r>
            <a:r>
              <a:rPr lang="ru-RU" sz="2400" b="0" i="0" dirty="0">
                <a:effectLst/>
                <a:latin typeface="Times New Roman" pitchFamily="18" charset="0"/>
                <a:cs typeface="Times New Roman" pitchFamily="18" charset="0"/>
              </a:rPr>
              <a:t>используется для сообщения, информирования в официальной обстановке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i="1" dirty="0">
                <a:effectLst/>
                <a:latin typeface="Times New Roman" pitchFamily="18" charset="0"/>
                <a:cs typeface="Times New Roman" pitchFamily="18" charset="0"/>
              </a:rPr>
              <a:t>сфера </a:t>
            </a:r>
            <a:r>
              <a:rPr lang="ru-RU" sz="2400" b="1" i="1" u="none" strike="noStrike" dirty="0">
                <a:effectLst/>
                <a:latin typeface="Times New Roman" pitchFamily="18" charset="0"/>
                <a:cs typeface="Times New Roman" pitchFamily="18" charset="0"/>
              </a:rPr>
              <a:t>законодательства</a:t>
            </a:r>
            <a:r>
              <a:rPr lang="ru-RU" sz="2400" b="1" i="1" dirty="0">
                <a:effectLst/>
                <a:latin typeface="Times New Roman" pitchFamily="18" charset="0"/>
                <a:cs typeface="Times New Roman" pitchFamily="18" charset="0"/>
              </a:rPr>
              <a:t>, 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i="1" u="none" strike="noStrike" dirty="0">
                <a:effectLst/>
                <a:latin typeface="Times New Roman" pitchFamily="18" charset="0"/>
                <a:cs typeface="Times New Roman" pitchFamily="18" charset="0"/>
              </a:rPr>
              <a:t>делопроизводства</a:t>
            </a:r>
            <a:r>
              <a:rPr lang="ru-RU" sz="2400" b="1" i="1" dirty="0">
                <a:effectLst/>
                <a:latin typeface="Times New Roman" pitchFamily="18" charset="0"/>
                <a:cs typeface="Times New Roman" pitchFamily="18" charset="0"/>
              </a:rPr>
              <a:t>, 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i="1" u="none" strike="noStrike" dirty="0">
                <a:effectLst/>
                <a:latin typeface="Times New Roman" pitchFamily="18" charset="0"/>
                <a:cs typeface="Times New Roman" pitchFamily="18" charset="0"/>
              </a:rPr>
              <a:t>административно-правовой деятельности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400" b="0" i="0" dirty="0"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0" i="0" dirty="0">
                <a:effectLst/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2400" b="1" i="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Этот стиль служит для </a:t>
            </a:r>
            <a:r>
              <a:rPr lang="ru-RU" sz="2400" b="0" i="0" dirty="0">
                <a:effectLst/>
                <a:latin typeface="Times New Roman" pitchFamily="18" charset="0"/>
                <a:cs typeface="Times New Roman" pitchFamily="18" charset="0"/>
              </a:rPr>
              <a:t>оформления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документов: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i="1" u="none" strike="noStrike" dirty="0">
                <a:effectLst/>
                <a:latin typeface="Times New Roman" pitchFamily="18" charset="0"/>
                <a:cs typeface="Times New Roman" pitchFamily="18" charset="0"/>
              </a:rPr>
              <a:t>законов</a:t>
            </a:r>
            <a:r>
              <a:rPr lang="ru-RU" sz="2400" b="1" i="1" dirty="0">
                <a:effectLst/>
                <a:latin typeface="Times New Roman" pitchFamily="18" charset="0"/>
                <a:cs typeface="Times New Roman" pitchFamily="18" charset="0"/>
              </a:rPr>
              <a:t>, 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i="1" u="none" strike="noStrike" dirty="0">
                <a:effectLst/>
                <a:latin typeface="Times New Roman" pitchFamily="18" charset="0"/>
                <a:cs typeface="Times New Roman" pitchFamily="18" charset="0"/>
              </a:rPr>
              <a:t>приказов</a:t>
            </a:r>
            <a:r>
              <a:rPr lang="ru-RU" sz="2400" b="1" i="1" dirty="0">
                <a:effectLst/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2400" b="1" i="1" u="none" strike="noStrike" dirty="0">
                <a:effectLst/>
                <a:latin typeface="Times New Roman" pitchFamily="18" charset="0"/>
                <a:cs typeface="Times New Roman" pitchFamily="18" charset="0"/>
              </a:rPr>
              <a:t>постановлений</a:t>
            </a:r>
            <a:r>
              <a:rPr lang="ru-RU" sz="2400" b="1" i="1" dirty="0">
                <a:effectLst/>
                <a:latin typeface="Times New Roman" pitchFamily="18" charset="0"/>
                <a:cs typeface="Times New Roman" pitchFamily="18" charset="0"/>
              </a:rPr>
              <a:t>, 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i="1" u="none" strike="noStrike" dirty="0" err="1">
                <a:effectLst/>
                <a:latin typeface="Times New Roman" pitchFamily="18" charset="0"/>
                <a:cs typeface="Times New Roman" pitchFamily="18" charset="0"/>
              </a:rPr>
              <a:t>характеристк</a:t>
            </a:r>
            <a:r>
              <a:rPr lang="ru-RU" sz="2400" b="1" i="1" dirty="0">
                <a:effectLst/>
                <a:latin typeface="Times New Roman" pitchFamily="18" charset="0"/>
                <a:cs typeface="Times New Roman" pitchFamily="18" charset="0"/>
              </a:rPr>
              <a:t>, 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i="1" u="none" strike="noStrike" dirty="0">
                <a:effectLst/>
                <a:latin typeface="Times New Roman" pitchFamily="18" charset="0"/>
                <a:cs typeface="Times New Roman" pitchFamily="18" charset="0"/>
              </a:rPr>
              <a:t>протоколов</a:t>
            </a:r>
            <a:r>
              <a:rPr lang="ru-RU" sz="2400" b="1" i="1" dirty="0">
                <a:effectLst/>
                <a:latin typeface="Times New Roman" pitchFamily="18" charset="0"/>
                <a:cs typeface="Times New Roman" pitchFamily="18" charset="0"/>
              </a:rPr>
              <a:t>, 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i="1" u="none" strike="noStrike" dirty="0">
                <a:effectLst/>
                <a:latin typeface="Times New Roman" pitchFamily="18" charset="0"/>
                <a:cs typeface="Times New Roman" pitchFamily="18" charset="0"/>
              </a:rPr>
              <a:t>расписок</a:t>
            </a:r>
            <a:r>
              <a:rPr lang="ru-RU" sz="2400" b="1" i="1" dirty="0">
                <a:effectLst/>
                <a:latin typeface="Times New Roman" pitchFamily="18" charset="0"/>
                <a:cs typeface="Times New Roman" pitchFamily="18" charset="0"/>
              </a:rPr>
              <a:t> и </a:t>
            </a:r>
            <a:r>
              <a:rPr lang="ru-RU" sz="2400" b="1" i="1" u="none" strike="noStrike" dirty="0">
                <a:effectLst/>
                <a:latin typeface="Times New Roman" pitchFamily="18" charset="0"/>
                <a:cs typeface="Times New Roman" pitchFamily="18" charset="0"/>
              </a:rPr>
              <a:t>справок</a:t>
            </a:r>
            <a:r>
              <a:rPr lang="ru-RU" sz="2400" b="0" i="0" dirty="0">
                <a:effectLst/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975" y="973802"/>
            <a:ext cx="3886465" cy="53974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0174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20555" y="243512"/>
            <a:ext cx="4484506" cy="637097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Основная функция официально-делового стиля — </a:t>
            </a:r>
            <a:r>
              <a:rPr lang="ru-RU" sz="2400" b="1" i="1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информационная (передача информации). </a:t>
            </a:r>
          </a:p>
          <a:p>
            <a:pPr lvl="0"/>
            <a:endParaRPr lang="ru-RU" sz="2400" dirty="0">
              <a:solidFill>
                <a:srgbClr val="22222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него характерно наличие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000" b="1" i="1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речевых клише, 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000" b="1" i="1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общепринятой формы изложения, 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000" b="1" i="1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стандартного изложения материала, 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000" b="1" i="1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широкое использование терминологии и номенклатурных наименований, 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000" b="1" i="1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наличие сложных несокращенных слов, 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000" b="1" i="1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аббревиатур, 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000" b="1" i="1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отглагольных существительных, 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000" b="1" i="1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преобладание прямого порядка слов</a:t>
            </a:r>
            <a:r>
              <a:rPr lang="ru-RU" sz="2400" b="1" i="1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39" y="620688"/>
            <a:ext cx="4019042" cy="51845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3463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3707" y="286284"/>
            <a:ext cx="8783734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НАУЧНЫЙ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03707" y="908720"/>
            <a:ext cx="4800341" cy="5693866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Научный стиль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— стиль научных сообщений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Сфера использования этого стиля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—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наука и научные журналы, адресатами текстовых сообщений могут выступать учёные, будущие специалисты, ученики, просто любой человек, интересующийся той или иной научной областью; авторами же текстов данного стиля являются учёные, специалисты в своей области. 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6320" y="1340768"/>
            <a:ext cx="3839377" cy="46085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65816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64013" y="428178"/>
            <a:ext cx="4248472" cy="6001643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Научный стиль существует </a:t>
            </a:r>
            <a:r>
              <a:rPr lang="ru-RU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преимущественно в письменной монологической речи. </a:t>
            </a:r>
          </a:p>
          <a:p>
            <a:pPr lvl="0"/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Его жанры </a:t>
            </a:r>
            <a:r>
              <a:rPr lang="ru-RU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—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научная статья, 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учебная литература,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монография, 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школьное сочинение и т. д.</a:t>
            </a:r>
          </a:p>
          <a:p>
            <a:pPr lvl="0"/>
            <a:endParaRPr lang="ru-RU" sz="2400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Стилевыми чертами</a:t>
            </a:r>
            <a:r>
              <a:rPr lang="ru-RU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этого стиля являются 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подчёркнутая логичность,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доказательность,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точность (однозначность).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59604"/>
            <a:ext cx="4094757" cy="57056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31388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712968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ПУБЛИЦИСТИЧЕСКИЙ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980728"/>
            <a:ext cx="4356484" cy="5693866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Публицистический стиль служит </a:t>
            </a:r>
          </a:p>
          <a:p>
            <a:pPr algn="ctr"/>
            <a:r>
              <a:rPr lang="ru-RU" sz="2400" b="0" i="0" dirty="0">
                <a:effectLst/>
                <a:latin typeface="Times New Roman" pitchFamily="18" charset="0"/>
                <a:cs typeface="Times New Roman" pitchFamily="18" charset="0"/>
              </a:rPr>
              <a:t>для воздействия на людей через </a:t>
            </a:r>
            <a:r>
              <a:rPr lang="ru-RU" sz="2400" b="1" i="1" u="none" strike="noStrike" dirty="0">
                <a:effectLst/>
                <a:latin typeface="Times New Roman" pitchFamily="18" charset="0"/>
                <a:cs typeface="Times New Roman" pitchFamily="18" charset="0"/>
              </a:rPr>
              <a:t>средства массовой информации</a:t>
            </a:r>
            <a:r>
              <a:rPr lang="ru-RU" sz="2400" b="0" i="0" dirty="0">
                <a:effectLst/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r>
              <a:rPr lang="ru-RU" sz="2400" b="1" i="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 встречается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жанрах 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1" u="none" strike="noStrike" dirty="0">
                <a:effectLst/>
                <a:latin typeface="Times New Roman" pitchFamily="18" charset="0"/>
                <a:cs typeface="Times New Roman" pitchFamily="18" charset="0"/>
              </a:rPr>
              <a:t>статьи</a:t>
            </a:r>
            <a:r>
              <a:rPr lang="ru-RU" sz="2000" b="1" dirty="0">
                <a:effectLst/>
                <a:latin typeface="Times New Roman" pitchFamily="18" charset="0"/>
                <a:cs typeface="Times New Roman" pitchFamily="18" charset="0"/>
              </a:rPr>
              <a:t>, 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1" u="none" strike="noStrike" dirty="0">
                <a:effectLst/>
                <a:latin typeface="Times New Roman" pitchFamily="18" charset="0"/>
                <a:cs typeface="Times New Roman" pitchFamily="18" charset="0"/>
              </a:rPr>
              <a:t>очерка</a:t>
            </a:r>
            <a:r>
              <a:rPr lang="ru-RU" sz="2000" b="1" dirty="0">
                <a:effectLst/>
                <a:latin typeface="Times New Roman" pitchFamily="18" charset="0"/>
                <a:cs typeface="Times New Roman" pitchFamily="18" charset="0"/>
              </a:rPr>
              <a:t>, 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1" u="none" strike="noStrike" dirty="0">
                <a:effectLst/>
                <a:latin typeface="Times New Roman" pitchFamily="18" charset="0"/>
                <a:cs typeface="Times New Roman" pitchFamily="18" charset="0"/>
              </a:rPr>
              <a:t>репортажа</a:t>
            </a:r>
            <a:r>
              <a:rPr lang="ru-RU" sz="2000" b="1" dirty="0">
                <a:effectLst/>
                <a:latin typeface="Times New Roman" pitchFamily="18" charset="0"/>
                <a:cs typeface="Times New Roman" pitchFamily="18" charset="0"/>
              </a:rPr>
              <a:t>, 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1" u="none" strike="noStrike" dirty="0">
                <a:effectLst/>
                <a:latin typeface="Times New Roman" pitchFamily="18" charset="0"/>
                <a:cs typeface="Times New Roman" pitchFamily="18" charset="0"/>
              </a:rPr>
              <a:t>фельетона</a:t>
            </a:r>
            <a:r>
              <a:rPr lang="ru-RU" sz="2000" b="1" dirty="0">
                <a:effectLst/>
                <a:latin typeface="Times New Roman" pitchFamily="18" charset="0"/>
                <a:cs typeface="Times New Roman" pitchFamily="18" charset="0"/>
              </a:rPr>
              <a:t>, 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1" u="none" strike="noStrike" dirty="0">
                <a:effectLst/>
                <a:latin typeface="Times New Roman" pitchFamily="18" charset="0"/>
                <a:cs typeface="Times New Roman" pitchFamily="18" charset="0"/>
              </a:rPr>
              <a:t>интервью</a:t>
            </a:r>
            <a:r>
              <a:rPr lang="ru-RU" sz="2000" b="1" dirty="0">
                <a:effectLst/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1" dirty="0">
                <a:effectLst/>
                <a:latin typeface="Times New Roman" pitchFamily="18" charset="0"/>
                <a:cs typeface="Times New Roman" pitchFamily="18" charset="0"/>
              </a:rPr>
              <a:t>ораторской речи</a:t>
            </a:r>
            <a:r>
              <a:rPr lang="ru-RU" sz="2000" b="0" i="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0" i="0" dirty="0">
                <a:effectLst/>
                <a:latin typeface="Times New Roman" pitchFamily="18" charset="0"/>
                <a:cs typeface="Times New Roman" pitchFamily="18" charset="0"/>
              </a:rPr>
              <a:t>и характеризуется </a:t>
            </a:r>
            <a:r>
              <a:rPr lang="ru-RU" sz="2000" b="1" i="1" dirty="0">
                <a:effectLst/>
                <a:latin typeface="Times New Roman" pitchFamily="18" charset="0"/>
                <a:cs typeface="Times New Roman" pitchFamily="18" charset="0"/>
              </a:rPr>
              <a:t>наличием общественно-политической </a:t>
            </a:r>
            <a:r>
              <a:rPr lang="ru-RU" sz="2000" b="1" i="1" u="none" strike="noStrike" dirty="0">
                <a:effectLst/>
                <a:latin typeface="Times New Roman" pitchFamily="18" charset="0"/>
                <a:cs typeface="Times New Roman" pitchFamily="18" charset="0"/>
              </a:rPr>
              <a:t>лексики</a:t>
            </a:r>
            <a:r>
              <a:rPr lang="ru-RU" sz="2000" b="1" i="1" dirty="0">
                <a:effectLst/>
                <a:latin typeface="Times New Roman" pitchFamily="18" charset="0"/>
                <a:cs typeface="Times New Roman" pitchFamily="18" charset="0"/>
              </a:rPr>
              <a:t>, логичностью, эмоциональностью</a:t>
            </a:r>
            <a:r>
              <a:rPr lang="ru-RU" sz="2000" b="0" i="0" dirty="0"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463" y="1124744"/>
            <a:ext cx="4133025" cy="51659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28515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7" y="219784"/>
            <a:ext cx="8568951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ХУДОЖЕСТВЕННЫЙ СТИЛЬ РЕЧИ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527" y="980728"/>
            <a:ext cx="3528393" cy="532453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Художественный стиль </a:t>
            </a:r>
            <a:r>
              <a:rPr lang="ru-RU" sz="2400" b="0" i="0" dirty="0">
                <a:effectLst/>
                <a:latin typeface="Times New Roman" pitchFamily="18" charset="0"/>
                <a:cs typeface="Times New Roman" pitchFamily="18" charset="0"/>
              </a:rPr>
              <a:t>используется в</a:t>
            </a:r>
            <a:r>
              <a:rPr lang="ru-RU" sz="2400" b="1" i="1" dirty="0"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i="1" u="none" strike="noStrike" dirty="0">
                <a:effectLst/>
                <a:latin typeface="Times New Roman" pitchFamily="18" charset="0"/>
                <a:cs typeface="Times New Roman" pitchFamily="18" charset="0"/>
              </a:rPr>
              <a:t>художественной литературе</a:t>
            </a:r>
            <a:r>
              <a:rPr lang="ru-RU" sz="2400" b="0" i="0" dirty="0">
                <a:effectLst/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r>
              <a:rPr lang="ru-RU" sz="2400" b="1" i="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Он </a:t>
            </a:r>
            <a:r>
              <a:rPr lang="ru-RU" sz="2400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воздействует на 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1" i="1" dirty="0">
                <a:effectLst/>
                <a:latin typeface="Times New Roman" pitchFamily="18" charset="0"/>
                <a:cs typeface="Times New Roman" pitchFamily="18" charset="0"/>
              </a:rPr>
              <a:t>воображение и чувства читателя,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1" i="1" dirty="0">
                <a:effectLst/>
                <a:latin typeface="Times New Roman" pitchFamily="18" charset="0"/>
                <a:cs typeface="Times New Roman" pitchFamily="18" charset="0"/>
              </a:rPr>
              <a:t>передаёт мысли и чувства автора,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1" i="1" dirty="0">
                <a:effectLst/>
                <a:latin typeface="Times New Roman" pitchFamily="18" charset="0"/>
                <a:cs typeface="Times New Roman" pitchFamily="18" charset="0"/>
              </a:rPr>
              <a:t>использует всё богатство лексики,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1" i="1" dirty="0">
                <a:effectLst/>
                <a:latin typeface="Times New Roman" pitchFamily="18" charset="0"/>
                <a:cs typeface="Times New Roman" pitchFamily="18" charset="0"/>
              </a:rPr>
              <a:t>возможности разных стилей,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1" i="1" dirty="0">
                <a:effectLst/>
                <a:latin typeface="Times New Roman" pitchFamily="18" charset="0"/>
                <a:cs typeface="Times New Roman" pitchFamily="18" charset="0"/>
              </a:rPr>
              <a:t>характеризуется образностью, эмоциональностью речи.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0032" y="1918860"/>
            <a:ext cx="4832446" cy="30202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114152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</TotalTime>
  <Words>338</Words>
  <Application>Microsoft Office PowerPoint</Application>
  <PresentationFormat>Экран (4:3)</PresentationFormat>
  <Paragraphs>80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Тема Office</vt:lpstr>
      <vt:lpstr>Функциональные  стили речи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Функциональные  стили речи</dc:title>
  <dc:creator>Пользователь</dc:creator>
  <cp:lastModifiedBy>shohrux yuldashev</cp:lastModifiedBy>
  <cp:revision>35</cp:revision>
  <dcterms:created xsi:type="dcterms:W3CDTF">2017-07-18T17:26:48Z</dcterms:created>
  <dcterms:modified xsi:type="dcterms:W3CDTF">2025-02-25T20:33:10Z</dcterms:modified>
</cp:coreProperties>
</file>