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handoutMasterIdLst>
    <p:handoutMasterId r:id="rId11"/>
  </p:handoutMasterIdLst>
  <p:sldIdLst>
    <p:sldId id="271" r:id="rId2"/>
    <p:sldId id="281" r:id="rId3"/>
    <p:sldId id="282" r:id="rId4"/>
    <p:sldId id="283" r:id="rId5"/>
    <p:sldId id="286" r:id="rId6"/>
    <p:sldId id="284" r:id="rId7"/>
    <p:sldId id="287" r:id="rId8"/>
    <p:sldId id="285" r:id="rId9"/>
    <p:sldId id="280"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2B3"/>
    <a:srgbClr val="B4B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92" y="3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Desktop\&#1050;&#1085;&#1080;&#1075;&#1072;1%20(&#1040;&#1074;&#1090;&#1086;&#1089;&#1086;&#1093;&#1088;&#1072;&#1085;&#1077;&#1085;&#1085;&#1099;&#108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esktop\&#1050;&#1085;&#1080;&#1075;&#1072;1%20(&#1040;&#1074;&#1090;&#1086;&#1089;&#1086;&#1093;&#1088;&#1072;&#1085;&#1077;&#1085;&#1085;&#1099;&#108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5278109084891"/>
          <c:y val="3.6484245439469321E-2"/>
          <c:w val="0.8377844818746526"/>
          <c:h val="0.75124378109452739"/>
        </c:manualLayout>
      </c:layout>
      <c:barChart>
        <c:barDir val="col"/>
        <c:grouping val="percentStacked"/>
        <c:varyColors val="0"/>
        <c:ser>
          <c:idx val="0"/>
          <c:order val="0"/>
          <c:tx>
            <c:strRef>
              <c:f>Яшил!$S$107</c:f>
              <c:strCache>
                <c:ptCount val="1"/>
                <c:pt idx="0">
                  <c:v>Нефть</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accent6">
                        <a:lumMod val="50000"/>
                      </a:schemeClr>
                    </a:solidFill>
                    <a:latin typeface="Comic Sans MS" panose="030F0702030302020204" pitchFamily="66"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Яшил!$T$106:$U$106</c:f>
              <c:strCache>
                <c:ptCount val="2"/>
                <c:pt idx="0">
                  <c:v>2009 й.</c:v>
                </c:pt>
                <c:pt idx="1">
                  <c:v>2019 й.</c:v>
                </c:pt>
              </c:strCache>
            </c:strRef>
          </c:cat>
          <c:val>
            <c:numRef>
              <c:f>Яшил!$T$107:$U$107</c:f>
              <c:numCache>
                <c:formatCode>General</c:formatCode>
                <c:ptCount val="2"/>
                <c:pt idx="0">
                  <c:v>39.9</c:v>
                </c:pt>
                <c:pt idx="1">
                  <c:v>38.4</c:v>
                </c:pt>
              </c:numCache>
            </c:numRef>
          </c:val>
          <c:extLst>
            <c:ext xmlns:c16="http://schemas.microsoft.com/office/drawing/2014/chart" uri="{C3380CC4-5D6E-409C-BE32-E72D297353CC}">
              <c16:uniqueId val="{00000000-DED6-49B5-94FE-621958522A39}"/>
            </c:ext>
          </c:extLst>
        </c:ser>
        <c:ser>
          <c:idx val="1"/>
          <c:order val="1"/>
          <c:tx>
            <c:strRef>
              <c:f>Яшил!$S$108</c:f>
              <c:strCache>
                <c:ptCount val="1"/>
                <c:pt idx="0">
                  <c:v>Газ</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accent6">
                        <a:lumMod val="50000"/>
                      </a:schemeClr>
                    </a:solidFill>
                    <a:latin typeface="Comic Sans MS" panose="030F0702030302020204" pitchFamily="66"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Яшил!$T$106:$U$106</c:f>
              <c:strCache>
                <c:ptCount val="2"/>
                <c:pt idx="0">
                  <c:v>2009 й.</c:v>
                </c:pt>
                <c:pt idx="1">
                  <c:v>2019 й.</c:v>
                </c:pt>
              </c:strCache>
            </c:strRef>
          </c:cat>
          <c:val>
            <c:numRef>
              <c:f>Яшил!$T$108:$U$108</c:f>
              <c:numCache>
                <c:formatCode>General</c:formatCode>
                <c:ptCount val="2"/>
                <c:pt idx="0">
                  <c:v>24.6</c:v>
                </c:pt>
                <c:pt idx="1">
                  <c:v>24.6</c:v>
                </c:pt>
              </c:numCache>
            </c:numRef>
          </c:val>
          <c:extLst>
            <c:ext xmlns:c16="http://schemas.microsoft.com/office/drawing/2014/chart" uri="{C3380CC4-5D6E-409C-BE32-E72D297353CC}">
              <c16:uniqueId val="{00000001-DED6-49B5-94FE-621958522A39}"/>
            </c:ext>
          </c:extLst>
        </c:ser>
        <c:ser>
          <c:idx val="2"/>
          <c:order val="2"/>
          <c:tx>
            <c:strRef>
              <c:f>Яшил!$S$109</c:f>
              <c:strCache>
                <c:ptCount val="1"/>
                <c:pt idx="0">
                  <c:v>Кўмир</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accent6">
                        <a:lumMod val="50000"/>
                      </a:schemeClr>
                    </a:solidFill>
                    <a:latin typeface="Comic Sans MS" panose="030F0702030302020204" pitchFamily="66"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Яшил!$T$106:$U$106</c:f>
              <c:strCache>
                <c:ptCount val="2"/>
                <c:pt idx="0">
                  <c:v>2009 й.</c:v>
                </c:pt>
                <c:pt idx="1">
                  <c:v>2019 й.</c:v>
                </c:pt>
              </c:strCache>
            </c:strRef>
          </c:cat>
          <c:val>
            <c:numRef>
              <c:f>Яшил!$T$109:$U$109</c:f>
              <c:numCache>
                <c:formatCode>General</c:formatCode>
                <c:ptCount val="2"/>
                <c:pt idx="0">
                  <c:v>15.5</c:v>
                </c:pt>
                <c:pt idx="1">
                  <c:v>11.2</c:v>
                </c:pt>
              </c:numCache>
            </c:numRef>
          </c:val>
          <c:extLst>
            <c:ext xmlns:c16="http://schemas.microsoft.com/office/drawing/2014/chart" uri="{C3380CC4-5D6E-409C-BE32-E72D297353CC}">
              <c16:uniqueId val="{00000002-DED6-49B5-94FE-621958522A39}"/>
            </c:ext>
          </c:extLst>
        </c:ser>
        <c:ser>
          <c:idx val="3"/>
          <c:order val="3"/>
          <c:tx>
            <c:strRef>
              <c:f>Яшил!$S$110</c:f>
              <c:strCache>
                <c:ptCount val="1"/>
                <c:pt idx="0">
                  <c:v>Атом</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accent6">
                        <a:lumMod val="50000"/>
                      </a:schemeClr>
                    </a:solidFill>
                    <a:latin typeface="Comic Sans MS" panose="030F0702030302020204" pitchFamily="66"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Яшил!$T$106:$U$106</c:f>
              <c:strCache>
                <c:ptCount val="2"/>
                <c:pt idx="0">
                  <c:v>2009 й.</c:v>
                </c:pt>
                <c:pt idx="1">
                  <c:v>2019 й.</c:v>
                </c:pt>
              </c:strCache>
            </c:strRef>
          </c:cat>
          <c:val>
            <c:numRef>
              <c:f>Яшил!$T$110:$U$110</c:f>
              <c:numCache>
                <c:formatCode>General</c:formatCode>
                <c:ptCount val="2"/>
                <c:pt idx="0">
                  <c:v>12.1</c:v>
                </c:pt>
                <c:pt idx="1">
                  <c:v>10.6</c:v>
                </c:pt>
              </c:numCache>
            </c:numRef>
          </c:val>
          <c:extLst>
            <c:ext xmlns:c16="http://schemas.microsoft.com/office/drawing/2014/chart" uri="{C3380CC4-5D6E-409C-BE32-E72D297353CC}">
              <c16:uniqueId val="{00000003-DED6-49B5-94FE-621958522A39}"/>
            </c:ext>
          </c:extLst>
        </c:ser>
        <c:ser>
          <c:idx val="4"/>
          <c:order val="4"/>
          <c:tx>
            <c:strRef>
              <c:f>Яшил!$S$111</c:f>
              <c:strCache>
                <c:ptCount val="1"/>
                <c:pt idx="0">
                  <c:v>Гидро</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accent6">
                        <a:lumMod val="50000"/>
                      </a:schemeClr>
                    </a:solidFill>
                    <a:latin typeface="Comic Sans MS" panose="030F0702030302020204" pitchFamily="66"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Яшил!$T$106:$U$106</c:f>
              <c:strCache>
                <c:ptCount val="2"/>
                <c:pt idx="0">
                  <c:v>2009 й.</c:v>
                </c:pt>
                <c:pt idx="1">
                  <c:v>2019 й.</c:v>
                </c:pt>
              </c:strCache>
            </c:strRef>
          </c:cat>
          <c:val>
            <c:numRef>
              <c:f>Яшил!$T$111:$U$111</c:f>
              <c:numCache>
                <c:formatCode>General</c:formatCode>
                <c:ptCount val="2"/>
                <c:pt idx="0">
                  <c:v>4.4000000000000004</c:v>
                </c:pt>
                <c:pt idx="1">
                  <c:v>4.3</c:v>
                </c:pt>
              </c:numCache>
            </c:numRef>
          </c:val>
          <c:extLst>
            <c:ext xmlns:c16="http://schemas.microsoft.com/office/drawing/2014/chart" uri="{C3380CC4-5D6E-409C-BE32-E72D297353CC}">
              <c16:uniqueId val="{00000004-DED6-49B5-94FE-621958522A39}"/>
            </c:ext>
          </c:extLst>
        </c:ser>
        <c:ser>
          <c:idx val="5"/>
          <c:order val="5"/>
          <c:tx>
            <c:strRef>
              <c:f>Яшил!$S$112</c:f>
              <c:strCache>
                <c:ptCount val="1"/>
                <c:pt idx="0">
                  <c:v>Тикланадиган</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accent6">
                        <a:lumMod val="50000"/>
                      </a:schemeClr>
                    </a:solidFill>
                    <a:latin typeface="Comic Sans MS" panose="030F0702030302020204" pitchFamily="66"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Яшил!$T$106:$U$106</c:f>
              <c:strCache>
                <c:ptCount val="2"/>
                <c:pt idx="0">
                  <c:v>2009 й.</c:v>
                </c:pt>
                <c:pt idx="1">
                  <c:v>2019 й.</c:v>
                </c:pt>
              </c:strCache>
            </c:strRef>
          </c:cat>
          <c:val>
            <c:numRef>
              <c:f>Яшил!$T$112:$U$112</c:f>
              <c:numCache>
                <c:formatCode>0.0</c:formatCode>
                <c:ptCount val="2"/>
                <c:pt idx="0" formatCode="General">
                  <c:v>3.5</c:v>
                </c:pt>
                <c:pt idx="1">
                  <c:v>11</c:v>
                </c:pt>
              </c:numCache>
            </c:numRef>
          </c:val>
          <c:extLst>
            <c:ext xmlns:c16="http://schemas.microsoft.com/office/drawing/2014/chart" uri="{C3380CC4-5D6E-409C-BE32-E72D297353CC}">
              <c16:uniqueId val="{00000005-DED6-49B5-94FE-621958522A39}"/>
            </c:ext>
          </c:extLst>
        </c:ser>
        <c:dLbls>
          <c:showLegendKey val="0"/>
          <c:showVal val="0"/>
          <c:showCatName val="0"/>
          <c:showSerName val="0"/>
          <c:showPercent val="0"/>
          <c:showBubbleSize val="0"/>
        </c:dLbls>
        <c:gapWidth val="3"/>
        <c:overlap val="77"/>
        <c:axId val="241108864"/>
        <c:axId val="241244800"/>
      </c:barChart>
      <c:catAx>
        <c:axId val="24110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accent6">
                    <a:lumMod val="50000"/>
                  </a:schemeClr>
                </a:solidFill>
                <a:latin typeface="Comic Sans MS" panose="030F0702030302020204" pitchFamily="66" charset="0"/>
                <a:ea typeface="+mn-ea"/>
                <a:cs typeface="Times New Roman" panose="02020603050405020304" pitchFamily="18" charset="0"/>
              </a:defRPr>
            </a:pPr>
            <a:endParaRPr lang="ru-RU"/>
          </a:p>
        </c:txPr>
        <c:crossAx val="241244800"/>
        <c:crosses val="autoZero"/>
        <c:auto val="1"/>
        <c:lblAlgn val="ctr"/>
        <c:lblOffset val="100"/>
        <c:noMultiLvlLbl val="0"/>
      </c:catAx>
      <c:valAx>
        <c:axId val="24124480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41108864"/>
        <c:crosses val="autoZero"/>
        <c:crossBetween val="between"/>
      </c:valAx>
      <c:spPr>
        <a:noFill/>
        <a:ln>
          <a:noFill/>
        </a:ln>
        <a:effectLst/>
      </c:spPr>
    </c:plotArea>
    <c:legend>
      <c:legendPos val="b"/>
      <c:overlay val="1"/>
      <c:spPr>
        <a:noFill/>
        <a:ln>
          <a:noFill/>
        </a:ln>
        <a:effectLst/>
      </c:spPr>
      <c:txPr>
        <a:bodyPr rot="0" spcFirstLastPara="1" vertOverflow="ellipsis" vert="horz" wrap="square" anchor="ctr" anchorCtr="1"/>
        <a:lstStyle/>
        <a:p>
          <a:pPr>
            <a:defRPr sz="1400" b="1" i="0" u="none" strike="noStrike" kern="1200" baseline="0">
              <a:solidFill>
                <a:schemeClr val="accent6">
                  <a:lumMod val="50000"/>
                </a:schemeClr>
              </a:solidFill>
              <a:latin typeface="Comic Sans MS" panose="030F0702030302020204" pitchFamily="66"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sz="1400" b="1">
          <a:solidFill>
            <a:schemeClr val="accent6">
              <a:lumMod val="50000"/>
            </a:schemeClr>
          </a:solidFill>
          <a:latin typeface="Comic Sans MS" panose="030F0702030302020204" pitchFamily="66" charset="0"/>
          <a:cs typeface="Times New Roman" panose="02020603050405020304"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16971734062379E-2"/>
          <c:y val="3.911970923474245E-2"/>
          <c:w val="0.93689396138205672"/>
          <c:h val="0.94407915630852113"/>
        </c:manualLayout>
      </c:layout>
      <c:ofPieChart>
        <c:ofPieType val="bar"/>
        <c:varyColors val="1"/>
        <c:ser>
          <c:idx val="0"/>
          <c:order val="0"/>
          <c:explosion val="6"/>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92-43B9-9BD7-9ABACF9834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B92-43B9-9BD7-9ABACF9834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92-43B9-9BD7-9ABACF9834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92-43B9-9BD7-9ABACF9834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B92-43B9-9BD7-9ABACF9834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B92-43B9-9BD7-9ABACF98349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B92-43B9-9BD7-9ABACF98349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B92-43B9-9BD7-9ABACF98349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B92-43B9-9BD7-9ABACF98349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B92-43B9-9BD7-9ABACF98349B}"/>
              </c:ext>
            </c:extLst>
          </c:dPt>
          <c:dPt>
            <c:idx val="10"/>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15-4B92-43B9-9BD7-9ABACF98349B}"/>
              </c:ext>
            </c:extLst>
          </c:dPt>
          <c:dLbls>
            <c:dLbl>
              <c:idx val="0"/>
              <c:layout>
                <c:manualLayout>
                  <c:x val="-3.6690171793042001E-2"/>
                  <c:y val="5.167003526949569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92-43B9-9BD7-9ABACF98349B}"/>
                </c:ext>
              </c:extLst>
            </c:dLbl>
            <c:dLbl>
              <c:idx val="7"/>
              <c:layout>
                <c:manualLayout>
                  <c:x val="-5.7878228955031183E-2"/>
                  <c:y val="-6.0120136234709191E-3"/>
                </c:manualLayout>
              </c:layout>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omic Sans MS" panose="030F0702030302020204" pitchFamily="66" charset="0"/>
                      <a:ea typeface="+mn-ea"/>
                      <a:cs typeface="Times New Roman" panose="02020603050405020304" pitchFamily="18" charset="0"/>
                    </a:defRPr>
                  </a:pPr>
                  <a:endParaRPr lang="ru-RU"/>
                </a:p>
              </c:txPr>
              <c:showLegendKey val="0"/>
              <c:showVal val="1"/>
              <c:showCatName val="1"/>
              <c:showSerName val="0"/>
              <c:showPercent val="0"/>
              <c:showBubbleSize val="0"/>
              <c:extLst>
                <c:ext xmlns:c15="http://schemas.microsoft.com/office/drawing/2012/chart" uri="{CE6537A1-D6FC-4f65-9D91-7224C49458BB}">
                  <c15:layout>
                    <c:manualLayout>
                      <c:w val="0.22694080600210348"/>
                      <c:h val="0.14994332679903191"/>
                    </c:manualLayout>
                  </c15:layout>
                </c:ext>
                <c:ext xmlns:c16="http://schemas.microsoft.com/office/drawing/2014/chart" uri="{C3380CC4-5D6E-409C-BE32-E72D297353CC}">
                  <c16:uniqueId val="{0000000F-4B92-43B9-9BD7-9ABACF98349B}"/>
                </c:ext>
              </c:extLst>
            </c:dLbl>
            <c:dLbl>
              <c:idx val="8"/>
              <c:layout>
                <c:manualLayout>
                  <c:x val="-9.5806766722530676E-2"/>
                  <c:y val="3.4770514603616135E-3"/>
                </c:manualLayout>
              </c:layout>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omic Sans MS" panose="030F0702030302020204" pitchFamily="66" charset="0"/>
                      <a:ea typeface="+mn-ea"/>
                      <a:cs typeface="Times New Roman" panose="02020603050405020304" pitchFamily="18" charset="0"/>
                    </a:defRPr>
                  </a:pPr>
                  <a:endParaRPr lang="ru-RU"/>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B92-43B9-9BD7-9ABACF98349B}"/>
                </c:ext>
              </c:extLst>
            </c:dLbl>
            <c:dLbl>
              <c:idx val="9"/>
              <c:layout>
                <c:manualLayout>
                  <c:x val="-8.9529712472028983E-2"/>
                  <c:y val="0"/>
                </c:manualLayout>
              </c:layout>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omic Sans MS" panose="030F0702030302020204" pitchFamily="66" charset="0"/>
                      <a:ea typeface="+mn-ea"/>
                      <a:cs typeface="Times New Roman" panose="02020603050405020304" pitchFamily="18" charset="0"/>
                    </a:defRPr>
                  </a:pPr>
                  <a:endParaRPr lang="ru-RU"/>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B92-43B9-9BD7-9ABACF98349B}"/>
                </c:ext>
              </c:extLst>
            </c:dLbl>
            <c:dLbl>
              <c:idx val="10"/>
              <c:tx>
                <c:rich>
                  <a:bodyPr/>
                  <a:lstStyle/>
                  <a:p>
                    <a:r>
                      <a:rPr lang="ru-RU"/>
                      <a:t>Тикланадиган</a:t>
                    </a:r>
                    <a:r>
                      <a:rPr lang="ru-RU" baseline="0"/>
                      <a:t>; 23,9</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4B92-43B9-9BD7-9ABACF98349B}"/>
                </c:ext>
              </c:extLst>
            </c:dLbl>
            <c:spPr>
              <a:noFill/>
              <a:ln>
                <a:noFill/>
              </a:ln>
              <a:effectLst/>
            </c:spPr>
            <c:txPr>
              <a:bodyPr rot="0" spcFirstLastPara="1" vertOverflow="ellipsis" vert="horz" wrap="square" anchor="ctr" anchorCtr="1"/>
              <a:lstStyle/>
              <a:p>
                <a:pPr>
                  <a:defRPr sz="1400" b="1" i="0" u="none" strike="noStrike" kern="1200" baseline="0">
                    <a:solidFill>
                      <a:schemeClr val="accent6">
                        <a:lumMod val="50000"/>
                      </a:schemeClr>
                    </a:solidFill>
                    <a:latin typeface="Comic Sans MS" panose="030F0702030302020204" pitchFamily="66" charset="0"/>
                    <a:ea typeface="+mn-ea"/>
                    <a:cs typeface="Times New Roman" panose="02020603050405020304" pitchFamily="18" charset="0"/>
                  </a:defRPr>
                </a:pPr>
                <a:endParaRPr lang="ru-RU"/>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Лист3!$C$585:$C$594</c:f>
              <c:strCache>
                <c:ptCount val="10"/>
                <c:pt idx="0">
                  <c:v>Нефть</c:v>
                </c:pt>
                <c:pt idx="1">
                  <c:v>Газ</c:v>
                </c:pt>
                <c:pt idx="2">
                  <c:v>Кўмир</c:v>
                </c:pt>
                <c:pt idx="3">
                  <c:v>Атом</c:v>
                </c:pt>
                <c:pt idx="4">
                  <c:v>Гидро</c:v>
                </c:pt>
                <c:pt idx="5">
                  <c:v>Бошқа</c:v>
                </c:pt>
                <c:pt idx="6">
                  <c:v>Тикланадиган:</c:v>
                </c:pt>
                <c:pt idx="7">
                  <c:v>Шамол</c:v>
                </c:pt>
                <c:pt idx="8">
                  <c:v>Қуёш</c:v>
                </c:pt>
                <c:pt idx="9">
                  <c:v>Бошқа</c:v>
                </c:pt>
              </c:strCache>
            </c:strRef>
          </c:cat>
          <c:val>
            <c:numRef>
              <c:f>Лист3!$D$585:$D$594</c:f>
              <c:numCache>
                <c:formatCode>0.0</c:formatCode>
                <c:ptCount val="10"/>
                <c:pt idx="0">
                  <c:v>1.5270736789724131</c:v>
                </c:pt>
                <c:pt idx="1">
                  <c:v>21.528317730849377</c:v>
                </c:pt>
                <c:pt idx="2">
                  <c:v>15.189873417721516</c:v>
                </c:pt>
                <c:pt idx="3">
                  <c:v>25.577706590364819</c:v>
                </c:pt>
                <c:pt idx="4">
                  <c:v>10.1981152614064</c:v>
                </c:pt>
                <c:pt idx="5">
                  <c:v>2.0900071532982922</c:v>
                </c:pt>
                <c:pt idx="7">
                  <c:v>13.395328585202002</c:v>
                </c:pt>
                <c:pt idx="8">
                  <c:v>4.3044194942929117</c:v>
                </c:pt>
                <c:pt idx="9">
                  <c:v>6.1922682175846724</c:v>
                </c:pt>
              </c:numCache>
            </c:numRef>
          </c:val>
          <c:extLst>
            <c:ext xmlns:c16="http://schemas.microsoft.com/office/drawing/2014/chart" uri="{C3380CC4-5D6E-409C-BE32-E72D297353CC}">
              <c16:uniqueId val="{00000016-4B92-43B9-9BD7-9ABACF98349B}"/>
            </c:ext>
          </c:extLst>
        </c:ser>
        <c:dLbls>
          <c:showLegendKey val="0"/>
          <c:showVal val="0"/>
          <c:showCatName val="0"/>
          <c:showSerName val="0"/>
          <c:showPercent val="0"/>
          <c:showBubbleSize val="0"/>
          <c:showLeaderLines val="1"/>
        </c:dLbls>
        <c:gapWidth val="42"/>
        <c:secondPieSize val="91"/>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sz="1400" b="1">
          <a:solidFill>
            <a:schemeClr val="accent6">
              <a:lumMod val="50000"/>
            </a:schemeClr>
          </a:solidFill>
          <a:latin typeface="Comic Sans MS" panose="030F0702030302020204" pitchFamily="66" charset="0"/>
          <a:cs typeface="Times New Roman" panose="02020603050405020304" pitchFamily="18"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32B89-5FA2-4B4F-9B86-AEC872CD25BA}"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ru-RU"/>
        </a:p>
      </dgm:t>
    </dgm:pt>
    <dgm:pt modelId="{53388331-18F2-43F6-93A5-D964084B13F7}">
      <dgm:prSet/>
      <dgm:spPr/>
      <dgm:t>
        <a:bodyPr/>
        <a:lstStyle/>
        <a:p>
          <a:pPr rtl="0"/>
          <a:r>
            <a:rPr lang="uz-Cyrl-UZ" b="1" dirty="0">
              <a:solidFill>
                <a:schemeClr val="accent6">
                  <a:lumMod val="50000"/>
                </a:schemeClr>
              </a:solidFill>
              <a:latin typeface="Comic Sans MS" panose="030F0702030302020204" pitchFamily="66" charset="0"/>
            </a:rPr>
            <a:t>“Европа 2020” ривожланиш стратегияси</a:t>
          </a:r>
          <a:endParaRPr lang="ru-RU" b="1" dirty="0">
            <a:solidFill>
              <a:schemeClr val="accent6">
                <a:lumMod val="50000"/>
              </a:schemeClr>
            </a:solidFill>
            <a:latin typeface="Comic Sans MS" panose="030F0702030302020204" pitchFamily="66" charset="0"/>
          </a:endParaRPr>
        </a:p>
      </dgm:t>
    </dgm:pt>
    <dgm:pt modelId="{B81B3DE7-76A3-4F41-9F70-C92E131BE781}" type="parTrans" cxnId="{76F67125-F57D-445E-9BBE-F93785C22C17}">
      <dgm:prSet/>
      <dgm:spPr/>
      <dgm:t>
        <a:bodyPr/>
        <a:lstStyle/>
        <a:p>
          <a:endParaRPr lang="ru-RU" b="1">
            <a:solidFill>
              <a:schemeClr val="accent6">
                <a:lumMod val="50000"/>
              </a:schemeClr>
            </a:solidFill>
            <a:latin typeface="Comic Sans MS" panose="030F0702030302020204" pitchFamily="66" charset="0"/>
          </a:endParaRPr>
        </a:p>
      </dgm:t>
    </dgm:pt>
    <dgm:pt modelId="{352DA46C-BE31-4E02-A0CC-2490E1B7C8CE}" type="sibTrans" cxnId="{76F67125-F57D-445E-9BBE-F93785C22C17}">
      <dgm:prSet/>
      <dgm:spPr/>
      <dgm:t>
        <a:bodyPr/>
        <a:lstStyle/>
        <a:p>
          <a:endParaRPr lang="ru-RU" b="1">
            <a:solidFill>
              <a:schemeClr val="accent6">
                <a:lumMod val="50000"/>
              </a:schemeClr>
            </a:solidFill>
            <a:latin typeface="Comic Sans MS" panose="030F0702030302020204" pitchFamily="66" charset="0"/>
          </a:endParaRPr>
        </a:p>
      </dgm:t>
    </dgm:pt>
    <dgm:pt modelId="{202217E8-8B49-4C1D-A6C6-CFFF34A6BEF9}">
      <dgm:prSet/>
      <dgm:spPr/>
      <dgm:t>
        <a:bodyPr/>
        <a:lstStyle/>
        <a:p>
          <a:pPr rtl="0"/>
          <a:r>
            <a:rPr lang="uz-Cyrl-UZ" b="1" dirty="0">
              <a:solidFill>
                <a:schemeClr val="accent6">
                  <a:lumMod val="50000"/>
                </a:schemeClr>
              </a:solidFill>
              <a:latin typeface="Comic Sans MS" panose="030F0702030302020204" pitchFamily="66" charset="0"/>
            </a:rPr>
            <a:t>“Европа яшил битим” дастури</a:t>
          </a:r>
          <a:r>
            <a:rPr lang="en-US" b="1" dirty="0">
              <a:solidFill>
                <a:schemeClr val="accent6">
                  <a:lumMod val="50000"/>
                </a:schemeClr>
              </a:solidFill>
              <a:latin typeface="Comic Sans MS" panose="030F0702030302020204" pitchFamily="66" charset="0"/>
            </a:rPr>
            <a:t> </a:t>
          </a:r>
          <a:endParaRPr lang="ru-RU" b="1" dirty="0">
            <a:solidFill>
              <a:schemeClr val="accent6">
                <a:lumMod val="50000"/>
              </a:schemeClr>
            </a:solidFill>
            <a:latin typeface="Comic Sans MS" panose="030F0702030302020204" pitchFamily="66" charset="0"/>
          </a:endParaRPr>
        </a:p>
      </dgm:t>
    </dgm:pt>
    <dgm:pt modelId="{C0F04F38-EE91-42FF-AF8B-FDD00809D22E}" type="parTrans" cxnId="{3AF005ED-D8B6-436C-B070-63186483A3EF}">
      <dgm:prSet/>
      <dgm:spPr/>
      <dgm:t>
        <a:bodyPr/>
        <a:lstStyle/>
        <a:p>
          <a:endParaRPr lang="ru-RU" b="1">
            <a:solidFill>
              <a:schemeClr val="accent6">
                <a:lumMod val="50000"/>
              </a:schemeClr>
            </a:solidFill>
            <a:latin typeface="Comic Sans MS" panose="030F0702030302020204" pitchFamily="66" charset="0"/>
          </a:endParaRPr>
        </a:p>
      </dgm:t>
    </dgm:pt>
    <dgm:pt modelId="{25E9052B-4708-4624-8B8C-9FCB11F0F7A1}" type="sibTrans" cxnId="{3AF005ED-D8B6-436C-B070-63186483A3EF}">
      <dgm:prSet/>
      <dgm:spPr/>
      <dgm:t>
        <a:bodyPr/>
        <a:lstStyle/>
        <a:p>
          <a:endParaRPr lang="ru-RU" b="1">
            <a:solidFill>
              <a:schemeClr val="accent6">
                <a:lumMod val="50000"/>
              </a:schemeClr>
            </a:solidFill>
            <a:latin typeface="Comic Sans MS" panose="030F0702030302020204" pitchFamily="66" charset="0"/>
          </a:endParaRPr>
        </a:p>
      </dgm:t>
    </dgm:pt>
    <dgm:pt modelId="{8EC71B63-576C-4EAC-A0C3-9CCEF99C58C4}" type="pres">
      <dgm:prSet presAssocID="{64132B89-5FA2-4B4F-9B86-AEC872CD25BA}" presName="compositeShape" presStyleCnt="0">
        <dgm:presLayoutVars>
          <dgm:chMax val="7"/>
          <dgm:dir/>
          <dgm:resizeHandles val="exact"/>
        </dgm:presLayoutVars>
      </dgm:prSet>
      <dgm:spPr/>
    </dgm:pt>
    <dgm:pt modelId="{9808B91B-4BDE-460B-B014-5920ACE6497E}" type="pres">
      <dgm:prSet presAssocID="{53388331-18F2-43F6-93A5-D964084B13F7}" presName="circ1" presStyleLbl="vennNode1" presStyleIdx="0" presStyleCnt="2"/>
      <dgm:spPr/>
    </dgm:pt>
    <dgm:pt modelId="{5FF8A47B-498D-45FF-BBEC-0F11400D8874}" type="pres">
      <dgm:prSet presAssocID="{53388331-18F2-43F6-93A5-D964084B13F7}" presName="circ1Tx" presStyleLbl="revTx" presStyleIdx="0" presStyleCnt="0">
        <dgm:presLayoutVars>
          <dgm:chMax val="0"/>
          <dgm:chPref val="0"/>
          <dgm:bulletEnabled val="1"/>
        </dgm:presLayoutVars>
      </dgm:prSet>
      <dgm:spPr/>
    </dgm:pt>
    <dgm:pt modelId="{7EBFF0E4-C8DA-4F2D-8067-3D50B433A979}" type="pres">
      <dgm:prSet presAssocID="{202217E8-8B49-4C1D-A6C6-CFFF34A6BEF9}" presName="circ2" presStyleLbl="vennNode1" presStyleIdx="1" presStyleCnt="2"/>
      <dgm:spPr/>
    </dgm:pt>
    <dgm:pt modelId="{7586F652-1D7F-4DD8-B20C-1CFCB18EAF15}" type="pres">
      <dgm:prSet presAssocID="{202217E8-8B49-4C1D-A6C6-CFFF34A6BEF9}" presName="circ2Tx" presStyleLbl="revTx" presStyleIdx="0" presStyleCnt="0">
        <dgm:presLayoutVars>
          <dgm:chMax val="0"/>
          <dgm:chPref val="0"/>
          <dgm:bulletEnabled val="1"/>
        </dgm:presLayoutVars>
      </dgm:prSet>
      <dgm:spPr/>
    </dgm:pt>
  </dgm:ptLst>
  <dgm:cxnLst>
    <dgm:cxn modelId="{5D65D814-FD5D-49E9-87D9-56A681F1A7DD}" type="presOf" srcId="{53388331-18F2-43F6-93A5-D964084B13F7}" destId="{9808B91B-4BDE-460B-B014-5920ACE6497E}" srcOrd="0" destOrd="0" presId="urn:microsoft.com/office/officeart/2005/8/layout/venn1"/>
    <dgm:cxn modelId="{A46CDB1A-46C4-446D-AF6B-C646646404DC}" type="presOf" srcId="{53388331-18F2-43F6-93A5-D964084B13F7}" destId="{5FF8A47B-498D-45FF-BBEC-0F11400D8874}" srcOrd="1" destOrd="0" presId="urn:microsoft.com/office/officeart/2005/8/layout/venn1"/>
    <dgm:cxn modelId="{76F67125-F57D-445E-9BBE-F93785C22C17}" srcId="{64132B89-5FA2-4B4F-9B86-AEC872CD25BA}" destId="{53388331-18F2-43F6-93A5-D964084B13F7}" srcOrd="0" destOrd="0" parTransId="{B81B3DE7-76A3-4F41-9F70-C92E131BE781}" sibTransId="{352DA46C-BE31-4E02-A0CC-2490E1B7C8CE}"/>
    <dgm:cxn modelId="{7812E13D-90A2-488F-A508-A3FC8C51B23D}" type="presOf" srcId="{64132B89-5FA2-4B4F-9B86-AEC872CD25BA}" destId="{8EC71B63-576C-4EAC-A0C3-9CCEF99C58C4}" srcOrd="0" destOrd="0" presId="urn:microsoft.com/office/officeart/2005/8/layout/venn1"/>
    <dgm:cxn modelId="{8BB860CF-E99E-466D-AE91-34EFE7849F0F}" type="presOf" srcId="{202217E8-8B49-4C1D-A6C6-CFFF34A6BEF9}" destId="{7EBFF0E4-C8DA-4F2D-8067-3D50B433A979}" srcOrd="0" destOrd="0" presId="urn:microsoft.com/office/officeart/2005/8/layout/venn1"/>
    <dgm:cxn modelId="{3AF005ED-D8B6-436C-B070-63186483A3EF}" srcId="{64132B89-5FA2-4B4F-9B86-AEC872CD25BA}" destId="{202217E8-8B49-4C1D-A6C6-CFFF34A6BEF9}" srcOrd="1" destOrd="0" parTransId="{C0F04F38-EE91-42FF-AF8B-FDD00809D22E}" sibTransId="{25E9052B-4708-4624-8B8C-9FCB11F0F7A1}"/>
    <dgm:cxn modelId="{FDEF3FF5-61E2-4703-AA14-E2A7EA1B21F9}" type="presOf" srcId="{202217E8-8B49-4C1D-A6C6-CFFF34A6BEF9}" destId="{7586F652-1D7F-4DD8-B20C-1CFCB18EAF15}" srcOrd="1" destOrd="0" presId="urn:microsoft.com/office/officeart/2005/8/layout/venn1"/>
    <dgm:cxn modelId="{E9B0283D-13B1-4D17-9225-E1C869E4271B}" type="presParOf" srcId="{8EC71B63-576C-4EAC-A0C3-9CCEF99C58C4}" destId="{9808B91B-4BDE-460B-B014-5920ACE6497E}" srcOrd="0" destOrd="0" presId="urn:microsoft.com/office/officeart/2005/8/layout/venn1"/>
    <dgm:cxn modelId="{7AB36147-1F1C-4AD8-896D-D39F341198FE}" type="presParOf" srcId="{8EC71B63-576C-4EAC-A0C3-9CCEF99C58C4}" destId="{5FF8A47B-498D-45FF-BBEC-0F11400D8874}" srcOrd="1" destOrd="0" presId="urn:microsoft.com/office/officeart/2005/8/layout/venn1"/>
    <dgm:cxn modelId="{B725699E-63BA-42DD-A646-365992FFF67C}" type="presParOf" srcId="{8EC71B63-576C-4EAC-A0C3-9CCEF99C58C4}" destId="{7EBFF0E4-C8DA-4F2D-8067-3D50B433A979}" srcOrd="2" destOrd="0" presId="urn:microsoft.com/office/officeart/2005/8/layout/venn1"/>
    <dgm:cxn modelId="{99DA8F05-D908-440A-BAAB-C690583AFC58}" type="presParOf" srcId="{8EC71B63-576C-4EAC-A0C3-9CCEF99C58C4}" destId="{7586F652-1D7F-4DD8-B20C-1CFCB18EAF1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8B91B-4BDE-460B-B014-5920ACE6497E}">
      <dsp:nvSpPr>
        <dsp:cNvPr id="0" name=""/>
        <dsp:cNvSpPr/>
      </dsp:nvSpPr>
      <dsp:spPr>
        <a:xfrm>
          <a:off x="1534447" y="11835"/>
          <a:ext cx="4327666" cy="432766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rtl="0">
            <a:lnSpc>
              <a:spcPct val="90000"/>
            </a:lnSpc>
            <a:spcBef>
              <a:spcPct val="0"/>
            </a:spcBef>
            <a:spcAft>
              <a:spcPct val="35000"/>
            </a:spcAft>
            <a:buNone/>
          </a:pPr>
          <a:r>
            <a:rPr lang="uz-Cyrl-UZ" sz="3200" b="1" kern="1200" dirty="0">
              <a:solidFill>
                <a:schemeClr val="accent6">
                  <a:lumMod val="50000"/>
                </a:schemeClr>
              </a:solidFill>
              <a:latin typeface="Comic Sans MS" panose="030F0702030302020204" pitchFamily="66" charset="0"/>
            </a:rPr>
            <a:t>“Европа 2020” ривожланиш стратегияси</a:t>
          </a:r>
          <a:endParaRPr lang="ru-RU" sz="3200" b="1" kern="1200" dirty="0">
            <a:solidFill>
              <a:schemeClr val="accent6">
                <a:lumMod val="50000"/>
              </a:schemeClr>
            </a:solidFill>
            <a:latin typeface="Comic Sans MS" panose="030F0702030302020204" pitchFamily="66" charset="0"/>
          </a:endParaRPr>
        </a:p>
      </dsp:txBody>
      <dsp:txXfrm>
        <a:off x="2138760" y="522160"/>
        <a:ext cx="2495231" cy="3307016"/>
      </dsp:txXfrm>
    </dsp:sp>
    <dsp:sp modelId="{7EBFF0E4-C8DA-4F2D-8067-3D50B433A979}">
      <dsp:nvSpPr>
        <dsp:cNvPr id="0" name=""/>
        <dsp:cNvSpPr/>
      </dsp:nvSpPr>
      <dsp:spPr>
        <a:xfrm>
          <a:off x="4653486" y="11835"/>
          <a:ext cx="4327666" cy="4327666"/>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rtl="0">
            <a:lnSpc>
              <a:spcPct val="90000"/>
            </a:lnSpc>
            <a:spcBef>
              <a:spcPct val="0"/>
            </a:spcBef>
            <a:spcAft>
              <a:spcPct val="35000"/>
            </a:spcAft>
            <a:buNone/>
          </a:pPr>
          <a:r>
            <a:rPr lang="uz-Cyrl-UZ" sz="3200" b="1" kern="1200" dirty="0">
              <a:solidFill>
                <a:schemeClr val="accent6">
                  <a:lumMod val="50000"/>
                </a:schemeClr>
              </a:solidFill>
              <a:latin typeface="Comic Sans MS" panose="030F0702030302020204" pitchFamily="66" charset="0"/>
            </a:rPr>
            <a:t>“Европа яшил битим” дастури</a:t>
          </a:r>
          <a:r>
            <a:rPr lang="en-US" sz="3200" b="1" kern="1200" dirty="0">
              <a:solidFill>
                <a:schemeClr val="accent6">
                  <a:lumMod val="50000"/>
                </a:schemeClr>
              </a:solidFill>
              <a:latin typeface="Comic Sans MS" panose="030F0702030302020204" pitchFamily="66" charset="0"/>
            </a:rPr>
            <a:t> </a:t>
          </a:r>
          <a:endParaRPr lang="ru-RU" sz="3200" b="1" kern="1200" dirty="0">
            <a:solidFill>
              <a:schemeClr val="accent6">
                <a:lumMod val="50000"/>
              </a:schemeClr>
            </a:solidFill>
            <a:latin typeface="Comic Sans MS" panose="030F0702030302020204" pitchFamily="66" charset="0"/>
          </a:endParaRPr>
        </a:p>
      </dsp:txBody>
      <dsp:txXfrm>
        <a:off x="5881607" y="522160"/>
        <a:ext cx="2495231" cy="330701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8FBBDE-C4A0-4073-8EED-90A89BAD7FA8}" type="datetimeFigureOut">
              <a:rPr lang="ru-RU" smtClean="0"/>
              <a:t>17.03.2025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98C8C1-301F-4AAE-8C11-8DC97586D0AB}" type="slidenum">
              <a:rPr lang="ru-RU" smtClean="0"/>
              <a:t>‹#›</a:t>
            </a:fld>
            <a:endParaRPr lang="ru-RU"/>
          </a:p>
        </p:txBody>
      </p:sp>
    </p:spTree>
    <p:extLst>
      <p:ext uri="{BB962C8B-B14F-4D97-AF65-F5344CB8AC3E}">
        <p14:creationId xmlns:p14="http://schemas.microsoft.com/office/powerpoint/2010/main" val="40617799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8BFA8B6-EE64-4FBE-A5D4-1862762EBC36}" type="datetimeFigureOut">
              <a:rPr lang="ru-RU" smtClean="0"/>
              <a:t>17.03.2025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FAF22E-92F8-4A3B-AAB7-08C039DE348F}" type="slidenum">
              <a:rPr lang="ru-RU" smtClean="0"/>
              <a:t>‹#›</a:t>
            </a:fld>
            <a:endParaRPr lang="ru-RU"/>
          </a:p>
        </p:txBody>
      </p:sp>
    </p:spTree>
    <p:extLst>
      <p:ext uri="{BB962C8B-B14F-4D97-AF65-F5344CB8AC3E}">
        <p14:creationId xmlns:p14="http://schemas.microsoft.com/office/powerpoint/2010/main" val="311800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8BFA8B6-EE64-4FBE-A5D4-1862762EBC36}" type="datetimeFigureOut">
              <a:rPr lang="ru-RU" smtClean="0"/>
              <a:t>17.03.2025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FAF22E-92F8-4A3B-AAB7-08C039DE348F}" type="slidenum">
              <a:rPr lang="ru-RU" smtClean="0"/>
              <a:t>‹#›</a:t>
            </a:fld>
            <a:endParaRPr lang="ru-RU"/>
          </a:p>
        </p:txBody>
      </p:sp>
    </p:spTree>
    <p:extLst>
      <p:ext uri="{BB962C8B-B14F-4D97-AF65-F5344CB8AC3E}">
        <p14:creationId xmlns:p14="http://schemas.microsoft.com/office/powerpoint/2010/main" val="318757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8BFA8B6-EE64-4FBE-A5D4-1862762EBC36}" type="datetimeFigureOut">
              <a:rPr lang="ru-RU" smtClean="0"/>
              <a:t>17.03.2025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FAF22E-92F8-4A3B-AAB7-08C039DE348F}" type="slidenum">
              <a:rPr lang="ru-RU" smtClean="0"/>
              <a:t>‹#›</a:t>
            </a:fld>
            <a:endParaRPr lang="ru-RU"/>
          </a:p>
        </p:txBody>
      </p:sp>
    </p:spTree>
    <p:extLst>
      <p:ext uri="{BB962C8B-B14F-4D97-AF65-F5344CB8AC3E}">
        <p14:creationId xmlns:p14="http://schemas.microsoft.com/office/powerpoint/2010/main" val="55183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8BFA8B6-EE64-4FBE-A5D4-1862762EBC36}" type="datetimeFigureOut">
              <a:rPr lang="ru-RU" smtClean="0"/>
              <a:t>17.03.2025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FAF22E-92F8-4A3B-AAB7-08C039DE348F}" type="slidenum">
              <a:rPr lang="ru-RU" smtClean="0"/>
              <a:t>‹#›</a:t>
            </a:fld>
            <a:endParaRPr lang="ru-RU"/>
          </a:p>
        </p:txBody>
      </p:sp>
    </p:spTree>
    <p:extLst>
      <p:ext uri="{BB962C8B-B14F-4D97-AF65-F5344CB8AC3E}">
        <p14:creationId xmlns:p14="http://schemas.microsoft.com/office/powerpoint/2010/main" val="37218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8BFA8B6-EE64-4FBE-A5D4-1862762EBC36}" type="datetimeFigureOut">
              <a:rPr lang="ru-RU" smtClean="0"/>
              <a:t>17.03.2025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FAF22E-92F8-4A3B-AAB7-08C039DE348F}" type="slidenum">
              <a:rPr lang="ru-RU" smtClean="0"/>
              <a:t>‹#›</a:t>
            </a:fld>
            <a:endParaRPr lang="ru-RU"/>
          </a:p>
        </p:txBody>
      </p:sp>
    </p:spTree>
    <p:extLst>
      <p:ext uri="{BB962C8B-B14F-4D97-AF65-F5344CB8AC3E}">
        <p14:creationId xmlns:p14="http://schemas.microsoft.com/office/powerpoint/2010/main" val="337693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8BFA8B6-EE64-4FBE-A5D4-1862762EBC36}" type="datetimeFigureOut">
              <a:rPr lang="ru-RU" smtClean="0"/>
              <a:t>17.03.2025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FAF22E-92F8-4A3B-AAB7-08C039DE348F}" type="slidenum">
              <a:rPr lang="ru-RU" smtClean="0"/>
              <a:t>‹#›</a:t>
            </a:fld>
            <a:endParaRPr lang="ru-RU"/>
          </a:p>
        </p:txBody>
      </p:sp>
    </p:spTree>
    <p:extLst>
      <p:ext uri="{BB962C8B-B14F-4D97-AF65-F5344CB8AC3E}">
        <p14:creationId xmlns:p14="http://schemas.microsoft.com/office/powerpoint/2010/main" val="188078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8BFA8B6-EE64-4FBE-A5D4-1862762EBC36}" type="datetimeFigureOut">
              <a:rPr lang="ru-RU" smtClean="0"/>
              <a:t>17.03.2025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FAF22E-92F8-4A3B-AAB7-08C039DE348F}" type="slidenum">
              <a:rPr lang="ru-RU" smtClean="0"/>
              <a:t>‹#›</a:t>
            </a:fld>
            <a:endParaRPr lang="ru-RU"/>
          </a:p>
        </p:txBody>
      </p:sp>
    </p:spTree>
    <p:extLst>
      <p:ext uri="{BB962C8B-B14F-4D97-AF65-F5344CB8AC3E}">
        <p14:creationId xmlns:p14="http://schemas.microsoft.com/office/powerpoint/2010/main" val="181399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8BFA8B6-EE64-4FBE-A5D4-1862762EBC36}" type="datetimeFigureOut">
              <a:rPr lang="ru-RU" smtClean="0"/>
              <a:t>17.03.2025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FAF22E-92F8-4A3B-AAB7-08C039DE348F}" type="slidenum">
              <a:rPr lang="ru-RU" smtClean="0"/>
              <a:t>‹#›</a:t>
            </a:fld>
            <a:endParaRPr lang="ru-RU"/>
          </a:p>
        </p:txBody>
      </p:sp>
    </p:spTree>
    <p:extLst>
      <p:ext uri="{BB962C8B-B14F-4D97-AF65-F5344CB8AC3E}">
        <p14:creationId xmlns:p14="http://schemas.microsoft.com/office/powerpoint/2010/main" val="97396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BFA8B6-EE64-4FBE-A5D4-1862762EBC36}" type="datetimeFigureOut">
              <a:rPr lang="ru-RU" smtClean="0"/>
              <a:t>17.03.2025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FAF22E-92F8-4A3B-AAB7-08C039DE348F}" type="slidenum">
              <a:rPr lang="ru-RU" smtClean="0"/>
              <a:t>‹#›</a:t>
            </a:fld>
            <a:endParaRPr lang="ru-RU"/>
          </a:p>
        </p:txBody>
      </p:sp>
    </p:spTree>
    <p:extLst>
      <p:ext uri="{BB962C8B-B14F-4D97-AF65-F5344CB8AC3E}">
        <p14:creationId xmlns:p14="http://schemas.microsoft.com/office/powerpoint/2010/main" val="397272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8BFA8B6-EE64-4FBE-A5D4-1862762EBC36}" type="datetimeFigureOut">
              <a:rPr lang="ru-RU" smtClean="0"/>
              <a:t>17.03.2025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FAF22E-92F8-4A3B-AAB7-08C039DE348F}" type="slidenum">
              <a:rPr lang="ru-RU" smtClean="0"/>
              <a:t>‹#›</a:t>
            </a:fld>
            <a:endParaRPr lang="ru-RU"/>
          </a:p>
        </p:txBody>
      </p:sp>
    </p:spTree>
    <p:extLst>
      <p:ext uri="{BB962C8B-B14F-4D97-AF65-F5344CB8AC3E}">
        <p14:creationId xmlns:p14="http://schemas.microsoft.com/office/powerpoint/2010/main" val="3621111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8BFA8B6-EE64-4FBE-A5D4-1862762EBC36}" type="datetimeFigureOut">
              <a:rPr lang="ru-RU" smtClean="0"/>
              <a:t>17.03.2025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FAF22E-92F8-4A3B-AAB7-08C039DE348F}" type="slidenum">
              <a:rPr lang="ru-RU" smtClean="0"/>
              <a:t>‹#›</a:t>
            </a:fld>
            <a:endParaRPr lang="ru-RU"/>
          </a:p>
        </p:txBody>
      </p:sp>
    </p:spTree>
    <p:extLst>
      <p:ext uri="{BB962C8B-B14F-4D97-AF65-F5344CB8AC3E}">
        <p14:creationId xmlns:p14="http://schemas.microsoft.com/office/powerpoint/2010/main" val="78535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FA8B6-EE64-4FBE-A5D4-1862762EBC36}" type="datetimeFigureOut">
              <a:rPr lang="ru-RU" smtClean="0"/>
              <a:t>17.03.2025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AF22E-92F8-4A3B-AAB7-08C039DE348F}" type="slidenum">
              <a:rPr lang="ru-RU" smtClean="0"/>
              <a:t>‹#›</a:t>
            </a:fld>
            <a:endParaRPr lang="ru-RU"/>
          </a:p>
        </p:txBody>
      </p:sp>
    </p:spTree>
    <p:extLst>
      <p:ext uri="{BB962C8B-B14F-4D97-AF65-F5344CB8AC3E}">
        <p14:creationId xmlns:p14="http://schemas.microsoft.com/office/powerpoint/2010/main" val="390584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80972" y="786214"/>
            <a:ext cx="8349435" cy="1170774"/>
          </a:xfrm>
        </p:spPr>
        <p:txBody>
          <a:bodyPr>
            <a:noAutofit/>
          </a:bodyPr>
          <a:lstStyle/>
          <a:p>
            <a:pPr>
              <a:defRPr/>
            </a:pPr>
            <a:r>
              <a:rPr lang="uz-Cyrl-UZ" sz="2400" b="1" dirty="0">
                <a:solidFill>
                  <a:schemeClr val="accent6">
                    <a:lumMod val="50000"/>
                  </a:schemeClr>
                </a:solidFill>
                <a:latin typeface="Comic Sans MS" panose="030F0702030302020204" pitchFamily="66" charset="0"/>
              </a:rPr>
              <a:t>Европа Иттифоқида “яшил иқтисодиёт”га ўтиш хусусиятлари</a:t>
            </a:r>
            <a:endParaRPr lang="ru-RU" sz="1050" b="1" dirty="0">
              <a:solidFill>
                <a:schemeClr val="accent6">
                  <a:lumMod val="50000"/>
                </a:schemeClr>
              </a:solidFill>
              <a:latin typeface="Comic Sans MS" panose="030F0702030302020204" pitchFamily="66" charset="0"/>
              <a:cs typeface="Times New Roman" pitchFamily="18" charset="0"/>
            </a:endParaRPr>
          </a:p>
        </p:txBody>
      </p:sp>
      <p:sp>
        <p:nvSpPr>
          <p:cNvPr id="3" name="Подзаголовок 2"/>
          <p:cNvSpPr>
            <a:spLocks noGrp="1"/>
          </p:cNvSpPr>
          <p:nvPr>
            <p:ph type="subTitle" idx="1"/>
          </p:nvPr>
        </p:nvSpPr>
        <p:spPr>
          <a:xfrm>
            <a:off x="1110953" y="2222887"/>
            <a:ext cx="10673697" cy="1260475"/>
          </a:xfrm>
        </p:spPr>
        <p:txBody>
          <a:bodyPr>
            <a:noAutofit/>
          </a:bodyPr>
          <a:lstStyle/>
          <a:p>
            <a:pPr>
              <a:defRPr/>
            </a:pPr>
            <a:r>
              <a:rPr lang="ru-RU" b="1" dirty="0">
                <a:solidFill>
                  <a:schemeClr val="accent6">
                    <a:lumMod val="50000"/>
                  </a:schemeClr>
                </a:solidFill>
                <a:latin typeface="Comic Sans MS" panose="030F0702030302020204" pitchFamily="66" charset="0"/>
                <a:cs typeface="Times New Roman" pitchFamily="18" charset="0"/>
              </a:rPr>
              <a:t>Режа</a:t>
            </a:r>
            <a:r>
              <a:rPr lang="en-US" b="1" dirty="0">
                <a:solidFill>
                  <a:schemeClr val="accent6">
                    <a:lumMod val="50000"/>
                  </a:schemeClr>
                </a:solidFill>
                <a:latin typeface="Comic Sans MS" panose="030F0702030302020204" pitchFamily="66" charset="0"/>
                <a:cs typeface="Times New Roman" pitchFamily="18" charset="0"/>
              </a:rPr>
              <a:t>:</a:t>
            </a:r>
            <a:endParaRPr lang="ru-RU" b="1" dirty="0">
              <a:solidFill>
                <a:schemeClr val="accent6">
                  <a:lumMod val="50000"/>
                </a:schemeClr>
              </a:solidFill>
              <a:latin typeface="Comic Sans MS" panose="030F0702030302020204" pitchFamily="66" charset="0"/>
              <a:cs typeface="Times New Roman" pitchFamily="18" charset="0"/>
            </a:endParaRPr>
          </a:p>
          <a:p>
            <a:pPr marL="457200" lvl="0" indent="-457200" algn="l">
              <a:buFont typeface="+mj-lt"/>
              <a:buAutoNum type="arabicPeriod"/>
            </a:pPr>
            <a:r>
              <a:rPr lang="uz-Cyrl-UZ" b="1" dirty="0">
                <a:solidFill>
                  <a:schemeClr val="accent6">
                    <a:lumMod val="50000"/>
                  </a:schemeClr>
                </a:solidFill>
                <a:latin typeface="Comic Sans MS" panose="030F0702030302020204" pitchFamily="66" charset="0"/>
              </a:rPr>
              <a:t>“Европа 2020” ривожланиш стратегияси</a:t>
            </a:r>
            <a:endParaRPr lang="en-US" b="1" dirty="0">
              <a:solidFill>
                <a:schemeClr val="accent6">
                  <a:lumMod val="50000"/>
                </a:schemeClr>
              </a:solidFill>
              <a:latin typeface="Comic Sans MS" panose="030F0702030302020204" pitchFamily="66" charset="0"/>
            </a:endParaRPr>
          </a:p>
          <a:p>
            <a:pPr marL="457200" indent="-457200" algn="l">
              <a:buFont typeface="+mj-lt"/>
              <a:buAutoNum type="arabicPeriod"/>
            </a:pPr>
            <a:r>
              <a:rPr lang="uz-Cyrl-UZ" b="1" dirty="0">
                <a:solidFill>
                  <a:schemeClr val="accent6">
                    <a:lumMod val="50000"/>
                  </a:schemeClr>
                </a:solidFill>
                <a:latin typeface="Comic Sans MS" panose="030F0702030302020204" pitchFamily="66" charset="0"/>
              </a:rPr>
              <a:t>“Европа яшил битим” дастури</a:t>
            </a:r>
            <a:r>
              <a:rPr lang="en-US" b="1" dirty="0">
                <a:solidFill>
                  <a:schemeClr val="accent6">
                    <a:lumMod val="50000"/>
                  </a:schemeClr>
                </a:solidFill>
                <a:latin typeface="Comic Sans MS" panose="030F0702030302020204" pitchFamily="66" charset="0"/>
              </a:rPr>
              <a:t> </a:t>
            </a:r>
            <a:endParaRPr lang="ru-RU" b="1" dirty="0">
              <a:solidFill>
                <a:schemeClr val="accent6">
                  <a:lumMod val="50000"/>
                </a:schemeClr>
              </a:solidFill>
              <a:latin typeface="Comic Sans MS" panose="030F0702030302020204" pitchFamily="66" charset="0"/>
            </a:endParaRPr>
          </a:p>
          <a:p>
            <a:pPr marL="457200" lvl="0" indent="-457200" algn="l">
              <a:buFont typeface="+mj-lt"/>
              <a:buAutoNum type="arabicPeriod"/>
            </a:pPr>
            <a:endParaRPr lang="ru-RU" b="1"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1048050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z-Cyrl-UZ" sz="2800" b="1" dirty="0">
                <a:solidFill>
                  <a:schemeClr val="accent6">
                    <a:lumMod val="50000"/>
                  </a:schemeClr>
                </a:solidFill>
                <a:latin typeface="Comic Sans MS" panose="030F0702030302020204" pitchFamily="66" charset="0"/>
              </a:rPr>
              <a:t>ЕИда “яшил иқтисодиёт”га ўтиш жараёнини таҳлил этишда қуйидаги дастурлар муҳим аҳамиятга эга:</a:t>
            </a:r>
            <a:br>
              <a:rPr lang="ru-RU" sz="2800" b="1" dirty="0">
                <a:solidFill>
                  <a:schemeClr val="accent6">
                    <a:lumMod val="50000"/>
                  </a:schemeClr>
                </a:solidFill>
                <a:latin typeface="Comic Sans MS" panose="030F0702030302020204" pitchFamily="66" charset="0"/>
              </a:rPr>
            </a:br>
            <a:endParaRPr lang="ru-RU" sz="2800" b="1" dirty="0">
              <a:solidFill>
                <a:schemeClr val="accent6">
                  <a:lumMod val="50000"/>
                </a:schemeClr>
              </a:solidFill>
              <a:latin typeface="Comic Sans MS" panose="030F0702030302020204" pitchFamily="66"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74164988"/>
              </p:ext>
            </p:extLst>
          </p:nvPr>
        </p:nvGraphicFramePr>
        <p:xfrm>
          <a:off x="282723" y="157779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682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80011"/>
          </a:xfrm>
        </p:spPr>
        <p:txBody>
          <a:bodyPr>
            <a:normAutofit fontScale="90000"/>
          </a:bodyPr>
          <a:lstStyle/>
          <a:p>
            <a:pPr algn="ctr"/>
            <a:r>
              <a:rPr lang="uz-Cyrl-UZ" sz="2800" b="1" dirty="0">
                <a:solidFill>
                  <a:schemeClr val="accent6">
                    <a:lumMod val="50000"/>
                  </a:schemeClr>
                </a:solidFill>
                <a:latin typeface="Comic Sans MS" panose="030F0702030302020204" pitchFamily="66" charset="0"/>
              </a:rPr>
              <a:t>Европа 2020 ривожланиш стратегиясининг асосий кўрсаткичлари</a:t>
            </a:r>
            <a:endParaRPr lang="ru-RU" sz="2800" dirty="0">
              <a:solidFill>
                <a:schemeClr val="accent6">
                  <a:lumMod val="50000"/>
                </a:schemeClr>
              </a:solidFill>
              <a:latin typeface="Comic Sans MS" panose="030F0702030302020204" pitchFamily="66"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532294601"/>
              </p:ext>
            </p:extLst>
          </p:nvPr>
        </p:nvGraphicFramePr>
        <p:xfrm>
          <a:off x="407729" y="1145136"/>
          <a:ext cx="11419649" cy="5619288"/>
        </p:xfrm>
        <a:graphic>
          <a:graphicData uri="http://schemas.openxmlformats.org/drawingml/2006/table">
            <a:tbl>
              <a:tblPr firstRow="1" firstCol="1" bandRow="1">
                <a:tableStyleId>{93296810-A885-4BE3-A3E7-6D5BEEA58F35}</a:tableStyleId>
              </a:tblPr>
              <a:tblGrid>
                <a:gridCol w="1626170">
                  <a:extLst>
                    <a:ext uri="{9D8B030D-6E8A-4147-A177-3AD203B41FA5}">
                      <a16:colId xmlns:a16="http://schemas.microsoft.com/office/drawing/2014/main" val="134205343"/>
                    </a:ext>
                  </a:extLst>
                </a:gridCol>
                <a:gridCol w="3412006">
                  <a:extLst>
                    <a:ext uri="{9D8B030D-6E8A-4147-A177-3AD203B41FA5}">
                      <a16:colId xmlns:a16="http://schemas.microsoft.com/office/drawing/2014/main" val="187595462"/>
                    </a:ext>
                  </a:extLst>
                </a:gridCol>
                <a:gridCol w="1056914">
                  <a:extLst>
                    <a:ext uri="{9D8B030D-6E8A-4147-A177-3AD203B41FA5}">
                      <a16:colId xmlns:a16="http://schemas.microsoft.com/office/drawing/2014/main" val="1693119826"/>
                    </a:ext>
                  </a:extLst>
                </a:gridCol>
                <a:gridCol w="972621">
                  <a:extLst>
                    <a:ext uri="{9D8B030D-6E8A-4147-A177-3AD203B41FA5}">
                      <a16:colId xmlns:a16="http://schemas.microsoft.com/office/drawing/2014/main" val="2508926116"/>
                    </a:ext>
                  </a:extLst>
                </a:gridCol>
                <a:gridCol w="972621">
                  <a:extLst>
                    <a:ext uri="{9D8B030D-6E8A-4147-A177-3AD203B41FA5}">
                      <a16:colId xmlns:a16="http://schemas.microsoft.com/office/drawing/2014/main" val="1646648469"/>
                    </a:ext>
                  </a:extLst>
                </a:gridCol>
                <a:gridCol w="782419">
                  <a:extLst>
                    <a:ext uri="{9D8B030D-6E8A-4147-A177-3AD203B41FA5}">
                      <a16:colId xmlns:a16="http://schemas.microsoft.com/office/drawing/2014/main" val="5572883"/>
                    </a:ext>
                  </a:extLst>
                </a:gridCol>
                <a:gridCol w="757564">
                  <a:extLst>
                    <a:ext uri="{9D8B030D-6E8A-4147-A177-3AD203B41FA5}">
                      <a16:colId xmlns:a16="http://schemas.microsoft.com/office/drawing/2014/main" val="2689941004"/>
                    </a:ext>
                  </a:extLst>
                </a:gridCol>
                <a:gridCol w="919667">
                  <a:extLst>
                    <a:ext uri="{9D8B030D-6E8A-4147-A177-3AD203B41FA5}">
                      <a16:colId xmlns:a16="http://schemas.microsoft.com/office/drawing/2014/main" val="2908929085"/>
                    </a:ext>
                  </a:extLst>
                </a:gridCol>
                <a:gridCol w="919667">
                  <a:extLst>
                    <a:ext uri="{9D8B030D-6E8A-4147-A177-3AD203B41FA5}">
                      <a16:colId xmlns:a16="http://schemas.microsoft.com/office/drawing/2014/main" val="3214591301"/>
                    </a:ext>
                  </a:extLst>
                </a:gridCol>
              </a:tblGrid>
              <a:tr h="158600">
                <a:tc gridSpan="2">
                  <a:txBody>
                    <a:bodyPr/>
                    <a:lstStyle/>
                    <a:p>
                      <a:pPr algn="ctr">
                        <a:lnSpc>
                          <a:spcPct val="115000"/>
                        </a:lnSpc>
                        <a:spcAft>
                          <a:spcPts val="0"/>
                        </a:spcAft>
                      </a:pPr>
                      <a:r>
                        <a:rPr lang="uz-Cyrl-UZ" sz="1400">
                          <a:effectLst/>
                          <a:latin typeface="Comic Sans MS" panose="030F0702030302020204" pitchFamily="66" charset="0"/>
                        </a:rPr>
                        <a:t>Кўрсаткичлар</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hMerge="1">
                  <a:txBody>
                    <a:bodyPr/>
                    <a:lstStyle/>
                    <a:p>
                      <a:endParaRPr lang="ru-RU"/>
                    </a:p>
                  </a:txBody>
                  <a:tcPr/>
                </a:tc>
                <a:tc>
                  <a:txBody>
                    <a:bodyPr/>
                    <a:lstStyle/>
                    <a:p>
                      <a:pPr algn="ctr">
                        <a:lnSpc>
                          <a:spcPct val="115000"/>
                        </a:lnSpc>
                        <a:spcAft>
                          <a:spcPts val="0"/>
                        </a:spcAft>
                      </a:pPr>
                      <a:r>
                        <a:rPr lang="uz-Cyrl-UZ" sz="1400">
                          <a:effectLst/>
                          <a:latin typeface="Comic Sans MS" panose="030F0702030302020204" pitchFamily="66" charset="0"/>
                        </a:rPr>
                        <a:t>2008</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2015</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2016</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2017</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2018</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2019</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2020*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extLst>
                  <a:ext uri="{0D108BD9-81ED-4DB2-BD59-A6C34878D82A}">
                    <a16:rowId xmlns:a16="http://schemas.microsoft.com/office/drawing/2014/main" val="1840737939"/>
                  </a:ext>
                </a:extLst>
              </a:tr>
              <a:tr h="634399">
                <a:tc>
                  <a:txBody>
                    <a:bodyPr/>
                    <a:lstStyle/>
                    <a:p>
                      <a:pPr algn="ctr">
                        <a:lnSpc>
                          <a:spcPct val="115000"/>
                        </a:lnSpc>
                        <a:spcAft>
                          <a:spcPts val="0"/>
                        </a:spcAft>
                      </a:pPr>
                      <a:r>
                        <a:rPr lang="uz-Cyrl-UZ" sz="1400">
                          <a:effectLst/>
                          <a:latin typeface="Comic Sans MS" panose="030F0702030302020204" pitchFamily="66" charset="0"/>
                        </a:rPr>
                        <a:t>Бандлик</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dirty="0">
                          <a:effectLst/>
                          <a:latin typeface="Comic Sans MS" panose="030F0702030302020204" pitchFamily="66" charset="0"/>
                        </a:rPr>
                        <a:t>Бандлик даражаси, 20-64 ёшдаги аҳолига нисбатан фоиз ҳисобида</a:t>
                      </a:r>
                      <a:endParaRPr lang="ru-RU" sz="14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70</a:t>
                      </a:r>
                      <a:r>
                        <a:rPr lang="uz-Cyrl-UZ" sz="1400">
                          <a:effectLst/>
                          <a:latin typeface="Comic Sans MS" panose="030F0702030302020204" pitchFamily="66" charset="0"/>
                        </a:rPr>
                        <a:t>,2</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70</a:t>
                      </a:r>
                      <a:r>
                        <a:rPr lang="uz-Cyrl-UZ" sz="1400">
                          <a:effectLst/>
                          <a:latin typeface="Comic Sans MS" panose="030F0702030302020204" pitchFamily="66" charset="0"/>
                        </a:rPr>
                        <a:t>,</a:t>
                      </a:r>
                      <a:r>
                        <a:rPr lang="ru-RU" sz="1400">
                          <a:effectLst/>
                          <a:latin typeface="Comic Sans MS" panose="030F0702030302020204" pitchFamily="66" charset="0"/>
                        </a:rPr>
                        <a:t>1</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71,1</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72,2</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73,2</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73,9</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75</a:t>
                      </a:r>
                      <a:r>
                        <a:rPr lang="uz-Cyrl-UZ" sz="1400">
                          <a:effectLst/>
                          <a:latin typeface="Comic Sans MS" panose="030F0702030302020204" pitchFamily="66" charset="0"/>
                        </a:rPr>
                        <a:t>,0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extLst>
                  <a:ext uri="{0D108BD9-81ED-4DB2-BD59-A6C34878D82A}">
                    <a16:rowId xmlns:a16="http://schemas.microsoft.com/office/drawing/2014/main" val="1962347671"/>
                  </a:ext>
                </a:extLst>
              </a:tr>
              <a:tr h="475800">
                <a:tc>
                  <a:txBody>
                    <a:bodyPr/>
                    <a:lstStyle/>
                    <a:p>
                      <a:pPr algn="ctr">
                        <a:lnSpc>
                          <a:spcPct val="115000"/>
                        </a:lnSpc>
                        <a:spcAft>
                          <a:spcPts val="0"/>
                        </a:spcAft>
                      </a:pPr>
                      <a:r>
                        <a:rPr lang="uz-Cyrl-UZ" sz="1400">
                          <a:effectLst/>
                          <a:latin typeface="Comic Sans MS" panose="030F0702030302020204" pitchFamily="66" charset="0"/>
                        </a:rPr>
                        <a:t>ИТТКИ </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ИТТКИ харажатларининг ЯИМдаги улуши, %</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a:t>
                      </a:r>
                      <a:r>
                        <a:rPr lang="uz-Cyrl-UZ" sz="1400">
                          <a:effectLst/>
                          <a:latin typeface="Comic Sans MS" panose="030F0702030302020204" pitchFamily="66" charset="0"/>
                        </a:rPr>
                        <a:t>,</a:t>
                      </a:r>
                      <a:r>
                        <a:rPr lang="ru-RU" sz="1400">
                          <a:effectLst/>
                          <a:latin typeface="Comic Sans MS" panose="030F0702030302020204" pitchFamily="66" charset="0"/>
                        </a:rPr>
                        <a:t>8</a:t>
                      </a:r>
                      <a:r>
                        <a:rPr lang="uz-Cyrl-UZ" sz="1400">
                          <a:effectLst/>
                          <a:latin typeface="Comic Sans MS" panose="030F0702030302020204" pitchFamily="66" charset="0"/>
                        </a:rPr>
                        <a:t>3</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2</a:t>
                      </a:r>
                      <a:r>
                        <a:rPr lang="uz-Cyrl-UZ" sz="1400">
                          <a:effectLst/>
                          <a:latin typeface="Comic Sans MS" panose="030F0702030302020204" pitchFamily="66" charset="0"/>
                        </a:rPr>
                        <a:t>,</a:t>
                      </a:r>
                      <a:r>
                        <a:rPr lang="ru-RU" sz="1400">
                          <a:effectLst/>
                          <a:latin typeface="Comic Sans MS" panose="030F0702030302020204" pitchFamily="66" charset="0"/>
                        </a:rPr>
                        <a:t>03</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2</a:t>
                      </a:r>
                      <a:r>
                        <a:rPr lang="uz-Cyrl-UZ" sz="1400">
                          <a:effectLst/>
                          <a:latin typeface="Comic Sans MS" panose="030F0702030302020204" pitchFamily="66" charset="0"/>
                        </a:rPr>
                        <a:t>,</a:t>
                      </a:r>
                      <a:r>
                        <a:rPr lang="ru-RU" sz="1400">
                          <a:effectLst/>
                          <a:latin typeface="Comic Sans MS" panose="030F0702030302020204" pitchFamily="66" charset="0"/>
                        </a:rPr>
                        <a:t>04</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2</a:t>
                      </a:r>
                      <a:r>
                        <a:rPr lang="uz-Cyrl-UZ" sz="1400">
                          <a:effectLst/>
                          <a:latin typeface="Comic Sans MS" panose="030F0702030302020204" pitchFamily="66" charset="0"/>
                        </a:rPr>
                        <a:t>,</a:t>
                      </a:r>
                      <a:r>
                        <a:rPr lang="ru-RU" sz="1400">
                          <a:effectLst/>
                          <a:latin typeface="Comic Sans MS" panose="030F0702030302020204" pitchFamily="66" charset="0"/>
                        </a:rPr>
                        <a:t>0</a:t>
                      </a:r>
                      <a:r>
                        <a:rPr lang="uz-Cyrl-UZ" sz="1400">
                          <a:effectLst/>
                          <a:latin typeface="Comic Sans MS" panose="030F0702030302020204" pitchFamily="66" charset="0"/>
                        </a:rPr>
                        <a:t>8</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2,12</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3</a:t>
                      </a:r>
                      <a:r>
                        <a:rPr lang="uz-Cyrl-UZ" sz="1400">
                          <a:effectLst/>
                          <a:latin typeface="Comic Sans MS" panose="030F0702030302020204" pitchFamily="66" charset="0"/>
                        </a:rPr>
                        <a:t>,</a:t>
                      </a:r>
                      <a:r>
                        <a:rPr lang="ru-RU" sz="1400">
                          <a:effectLst/>
                          <a:latin typeface="Comic Sans MS" panose="030F0702030302020204" pitchFamily="66" charset="0"/>
                        </a:rPr>
                        <a:t>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extLst>
                  <a:ext uri="{0D108BD9-81ED-4DB2-BD59-A6C34878D82A}">
                    <a16:rowId xmlns:a16="http://schemas.microsoft.com/office/drawing/2014/main" val="2902134279"/>
                  </a:ext>
                </a:extLst>
              </a:tr>
              <a:tr h="634399">
                <a:tc rowSpan="4">
                  <a:txBody>
                    <a:bodyPr/>
                    <a:lstStyle/>
                    <a:p>
                      <a:pPr algn="ctr">
                        <a:lnSpc>
                          <a:spcPct val="115000"/>
                        </a:lnSpc>
                        <a:spcAft>
                          <a:spcPts val="0"/>
                        </a:spcAft>
                      </a:pPr>
                      <a:r>
                        <a:rPr lang="uz-Cyrl-UZ" sz="1400">
                          <a:effectLst/>
                          <a:latin typeface="Comic Sans MS" panose="030F0702030302020204" pitchFamily="66" charset="0"/>
                        </a:rPr>
                        <a:t>Иқлим ўзгариши ва энергетика</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Атмосферага чиқарилаётган иссиқхона газлари, </a:t>
                      </a:r>
                      <a:r>
                        <a:rPr lang="ru-RU" sz="1400">
                          <a:effectLst/>
                          <a:latin typeface="Comic Sans MS" panose="030F0702030302020204" pitchFamily="66" charset="0"/>
                        </a:rPr>
                        <a:t>1990=100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9</a:t>
                      </a:r>
                      <a:r>
                        <a:rPr lang="uz-Cyrl-UZ" sz="1400">
                          <a:effectLst/>
                          <a:latin typeface="Comic Sans MS" panose="030F0702030302020204" pitchFamily="66" charset="0"/>
                        </a:rPr>
                        <a:t>1,0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78,28</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77</a:t>
                      </a:r>
                      <a:r>
                        <a:rPr lang="uz-Cyrl-UZ" sz="1400">
                          <a:effectLst/>
                          <a:latin typeface="Comic Sans MS" panose="030F0702030302020204" pitchFamily="66" charset="0"/>
                        </a:rPr>
                        <a:t>,92</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78,38</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76,76</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80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extLst>
                  <a:ext uri="{0D108BD9-81ED-4DB2-BD59-A6C34878D82A}">
                    <a16:rowId xmlns:a16="http://schemas.microsoft.com/office/drawing/2014/main" val="1731911540"/>
                  </a:ext>
                </a:extLst>
              </a:tr>
              <a:tr h="793000">
                <a:tc vMerge="1">
                  <a:txBody>
                    <a:bodyPr/>
                    <a:lstStyle/>
                    <a:p>
                      <a:endParaRPr lang="ru-RU"/>
                    </a:p>
                  </a:txBody>
                  <a:tcPr/>
                </a:tc>
                <a:tc>
                  <a:txBody>
                    <a:bodyPr/>
                    <a:lstStyle/>
                    <a:p>
                      <a:pPr algn="ctr">
                        <a:lnSpc>
                          <a:spcPct val="115000"/>
                        </a:lnSpc>
                        <a:spcAft>
                          <a:spcPts val="0"/>
                        </a:spcAft>
                      </a:pPr>
                      <a:r>
                        <a:rPr lang="uz-Cyrl-UZ" sz="1400">
                          <a:effectLst/>
                          <a:latin typeface="Comic Sans MS" panose="030F0702030302020204" pitchFamily="66" charset="0"/>
                        </a:rPr>
                        <a:t>Тикланадиган энергия манбаларининг жами энергия истеъмолидаги улуши, %</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11</a:t>
                      </a:r>
                      <a:r>
                        <a:rPr lang="uz-Cyrl-UZ" sz="1400">
                          <a:effectLst/>
                          <a:latin typeface="Comic Sans MS" panose="030F0702030302020204" pitchFamily="66" charset="0"/>
                        </a:rPr>
                        <a:t>,46</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a:t>
                      </a:r>
                      <a:r>
                        <a:rPr lang="uz-Cyrl-UZ" sz="1400">
                          <a:effectLst/>
                          <a:latin typeface="Comic Sans MS" panose="030F0702030302020204" pitchFamily="66" charset="0"/>
                        </a:rPr>
                        <a:t>6,7</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a:t>
                      </a:r>
                      <a:r>
                        <a:rPr lang="uz-Cyrl-UZ" sz="1400">
                          <a:effectLst/>
                          <a:latin typeface="Comic Sans MS" panose="030F0702030302020204" pitchFamily="66" charset="0"/>
                        </a:rPr>
                        <a:t>7,0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17,5</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18,0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20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extLst>
                  <a:ext uri="{0D108BD9-81ED-4DB2-BD59-A6C34878D82A}">
                    <a16:rowId xmlns:a16="http://schemas.microsoft.com/office/drawing/2014/main" val="970265"/>
                  </a:ext>
                </a:extLst>
              </a:tr>
              <a:tr h="317200">
                <a:tc vMerge="1">
                  <a:txBody>
                    <a:bodyPr/>
                    <a:lstStyle/>
                    <a:p>
                      <a:endParaRPr lang="ru-RU"/>
                    </a:p>
                  </a:txBody>
                  <a:tcPr/>
                </a:tc>
                <a:tc>
                  <a:txBody>
                    <a:bodyPr/>
                    <a:lstStyle/>
                    <a:p>
                      <a:pPr algn="ctr">
                        <a:lnSpc>
                          <a:spcPct val="115000"/>
                        </a:lnSpc>
                        <a:spcAft>
                          <a:spcPts val="0"/>
                        </a:spcAft>
                      </a:pPr>
                      <a:r>
                        <a:rPr lang="uz-Cyrl-UZ" sz="1400">
                          <a:effectLst/>
                          <a:latin typeface="Comic Sans MS" panose="030F0702030302020204" pitchFamily="66" charset="0"/>
                        </a:rPr>
                        <a:t>Энергия истеъмоли, млн. т.н.э</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a:t>
                      </a:r>
                      <a:r>
                        <a:rPr lang="uz-Cyrl-UZ" sz="1400">
                          <a:effectLst/>
                          <a:latin typeface="Comic Sans MS" panose="030F0702030302020204" pitchFamily="66" charset="0"/>
                        </a:rPr>
                        <a:t>700,9</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15</a:t>
                      </a:r>
                      <a:r>
                        <a:rPr lang="uz-Cyrl-UZ" sz="1400">
                          <a:effectLst/>
                          <a:latin typeface="Comic Sans MS" panose="030F0702030302020204" pitchFamily="66" charset="0"/>
                        </a:rPr>
                        <a:t>37,6</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15</a:t>
                      </a:r>
                      <a:r>
                        <a:rPr lang="uz-Cyrl-UZ" sz="1400">
                          <a:effectLst/>
                          <a:latin typeface="Comic Sans MS" panose="030F0702030302020204" pitchFamily="66" charset="0"/>
                        </a:rPr>
                        <a:t>44,9</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1562,4</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1551,9</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1483</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extLst>
                  <a:ext uri="{0D108BD9-81ED-4DB2-BD59-A6C34878D82A}">
                    <a16:rowId xmlns:a16="http://schemas.microsoft.com/office/drawing/2014/main" val="204155875"/>
                  </a:ext>
                </a:extLst>
              </a:tr>
              <a:tr h="317200">
                <a:tc vMerge="1">
                  <a:txBody>
                    <a:bodyPr/>
                    <a:lstStyle/>
                    <a:p>
                      <a:endParaRPr lang="ru-RU"/>
                    </a:p>
                  </a:txBody>
                  <a:tcPr/>
                </a:tc>
                <a:tc>
                  <a:txBody>
                    <a:bodyPr/>
                    <a:lstStyle/>
                    <a:p>
                      <a:pPr algn="ctr">
                        <a:lnSpc>
                          <a:spcPct val="115000"/>
                        </a:lnSpc>
                        <a:spcAft>
                          <a:spcPts val="0"/>
                        </a:spcAft>
                      </a:pPr>
                      <a:r>
                        <a:rPr lang="uz-Cyrl-UZ" sz="1400">
                          <a:effectLst/>
                          <a:latin typeface="Comic Sans MS" panose="030F0702030302020204" pitchFamily="66" charset="0"/>
                        </a:rPr>
                        <a:t>Пировард энергия истеъмоли, млн. т.н.э</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118</a:t>
                      </a:r>
                      <a:r>
                        <a:rPr lang="uz-Cyrl-UZ" sz="1400">
                          <a:effectLst/>
                          <a:latin typeface="Comic Sans MS" panose="030F0702030302020204" pitchFamily="66" charset="0"/>
                        </a:rPr>
                        <a:t>4,8</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a:t>
                      </a:r>
                      <a:r>
                        <a:rPr lang="uz-Cyrl-UZ" sz="1400">
                          <a:effectLst/>
                          <a:latin typeface="Comic Sans MS" panose="030F0702030302020204" pitchFamily="66" charset="0"/>
                        </a:rPr>
                        <a:t>0</a:t>
                      </a:r>
                      <a:r>
                        <a:rPr lang="ru-RU" sz="1400">
                          <a:effectLst/>
                          <a:latin typeface="Comic Sans MS" panose="030F0702030302020204" pitchFamily="66" charset="0"/>
                        </a:rPr>
                        <a:t>90</a:t>
                      </a:r>
                      <a:r>
                        <a:rPr lang="uz-Cyrl-UZ" sz="1400">
                          <a:effectLst/>
                          <a:latin typeface="Comic Sans MS" panose="030F0702030302020204" pitchFamily="66" charset="0"/>
                        </a:rPr>
                        <a:t>,1</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11</a:t>
                      </a:r>
                      <a:r>
                        <a:rPr lang="uz-Cyrl-UZ" sz="1400">
                          <a:effectLst/>
                          <a:latin typeface="Comic Sans MS" panose="030F0702030302020204" pitchFamily="66" charset="0"/>
                        </a:rPr>
                        <a:t>10,0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1122,9</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1124,1</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1086</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extLst>
                  <a:ext uri="{0D108BD9-81ED-4DB2-BD59-A6C34878D82A}">
                    <a16:rowId xmlns:a16="http://schemas.microsoft.com/office/drawing/2014/main" val="723087578"/>
                  </a:ext>
                </a:extLst>
              </a:tr>
              <a:tr h="634399">
                <a:tc rowSpan="2">
                  <a:txBody>
                    <a:bodyPr/>
                    <a:lstStyle/>
                    <a:p>
                      <a:pPr algn="ctr">
                        <a:lnSpc>
                          <a:spcPct val="115000"/>
                        </a:lnSpc>
                        <a:spcAft>
                          <a:spcPts val="0"/>
                        </a:spcAft>
                      </a:pPr>
                      <a:r>
                        <a:rPr lang="uz-Cyrl-UZ" sz="1400">
                          <a:effectLst/>
                          <a:latin typeface="Comic Sans MS" panose="030F0702030302020204" pitchFamily="66" charset="0"/>
                        </a:rPr>
                        <a:t>Таълим</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Ўрта ва ўрта махсус таълим даражаси, % (18-24 ёшдаги аҳолига нисбатан)</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14</a:t>
                      </a:r>
                      <a:r>
                        <a:rPr lang="uz-Cyrl-UZ" sz="1400">
                          <a:effectLst/>
                          <a:latin typeface="Comic Sans MS" panose="030F0702030302020204" pitchFamily="66" charset="0"/>
                        </a:rPr>
                        <a:t>,</a:t>
                      </a:r>
                      <a:r>
                        <a:rPr lang="ru-RU" sz="1400">
                          <a:effectLst/>
                          <a:latin typeface="Comic Sans MS" panose="030F0702030302020204" pitchFamily="66" charset="0"/>
                        </a:rPr>
                        <a:t>7</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11</a:t>
                      </a:r>
                      <a:r>
                        <a:rPr lang="uz-Cyrl-UZ" sz="1400">
                          <a:effectLst/>
                          <a:latin typeface="Comic Sans MS" panose="030F0702030302020204" pitchFamily="66" charset="0"/>
                        </a:rPr>
                        <a:t>,0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a:t>
                      </a:r>
                      <a:r>
                        <a:rPr lang="uz-Cyrl-UZ" sz="1400">
                          <a:effectLst/>
                          <a:latin typeface="Comic Sans MS" panose="030F0702030302020204" pitchFamily="66" charset="0"/>
                        </a:rPr>
                        <a:t>0,7</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1</a:t>
                      </a:r>
                      <a:r>
                        <a:rPr lang="uz-Cyrl-UZ" sz="1400">
                          <a:effectLst/>
                          <a:latin typeface="Comic Sans MS" panose="030F0702030302020204" pitchFamily="66" charset="0"/>
                        </a:rPr>
                        <a:t>0,5</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10,5</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10,3</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&lt;10</a:t>
                      </a:r>
                      <a:r>
                        <a:rPr lang="uz-Cyrl-UZ" sz="1400">
                          <a:effectLst/>
                          <a:latin typeface="Comic Sans MS" panose="030F0702030302020204" pitchFamily="66" charset="0"/>
                        </a:rPr>
                        <a:t>,</a:t>
                      </a:r>
                      <a:r>
                        <a:rPr lang="ru-RU" sz="1400">
                          <a:effectLst/>
                          <a:latin typeface="Comic Sans MS" panose="030F0702030302020204" pitchFamily="66" charset="0"/>
                        </a:rPr>
                        <a:t>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extLst>
                  <a:ext uri="{0D108BD9-81ED-4DB2-BD59-A6C34878D82A}">
                    <a16:rowId xmlns:a16="http://schemas.microsoft.com/office/drawing/2014/main" val="1873324260"/>
                  </a:ext>
                </a:extLst>
              </a:tr>
              <a:tr h="634399">
                <a:tc vMerge="1">
                  <a:txBody>
                    <a:bodyPr/>
                    <a:lstStyle/>
                    <a:p>
                      <a:endParaRPr lang="ru-RU"/>
                    </a:p>
                  </a:txBody>
                  <a:tcPr/>
                </a:tc>
                <a:tc>
                  <a:txBody>
                    <a:bodyPr/>
                    <a:lstStyle/>
                    <a:p>
                      <a:pPr algn="ctr">
                        <a:lnSpc>
                          <a:spcPct val="115000"/>
                        </a:lnSpc>
                        <a:spcAft>
                          <a:spcPts val="0"/>
                        </a:spcAft>
                      </a:pPr>
                      <a:r>
                        <a:rPr lang="uz-Cyrl-UZ" sz="1400">
                          <a:effectLst/>
                          <a:latin typeface="Comic Sans MS" panose="030F0702030302020204" pitchFamily="66" charset="0"/>
                        </a:rPr>
                        <a:t>Олий таълим даражаси, % (30-34 ёшдаги аҳолига нисбатан) </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31</a:t>
                      </a:r>
                      <a:r>
                        <a:rPr lang="uz-Cyrl-UZ" sz="1400">
                          <a:effectLst/>
                          <a:latin typeface="Comic Sans MS" panose="030F0702030302020204" pitchFamily="66" charset="0"/>
                        </a:rPr>
                        <a:t>,</a:t>
                      </a:r>
                      <a:r>
                        <a:rPr lang="ru-RU" sz="1400">
                          <a:effectLst/>
                          <a:latin typeface="Comic Sans MS" panose="030F0702030302020204" pitchFamily="66" charset="0"/>
                        </a:rPr>
                        <a:t>1</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38</a:t>
                      </a:r>
                      <a:r>
                        <a:rPr lang="uz-Cyrl-UZ" sz="1400">
                          <a:effectLst/>
                          <a:latin typeface="Comic Sans MS" panose="030F0702030302020204" pitchFamily="66" charset="0"/>
                        </a:rPr>
                        <a:t>,</a:t>
                      </a:r>
                      <a:r>
                        <a:rPr lang="ru-RU" sz="1400">
                          <a:effectLst/>
                          <a:latin typeface="Comic Sans MS" panose="030F0702030302020204" pitchFamily="66" charset="0"/>
                        </a:rPr>
                        <a:t>7</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39,2</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39,9</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40,7</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41,6</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a:effectLst/>
                          <a:latin typeface="Comic Sans MS" panose="030F0702030302020204" pitchFamily="66" charset="0"/>
                        </a:rPr>
                        <a:t>≥40</a:t>
                      </a:r>
                      <a:r>
                        <a:rPr lang="uz-Cyrl-UZ" sz="1400">
                          <a:effectLst/>
                          <a:latin typeface="Comic Sans MS" panose="030F0702030302020204" pitchFamily="66" charset="0"/>
                        </a:rPr>
                        <a:t>,</a:t>
                      </a:r>
                      <a:r>
                        <a:rPr lang="ru-RU" sz="1400">
                          <a:effectLst/>
                          <a:latin typeface="Comic Sans MS" panose="030F0702030302020204" pitchFamily="66" charset="0"/>
                        </a:rPr>
                        <a:t>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extLst>
                  <a:ext uri="{0D108BD9-81ED-4DB2-BD59-A6C34878D82A}">
                    <a16:rowId xmlns:a16="http://schemas.microsoft.com/office/drawing/2014/main" val="2004816944"/>
                  </a:ext>
                </a:extLst>
              </a:tr>
              <a:tr h="793000">
                <a:tc>
                  <a:txBody>
                    <a:bodyPr/>
                    <a:lstStyle/>
                    <a:p>
                      <a:pPr algn="ctr">
                        <a:lnSpc>
                          <a:spcPct val="115000"/>
                        </a:lnSpc>
                        <a:spcAft>
                          <a:spcPts val="0"/>
                        </a:spcAft>
                      </a:pPr>
                      <a:r>
                        <a:rPr lang="uz-Cyrl-UZ" sz="1400">
                          <a:effectLst/>
                          <a:latin typeface="Comic Sans MS" panose="030F0702030302020204" pitchFamily="66" charset="0"/>
                        </a:rPr>
                        <a:t>Камбағаллик </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Камбағаллик чегарасида яшовчилар, 2008 йилга нисбатан ўзгариш, минг киши</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1847</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830</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-4461</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-7521</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uz-Cyrl-UZ" sz="1400">
                          <a:effectLst/>
                          <a:latin typeface="Comic Sans MS" panose="030F0702030302020204" pitchFamily="66" charset="0"/>
                        </a:rPr>
                        <a:t>...</a:t>
                      </a:r>
                      <a:endParaRPr lang="ru-RU" sz="14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tc>
                  <a:txBody>
                    <a:bodyPr/>
                    <a:lstStyle/>
                    <a:p>
                      <a:pPr algn="ctr">
                        <a:lnSpc>
                          <a:spcPct val="115000"/>
                        </a:lnSpc>
                        <a:spcAft>
                          <a:spcPts val="0"/>
                        </a:spcAft>
                      </a:pPr>
                      <a:r>
                        <a:rPr lang="ru-RU" sz="1400" dirty="0">
                          <a:effectLst/>
                          <a:latin typeface="Comic Sans MS" panose="030F0702030302020204" pitchFamily="66" charset="0"/>
                        </a:rPr>
                        <a:t>-20000</a:t>
                      </a:r>
                      <a:endParaRPr lang="ru-RU" sz="14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5527" marR="45527" marT="0" marB="0" anchor="ctr"/>
                </a:tc>
                <a:extLst>
                  <a:ext uri="{0D108BD9-81ED-4DB2-BD59-A6C34878D82A}">
                    <a16:rowId xmlns:a16="http://schemas.microsoft.com/office/drawing/2014/main" val="3146141898"/>
                  </a:ext>
                </a:extLst>
              </a:tr>
            </a:tbl>
          </a:graphicData>
        </a:graphic>
      </p:graphicFrame>
    </p:spTree>
    <p:extLst>
      <p:ext uri="{BB962C8B-B14F-4D97-AF65-F5344CB8AC3E}">
        <p14:creationId xmlns:p14="http://schemas.microsoft.com/office/powerpoint/2010/main" val="2814557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259901682"/>
              </p:ext>
            </p:extLst>
          </p:nvPr>
        </p:nvGraphicFramePr>
        <p:xfrm>
          <a:off x="346393" y="286688"/>
          <a:ext cx="5362198" cy="53535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3418160779"/>
              </p:ext>
            </p:extLst>
          </p:nvPr>
        </p:nvGraphicFramePr>
        <p:xfrm>
          <a:off x="6228692" y="286688"/>
          <a:ext cx="5573050" cy="5353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241783039"/>
              </p:ext>
            </p:extLst>
          </p:nvPr>
        </p:nvGraphicFramePr>
        <p:xfrm>
          <a:off x="346393" y="5971954"/>
          <a:ext cx="11327162" cy="609600"/>
        </p:xfrm>
        <a:graphic>
          <a:graphicData uri="http://schemas.openxmlformats.org/drawingml/2006/table">
            <a:tbl>
              <a:tblPr firstRow="1" firstCol="1" bandRow="1">
                <a:tableStyleId>{5C22544A-7EE6-4342-B048-85BDC9FD1C3A}</a:tableStyleId>
              </a:tblPr>
              <a:tblGrid>
                <a:gridCol w="5269461">
                  <a:extLst>
                    <a:ext uri="{9D8B030D-6E8A-4147-A177-3AD203B41FA5}">
                      <a16:colId xmlns:a16="http://schemas.microsoft.com/office/drawing/2014/main" val="873396736"/>
                    </a:ext>
                  </a:extLst>
                </a:gridCol>
                <a:gridCol w="6057701">
                  <a:extLst>
                    <a:ext uri="{9D8B030D-6E8A-4147-A177-3AD203B41FA5}">
                      <a16:colId xmlns:a16="http://schemas.microsoft.com/office/drawing/2014/main" val="2806844938"/>
                    </a:ext>
                  </a:extLst>
                </a:gridCol>
              </a:tblGrid>
              <a:tr h="0">
                <a:tc>
                  <a:txBody>
                    <a:bodyPr/>
                    <a:lstStyle/>
                    <a:p>
                      <a:pPr algn="ctr" fontAlgn="t">
                        <a:spcAft>
                          <a:spcPts val="0"/>
                        </a:spcAft>
                      </a:pPr>
                      <a:r>
                        <a:rPr lang="uz-Cyrl-UZ" sz="2000" dirty="0">
                          <a:solidFill>
                            <a:schemeClr val="accent6">
                              <a:lumMod val="50000"/>
                            </a:schemeClr>
                          </a:solidFill>
                          <a:effectLst/>
                          <a:latin typeface="Comic Sans MS" panose="030F0702030302020204" pitchFamily="66" charset="0"/>
                        </a:rPr>
                        <a:t>ЕИда бирламчи энергия истеъмоли таркибининг ўзгариши, %</a:t>
                      </a:r>
                      <a:endParaRPr lang="ru-RU" sz="1400" dirty="0">
                        <a:solidFill>
                          <a:schemeClr val="accent6">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fontAlgn="t">
                        <a:spcAft>
                          <a:spcPts val="0"/>
                        </a:spcAft>
                      </a:pPr>
                      <a:r>
                        <a:rPr lang="uz-Cyrl-UZ" sz="2000" dirty="0">
                          <a:solidFill>
                            <a:schemeClr val="accent6">
                              <a:lumMod val="50000"/>
                            </a:schemeClr>
                          </a:solidFill>
                          <a:effectLst/>
                          <a:latin typeface="Comic Sans MS" panose="030F0702030302020204" pitchFamily="66" charset="0"/>
                        </a:rPr>
                        <a:t>ЕИда электрэнергия ишлаб чиқариш манбаларининг улуши, %, 2019 й.</a:t>
                      </a:r>
                      <a:endParaRPr lang="ru-RU" sz="1400" dirty="0">
                        <a:solidFill>
                          <a:schemeClr val="accent6">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74960802"/>
                  </a:ext>
                </a:extLst>
              </a:tr>
            </a:tbl>
          </a:graphicData>
        </a:graphic>
      </p:graphicFrame>
      <p:sp>
        <p:nvSpPr>
          <p:cNvPr id="7" name="Rectangle 1"/>
          <p:cNvSpPr>
            <a:spLocks noChangeArrowheads="1"/>
          </p:cNvSpPr>
          <p:nvPr/>
        </p:nvSpPr>
        <p:spPr bwMode="auto">
          <a:xfrm>
            <a:off x="3125788" y="3817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139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z-Cyrl-UZ" sz="2800" dirty="0">
                <a:latin typeface="Comic Sans MS" panose="030F0702030302020204" pitchFamily="66" charset="0"/>
              </a:rPr>
              <a:t>ЕИ энергетика мажмуасини 2050 йилга қадар ривожлантиришнинг йўл харитаси  (Energy roadmap 2050) </a:t>
            </a:r>
            <a:endParaRPr lang="ru-RU" sz="2800" dirty="0">
              <a:latin typeface="Comic Sans MS" panose="030F0702030302020204" pitchFamily="66" charset="0"/>
            </a:endParaRPr>
          </a:p>
        </p:txBody>
      </p:sp>
      <p:sp>
        <p:nvSpPr>
          <p:cNvPr id="3" name="Объект 2"/>
          <p:cNvSpPr>
            <a:spLocks noGrp="1"/>
          </p:cNvSpPr>
          <p:nvPr>
            <p:ph idx="1"/>
          </p:nvPr>
        </p:nvSpPr>
        <p:spPr/>
        <p:txBody>
          <a:bodyPr>
            <a:normAutofit fontScale="92500" lnSpcReduction="10000"/>
          </a:bodyPr>
          <a:lstStyle/>
          <a:p>
            <a:pPr marL="0" indent="0" fontAlgn="t">
              <a:buNone/>
            </a:pPr>
            <a:r>
              <a:rPr lang="uz-Cyrl-UZ" dirty="0">
                <a:latin typeface="Comic Sans MS" panose="030F0702030302020204" pitchFamily="66" charset="0"/>
              </a:rPr>
              <a:t>- тикланадиган энергия манбаларига тўлиқ ўтишни таъминлаш, анъанавий ёқилғидан воз кечиш, тизимга рақамли технологияларни жорий этиш мақсадида энергия тежаш ва талабни бошқариш тизимини қайта шакллантириш; </a:t>
            </a:r>
            <a:endParaRPr lang="ru-RU" dirty="0">
              <a:latin typeface="Comic Sans MS" panose="030F0702030302020204" pitchFamily="66" charset="0"/>
            </a:endParaRPr>
          </a:p>
          <a:p>
            <a:pPr marL="0" indent="0" fontAlgn="t">
              <a:buNone/>
            </a:pPr>
            <a:r>
              <a:rPr lang="uz-Cyrl-UZ" dirty="0">
                <a:latin typeface="Comic Sans MS" panose="030F0702030302020204" pitchFamily="66" charset="0"/>
              </a:rPr>
              <a:t>-</a:t>
            </a:r>
            <a:r>
              <a:rPr lang="ru-RU" dirty="0">
                <a:latin typeface="Comic Sans MS" panose="030F0702030302020204" pitchFamily="66" charset="0"/>
              </a:rPr>
              <a:t> </a:t>
            </a:r>
            <a:r>
              <a:rPr lang="uz-Cyrl-UZ" dirty="0">
                <a:latin typeface="Comic Sans MS" panose="030F0702030302020204" pitchFamily="66" charset="0"/>
              </a:rPr>
              <a:t>энергетика бозори таркибини бошқарувнинг янги усуллари ёрдамида </a:t>
            </a:r>
            <a:r>
              <a:rPr lang="ru-RU" dirty="0" err="1">
                <a:latin typeface="Comic Sans MS" panose="030F0702030302020204" pitchFamily="66" charset="0"/>
              </a:rPr>
              <a:t>модернизаци</a:t>
            </a:r>
            <a:r>
              <a:rPr lang="uz-Cyrl-UZ" dirty="0">
                <a:latin typeface="Comic Sans MS" panose="030F0702030302020204" pitchFamily="66" charset="0"/>
              </a:rPr>
              <a:t>ялаш, маҳаллий ресурслар ва марказлашган энергия тизимини интеграциялаш</a:t>
            </a:r>
            <a:r>
              <a:rPr lang="ru-RU" dirty="0">
                <a:latin typeface="Comic Sans MS" panose="030F0702030302020204" pitchFamily="66" charset="0"/>
              </a:rPr>
              <a:t>;</a:t>
            </a:r>
          </a:p>
          <a:p>
            <a:pPr marL="0" indent="0" fontAlgn="t">
              <a:buNone/>
            </a:pPr>
            <a:r>
              <a:rPr lang="uz-Cyrl-UZ" dirty="0">
                <a:latin typeface="Comic Sans MS" panose="030F0702030302020204" pitchFamily="66" charset="0"/>
              </a:rPr>
              <a:t>- кенг жамоатчиликни ЕИ энергетика хавфсизлиги муаммоларини ҳал этишга жалб этиш;</a:t>
            </a:r>
            <a:endParaRPr lang="ru-RU" dirty="0">
              <a:latin typeface="Comic Sans MS" panose="030F0702030302020204" pitchFamily="66" charset="0"/>
            </a:endParaRPr>
          </a:p>
          <a:p>
            <a:pPr marL="0" indent="0" fontAlgn="t">
              <a:buNone/>
            </a:pPr>
            <a:r>
              <a:rPr lang="uz-Cyrl-UZ" dirty="0">
                <a:latin typeface="Comic Sans MS" panose="030F0702030302020204" pitchFamily="66" charset="0"/>
              </a:rPr>
              <a:t>- ЕИда рўй бераётган инновацион ўзгаришларни халқаро даражада оммалаштириш.</a:t>
            </a:r>
            <a:endParaRPr lang="ru-RU" dirty="0">
              <a:latin typeface="Comic Sans MS" panose="030F0702030302020204" pitchFamily="66" charset="0"/>
            </a:endParaRPr>
          </a:p>
          <a:p>
            <a:pPr marL="0" indent="0">
              <a:buNone/>
            </a:pPr>
            <a:endParaRPr lang="ru-RU" dirty="0">
              <a:latin typeface="Comic Sans MS" panose="030F0702030302020204" pitchFamily="66" charset="0"/>
            </a:endParaRPr>
          </a:p>
        </p:txBody>
      </p:sp>
    </p:spTree>
    <p:extLst>
      <p:ext uri="{BB962C8B-B14F-4D97-AF65-F5344CB8AC3E}">
        <p14:creationId xmlns:p14="http://schemas.microsoft.com/office/powerpoint/2010/main" val="58881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15091"/>
          </a:xfrm>
        </p:spPr>
        <p:txBody>
          <a:bodyPr>
            <a:normAutofit/>
          </a:bodyPr>
          <a:lstStyle/>
          <a:p>
            <a:pPr algn="ctr"/>
            <a:r>
              <a:rPr lang="uz-Cyrl-UZ" sz="2800" b="1" dirty="0">
                <a:solidFill>
                  <a:schemeClr val="accent6">
                    <a:lumMod val="50000"/>
                  </a:schemeClr>
                </a:solidFill>
                <a:latin typeface="Comic Sans MS" panose="030F0702030302020204" pitchFamily="66" charset="0"/>
              </a:rPr>
              <a:t>“Европа яшил битими” дастурининг таркибий тузилиши</a:t>
            </a:r>
            <a:endParaRPr lang="ru-RU" sz="2800" dirty="0">
              <a:solidFill>
                <a:schemeClr val="accent6">
                  <a:lumMod val="50000"/>
                </a:schemeClr>
              </a:solidFill>
              <a:latin typeface="Comic Sans MS" panose="030F0702030302020204" pitchFamily="66" charset="0"/>
            </a:endParaRPr>
          </a:p>
        </p:txBody>
      </p:sp>
      <p:pic>
        <p:nvPicPr>
          <p:cNvPr id="4" name="Рисунок 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5153" t="18425" r="8241" b="8529"/>
          <a:stretch/>
        </p:blipFill>
        <p:spPr bwMode="auto">
          <a:xfrm>
            <a:off x="590345" y="880217"/>
            <a:ext cx="10997752" cy="5708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755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marL="0" indent="0" algn="ctr">
              <a:buNone/>
            </a:pPr>
            <a:r>
              <a:rPr lang="uz-Cyrl-UZ">
                <a:latin typeface="Comic Sans MS" panose="030F0702030302020204" pitchFamily="66" charset="0"/>
              </a:rPr>
              <a:t>“Яшил битим” дастури ЕИнинг COVID-19 падемияси инқирозидан кейинги иқтисодий тикланиш жараёнидаги устувор йўналишларини белгилаб беради. </a:t>
            </a:r>
            <a:r>
              <a:rPr lang="uz-Cyrl-UZ" dirty="0">
                <a:latin typeface="Comic Sans MS" panose="030F0702030302020204" pitchFamily="66" charset="0"/>
              </a:rPr>
              <a:t>Еврокомиссия раҳбари Урсула фон дер Ляйен дастурни таништиришда  “Европа яшил битими – бу бизнинг янги ўсиш стратегиямиз. У ишчи ўринларини яратиш билан бир вақтда иссиқхона газларини чиқариш имконини беради”, дея таъкидлаб ўтган бўлса, Еврокомиссия вице-президенти Франс Тиммерманс эса “... биз аҳоли фаровонлигини яхшилаш ва келажак авлод учун соғлом сайёрани таъминлашга ёрдам берувчи “яшил ва инклюзив ўтиш”ни таклиф этамиз”, дея аниқлик киритди</a:t>
            </a:r>
            <a:endParaRPr lang="ru-RU" dirty="0">
              <a:latin typeface="Comic Sans MS" panose="030F0702030302020204" pitchFamily="66" charset="0"/>
            </a:endParaRPr>
          </a:p>
        </p:txBody>
      </p:sp>
    </p:spTree>
    <p:extLst>
      <p:ext uri="{BB962C8B-B14F-4D97-AF65-F5344CB8AC3E}">
        <p14:creationId xmlns:p14="http://schemas.microsoft.com/office/powerpoint/2010/main" val="159531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pPr marL="0" indent="0" algn="ctr">
              <a:buNone/>
            </a:pPr>
            <a:r>
              <a:rPr lang="uz-Cyrl-UZ" dirty="0">
                <a:latin typeface="Comic Sans MS" panose="030F0702030302020204" pitchFamily="66" charset="0"/>
              </a:rPr>
              <a:t>Еврокомиссия 2021-2027 йилларда ЕИ иқтисодиётини пандемия инқирозидан тиклаш чоралари учун 1,8 трлн. евро миқдорида маблағ сарфлашга қарор қилди. Ушбу харажатларнинг 1,0 трлн. евродан ортиқроғини ЕИнинг етти йиллик бюджети ташкил этади. 750 млрд. евро (826,3 млрд. долл.) миқдорида маблағ эса COVID-19 пандемияси инқирозидан кейинги иқтисодий тикланиш жараёнида иқлим ўзгаришларига қарши кураш учун ажратилади. Еврокомиссия 750 млрд. еврони жаҳон молиявий бозорларидан жалб этишни режалаштирмоқда. Шундан 390 млрд. евро аъзо-мамлакатлар ўртасида грантлар ва 360 млрд. евро кредитлар шаклида тақсимланади.</a:t>
            </a:r>
            <a:endParaRPr lang="ru-RU" dirty="0">
              <a:latin typeface="Comic Sans MS" panose="030F0702030302020204" pitchFamily="66" charset="0"/>
            </a:endParaRPr>
          </a:p>
        </p:txBody>
      </p:sp>
    </p:spTree>
    <p:extLst>
      <p:ext uri="{BB962C8B-B14F-4D97-AF65-F5344CB8AC3E}">
        <p14:creationId xmlns:p14="http://schemas.microsoft.com/office/powerpoint/2010/main" val="162663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uz-Cyrl-UZ" sz="6600" b="1" dirty="0">
                <a:solidFill>
                  <a:schemeClr val="accent6">
                    <a:lumMod val="50000"/>
                  </a:schemeClr>
                </a:solidFill>
                <a:latin typeface="Comic Sans MS" panose="030F0702030302020204" pitchFamily="66" charset="0"/>
                <a:cs typeface="Times New Roman" pitchFamily="18" charset="0"/>
              </a:rPr>
              <a:t>Эътиборингиз учун раҳмат!</a:t>
            </a:r>
            <a:endParaRPr lang="ru-RU" sz="6600" b="1" dirty="0">
              <a:solidFill>
                <a:schemeClr val="accent6">
                  <a:lumMod val="50000"/>
                </a:schemeClr>
              </a:solidFill>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11364613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580</Words>
  <Application>Microsoft Office PowerPoint</Application>
  <PresentationFormat>Широкоэкранный</PresentationFormat>
  <Paragraphs>110</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Comic Sans MS</vt:lpstr>
      <vt:lpstr>Тема Office</vt:lpstr>
      <vt:lpstr>Европа Иттифоқида “яшил иқтисодиёт”га ўтиш хусусиятлари</vt:lpstr>
      <vt:lpstr>ЕИда “яшил иқтисодиёт”га ўтиш жараёнини таҳлил этишда қуйидаги дастурлар муҳим аҳамиятга эга: </vt:lpstr>
      <vt:lpstr>Европа 2020 ривожланиш стратегиясининг асосий кўрсаткичлари</vt:lpstr>
      <vt:lpstr>Презентация PowerPoint</vt:lpstr>
      <vt:lpstr>ЕИ энергетика мажмуасини 2050 йилга қадар ривожлантиришнинг йўл харитаси  (Energy roadmap 2050) </vt:lpstr>
      <vt:lpstr>“Европа яшил битими” дастурининг таркибий тузилиши</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Шухрат</dc:creator>
  <cp:lastModifiedBy>Flex 5</cp:lastModifiedBy>
  <cp:revision>48</cp:revision>
  <cp:lastPrinted>2021-09-13T03:31:55Z</cp:lastPrinted>
  <dcterms:created xsi:type="dcterms:W3CDTF">2019-09-25T09:30:55Z</dcterms:created>
  <dcterms:modified xsi:type="dcterms:W3CDTF">2025-03-17T14:34:43Z</dcterms:modified>
</cp:coreProperties>
</file>