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328" r:id="rId2"/>
    <p:sldId id="330" r:id="rId3"/>
    <p:sldId id="340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3" r:id="rId13"/>
    <p:sldId id="344" r:id="rId14"/>
    <p:sldId id="345" r:id="rId15"/>
  </p:sldIdLst>
  <p:sldSz cx="9144000" cy="6858000" type="screen4x3"/>
  <p:notesSz cx="6888163" cy="10018713"/>
  <p:defaultTextStyle>
    <a:defPPr>
      <a:defRPr lang="ru-RU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CC0066"/>
    <a:srgbClr val="2BF530"/>
    <a:srgbClr val="FF0000"/>
    <a:srgbClr val="009900"/>
    <a:srgbClr val="FF33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84" d="100"/>
          <a:sy n="84" d="100"/>
        </p:scale>
        <p:origin x="11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1.wmf"/><Relationship Id="rId1" Type="http://schemas.openxmlformats.org/officeDocument/2006/relationships/image" Target="../media/image52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EE06D31-2B11-4EB1-AAF2-847E62C706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buFontTx/>
              <a:buNone/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EFC552-21AF-44E7-8628-808A138D2AF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buFontTx/>
              <a:buNone/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9B08827A-64B5-40AC-B073-B283AC81A3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CFBAD2B4-C77C-4A91-AC87-6F1C66461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wrap="square" lIns="96606" tIns="48303" rIns="96606" bIns="48303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74C3FD-05FE-4403-B975-653EC08D93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buFontTx/>
              <a:buNone/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4D31E2-3BB3-43D7-8D12-E96F8598C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wrap="square" lIns="96606" tIns="48303" rIns="96606" bIns="4830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7B42D864-46E6-4E05-B57F-260E3023B22F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>
            <a:extLst>
              <a:ext uri="{FF2B5EF4-FFF2-40B4-BE49-F238E27FC236}">
                <a16:creationId xmlns:a16="http://schemas.microsoft.com/office/drawing/2014/main" id="{AD4703FA-BE14-4756-85F3-E6D88003DCB9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>
            <a:extLst>
              <a:ext uri="{FF2B5EF4-FFF2-40B4-BE49-F238E27FC236}">
                <a16:creationId xmlns:a16="http://schemas.microsoft.com/office/drawing/2014/main" id="{BEB6E489-4C9B-472F-BC35-68D674831A3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2291" name="Номер слайда 3">
            <a:extLst>
              <a:ext uri="{FF2B5EF4-FFF2-40B4-BE49-F238E27FC236}">
                <a16:creationId xmlns:a16="http://schemas.microsoft.com/office/drawing/2014/main" id="{D7B39292-B537-454E-9B3B-48D60FF98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C6D3E6-A71F-4287-9C24-E58EAF99FA88}" type="slidenum">
              <a:rPr lang="ru-RU" altLang="zh-CN"/>
              <a:pPr/>
              <a:t>4</a:t>
            </a:fld>
            <a:endParaRPr lang="ru-RU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noProof="1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492299-41C7-403B-886B-AE67EE570D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C08965-D855-4FAD-BBEE-3AEF4CD310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5FE9C4-784A-4035-8174-18CDE9EED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936257-8E6D-4CD9-8258-01565FCBFF13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47373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522622-BEAA-44D8-820C-E247FE8E8F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73B439-8497-41CC-8121-7631411AE7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5F96E-B2C1-42F0-AC3F-E62547127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915E82-16C0-4E44-8A34-C2F9BF19112E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789041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96A611-900C-46C5-BA65-BC19E889DE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C58540-660F-42CA-B0F5-7933C8AF81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6AAB5F-3FB9-4A4D-8966-F8032D499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20DB9-5A10-4BBF-8553-D4AF8BAA4AAC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746834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BBEFB2-A6DE-486D-892A-6BABDEC503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CA9463-26C1-4767-8BB9-EC85F070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63488A-11E5-4B0D-BDE7-C977ED834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335718B-C9BA-4215-8B41-7E57A65C12C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9473358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7E00AA-B960-4132-97E9-7AB7612B1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EFA06A-AEC9-4922-BC93-5BF86C8C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9E99A8-49C7-4346-82EE-F4779D571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E8233D8-FD5D-4B2F-BD70-EFFE9C3AD6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1853484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C8C3E3-B61A-4408-852F-860B88E10E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05AF4A-0030-4352-B2E1-60493941D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0D36263-84FE-4AA9-A88C-F990C1D43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393245F-A0DA-4FC0-9C7A-CAC9A60182E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7927442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1A9FF562-C6F3-47F3-BC9A-4E9F5308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4B58C92-CDC5-498E-B81E-68A3E7106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0F27B19-5B6E-4E06-9FFC-70FC97AEA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5CCDEBA-E9C6-47DF-8CFA-A6910342B3D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1677872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9C601B-90C3-4C3A-8470-50F3253C7D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0B354-EDD3-422E-A2F7-EBFBAD52B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115D17-1CCB-4AD1-A629-6A7D27AE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405CC8-6A41-4C7A-A15B-230A28BD479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224341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A76A2C-B3E0-4077-AAD6-F0A9A34272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6BEB62-2A5A-451B-9401-2EFC1239B6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33286C-3129-4F84-A93C-E5456E8D1A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530AEA-57D4-4AB9-B5E1-0494E71F235A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44209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noProof="1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5A6199-6709-478A-8E71-EF08A0DE11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B654CA-367F-46D2-B3B8-AC28BD5DA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10D2AB-B0DE-467B-B4D1-DE3A22F2F7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1134F-DF06-44B0-AC1F-23110911F55B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20258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670575-FC4D-49C4-821C-2A2F7C2CD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D602FB-78DA-4753-A72E-C6EF4A60FD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89532D-0F2D-4F1F-B069-05B890C012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CD5F18-2801-4499-A73B-5AF55F47767F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12138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1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1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E2A6CB4-7816-49EA-B10B-3EA182E314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54636B5-A9BE-4C74-BB86-871E37932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34A00A3-964F-4379-8B2F-3C5A10FC4F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B253C-4D96-47BA-9C96-8D1000E390A8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414475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1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ACB385C-3052-4755-99B9-857AB85192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36A7F5-CB8F-4230-90AE-3C20CDA17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8AF422-7BFC-4848-B0F8-6CC1DF46F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5783A4-E5E2-4081-B43A-20FF314454E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87782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20D6E25-537A-4024-83D8-35395F09A8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B6FA6A7-2F02-4591-B8C8-D38B27EC3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D173BC-56E4-4991-89F7-08CAEBA0D1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831B8A-68BA-4835-846A-BB80D7CA0AE5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57766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noProof="1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1"/>
              <a:t>Образец текста</a:t>
            </a:r>
          </a:p>
          <a:p>
            <a:pPr lvl="1"/>
            <a:r>
              <a:rPr lang="ru-RU" noProof="1"/>
              <a:t>Второй уровень</a:t>
            </a:r>
          </a:p>
          <a:p>
            <a:pPr lvl="2"/>
            <a:r>
              <a:rPr lang="ru-RU" noProof="1"/>
              <a:t>Третий уровень</a:t>
            </a:r>
          </a:p>
          <a:p>
            <a:pPr lvl="3"/>
            <a:r>
              <a:rPr lang="ru-RU" noProof="1"/>
              <a:t>Четвертый уровень</a:t>
            </a:r>
          </a:p>
          <a:p>
            <a:pPr lvl="4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1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F2F0CA-6B98-44D1-A57B-7DB0ED02C5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C8E938-90DB-4DFD-9F07-9CAD79C369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23FB35-35BC-4650-B7EA-1EE5BDB60D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5F251-7FDD-484D-B9C1-9E7356A8939B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47108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noProof="1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1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AB6874-6B5C-4152-80C4-A4AFB159D7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39E349-2927-474B-BEBA-0BB71781A8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4F794D-02C4-4704-B8C0-4CFC79770A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A5DFD-81C1-42E7-8DC8-C85C1FEFA116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85009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00FF00"/>
            </a:gs>
            <a:gs pos="50000">
              <a:schemeClr val="bg1"/>
            </a:gs>
            <a:gs pos="100000">
              <a:srgbClr val="00FF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9B261C5-D041-4F82-8359-E021578232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4845FE0-D539-4DFF-925E-C3C4BADB71F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7D286A-C342-46CA-9096-6A4BD0AB06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Tx/>
              <a:buNone/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A6A0055-B3C0-4977-BC9D-51D5BDB6771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Tx/>
              <a:buNone/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3B7FB0-9CA2-4D18-B74C-2B7390C3B2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874D6-285D-4DBA-B669-30672AA3D842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4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53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oleObject" Target="../embeddings/oleObject60.bin"/><Relationship Id="rId18" Type="http://schemas.openxmlformats.org/officeDocument/2006/relationships/oleObject" Target="../embeddings/oleObject64.bin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67.bin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59.bin"/><Relationship Id="rId17" Type="http://schemas.openxmlformats.org/officeDocument/2006/relationships/oleObject" Target="../embeddings/oleObject63.bin"/><Relationship Id="rId25" Type="http://schemas.openxmlformats.org/officeDocument/2006/relationships/image" Target="../media/image54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62.bin"/><Relationship Id="rId20" Type="http://schemas.openxmlformats.org/officeDocument/2006/relationships/oleObject" Target="../embeddings/oleObject66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9.wmf"/><Relationship Id="rId11" Type="http://schemas.openxmlformats.org/officeDocument/2006/relationships/oleObject" Target="../embeddings/oleObject58.bin"/><Relationship Id="rId24" Type="http://schemas.openxmlformats.org/officeDocument/2006/relationships/oleObject" Target="../embeddings/oleObject69.bin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61.bin"/><Relationship Id="rId23" Type="http://schemas.openxmlformats.org/officeDocument/2006/relationships/image" Target="../media/image53.wmf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65.bin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52.wmf"/><Relationship Id="rId22" Type="http://schemas.openxmlformats.org/officeDocument/2006/relationships/oleObject" Target="../embeddings/oleObject6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56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7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oleObject" Target="../embeddings/oleObject4.bin"/><Relationship Id="rId18" Type="http://schemas.openxmlformats.org/officeDocument/2006/relationships/oleObject" Target="../embeddings/oleObject6.bin"/><Relationship Id="rId3" Type="http://schemas.openxmlformats.org/officeDocument/2006/relationships/slide" Target="slide8.xml"/><Relationship Id="rId7" Type="http://schemas.openxmlformats.org/officeDocument/2006/relationships/oleObject" Target="../embeddings/oleObject2.bin"/><Relationship Id="rId12" Type="http://schemas.openxmlformats.org/officeDocument/2006/relationships/slide" Target="slide6.xml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1.vml"/><Relationship Id="rId6" Type="http://schemas.openxmlformats.org/officeDocument/2006/relationships/slide" Target="slide4.xml"/><Relationship Id="rId11" Type="http://schemas.openxmlformats.org/officeDocument/2006/relationships/image" Target="../media/image3.wmf"/><Relationship Id="rId5" Type="http://schemas.openxmlformats.org/officeDocument/2006/relationships/image" Target="../media/image1.wmf"/><Relationship Id="rId15" Type="http://schemas.openxmlformats.org/officeDocument/2006/relationships/slide" Target="slide7.xml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slide" Target="slide5.xml"/><Relationship Id="rId1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slide" Target="slide2.xml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4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3.xml"/><Relationship Id="rId16" Type="http://schemas.openxmlformats.org/officeDocument/2006/relationships/slide" Target="slide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4.wmf"/><Relationship Id="rId5" Type="http://schemas.openxmlformats.org/officeDocument/2006/relationships/image" Target="../media/image12.wmf"/><Relationship Id="rId15" Type="http://schemas.openxmlformats.org/officeDocument/2006/relationships/image" Target="../media/image16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5.bin"/><Relationship Id="rId1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slide" Target="slide2.xml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2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26.wmf"/><Relationship Id="rId18" Type="http://schemas.openxmlformats.org/officeDocument/2006/relationships/slide" Target="slide2.xml"/><Relationship Id="rId3" Type="http://schemas.openxmlformats.org/officeDocument/2006/relationships/oleObject" Target="../embeddings/oleObject24.bin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8.bin"/><Relationship Id="rId17" Type="http://schemas.openxmlformats.org/officeDocument/2006/relationships/image" Target="../media/image28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25.wmf"/><Relationship Id="rId5" Type="http://schemas.openxmlformats.org/officeDocument/2006/relationships/slide" Target="slide6.xml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22.wmf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11" Type="http://schemas.openxmlformats.org/officeDocument/2006/relationships/slide" Target="slide2.xml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33.wmf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4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Box 7">
            <a:extLst>
              <a:ext uri="{FF2B5EF4-FFF2-40B4-BE49-F238E27FC236}">
                <a16:creationId xmlns:a16="http://schemas.microsoft.com/office/drawing/2014/main" id="{729A3C80-645A-46A9-872A-5D9E9A284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938" y="2643188"/>
            <a:ext cx="3357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4000" b="1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endParaRPr lang="ru-RU" altLang="ru-RU" sz="4000"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FEBD7C-D94E-4AE7-8159-4B94B6A59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72" y="1571611"/>
            <a:ext cx="7734328" cy="3093154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sz="6500" b="1" i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элементарные функции</a:t>
            </a:r>
            <a:endParaRPr sz="6500" b="1" i="1" noProof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5">
            <a:extLst>
              <a:ext uri="{FF2B5EF4-FFF2-40B4-BE49-F238E27FC236}">
                <a16:creationId xmlns:a16="http://schemas.microsoft.com/office/drawing/2014/main" id="{46CFDF1C-0842-4BA2-9B7D-71A7554C940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Областью определения таких функций являются все положительные числа.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 значений - все действительные числа.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Функции – 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возрастающие</a:t>
            </a:r>
            <a:r>
              <a:rPr lang="ru-RU" altLang="ru-RU" sz="2200" b="1">
                <a:latin typeface="Times New Roman" panose="02020603050405020304" pitchFamily="18" charset="0"/>
              </a:rPr>
              <a:t>, если  </a:t>
            </a:r>
            <a:r>
              <a:rPr lang="ru-RU" altLang="ru-RU" sz="2200" b="1" i="1">
                <a:solidFill>
                  <a:srgbClr val="FF0000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</a:p>
          <a:p>
            <a:pPr>
              <a:buFontTx/>
              <a:buNone/>
            </a:pP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убывающие</a:t>
            </a:r>
            <a:r>
              <a:rPr lang="ru-RU" altLang="ru-RU" sz="2200" b="1">
                <a:latin typeface="Times New Roman" panose="02020603050405020304" pitchFamily="18" charset="0"/>
              </a:rPr>
              <a:t>, если 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0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&lt;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200" b="1" i="1">
                <a:solidFill>
                  <a:srgbClr val="0000CC"/>
                </a:solidFill>
                <a:latin typeface="Times New Roman" panose="02020603050405020304" pitchFamily="18" charset="0"/>
              </a:rPr>
              <a:t>а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&lt;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 1</a:t>
            </a:r>
            <a:r>
              <a:rPr lang="ru-RU" altLang="ru-RU" sz="2200" b="1">
                <a:latin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Функции не являются ни четными ни нечетными.</a:t>
            </a:r>
          </a:p>
          <a:p>
            <a:endParaRPr lang="ru-RU" altLang="ru-RU" sz="2200" b="1">
              <a:latin typeface="Times New Roman" panose="02020603050405020304" pitchFamily="18" charset="0"/>
            </a:endParaRPr>
          </a:p>
          <a:p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434" name="Object 3">
            <a:extLst>
              <a:ext uri="{FF2B5EF4-FFF2-40B4-BE49-F238E27FC236}">
                <a16:creationId xmlns:a16="http://schemas.microsoft.com/office/drawing/2014/main" id="{2E5CDA35-6E03-4FD7-9712-B1B774BDE1ED}"/>
              </a:ext>
            </a:extLst>
          </p:cNvPr>
          <p:cNvGraphicFramePr>
            <a:graphicFrameLocks/>
          </p:cNvGraphicFramePr>
          <p:nvPr>
            <p:ph sz="quarter" idx="3"/>
          </p:nvPr>
        </p:nvGraphicFramePr>
        <p:xfrm>
          <a:off x="4786313" y="1643063"/>
          <a:ext cx="4143375" cy="301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r:id="rId3" imgW="2085975" imgH="2305050" progId="Mathcad">
                  <p:embed/>
                </p:oleObj>
              </mc:Choice>
              <mc:Fallback>
                <p:oleObj r:id="rId3" imgW="2085975" imgH="2305050" progId="Mathcad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1643063"/>
                        <a:ext cx="4143375" cy="301942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4">
            <a:extLst>
              <a:ext uri="{FF2B5EF4-FFF2-40B4-BE49-F238E27FC236}">
                <a16:creationId xmlns:a16="http://schemas.microsoft.com/office/drawing/2014/main" id="{7E1D86C3-D69C-4215-9CC0-1209810788A5}"/>
              </a:ext>
            </a:extLst>
          </p:cNvPr>
          <p:cNvGraphicFramePr>
            <a:graphicFrameLocks/>
          </p:cNvGraphicFramePr>
          <p:nvPr/>
        </p:nvGraphicFramePr>
        <p:xfrm>
          <a:off x="6302375" y="2492375"/>
          <a:ext cx="193992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r:id="rId5" imgW="1028700" imgH="228600" progId="Equation.DSMT4">
                  <p:embed/>
                </p:oleObj>
              </mc:Choice>
              <mc:Fallback>
                <p:oleObj r:id="rId5" imgW="1028700" imgH="22860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5" y="2492375"/>
                        <a:ext cx="1939925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5">
            <a:extLst>
              <a:ext uri="{FF2B5EF4-FFF2-40B4-BE49-F238E27FC236}">
                <a16:creationId xmlns:a16="http://schemas.microsoft.com/office/drawing/2014/main" id="{AE7E5409-66B0-4741-B30C-525B19DAE9CA}"/>
              </a:ext>
            </a:extLst>
          </p:cNvPr>
          <p:cNvGraphicFramePr>
            <a:graphicFrameLocks/>
          </p:cNvGraphicFramePr>
          <p:nvPr/>
        </p:nvGraphicFramePr>
        <p:xfrm>
          <a:off x="6572250" y="3714750"/>
          <a:ext cx="2384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r:id="rId7" imgW="1257300" imgH="228600" progId="Equation.DSMT4">
                  <p:embed/>
                </p:oleObj>
              </mc:Choice>
              <mc:Fallback>
                <p:oleObj r:id="rId7" imgW="1257300" imgH="228600" progId="Equation.DSMT4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3714750"/>
                        <a:ext cx="23844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Text Box 21">
            <a:extLst>
              <a:ext uri="{FF2B5EF4-FFF2-40B4-BE49-F238E27FC236}">
                <a16:creationId xmlns:a16="http://schemas.microsoft.com/office/drawing/2014/main" id="{018DB4D4-7805-4E19-84B5-0C0736F23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5" y="1785938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8" name="Text Box 20">
            <a:extLst>
              <a:ext uri="{FF2B5EF4-FFF2-40B4-BE49-F238E27FC236}">
                <a16:creationId xmlns:a16="http://schemas.microsoft.com/office/drawing/2014/main" id="{6C91C0E0-04C5-4AB0-A47D-2A5846589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0" y="3214688"/>
            <a:ext cx="338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AF3AF38C-6EF9-4FAF-8E55-8BC7A86CA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28625"/>
            <a:ext cx="73580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Логарифмическая  функция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440" name="Object 2">
            <a:extLst>
              <a:ext uri="{FF2B5EF4-FFF2-40B4-BE49-F238E27FC236}">
                <a16:creationId xmlns:a16="http://schemas.microsoft.com/office/drawing/2014/main" id="{C3E85738-6D82-481E-B362-04E7293FFBB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5929313" y="500063"/>
          <a:ext cx="1839912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r:id="rId9" imgW="647700" imgH="228600" progId="Equation.3">
                  <p:embed/>
                </p:oleObj>
              </mc:Choice>
              <mc:Fallback>
                <p:oleObj r:id="rId9" imgW="647700" imgH="228600" progId="Equation.3">
                  <p:embed/>
                  <p:pic>
                    <p:nvPicPr>
                      <p:cNvPr id="0" name="Objec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500063"/>
                        <a:ext cx="1839912" cy="649287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9A4DDBE2-9FC3-49A3-A8C6-DB896BF96F60}"/>
              </a:ext>
            </a:extLst>
          </p:cNvPr>
          <p:cNvCxnSpPr/>
          <p:nvPr/>
        </p:nvCxnSpPr>
        <p:spPr>
          <a:xfrm rot="5400000" flipH="1" flipV="1">
            <a:off x="3786187" y="3214688"/>
            <a:ext cx="3001963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98EE80D-64F3-47F3-88BE-2D3094E33AFD}"/>
              </a:ext>
            </a:extLst>
          </p:cNvPr>
          <p:cNvCxnSpPr/>
          <p:nvPr/>
        </p:nvCxnSpPr>
        <p:spPr>
          <a:xfrm>
            <a:off x="5214938" y="3357563"/>
            <a:ext cx="3000375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>
            <a:extLst>
              <a:ext uri="{FF2B5EF4-FFF2-40B4-BE49-F238E27FC236}">
                <a16:creationId xmlns:a16="http://schemas.microsoft.com/office/drawing/2014/main" id="{077191F6-91E2-47F4-B191-639523916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85750"/>
            <a:ext cx="79295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Тригонометрическая функция </a:t>
            </a:r>
            <a:r>
              <a:rPr lang="en-US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y = sin x</a:t>
            </a:r>
            <a:r>
              <a:rPr lang="ru-RU" altLang="ru-RU" sz="3200" b="1">
                <a:solidFill>
                  <a:srgbClr val="0000CC"/>
                </a:solidFill>
                <a:latin typeface="Times New Roman" panose="02020603050405020304" pitchFamily="18" charset="0"/>
              </a:rPr>
              <a:t>  </a:t>
            </a:r>
            <a:endParaRPr lang="ru-RU" altLang="ru-RU" sz="32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07">
            <a:extLst>
              <a:ext uri="{FF2B5EF4-FFF2-40B4-BE49-F238E27FC236}">
                <a16:creationId xmlns:a16="http://schemas.microsoft.com/office/drawing/2014/main" id="{1DBD7BF6-DC9C-46E2-9449-0A7668B2436E}"/>
              </a:ext>
            </a:extLst>
          </p:cNvPr>
          <p:cNvGrpSpPr>
            <a:grpSpLocks/>
          </p:cNvGrpSpPr>
          <p:nvPr/>
        </p:nvGrpSpPr>
        <p:grpSpPr bwMode="auto">
          <a:xfrm>
            <a:off x="642938" y="1428750"/>
            <a:ext cx="8142287" cy="1762125"/>
            <a:chOff x="300" y="1281"/>
            <a:chExt cx="5129" cy="1110"/>
          </a:xfrm>
        </p:grpSpPr>
        <p:grpSp>
          <p:nvGrpSpPr>
            <p:cNvPr id="19459" name="Group 62">
              <a:extLst>
                <a:ext uri="{FF2B5EF4-FFF2-40B4-BE49-F238E27FC236}">
                  <a16:creationId xmlns:a16="http://schemas.microsoft.com/office/drawing/2014/main" id="{F4C81CC1-D80C-44E2-A6A5-5CD83E7B96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2" y="1402"/>
              <a:ext cx="4811" cy="810"/>
              <a:chOff x="187" y="1224"/>
              <a:chExt cx="5358" cy="941"/>
            </a:xfrm>
          </p:grpSpPr>
          <p:sp>
            <p:nvSpPr>
              <p:cNvPr id="19460" name="Freeform 57">
                <a:extLst>
                  <a:ext uri="{FF2B5EF4-FFF2-40B4-BE49-F238E27FC236}">
                    <a16:creationId xmlns:a16="http://schemas.microsoft.com/office/drawing/2014/main" id="{C2416ECC-960A-401B-AF27-EC8D59EA4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1253"/>
                <a:ext cx="1361" cy="487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19461" name="Freeform 58">
                <a:extLst>
                  <a:ext uri="{FF2B5EF4-FFF2-40B4-BE49-F238E27FC236}">
                    <a16:creationId xmlns:a16="http://schemas.microsoft.com/office/drawing/2014/main" id="{48DF1911-8836-4DEA-A95D-0A15E04474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519" y="1678"/>
                <a:ext cx="1361" cy="487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19462" name="Freeform 59">
                <a:extLst>
                  <a:ext uri="{FF2B5EF4-FFF2-40B4-BE49-F238E27FC236}">
                    <a16:creationId xmlns:a16="http://schemas.microsoft.com/office/drawing/2014/main" id="{1A7CE87A-B4B1-4FAE-885C-245FE477B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" y="1224"/>
                <a:ext cx="1361" cy="487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19463" name="Freeform 60">
                <a:extLst>
                  <a:ext uri="{FF2B5EF4-FFF2-40B4-BE49-F238E27FC236}">
                    <a16:creationId xmlns:a16="http://schemas.microsoft.com/office/drawing/2014/main" id="{D6125244-4913-4C7C-A6F5-9274A5199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0608377">
                <a:off x="4212" y="1735"/>
                <a:ext cx="1333" cy="426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grpSp>
          <p:nvGrpSpPr>
            <p:cNvPr id="19464" name="Group 106">
              <a:extLst>
                <a:ext uri="{FF2B5EF4-FFF2-40B4-BE49-F238E27FC236}">
                  <a16:creationId xmlns:a16="http://schemas.microsoft.com/office/drawing/2014/main" id="{BF7D5AC7-304B-4B26-A49B-41D76B99F8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1281"/>
              <a:ext cx="5129" cy="1110"/>
              <a:chOff x="300" y="1281"/>
              <a:chExt cx="5129" cy="1110"/>
            </a:xfrm>
          </p:grpSpPr>
          <p:grpSp>
            <p:nvGrpSpPr>
              <p:cNvPr id="19465" name="Group 105">
                <a:extLst>
                  <a:ext uri="{FF2B5EF4-FFF2-40B4-BE49-F238E27FC236}">
                    <a16:creationId xmlns:a16="http://schemas.microsoft.com/office/drawing/2014/main" id="{EFEFA0B2-88EC-4C61-858D-27C22E7A2E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" y="1281"/>
                <a:ext cx="4989" cy="1110"/>
                <a:chOff x="300" y="1281"/>
                <a:chExt cx="4989" cy="1110"/>
              </a:xfrm>
            </p:grpSpPr>
            <p:sp>
              <p:nvSpPr>
                <p:cNvPr id="19466" name="Text Box 13">
                  <a:extLst>
                    <a:ext uri="{FF2B5EF4-FFF2-40B4-BE49-F238E27FC236}">
                      <a16:creationId xmlns:a16="http://schemas.microsoft.com/office/drawing/2014/main" id="{7C840001-0FB3-4287-9C52-5B00EE423C8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97" y="2103"/>
                  <a:ext cx="36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ru-RU" altLang="ru-RU"/>
                    <a:t>-1</a:t>
                  </a:r>
                </a:p>
              </p:txBody>
            </p:sp>
            <p:grpSp>
              <p:nvGrpSpPr>
                <p:cNvPr id="19467" name="Group 64">
                  <a:extLst>
                    <a:ext uri="{FF2B5EF4-FFF2-40B4-BE49-F238E27FC236}">
                      <a16:creationId xmlns:a16="http://schemas.microsoft.com/office/drawing/2014/main" id="{2FB9E8AC-5D65-4AED-A3B4-2F426444DAF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0" y="1281"/>
                  <a:ext cx="4989" cy="1049"/>
                  <a:chOff x="73" y="1083"/>
                  <a:chExt cx="5557" cy="1220"/>
                </a:xfrm>
              </p:grpSpPr>
              <p:grpSp>
                <p:nvGrpSpPr>
                  <p:cNvPr id="19468" name="Group 65">
                    <a:extLst>
                      <a:ext uri="{FF2B5EF4-FFF2-40B4-BE49-F238E27FC236}">
                        <a16:creationId xmlns:a16="http://schemas.microsoft.com/office/drawing/2014/main" id="{A54D0515-00DA-47E2-870B-8CC267B9573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3" y="1083"/>
                    <a:ext cx="5557" cy="1220"/>
                    <a:chOff x="73" y="2443"/>
                    <a:chExt cx="5557" cy="1220"/>
                  </a:xfrm>
                </p:grpSpPr>
                <p:sp>
                  <p:nvSpPr>
                    <p:cNvPr id="19469" name="Line 66">
                      <a:extLst>
                        <a:ext uri="{FF2B5EF4-FFF2-40B4-BE49-F238E27FC236}">
                          <a16:creationId xmlns:a16="http://schemas.microsoft.com/office/drawing/2014/main" id="{AB87FCDF-5621-4044-9D91-4BED92A2CB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80" y="2443"/>
                      <a:ext cx="0" cy="122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9470" name="Line 67">
                      <a:extLst>
                        <a:ext uri="{FF2B5EF4-FFF2-40B4-BE49-F238E27FC236}">
                          <a16:creationId xmlns:a16="http://schemas.microsoft.com/office/drawing/2014/main" id="{BE0A3867-2819-4697-A1BF-8A9D49204F3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3" y="3067"/>
                      <a:ext cx="5557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9471" name="Line 68">
                    <a:extLst>
                      <a:ext uri="{FF2B5EF4-FFF2-40B4-BE49-F238E27FC236}">
                        <a16:creationId xmlns:a16="http://schemas.microsoft.com/office/drawing/2014/main" id="{029F907F-5607-40E2-AD6A-06F35E99E0B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0" y="1225"/>
                    <a:ext cx="54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2" name="Line 69">
                    <a:extLst>
                      <a:ext uri="{FF2B5EF4-FFF2-40B4-BE49-F238E27FC236}">
                        <a16:creationId xmlns:a16="http://schemas.microsoft.com/office/drawing/2014/main" id="{9C0B5D2A-4BC0-489F-92FF-1D9D96E4DB0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0" y="2161"/>
                    <a:ext cx="55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3" name="Line 70">
                    <a:extLst>
                      <a:ext uri="{FF2B5EF4-FFF2-40B4-BE49-F238E27FC236}">
                        <a16:creationId xmlns:a16="http://schemas.microsoft.com/office/drawing/2014/main" id="{F942E322-9B94-47B1-93C7-87EA6D2380C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60" y="1225"/>
                    <a:ext cx="1" cy="9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4" name="Line 71">
                    <a:extLst>
                      <a:ext uri="{FF2B5EF4-FFF2-40B4-BE49-F238E27FC236}">
                        <a16:creationId xmlns:a16="http://schemas.microsoft.com/office/drawing/2014/main" id="{7B9ABDDE-043A-4E7B-9C56-E40AB0DC567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1" y="1224"/>
                    <a:ext cx="0" cy="93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5" name="Line 72">
                    <a:extLst>
                      <a:ext uri="{FF2B5EF4-FFF2-40B4-BE49-F238E27FC236}">
                        <a16:creationId xmlns:a16="http://schemas.microsoft.com/office/drawing/2014/main" id="{3ED1DFC6-2D0E-4740-906A-85225C5BCE4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0" y="1225"/>
                    <a:ext cx="1" cy="96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6" name="Line 73">
                    <a:extLst>
                      <a:ext uri="{FF2B5EF4-FFF2-40B4-BE49-F238E27FC236}">
                        <a16:creationId xmlns:a16="http://schemas.microsoft.com/office/drawing/2014/main" id="{CD42E230-0C9B-4BDB-8361-0AB184D880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19" y="1197"/>
                    <a:ext cx="1" cy="93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7" name="Line 74">
                    <a:extLst>
                      <a:ext uri="{FF2B5EF4-FFF2-40B4-BE49-F238E27FC236}">
                        <a16:creationId xmlns:a16="http://schemas.microsoft.com/office/drawing/2014/main" id="{95475D2D-C19F-47EE-B4CE-52F659721BE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894" y="1225"/>
                    <a:ext cx="27" cy="9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8" name="Line 75">
                    <a:extLst>
                      <a:ext uri="{FF2B5EF4-FFF2-40B4-BE49-F238E27FC236}">
                        <a16:creationId xmlns:a16="http://schemas.microsoft.com/office/drawing/2014/main" id="{A6942B79-0BD0-4F76-9F78-3B6CA48FB0C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39" y="1197"/>
                    <a:ext cx="1" cy="96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79" name="Line 76">
                    <a:extLst>
                      <a:ext uri="{FF2B5EF4-FFF2-40B4-BE49-F238E27FC236}">
                        <a16:creationId xmlns:a16="http://schemas.microsoft.com/office/drawing/2014/main" id="{D4AD41B7-67E9-452C-BE86-C7482DB6289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8" y="1225"/>
                    <a:ext cx="1" cy="9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9480" name="Line 77">
                    <a:extLst>
                      <a:ext uri="{FF2B5EF4-FFF2-40B4-BE49-F238E27FC236}">
                        <a16:creationId xmlns:a16="http://schemas.microsoft.com/office/drawing/2014/main" id="{01EE4777-00C2-43F2-9A90-2B04630FEAC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602" y="1225"/>
                    <a:ext cx="1" cy="9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9481" name="Text Box 85">
                <a:extLst>
                  <a:ext uri="{FF2B5EF4-FFF2-40B4-BE49-F238E27FC236}">
                    <a16:creationId xmlns:a16="http://schemas.microsoft.com/office/drawing/2014/main" id="{0F5ECFF4-F656-440E-8BDC-FAE52E7C67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44" y="1791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l-GR" altLang="ru-RU"/>
                  <a:t>π</a:t>
                </a:r>
                <a:endParaRPr lang="el-GR" altLang="ru-RU">
                  <a:cs typeface="Times New Roman" panose="02020603050405020304" pitchFamily="18" charset="0"/>
                </a:endParaRPr>
              </a:p>
            </p:txBody>
          </p:sp>
          <p:sp>
            <p:nvSpPr>
              <p:cNvPr id="19482" name="Text Box 86">
                <a:extLst>
                  <a:ext uri="{FF2B5EF4-FFF2-40B4-BE49-F238E27FC236}">
                    <a16:creationId xmlns:a16="http://schemas.microsoft.com/office/drawing/2014/main" id="{E52F5E93-053D-43F4-9795-D8CF566970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0" y="1848"/>
                <a:ext cx="309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/>
                  <a:t>2</a:t>
                </a:r>
                <a:r>
                  <a:rPr lang="el-GR" altLang="ru-RU"/>
                  <a:t>π</a:t>
                </a:r>
                <a:endParaRPr lang="el-GR" altLang="ru-RU">
                  <a:cs typeface="Times New Roman" panose="02020603050405020304" pitchFamily="18" charset="0"/>
                </a:endParaRPr>
              </a:p>
            </p:txBody>
          </p:sp>
          <p:sp>
            <p:nvSpPr>
              <p:cNvPr id="19483" name="Text Box 89">
                <a:extLst>
                  <a:ext uri="{FF2B5EF4-FFF2-40B4-BE49-F238E27FC236}">
                    <a16:creationId xmlns:a16="http://schemas.microsoft.com/office/drawing/2014/main" id="{34489981-8DCB-44A0-AA69-330EA1E245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2795" y="1791"/>
                <a:ext cx="19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/>
                  <a:t>0</a:t>
                </a:r>
              </a:p>
            </p:txBody>
          </p:sp>
          <p:graphicFrame>
            <p:nvGraphicFramePr>
              <p:cNvPr id="19484" name="Object 5">
                <a:extLst>
                  <a:ext uri="{FF2B5EF4-FFF2-40B4-BE49-F238E27FC236}">
                    <a16:creationId xmlns:a16="http://schemas.microsoft.com/office/drawing/2014/main" id="{D005AC7A-40A6-4D90-B609-49F8B58A188A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3277" y="1763"/>
              <a:ext cx="168" cy="39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93" r:id="rId3" imgW="190417" imgH="444307" progId="Equation.3">
                      <p:embed/>
                    </p:oleObj>
                  </mc:Choice>
                  <mc:Fallback>
                    <p:oleObj r:id="rId3" imgW="190417" imgH="444307" progId="Equation.3">
                      <p:embed/>
                      <p:pic>
                        <p:nvPicPr>
                          <p:cNvPr id="0" name="Object 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77" y="1763"/>
                            <a:ext cx="168" cy="39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485" name="Object 6">
                <a:extLst>
                  <a:ext uri="{FF2B5EF4-FFF2-40B4-BE49-F238E27FC236}">
                    <a16:creationId xmlns:a16="http://schemas.microsoft.com/office/drawing/2014/main" id="{82F803CB-297D-4AE1-8E60-13FA76C411EA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25" y="1820"/>
              <a:ext cx="281" cy="3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94" r:id="rId5" imgW="406048" imgH="444114" progId="Equation.3">
                      <p:embed/>
                    </p:oleObj>
                  </mc:Choice>
                  <mc:Fallback>
                    <p:oleObj r:id="rId5" imgW="406048" imgH="444114" progId="Equation.3">
                      <p:embed/>
                      <p:pic>
                        <p:nvPicPr>
                          <p:cNvPr id="0" name="Object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5" y="1820"/>
                            <a:ext cx="281" cy="3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486" name="Object 7">
                <a:extLst>
                  <a:ext uri="{FF2B5EF4-FFF2-40B4-BE49-F238E27FC236}">
                    <a16:creationId xmlns:a16="http://schemas.microsoft.com/office/drawing/2014/main" id="{4D6DB13E-F3B0-4091-A541-744E484B0D4A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200" y="1791"/>
              <a:ext cx="263" cy="3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95" r:id="rId7" imgW="317225" imgH="444114" progId="Equation.3">
                      <p:embed/>
                    </p:oleObj>
                  </mc:Choice>
                  <mc:Fallback>
                    <p:oleObj r:id="rId7" imgW="317225" imgH="444114" progId="Equation.3">
                      <p:embed/>
                      <p:pic>
                        <p:nvPicPr>
                          <p:cNvPr id="0" name="Object 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0" y="1791"/>
                            <a:ext cx="263" cy="3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487" name="Object 8">
                <a:extLst>
                  <a:ext uri="{FF2B5EF4-FFF2-40B4-BE49-F238E27FC236}">
                    <a16:creationId xmlns:a16="http://schemas.microsoft.com/office/drawing/2014/main" id="{0DD1D698-6594-4AA8-9718-3FE4C4804865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645" y="1820"/>
              <a:ext cx="229" cy="36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96" r:id="rId9" imgW="279279" imgH="444307" progId="Equation.3">
                      <p:embed/>
                    </p:oleObj>
                  </mc:Choice>
                  <mc:Fallback>
                    <p:oleObj r:id="rId9" imgW="279279" imgH="444307" progId="Equation.3">
                      <p:embed/>
                      <p:pic>
                        <p:nvPicPr>
                          <p:cNvPr id="0" name="Object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45" y="1820"/>
                            <a:ext cx="229" cy="36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88" name="Text Box 99">
                <a:extLst>
                  <a:ext uri="{FF2B5EF4-FFF2-40B4-BE49-F238E27FC236}">
                    <a16:creationId xmlns:a16="http://schemas.microsoft.com/office/drawing/2014/main" id="{3A5411C7-2C5B-452B-8691-92704F0002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77" y="1820"/>
                <a:ext cx="3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/>
                  <a:t>-</a:t>
                </a:r>
                <a:r>
                  <a:rPr lang="el-GR" altLang="ru-RU"/>
                  <a:t>π</a:t>
                </a:r>
                <a:endParaRPr lang="el-GR" altLang="ru-RU">
                  <a:cs typeface="Times New Roman" panose="02020603050405020304" pitchFamily="18" charset="0"/>
                </a:endParaRPr>
              </a:p>
            </p:txBody>
          </p:sp>
          <p:sp>
            <p:nvSpPr>
              <p:cNvPr id="19489" name="Text Box 100">
                <a:extLst>
                  <a:ext uri="{FF2B5EF4-FFF2-40B4-BE49-F238E27FC236}">
                    <a16:creationId xmlns:a16="http://schemas.microsoft.com/office/drawing/2014/main" id="{A2E7A468-D2E6-49BA-8FE0-4109CBBC24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9" y="1791"/>
                <a:ext cx="3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/>
                  <a:t>-2</a:t>
                </a:r>
                <a:r>
                  <a:rPr lang="el-GR" altLang="ru-RU"/>
                  <a:t>π</a:t>
                </a:r>
                <a:endParaRPr lang="el-GR" altLang="ru-RU"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8" name="Text Box 21">
            <a:extLst>
              <a:ext uri="{FF2B5EF4-FFF2-40B4-BE49-F238E27FC236}">
                <a16:creationId xmlns:a16="http://schemas.microsoft.com/office/drawing/2014/main" id="{AC700676-23D2-408C-9FE8-3ED856B6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5" y="1285875"/>
            <a:ext cx="32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20">
            <a:extLst>
              <a:ext uri="{FF2B5EF4-FFF2-40B4-BE49-F238E27FC236}">
                <a16:creationId xmlns:a16="http://schemas.microsoft.com/office/drawing/2014/main" id="{FCF8E619-4546-41BC-8F07-BC501033A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1785938"/>
            <a:ext cx="338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82">
            <a:extLst>
              <a:ext uri="{FF2B5EF4-FFF2-40B4-BE49-F238E27FC236}">
                <a16:creationId xmlns:a16="http://schemas.microsoft.com/office/drawing/2014/main" id="{59954621-DC83-45E3-8CBF-D7A837074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3286125"/>
            <a:ext cx="8786812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Область определения функции – все действительные числа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endParaRPr lang="en-US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Область значений  </a:t>
            </a:r>
            <a:r>
              <a:rPr lang="en-US" altLang="ru-RU" sz="2200" b="1">
                <a:latin typeface="Times New Roman" panose="02020603050405020304" pitchFamily="18" charset="0"/>
              </a:rPr>
              <a:t>-   </a:t>
            </a:r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r>
              <a:rPr lang="ru-RU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Є</a:t>
            </a:r>
            <a:r>
              <a:rPr lang="ru-RU" altLang="ru-RU" sz="2200" b="1"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latin typeface="Times New Roman" panose="02020603050405020304" pitchFamily="18" charset="0"/>
              </a:rPr>
              <a:t>[-1; 1]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Данная функция – нечетная, график ее симметричен относительно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 начала координат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Функция – периодическая.  Наименьший положительный период 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равен  2</a:t>
            </a:r>
            <a:r>
              <a:rPr lang="el-GR" altLang="ru-RU" sz="2200" b="1">
                <a:latin typeface="Times New Roman" panose="02020603050405020304" pitchFamily="18" charset="0"/>
              </a:rPr>
              <a:t>π</a:t>
            </a:r>
            <a:r>
              <a:rPr lang="ru-RU" altLang="ru-RU" sz="2200" b="1">
                <a:latin typeface="Times New Roman" panose="02020603050405020304" pitchFamily="18" charset="0"/>
              </a:rPr>
              <a:t>.</a:t>
            </a:r>
            <a:endParaRPr lang="el-GR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">
            <a:extLst>
              <a:ext uri="{FF2B5EF4-FFF2-40B4-BE49-F238E27FC236}">
                <a16:creationId xmlns:a16="http://schemas.microsoft.com/office/drawing/2014/main" id="{0BCE99E1-A3B6-42B2-8AD5-F707D67E7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214313"/>
            <a:ext cx="79295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Тригонометрическая функция</a:t>
            </a:r>
            <a:r>
              <a:rPr lang="en-US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y = cos x</a:t>
            </a:r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039">
            <a:extLst>
              <a:ext uri="{FF2B5EF4-FFF2-40B4-BE49-F238E27FC236}">
                <a16:creationId xmlns:a16="http://schemas.microsoft.com/office/drawing/2014/main" id="{18136747-A404-413F-931A-5F5D47A57DCF}"/>
              </a:ext>
            </a:extLst>
          </p:cNvPr>
          <p:cNvGrpSpPr>
            <a:grpSpLocks/>
          </p:cNvGrpSpPr>
          <p:nvPr/>
        </p:nvGrpSpPr>
        <p:grpSpPr bwMode="auto">
          <a:xfrm>
            <a:off x="571500" y="1285875"/>
            <a:ext cx="8142288" cy="2022475"/>
            <a:chOff x="300" y="1117"/>
            <a:chExt cx="5129" cy="1274"/>
          </a:xfrm>
        </p:grpSpPr>
        <p:grpSp>
          <p:nvGrpSpPr>
            <p:cNvPr id="20483" name="Group 1035">
              <a:extLst>
                <a:ext uri="{FF2B5EF4-FFF2-40B4-BE49-F238E27FC236}">
                  <a16:creationId xmlns:a16="http://schemas.microsoft.com/office/drawing/2014/main" id="{939F2D29-ED20-41F7-91D2-9073DBA214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" y="1386"/>
              <a:ext cx="4942" cy="812"/>
              <a:chOff x="340" y="1386"/>
              <a:chExt cx="4942" cy="812"/>
            </a:xfrm>
          </p:grpSpPr>
          <p:sp>
            <p:nvSpPr>
              <p:cNvPr id="20484" name="Freeform 1030">
                <a:extLst>
                  <a:ext uri="{FF2B5EF4-FFF2-40B4-BE49-F238E27FC236}">
                    <a16:creationId xmlns:a16="http://schemas.microsoft.com/office/drawing/2014/main" id="{2F368ECB-DEEF-44E1-B993-549D594E0D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29742">
                <a:off x="4602" y="1386"/>
                <a:ext cx="680" cy="546"/>
              </a:xfrm>
              <a:custGeom>
                <a:avLst/>
                <a:gdLst>
                  <a:gd name="T0" fmla="*/ 681 w 681"/>
                  <a:gd name="T1" fmla="*/ 8 h 462"/>
                  <a:gd name="T2" fmla="*/ 590 w 681"/>
                  <a:gd name="T3" fmla="*/ 8 h 462"/>
                  <a:gd name="T4" fmla="*/ 409 w 681"/>
                  <a:gd name="T5" fmla="*/ 54 h 462"/>
                  <a:gd name="T6" fmla="*/ 227 w 681"/>
                  <a:gd name="T7" fmla="*/ 190 h 462"/>
                  <a:gd name="T8" fmla="*/ 0 w 681"/>
                  <a:gd name="T9" fmla="*/ 462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1" h="462">
                    <a:moveTo>
                      <a:pt x="681" y="8"/>
                    </a:moveTo>
                    <a:cubicBezTo>
                      <a:pt x="658" y="4"/>
                      <a:pt x="635" y="0"/>
                      <a:pt x="590" y="8"/>
                    </a:cubicBezTo>
                    <a:cubicBezTo>
                      <a:pt x="545" y="16"/>
                      <a:pt x="469" y="24"/>
                      <a:pt x="409" y="54"/>
                    </a:cubicBezTo>
                    <a:cubicBezTo>
                      <a:pt x="349" y="84"/>
                      <a:pt x="295" y="122"/>
                      <a:pt x="227" y="190"/>
                    </a:cubicBezTo>
                    <a:cubicBezTo>
                      <a:pt x="159" y="258"/>
                      <a:pt x="79" y="360"/>
                      <a:pt x="0" y="462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0485" name="Freeform 1031">
                <a:extLst>
                  <a:ext uri="{FF2B5EF4-FFF2-40B4-BE49-F238E27FC236}">
                    <a16:creationId xmlns:a16="http://schemas.microsoft.com/office/drawing/2014/main" id="{A699F6FA-2A7D-4DE1-9CA7-FA1E75F92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4" y="1414"/>
                <a:ext cx="1222" cy="419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0486" name="Freeform 1032">
                <a:extLst>
                  <a:ext uri="{FF2B5EF4-FFF2-40B4-BE49-F238E27FC236}">
                    <a16:creationId xmlns:a16="http://schemas.microsoft.com/office/drawing/2014/main" id="{845431A7-23B5-4EC6-9245-B24A811A8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992" y="1779"/>
                <a:ext cx="1222" cy="419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0487" name="Freeform 1033">
                <a:extLst>
                  <a:ext uri="{FF2B5EF4-FFF2-40B4-BE49-F238E27FC236}">
                    <a16:creationId xmlns:a16="http://schemas.microsoft.com/office/drawing/2014/main" id="{E6D11C8F-1D55-448E-A0E0-4B73D7807B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0608377">
                <a:off x="3410" y="1828"/>
                <a:ext cx="1197" cy="367"/>
              </a:xfrm>
              <a:custGeom>
                <a:avLst/>
                <a:gdLst>
                  <a:gd name="T0" fmla="*/ 0 w 1361"/>
                  <a:gd name="T1" fmla="*/ 459 h 487"/>
                  <a:gd name="T2" fmla="*/ 680 w 1361"/>
                  <a:gd name="T3" fmla="*/ 5 h 487"/>
                  <a:gd name="T4" fmla="*/ 1361 w 1361"/>
                  <a:gd name="T5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1" h="487">
                    <a:moveTo>
                      <a:pt x="0" y="459"/>
                    </a:moveTo>
                    <a:cubicBezTo>
                      <a:pt x="226" y="229"/>
                      <a:pt x="453" y="0"/>
                      <a:pt x="680" y="5"/>
                    </a:cubicBezTo>
                    <a:cubicBezTo>
                      <a:pt x="907" y="10"/>
                      <a:pt x="1134" y="248"/>
                      <a:pt x="1361" y="487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0488" name="Freeform 1034">
                <a:extLst>
                  <a:ext uri="{FF2B5EF4-FFF2-40B4-BE49-F238E27FC236}">
                    <a16:creationId xmlns:a16="http://schemas.microsoft.com/office/drawing/2014/main" id="{D0E55F7F-BA0C-48A2-869D-CD1474554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" y="1389"/>
                <a:ext cx="681" cy="424"/>
              </a:xfrm>
              <a:custGeom>
                <a:avLst/>
                <a:gdLst>
                  <a:gd name="T0" fmla="*/ 0 w 681"/>
                  <a:gd name="T1" fmla="*/ 15 h 424"/>
                  <a:gd name="T2" fmla="*/ 136 w 681"/>
                  <a:gd name="T3" fmla="*/ 15 h 424"/>
                  <a:gd name="T4" fmla="*/ 318 w 681"/>
                  <a:gd name="T5" fmla="*/ 106 h 424"/>
                  <a:gd name="T6" fmla="*/ 499 w 681"/>
                  <a:gd name="T7" fmla="*/ 242 h 424"/>
                  <a:gd name="T8" fmla="*/ 635 w 681"/>
                  <a:gd name="T9" fmla="*/ 378 h 424"/>
                  <a:gd name="T10" fmla="*/ 681 w 681"/>
                  <a:gd name="T11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1" h="424">
                    <a:moveTo>
                      <a:pt x="0" y="15"/>
                    </a:moveTo>
                    <a:cubicBezTo>
                      <a:pt x="41" y="7"/>
                      <a:pt x="83" y="0"/>
                      <a:pt x="136" y="15"/>
                    </a:cubicBezTo>
                    <a:cubicBezTo>
                      <a:pt x="189" y="30"/>
                      <a:pt x="258" y="68"/>
                      <a:pt x="318" y="106"/>
                    </a:cubicBezTo>
                    <a:cubicBezTo>
                      <a:pt x="378" y="144"/>
                      <a:pt x="446" y="197"/>
                      <a:pt x="499" y="242"/>
                    </a:cubicBezTo>
                    <a:cubicBezTo>
                      <a:pt x="552" y="287"/>
                      <a:pt x="605" y="348"/>
                      <a:pt x="635" y="378"/>
                    </a:cubicBezTo>
                    <a:cubicBezTo>
                      <a:pt x="665" y="408"/>
                      <a:pt x="673" y="416"/>
                      <a:pt x="681" y="424"/>
                    </a:cubicBez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grpSp>
          <p:nvGrpSpPr>
            <p:cNvPr id="20489" name="Group 1038">
              <a:extLst>
                <a:ext uri="{FF2B5EF4-FFF2-40B4-BE49-F238E27FC236}">
                  <a16:creationId xmlns:a16="http://schemas.microsoft.com/office/drawing/2014/main" id="{94D20A0B-40C5-46D9-A0A7-610BEB27E2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1117"/>
              <a:ext cx="5129" cy="1274"/>
              <a:chOff x="300" y="1117"/>
              <a:chExt cx="5129" cy="1274"/>
            </a:xfrm>
          </p:grpSpPr>
          <p:grpSp>
            <p:nvGrpSpPr>
              <p:cNvPr id="20490" name="Group 13">
                <a:extLst>
                  <a:ext uri="{FF2B5EF4-FFF2-40B4-BE49-F238E27FC236}">
                    <a16:creationId xmlns:a16="http://schemas.microsoft.com/office/drawing/2014/main" id="{3B9360F4-1666-404B-A31E-C59EC7AB64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" y="1281"/>
                <a:ext cx="5129" cy="1110"/>
                <a:chOff x="300" y="1281"/>
                <a:chExt cx="5129" cy="1110"/>
              </a:xfrm>
            </p:grpSpPr>
            <p:grpSp>
              <p:nvGrpSpPr>
                <p:cNvPr id="20491" name="Group 14">
                  <a:extLst>
                    <a:ext uri="{FF2B5EF4-FFF2-40B4-BE49-F238E27FC236}">
                      <a16:creationId xmlns:a16="http://schemas.microsoft.com/office/drawing/2014/main" id="{C00E5167-CA86-4D80-B24D-1B865AFE2EE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00" y="1281"/>
                  <a:ext cx="4989" cy="1110"/>
                  <a:chOff x="300" y="1281"/>
                  <a:chExt cx="4989" cy="1110"/>
                </a:xfrm>
              </p:grpSpPr>
              <p:sp>
                <p:nvSpPr>
                  <p:cNvPr id="20492" name="Text Box 15">
                    <a:extLst>
                      <a:ext uri="{FF2B5EF4-FFF2-40B4-BE49-F238E27FC236}">
                        <a16:creationId xmlns:a16="http://schemas.microsoft.com/office/drawing/2014/main" id="{ECEE0CD7-7323-47D6-8CA0-46924B4157F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7" y="2103"/>
                    <a:ext cx="368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ru-RU" altLang="ru-RU"/>
                      <a:t>-1</a:t>
                    </a:r>
                  </a:p>
                </p:txBody>
              </p:sp>
              <p:grpSp>
                <p:nvGrpSpPr>
                  <p:cNvPr id="20493" name="Group 16">
                    <a:extLst>
                      <a:ext uri="{FF2B5EF4-FFF2-40B4-BE49-F238E27FC236}">
                        <a16:creationId xmlns:a16="http://schemas.microsoft.com/office/drawing/2014/main" id="{D8485A90-87C4-4011-894E-3D797894F3A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0" y="1281"/>
                    <a:ext cx="4989" cy="1049"/>
                    <a:chOff x="73" y="1083"/>
                    <a:chExt cx="5557" cy="1220"/>
                  </a:xfrm>
                </p:grpSpPr>
                <p:grpSp>
                  <p:nvGrpSpPr>
                    <p:cNvPr id="20494" name="Group 17">
                      <a:extLst>
                        <a:ext uri="{FF2B5EF4-FFF2-40B4-BE49-F238E27FC236}">
                          <a16:creationId xmlns:a16="http://schemas.microsoft.com/office/drawing/2014/main" id="{CCF7ED9E-9A90-4876-A12E-D8E6B338663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3" y="1083"/>
                      <a:ext cx="5557" cy="1220"/>
                      <a:chOff x="73" y="2443"/>
                      <a:chExt cx="5557" cy="1220"/>
                    </a:xfrm>
                  </p:grpSpPr>
                  <p:sp>
                    <p:nvSpPr>
                      <p:cNvPr id="20495" name="Line 18">
                        <a:extLst>
                          <a:ext uri="{FF2B5EF4-FFF2-40B4-BE49-F238E27FC236}">
                            <a16:creationId xmlns:a16="http://schemas.microsoft.com/office/drawing/2014/main" id="{73307AD9-0BEC-4EC9-9A1B-23E05178EBF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880" y="2443"/>
                        <a:ext cx="0" cy="122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496" name="Line 19">
                        <a:extLst>
                          <a:ext uri="{FF2B5EF4-FFF2-40B4-BE49-F238E27FC236}">
                            <a16:creationId xmlns:a16="http://schemas.microsoft.com/office/drawing/2014/main" id="{DA39218F-CE8F-4AC7-A9E8-164AF3AF8CA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73" y="3067"/>
                        <a:ext cx="5557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20497" name="Line 20">
                      <a:extLst>
                        <a:ext uri="{FF2B5EF4-FFF2-40B4-BE49-F238E27FC236}">
                          <a16:creationId xmlns:a16="http://schemas.microsoft.com/office/drawing/2014/main" id="{7CD63F75-5F57-40F0-8015-D40C6BBA144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0" y="1225"/>
                      <a:ext cx="547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498" name="Line 21">
                      <a:extLst>
                        <a:ext uri="{FF2B5EF4-FFF2-40B4-BE49-F238E27FC236}">
                          <a16:creationId xmlns:a16="http://schemas.microsoft.com/office/drawing/2014/main" id="{483D12EB-FD22-4943-888A-500642FDB90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0" y="2161"/>
                      <a:ext cx="550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499" name="Line 22">
                      <a:extLst>
                        <a:ext uri="{FF2B5EF4-FFF2-40B4-BE49-F238E27FC236}">
                          <a16:creationId xmlns:a16="http://schemas.microsoft.com/office/drawing/2014/main" id="{612B5629-010E-47D8-AD11-19CBF54CD4C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60" y="1225"/>
                      <a:ext cx="1" cy="9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0" name="Line 23">
                      <a:extLst>
                        <a:ext uri="{FF2B5EF4-FFF2-40B4-BE49-F238E27FC236}">
                          <a16:creationId xmlns:a16="http://schemas.microsoft.com/office/drawing/2014/main" id="{3DF2A749-C3D3-45E4-B9DD-6D27A1129CC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41" y="1224"/>
                      <a:ext cx="0" cy="937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1" name="Line 24">
                      <a:extLst>
                        <a:ext uri="{FF2B5EF4-FFF2-40B4-BE49-F238E27FC236}">
                          <a16:creationId xmlns:a16="http://schemas.microsoft.com/office/drawing/2014/main" id="{6325DF82-9CCC-4947-B0A2-1417961DEF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0" y="1225"/>
                      <a:ext cx="1" cy="96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2" name="Line 25">
                      <a:extLst>
                        <a:ext uri="{FF2B5EF4-FFF2-40B4-BE49-F238E27FC236}">
                          <a16:creationId xmlns:a16="http://schemas.microsoft.com/office/drawing/2014/main" id="{36E60535-CB75-4E86-850C-B650847E08D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19" y="1197"/>
                      <a:ext cx="1" cy="93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3" name="Line 26">
                      <a:extLst>
                        <a:ext uri="{FF2B5EF4-FFF2-40B4-BE49-F238E27FC236}">
                          <a16:creationId xmlns:a16="http://schemas.microsoft.com/office/drawing/2014/main" id="{8EE767BA-707F-474E-99B0-2637C742526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894" y="1225"/>
                      <a:ext cx="27" cy="9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4" name="Line 27">
                      <a:extLst>
                        <a:ext uri="{FF2B5EF4-FFF2-40B4-BE49-F238E27FC236}">
                          <a16:creationId xmlns:a16="http://schemas.microsoft.com/office/drawing/2014/main" id="{A90D678C-7A1A-48FC-8BB8-D314CBD86E0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39" y="1197"/>
                      <a:ext cx="1" cy="96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5" name="Line 28">
                      <a:extLst>
                        <a:ext uri="{FF2B5EF4-FFF2-40B4-BE49-F238E27FC236}">
                          <a16:creationId xmlns:a16="http://schemas.microsoft.com/office/drawing/2014/main" id="{80E918C4-9FD4-4D8B-87FC-E28992E81B5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8" y="1225"/>
                      <a:ext cx="1" cy="9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506" name="Line 29">
                      <a:extLst>
                        <a:ext uri="{FF2B5EF4-FFF2-40B4-BE49-F238E27FC236}">
                          <a16:creationId xmlns:a16="http://schemas.microsoft.com/office/drawing/2014/main" id="{4E8A1A1E-6B03-4EB5-8E52-4FEAFD13DD8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602" y="1225"/>
                      <a:ext cx="1" cy="9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0507" name="Text Box 30">
                  <a:extLst>
                    <a:ext uri="{FF2B5EF4-FFF2-40B4-BE49-F238E27FC236}">
                      <a16:creationId xmlns:a16="http://schemas.microsoft.com/office/drawing/2014/main" id="{B182790B-CAFA-4096-B583-9B0FBA37E5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44" y="1791"/>
                  <a:ext cx="21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l-GR" altLang="ru-RU"/>
                    <a:t>π</a:t>
                  </a:r>
                  <a:endParaRPr lang="el-GR" altLang="ru-RU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508" name="Text Box 31">
                  <a:extLst>
                    <a:ext uri="{FF2B5EF4-FFF2-40B4-BE49-F238E27FC236}">
                      <a16:creationId xmlns:a16="http://schemas.microsoft.com/office/drawing/2014/main" id="{9386C65D-5C50-4A39-85F1-A96E0C8848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20" y="1848"/>
                  <a:ext cx="309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ru-RU" altLang="ru-RU"/>
                    <a:t>2</a:t>
                  </a:r>
                  <a:r>
                    <a:rPr lang="el-GR" altLang="ru-RU"/>
                    <a:t>π</a:t>
                  </a:r>
                  <a:endParaRPr lang="el-GR" altLang="ru-RU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509" name="Text Box 32">
                  <a:extLst>
                    <a:ext uri="{FF2B5EF4-FFF2-40B4-BE49-F238E27FC236}">
                      <a16:creationId xmlns:a16="http://schemas.microsoft.com/office/drawing/2014/main" id="{CA30475A-00F1-4859-A6C0-1835924D7C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flipH="1">
                  <a:off x="2795" y="1791"/>
                  <a:ext cx="19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ru-RU" altLang="ru-RU"/>
                    <a:t>0</a:t>
                  </a:r>
                </a:p>
              </p:txBody>
            </p:sp>
            <p:graphicFrame>
              <p:nvGraphicFramePr>
                <p:cNvPr id="20510" name="Object 33">
                  <a:extLst>
                    <a:ext uri="{FF2B5EF4-FFF2-40B4-BE49-F238E27FC236}">
                      <a16:creationId xmlns:a16="http://schemas.microsoft.com/office/drawing/2014/main" id="{C0081BFF-9F2D-4BD5-A4D2-0A1118FE9A14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3277" y="1763"/>
                <a:ext cx="168" cy="39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19" r:id="rId3" imgW="190417" imgH="444307" progId="Equation.3">
                        <p:embed/>
                      </p:oleObj>
                    </mc:Choice>
                    <mc:Fallback>
                      <p:oleObj r:id="rId3" imgW="190417" imgH="444307" progId="Equation.3">
                        <p:embed/>
                        <p:pic>
                          <p:nvPicPr>
                            <p:cNvPr id="0" name="Object 33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77" y="1763"/>
                              <a:ext cx="168" cy="3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0511" name="Object 34">
                  <a:extLst>
                    <a:ext uri="{FF2B5EF4-FFF2-40B4-BE49-F238E27FC236}">
                      <a16:creationId xmlns:a16="http://schemas.microsoft.com/office/drawing/2014/main" id="{54C8845F-0F2A-43C1-AF63-27BE929894D3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725" y="1820"/>
                <a:ext cx="281" cy="3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20" r:id="rId5" imgW="406048" imgH="444114" progId="Equation.3">
                        <p:embed/>
                      </p:oleObj>
                    </mc:Choice>
                    <mc:Fallback>
                      <p:oleObj r:id="rId5" imgW="406048" imgH="444114" progId="Equation.3">
                        <p:embed/>
                        <p:pic>
                          <p:nvPicPr>
                            <p:cNvPr id="0" name="Object 34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725" y="1820"/>
                              <a:ext cx="281" cy="3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0512" name="Object 35">
                  <a:extLst>
                    <a:ext uri="{FF2B5EF4-FFF2-40B4-BE49-F238E27FC236}">
                      <a16:creationId xmlns:a16="http://schemas.microsoft.com/office/drawing/2014/main" id="{B3BE6AB1-EB04-4F3F-A600-14F77E6CF7C7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2200" y="1791"/>
                <a:ext cx="263" cy="36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21" r:id="rId7" imgW="317225" imgH="444114" progId="Equation.3">
                        <p:embed/>
                      </p:oleObj>
                    </mc:Choice>
                    <mc:Fallback>
                      <p:oleObj r:id="rId7" imgW="317225" imgH="444114" progId="Equation.3">
                        <p:embed/>
                        <p:pic>
                          <p:nvPicPr>
                            <p:cNvPr id="0" name="Object 35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00" y="1791"/>
                              <a:ext cx="263" cy="36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0513" name="Object 36">
                  <a:extLst>
                    <a:ext uri="{FF2B5EF4-FFF2-40B4-BE49-F238E27FC236}">
                      <a16:creationId xmlns:a16="http://schemas.microsoft.com/office/drawing/2014/main" id="{2FF2388A-6FBA-42DA-87BF-6CDE82151A78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4645" y="1820"/>
                <a:ext cx="229" cy="36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22" r:id="rId9" imgW="279279" imgH="444307" progId="Equation.3">
                        <p:embed/>
                      </p:oleObj>
                    </mc:Choice>
                    <mc:Fallback>
                      <p:oleObj r:id="rId9" imgW="279279" imgH="444307" progId="Equation.3">
                        <p:embed/>
                        <p:pic>
                          <p:nvPicPr>
                            <p:cNvPr id="0" name="Object 36"/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45" y="1820"/>
                              <a:ext cx="229" cy="36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3810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0514" name="Text Box 37">
                  <a:extLst>
                    <a:ext uri="{FF2B5EF4-FFF2-40B4-BE49-F238E27FC236}">
                      <a16:creationId xmlns:a16="http://schemas.microsoft.com/office/drawing/2014/main" id="{2EC2C8BF-7B08-4060-AE15-ECF2FB2C0F7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77" y="1820"/>
                  <a:ext cx="3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ru-RU" altLang="ru-RU"/>
                    <a:t>-</a:t>
                  </a:r>
                  <a:r>
                    <a:rPr lang="el-GR" altLang="ru-RU"/>
                    <a:t>π</a:t>
                  </a:r>
                  <a:endParaRPr lang="el-GR" altLang="ru-RU"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515" name="Text Box 38">
                  <a:extLst>
                    <a:ext uri="{FF2B5EF4-FFF2-40B4-BE49-F238E27FC236}">
                      <a16:creationId xmlns:a16="http://schemas.microsoft.com/office/drawing/2014/main" id="{3ECBD119-3935-4A28-87B7-B24CC74E14E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29" y="1791"/>
                  <a:ext cx="37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ru-RU" altLang="ru-RU"/>
                    <a:t>-2</a:t>
                  </a:r>
                  <a:r>
                    <a:rPr lang="el-GR" altLang="ru-RU"/>
                    <a:t>π</a:t>
                  </a:r>
                  <a:endParaRPr lang="el-GR" altLang="ru-RU"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516" name="Text Box 1036">
                <a:extLst>
                  <a:ext uri="{FF2B5EF4-FFF2-40B4-BE49-F238E27FC236}">
                    <a16:creationId xmlns:a16="http://schemas.microsoft.com/office/drawing/2014/main" id="{877C34D8-3C62-4B6E-AC82-0B055E413E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25" y="1117"/>
                <a:ext cx="20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2400" b="1" i="1">
                    <a:latin typeface="Times New Roman" panose="02020603050405020304" pitchFamily="18" charset="0"/>
                  </a:rPr>
                  <a:t>у</a:t>
                </a:r>
                <a:endParaRPr lang="ru-RU" altLang="ru-RU" sz="24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17" name="Text Box 1037">
                <a:extLst>
                  <a:ext uri="{FF2B5EF4-FFF2-40B4-BE49-F238E27FC236}">
                    <a16:creationId xmlns:a16="http://schemas.microsoft.com/office/drawing/2014/main" id="{BA726D2E-3C8A-4D34-98D4-993E392EF5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3" y="1525"/>
                <a:ext cx="21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2400" b="1" i="1">
                    <a:latin typeface="Times New Roman" panose="02020603050405020304" pitchFamily="18" charset="0"/>
                  </a:rPr>
                  <a:t>х</a:t>
                </a:r>
                <a:endParaRPr lang="ru-RU" altLang="ru-RU" sz="24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1" name="Rectangle 4">
            <a:extLst>
              <a:ext uri="{FF2B5EF4-FFF2-40B4-BE49-F238E27FC236}">
                <a16:creationId xmlns:a16="http://schemas.microsoft.com/office/drawing/2014/main" id="{792066DC-7B37-4C13-9F91-05B0ABA3B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571875"/>
            <a:ext cx="88582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Область определения функции – все действительные числа.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Область значений  </a:t>
            </a:r>
            <a:r>
              <a:rPr lang="en-US" altLang="ru-RU" sz="2200" b="1">
                <a:latin typeface="Times New Roman" panose="02020603050405020304" pitchFamily="18" charset="0"/>
              </a:rPr>
              <a:t>-   </a:t>
            </a:r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r>
              <a:rPr lang="ru-RU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Є</a:t>
            </a:r>
            <a:r>
              <a:rPr lang="ru-RU" altLang="ru-RU" sz="2200" b="1"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latin typeface="Times New Roman" panose="02020603050405020304" pitchFamily="18" charset="0"/>
              </a:rPr>
              <a:t>[-1; 1].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Данная функция – четная, график ее симметричен относительно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 оси ОУ.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Функция – периодическая. Наименьший положительный период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altLang="ru-RU" sz="2200" b="1">
                <a:latin typeface="Times New Roman" panose="02020603050405020304" pitchFamily="18" charset="0"/>
              </a:rPr>
              <a:t> равен  2</a:t>
            </a:r>
            <a:r>
              <a:rPr lang="el-GR" altLang="ru-RU" sz="2200" b="1">
                <a:latin typeface="Times New Roman" panose="02020603050405020304" pitchFamily="18" charset="0"/>
              </a:rPr>
              <a:t>π</a:t>
            </a:r>
            <a:r>
              <a:rPr lang="ru-RU" altLang="ru-RU" sz="2200" b="1">
                <a:latin typeface="Times New Roman" panose="02020603050405020304" pitchFamily="18" charset="0"/>
              </a:rPr>
              <a:t>.</a:t>
            </a:r>
            <a:endParaRPr lang="el-GR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Object 2">
            <a:extLst>
              <a:ext uri="{FF2B5EF4-FFF2-40B4-BE49-F238E27FC236}">
                <a16:creationId xmlns:a16="http://schemas.microsoft.com/office/drawing/2014/main" id="{7BC8C63C-8173-430E-A2C8-6D20FDF82169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5354638" y="3517900"/>
          <a:ext cx="2778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0" r:id="rId3" imgW="152202" imgH="266353" progId="Equation.3">
                  <p:embed/>
                </p:oleObj>
              </mc:Choice>
              <mc:Fallback>
                <p:oleObj r:id="rId3" imgW="152202" imgH="266353" progId="Equation.3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638" y="3517900"/>
                        <a:ext cx="277812" cy="48577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" name="Object 3">
            <a:extLst>
              <a:ext uri="{FF2B5EF4-FFF2-40B4-BE49-F238E27FC236}">
                <a16:creationId xmlns:a16="http://schemas.microsoft.com/office/drawing/2014/main" id="{14F49CD1-9DED-424F-8380-F8DB2AE07129}"/>
              </a:ext>
            </a:extLst>
          </p:cNvPr>
          <p:cNvGraphicFramePr>
            <a:graphicFrameLocks/>
          </p:cNvGraphicFramePr>
          <p:nvPr>
            <p:ph sz="quarter" idx="2"/>
          </p:nvPr>
        </p:nvGraphicFramePr>
        <p:xfrm>
          <a:off x="4098925" y="3489325"/>
          <a:ext cx="415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1" r:id="rId5" imgW="215619" imgH="266353" progId="Equation.3">
                  <p:embed/>
                </p:oleObj>
              </mc:Choice>
              <mc:Fallback>
                <p:oleObj r:id="rId5" imgW="215619" imgH="266353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3489325"/>
                        <a:ext cx="415925" cy="51435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Text Box 49">
            <a:extLst>
              <a:ext uri="{FF2B5EF4-FFF2-40B4-BE49-F238E27FC236}">
                <a16:creationId xmlns:a16="http://schemas.microsoft.com/office/drawing/2014/main" id="{B752C027-A5C8-4DD2-AD2D-D2E0758A7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3554413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sp>
        <p:nvSpPr>
          <p:cNvPr id="21508" name="Text Box 52">
            <a:extLst>
              <a:ext uri="{FF2B5EF4-FFF2-40B4-BE49-F238E27FC236}">
                <a16:creationId xmlns:a16="http://schemas.microsoft.com/office/drawing/2014/main" id="{E9056852-43C1-40EE-A565-8D093C49C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3852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graphicFrame>
        <p:nvGraphicFramePr>
          <p:cNvPr id="21509" name="Object 4">
            <a:extLst>
              <a:ext uri="{FF2B5EF4-FFF2-40B4-BE49-F238E27FC236}">
                <a16:creationId xmlns:a16="http://schemas.microsoft.com/office/drawing/2014/main" id="{C67395EE-8435-4433-B18C-F2772C546AA7}"/>
              </a:ext>
            </a:extLst>
          </p:cNvPr>
          <p:cNvGraphicFramePr>
            <a:graphicFrameLocks/>
          </p:cNvGraphicFramePr>
          <p:nvPr/>
        </p:nvGraphicFramePr>
        <p:xfrm>
          <a:off x="5354638" y="3517900"/>
          <a:ext cx="2778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2" r:id="rId7" imgW="152202" imgH="266353" progId="Equation.3">
                  <p:embed/>
                </p:oleObj>
              </mc:Choice>
              <mc:Fallback>
                <p:oleObj r:id="rId7" imgW="152202" imgH="266353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638" y="3517900"/>
                        <a:ext cx="27781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5">
            <a:extLst>
              <a:ext uri="{FF2B5EF4-FFF2-40B4-BE49-F238E27FC236}">
                <a16:creationId xmlns:a16="http://schemas.microsoft.com/office/drawing/2014/main" id="{78D31FE9-F312-4E77-83A2-6EA56B54E2B1}"/>
              </a:ext>
            </a:extLst>
          </p:cNvPr>
          <p:cNvGraphicFramePr>
            <a:graphicFrameLocks/>
          </p:cNvGraphicFramePr>
          <p:nvPr/>
        </p:nvGraphicFramePr>
        <p:xfrm>
          <a:off x="4098925" y="3489325"/>
          <a:ext cx="415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3" r:id="rId9" imgW="215619" imgH="266353" progId="Equation.3">
                  <p:embed/>
                </p:oleObj>
              </mc:Choice>
              <mc:Fallback>
                <p:oleObj r:id="rId9" imgW="215619" imgH="266353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3489325"/>
                        <a:ext cx="41592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Text Box 56">
            <a:extLst>
              <a:ext uri="{FF2B5EF4-FFF2-40B4-BE49-F238E27FC236}">
                <a16:creationId xmlns:a16="http://schemas.microsoft.com/office/drawing/2014/main" id="{8FC300FC-77D3-4A62-83ED-14E84E9D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3852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sp>
        <p:nvSpPr>
          <p:cNvPr id="21512" name="Text Box 57">
            <a:extLst>
              <a:ext uri="{FF2B5EF4-FFF2-40B4-BE49-F238E27FC236}">
                <a16:creationId xmlns:a16="http://schemas.microsoft.com/office/drawing/2014/main" id="{328C1833-6B8F-4F52-9FD4-08E9C8909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3554413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graphicFrame>
        <p:nvGraphicFramePr>
          <p:cNvPr id="21513" name="Object 6">
            <a:extLst>
              <a:ext uri="{FF2B5EF4-FFF2-40B4-BE49-F238E27FC236}">
                <a16:creationId xmlns:a16="http://schemas.microsoft.com/office/drawing/2014/main" id="{1E3ABF9B-715D-49BF-BEFE-1DEBD3B8046E}"/>
              </a:ext>
            </a:extLst>
          </p:cNvPr>
          <p:cNvGraphicFramePr>
            <a:graphicFrameLocks/>
          </p:cNvGraphicFramePr>
          <p:nvPr/>
        </p:nvGraphicFramePr>
        <p:xfrm>
          <a:off x="4098925" y="3489325"/>
          <a:ext cx="415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r:id="rId11" imgW="215619" imgH="266353" progId="Equation.3">
                  <p:embed/>
                </p:oleObj>
              </mc:Choice>
              <mc:Fallback>
                <p:oleObj r:id="rId11" imgW="215619" imgH="266353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3489325"/>
                        <a:ext cx="41592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4" name="Text Box 59">
            <a:extLst>
              <a:ext uri="{FF2B5EF4-FFF2-40B4-BE49-F238E27FC236}">
                <a16:creationId xmlns:a16="http://schemas.microsoft.com/office/drawing/2014/main" id="{215B40AF-5054-46FF-824E-DA90B1B92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3852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graphicFrame>
        <p:nvGraphicFramePr>
          <p:cNvPr id="21515" name="Object 7">
            <a:extLst>
              <a:ext uri="{FF2B5EF4-FFF2-40B4-BE49-F238E27FC236}">
                <a16:creationId xmlns:a16="http://schemas.microsoft.com/office/drawing/2014/main" id="{3D6DEED7-B399-4C3C-B210-783F2BB01886}"/>
              </a:ext>
            </a:extLst>
          </p:cNvPr>
          <p:cNvGraphicFramePr>
            <a:graphicFrameLocks/>
          </p:cNvGraphicFramePr>
          <p:nvPr/>
        </p:nvGraphicFramePr>
        <p:xfrm>
          <a:off x="4098925" y="3489325"/>
          <a:ext cx="415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r:id="rId12" imgW="215619" imgH="266353" progId="Equation.3">
                  <p:embed/>
                </p:oleObj>
              </mc:Choice>
              <mc:Fallback>
                <p:oleObj r:id="rId12" imgW="215619" imgH="266353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3489325"/>
                        <a:ext cx="41592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6" name="Text Box 62">
            <a:extLst>
              <a:ext uri="{FF2B5EF4-FFF2-40B4-BE49-F238E27FC236}">
                <a16:creationId xmlns:a16="http://schemas.microsoft.com/office/drawing/2014/main" id="{E5DDC8BC-F8EE-4722-AA89-408AD709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3852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sp>
        <p:nvSpPr>
          <p:cNvPr id="21517" name="Text Box 60">
            <a:extLst>
              <a:ext uri="{FF2B5EF4-FFF2-40B4-BE49-F238E27FC236}">
                <a16:creationId xmlns:a16="http://schemas.microsoft.com/office/drawing/2014/main" id="{08791133-C733-4B44-9ABC-AACA7B1DE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3554413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graphicFrame>
        <p:nvGraphicFramePr>
          <p:cNvPr id="21518" name="Object 15">
            <a:extLst>
              <a:ext uri="{FF2B5EF4-FFF2-40B4-BE49-F238E27FC236}">
                <a16:creationId xmlns:a16="http://schemas.microsoft.com/office/drawing/2014/main" id="{51B74CCA-5830-413D-9FA0-982988AA2CC9}"/>
              </a:ext>
            </a:extLst>
          </p:cNvPr>
          <p:cNvGraphicFramePr>
            <a:graphicFrameLocks/>
          </p:cNvGraphicFramePr>
          <p:nvPr/>
        </p:nvGraphicFramePr>
        <p:xfrm>
          <a:off x="6605588" y="3371850"/>
          <a:ext cx="36830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6" r:id="rId13" imgW="152202" imgH="266353" progId="Equation.3">
                  <p:embed/>
                </p:oleObj>
              </mc:Choice>
              <mc:Fallback>
                <p:oleObj r:id="rId13" imgW="152202" imgH="266353" progId="Equation.3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5588" y="3371850"/>
                        <a:ext cx="368300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19" name="Group 35">
            <a:extLst>
              <a:ext uri="{FF2B5EF4-FFF2-40B4-BE49-F238E27FC236}">
                <a16:creationId xmlns:a16="http://schemas.microsoft.com/office/drawing/2014/main" id="{FAEBE0F6-0C99-47C3-BD25-556C40775354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673225"/>
            <a:ext cx="5246688" cy="3617913"/>
            <a:chOff x="2256" y="1054"/>
            <a:chExt cx="3305" cy="2279"/>
          </a:xfrm>
        </p:grpSpPr>
        <p:grpSp>
          <p:nvGrpSpPr>
            <p:cNvPr id="21520" name="Group 25">
              <a:extLst>
                <a:ext uri="{FF2B5EF4-FFF2-40B4-BE49-F238E27FC236}">
                  <a16:creationId xmlns:a16="http://schemas.microsoft.com/office/drawing/2014/main" id="{D54C45D7-41BD-4400-9B91-5DD22252E3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054"/>
              <a:ext cx="3305" cy="2256"/>
              <a:chOff x="0" y="743"/>
              <a:chExt cx="4014" cy="2750"/>
            </a:xfrm>
          </p:grpSpPr>
          <p:sp>
            <p:nvSpPr>
              <p:cNvPr id="21521" name="Line 5">
                <a:extLst>
                  <a:ext uri="{FF2B5EF4-FFF2-40B4-BE49-F238E27FC236}">
                    <a16:creationId xmlns:a16="http://schemas.microsoft.com/office/drawing/2014/main" id="{2AB55BC9-15F4-46D4-8998-777AB4E7FE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2160"/>
                <a:ext cx="401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2" name="Line 6">
                <a:extLst>
                  <a:ext uri="{FF2B5EF4-FFF2-40B4-BE49-F238E27FC236}">
                    <a16:creationId xmlns:a16="http://schemas.microsoft.com/office/drawing/2014/main" id="{C85C3872-11F2-477C-B990-CAFA5AE6C1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73" y="743"/>
                <a:ext cx="0" cy="27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523" name="Group 34">
              <a:extLst>
                <a:ext uri="{FF2B5EF4-FFF2-40B4-BE49-F238E27FC236}">
                  <a16:creationId xmlns:a16="http://schemas.microsoft.com/office/drawing/2014/main" id="{DD7D9A40-42C9-4E03-9C9D-72BB5248E5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0" y="1100"/>
              <a:ext cx="2217" cy="2233"/>
              <a:chOff x="2760" y="1100"/>
              <a:chExt cx="2217" cy="2233"/>
            </a:xfrm>
          </p:grpSpPr>
          <p:sp>
            <p:nvSpPr>
              <p:cNvPr id="21524" name="Line 7">
                <a:extLst>
                  <a:ext uri="{FF2B5EF4-FFF2-40B4-BE49-F238E27FC236}">
                    <a16:creationId xmlns:a16="http://schemas.microsoft.com/office/drawing/2014/main" id="{9D2EFC73-2A21-4017-B118-D440EB3061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3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5" name="Line 8">
                <a:extLst>
                  <a:ext uri="{FF2B5EF4-FFF2-40B4-BE49-F238E27FC236}">
                    <a16:creationId xmlns:a16="http://schemas.microsoft.com/office/drawing/2014/main" id="{C7626297-1F31-4191-80B8-A27C6AAAB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0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6" name="Line 9">
                <a:extLst>
                  <a:ext uri="{FF2B5EF4-FFF2-40B4-BE49-F238E27FC236}">
                    <a16:creationId xmlns:a16="http://schemas.microsoft.com/office/drawing/2014/main" id="{E38D800A-8EF5-421D-B301-65D302985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7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7" name="Line 10">
                <a:extLst>
                  <a:ext uri="{FF2B5EF4-FFF2-40B4-BE49-F238E27FC236}">
                    <a16:creationId xmlns:a16="http://schemas.microsoft.com/office/drawing/2014/main" id="{9179238D-CD4A-45EB-BAD8-A72D3B2B04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7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528" name="Text Box 36">
            <a:extLst>
              <a:ext uri="{FF2B5EF4-FFF2-40B4-BE49-F238E27FC236}">
                <a16:creationId xmlns:a16="http://schemas.microsoft.com/office/drawing/2014/main" id="{6E41398C-B220-4627-9910-7F267C54F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3895725"/>
            <a:ext cx="354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/>
              <a:t>-1</a:t>
            </a:r>
          </a:p>
        </p:txBody>
      </p:sp>
      <p:sp>
        <p:nvSpPr>
          <p:cNvPr id="21529" name="Text Box 37">
            <a:extLst>
              <a:ext uri="{FF2B5EF4-FFF2-40B4-BE49-F238E27FC236}">
                <a16:creationId xmlns:a16="http://schemas.microsoft.com/office/drawing/2014/main" id="{C6081354-30A3-4038-AC65-DA5CACF49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5338" y="28670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/>
              <a:t>1</a:t>
            </a:r>
          </a:p>
        </p:txBody>
      </p:sp>
      <p:sp>
        <p:nvSpPr>
          <p:cNvPr id="21530" name="Text Box 38">
            <a:extLst>
              <a:ext uri="{FF2B5EF4-FFF2-40B4-BE49-F238E27FC236}">
                <a16:creationId xmlns:a16="http://schemas.microsoft.com/office/drawing/2014/main" id="{368A7B0A-814E-4E82-92A3-452BD6607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1500188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1" name="Text Box 39">
            <a:extLst>
              <a:ext uri="{FF2B5EF4-FFF2-40B4-BE49-F238E27FC236}">
                <a16:creationId xmlns:a16="http://schemas.microsoft.com/office/drawing/2014/main" id="{821DDB1B-8E17-42E3-A387-D4DDF4622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938" y="3071813"/>
            <a:ext cx="338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32" name="Text Box 42">
            <a:extLst>
              <a:ext uri="{FF2B5EF4-FFF2-40B4-BE49-F238E27FC236}">
                <a16:creationId xmlns:a16="http://schemas.microsoft.com/office/drawing/2014/main" id="{6E3B9A2B-A93F-4419-8EF8-F8C456C92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1088" y="351790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600"/>
              <a:t>0</a:t>
            </a:r>
          </a:p>
        </p:txBody>
      </p:sp>
      <p:graphicFrame>
        <p:nvGraphicFramePr>
          <p:cNvPr id="21533" name="Object 16">
            <a:extLst>
              <a:ext uri="{FF2B5EF4-FFF2-40B4-BE49-F238E27FC236}">
                <a16:creationId xmlns:a16="http://schemas.microsoft.com/office/drawing/2014/main" id="{23D65D2A-2001-4461-8407-8EBEA0B70427}"/>
              </a:ext>
            </a:extLst>
          </p:cNvPr>
          <p:cNvGraphicFramePr>
            <a:graphicFrameLocks/>
          </p:cNvGraphicFramePr>
          <p:nvPr/>
        </p:nvGraphicFramePr>
        <p:xfrm>
          <a:off x="7827963" y="3519488"/>
          <a:ext cx="33496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7" r:id="rId15" imgW="215619" imgH="266353" progId="Equation.3">
                  <p:embed/>
                </p:oleObj>
              </mc:Choice>
              <mc:Fallback>
                <p:oleObj r:id="rId15" imgW="215619" imgH="266353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7963" y="3519488"/>
                        <a:ext cx="334962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4" name="Object 17">
            <a:extLst>
              <a:ext uri="{FF2B5EF4-FFF2-40B4-BE49-F238E27FC236}">
                <a16:creationId xmlns:a16="http://schemas.microsoft.com/office/drawing/2014/main" id="{2E614B0A-6DE2-47A4-93E8-AADEAEF0C218}"/>
              </a:ext>
            </a:extLst>
          </p:cNvPr>
          <p:cNvGraphicFramePr>
            <a:graphicFrameLocks/>
          </p:cNvGraphicFramePr>
          <p:nvPr/>
        </p:nvGraphicFramePr>
        <p:xfrm>
          <a:off x="5354638" y="3517900"/>
          <a:ext cx="27781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8" r:id="rId16" imgW="152202" imgH="266353" progId="Equation.3">
                  <p:embed/>
                </p:oleObj>
              </mc:Choice>
              <mc:Fallback>
                <p:oleObj r:id="rId16" imgW="152202" imgH="266353" progId="Equation.3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4638" y="3517900"/>
                        <a:ext cx="277812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5" name="Object 18">
            <a:extLst>
              <a:ext uri="{FF2B5EF4-FFF2-40B4-BE49-F238E27FC236}">
                <a16:creationId xmlns:a16="http://schemas.microsoft.com/office/drawing/2014/main" id="{8F249CA5-8F48-4A61-B426-EC1B932685F0}"/>
              </a:ext>
            </a:extLst>
          </p:cNvPr>
          <p:cNvGraphicFramePr>
            <a:graphicFrameLocks/>
          </p:cNvGraphicFramePr>
          <p:nvPr/>
        </p:nvGraphicFramePr>
        <p:xfrm>
          <a:off x="4098925" y="3489325"/>
          <a:ext cx="4159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9" r:id="rId17" imgW="215619" imgH="266353" progId="Equation.3">
                  <p:embed/>
                </p:oleObj>
              </mc:Choice>
              <mc:Fallback>
                <p:oleObj r:id="rId17" imgW="215619" imgH="266353" progId="Equation.3">
                  <p:embed/>
                  <p:pic>
                    <p:nvPicPr>
                      <p:cNvPr id="0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3489325"/>
                        <a:ext cx="41592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6" name="Text Box 66">
            <a:extLst>
              <a:ext uri="{FF2B5EF4-FFF2-40B4-BE49-F238E27FC236}">
                <a16:creationId xmlns:a16="http://schemas.microsoft.com/office/drawing/2014/main" id="{35475FA9-4C7B-42FF-ABD2-C0C9FA0ED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43852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-</a:t>
            </a:r>
          </a:p>
        </p:txBody>
      </p:sp>
      <p:grpSp>
        <p:nvGrpSpPr>
          <p:cNvPr id="5" name="Group 27">
            <a:extLst>
              <a:ext uri="{FF2B5EF4-FFF2-40B4-BE49-F238E27FC236}">
                <a16:creationId xmlns:a16="http://schemas.microsoft.com/office/drawing/2014/main" id="{40952F8F-1ED7-48DC-A797-E5DD6318FCDE}"/>
              </a:ext>
            </a:extLst>
          </p:cNvPr>
          <p:cNvGrpSpPr>
            <a:grpSpLocks/>
          </p:cNvGrpSpPr>
          <p:nvPr/>
        </p:nvGrpSpPr>
        <p:grpSpPr bwMode="auto">
          <a:xfrm>
            <a:off x="3787775" y="1709738"/>
            <a:ext cx="4706938" cy="3654425"/>
            <a:chOff x="158" y="771"/>
            <a:chExt cx="3601" cy="2806"/>
          </a:xfrm>
        </p:grpSpPr>
        <p:grpSp>
          <p:nvGrpSpPr>
            <p:cNvPr id="21538" name="Group 16">
              <a:extLst>
                <a:ext uri="{FF2B5EF4-FFF2-40B4-BE49-F238E27FC236}">
                  <a16:creationId xmlns:a16="http://schemas.microsoft.com/office/drawing/2014/main" id="{D4C34FA0-73CC-472B-8C1F-CE4F578875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76" y="771"/>
              <a:ext cx="794" cy="2778"/>
              <a:chOff x="1576" y="771"/>
              <a:chExt cx="794" cy="2778"/>
            </a:xfrm>
          </p:grpSpPr>
          <p:sp>
            <p:nvSpPr>
              <p:cNvPr id="21539" name="Freeform 14">
                <a:extLst>
                  <a:ext uri="{FF2B5EF4-FFF2-40B4-BE49-F238E27FC236}">
                    <a16:creationId xmlns:a16="http://schemas.microsoft.com/office/drawing/2014/main" id="{A4EEA61B-4B21-44D1-93A4-3D20100F52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3" y="771"/>
                <a:ext cx="397" cy="1389"/>
              </a:xfrm>
              <a:custGeom>
                <a:avLst/>
                <a:gdLst>
                  <a:gd name="T0" fmla="*/ 0 w 397"/>
                  <a:gd name="T1" fmla="*/ 1389 h 1389"/>
                  <a:gd name="T2" fmla="*/ 255 w 397"/>
                  <a:gd name="T3" fmla="*/ 1049 h 1389"/>
                  <a:gd name="T4" fmla="*/ 397 w 397"/>
                  <a:gd name="T5" fmla="*/ 0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7" h="1389">
                    <a:moveTo>
                      <a:pt x="0" y="1389"/>
                    </a:moveTo>
                    <a:cubicBezTo>
                      <a:pt x="94" y="1335"/>
                      <a:pt x="189" y="1281"/>
                      <a:pt x="255" y="1049"/>
                    </a:cubicBezTo>
                    <a:cubicBezTo>
                      <a:pt x="321" y="817"/>
                      <a:pt x="359" y="408"/>
                      <a:pt x="397" y="0"/>
                    </a:cubicBezTo>
                  </a:path>
                </a:pathLst>
              </a:custGeom>
              <a:noFill/>
              <a:ln w="28575">
                <a:solidFill>
                  <a:srgbClr val="000099">
                    <a:alpha val="45882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1540" name="Freeform 15">
                <a:extLst>
                  <a:ext uri="{FF2B5EF4-FFF2-40B4-BE49-F238E27FC236}">
                    <a16:creationId xmlns:a16="http://schemas.microsoft.com/office/drawing/2014/main" id="{59D7CB4F-49D8-444A-A57D-4ABCE9008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576" y="2160"/>
                <a:ext cx="397" cy="1389"/>
              </a:xfrm>
              <a:custGeom>
                <a:avLst/>
                <a:gdLst>
                  <a:gd name="T0" fmla="*/ 0 w 397"/>
                  <a:gd name="T1" fmla="*/ 1389 h 1389"/>
                  <a:gd name="T2" fmla="*/ 255 w 397"/>
                  <a:gd name="T3" fmla="*/ 1049 h 1389"/>
                  <a:gd name="T4" fmla="*/ 397 w 397"/>
                  <a:gd name="T5" fmla="*/ 0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7" h="1389">
                    <a:moveTo>
                      <a:pt x="0" y="1389"/>
                    </a:moveTo>
                    <a:cubicBezTo>
                      <a:pt x="94" y="1335"/>
                      <a:pt x="189" y="1281"/>
                      <a:pt x="255" y="1049"/>
                    </a:cubicBezTo>
                    <a:cubicBezTo>
                      <a:pt x="321" y="817"/>
                      <a:pt x="359" y="408"/>
                      <a:pt x="397" y="0"/>
                    </a:cubicBezTo>
                  </a:path>
                </a:pathLst>
              </a:custGeom>
              <a:noFill/>
              <a:ln w="28575">
                <a:solidFill>
                  <a:srgbClr val="000099">
                    <a:alpha val="45882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sp>
          <p:nvSpPr>
            <p:cNvPr id="21541" name="Freeform 18">
              <a:extLst>
                <a:ext uri="{FF2B5EF4-FFF2-40B4-BE49-F238E27FC236}">
                  <a16:creationId xmlns:a16="http://schemas.microsoft.com/office/drawing/2014/main" id="{44F66E47-7ACE-4830-8798-86A8FA42E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" y="799"/>
              <a:ext cx="397" cy="1389"/>
            </a:xfrm>
            <a:custGeom>
              <a:avLst/>
              <a:gdLst>
                <a:gd name="T0" fmla="*/ 0 w 397"/>
                <a:gd name="T1" fmla="*/ 1389 h 1389"/>
                <a:gd name="T2" fmla="*/ 255 w 397"/>
                <a:gd name="T3" fmla="*/ 1049 h 1389"/>
                <a:gd name="T4" fmla="*/ 397 w 397"/>
                <a:gd name="T5" fmla="*/ 0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389">
                  <a:moveTo>
                    <a:pt x="0" y="1389"/>
                  </a:moveTo>
                  <a:cubicBezTo>
                    <a:pt x="94" y="1335"/>
                    <a:pt x="189" y="1281"/>
                    <a:pt x="255" y="1049"/>
                  </a:cubicBezTo>
                  <a:cubicBezTo>
                    <a:pt x="321" y="817"/>
                    <a:pt x="359" y="408"/>
                    <a:pt x="397" y="0"/>
                  </a:cubicBezTo>
                </a:path>
              </a:pathLst>
            </a:custGeom>
            <a:noFill/>
            <a:ln w="28575">
              <a:solidFill>
                <a:srgbClr val="000099">
                  <a:alpha val="45882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1542" name="Freeform 19">
              <a:extLst>
                <a:ext uri="{FF2B5EF4-FFF2-40B4-BE49-F238E27FC236}">
                  <a16:creationId xmlns:a16="http://schemas.microsoft.com/office/drawing/2014/main" id="{259F6CC6-5B69-4784-9015-DFF43A9E83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55" y="2188"/>
              <a:ext cx="397" cy="1389"/>
            </a:xfrm>
            <a:custGeom>
              <a:avLst/>
              <a:gdLst>
                <a:gd name="T0" fmla="*/ 0 w 397"/>
                <a:gd name="T1" fmla="*/ 1389 h 1389"/>
                <a:gd name="T2" fmla="*/ 255 w 397"/>
                <a:gd name="T3" fmla="*/ 1049 h 1389"/>
                <a:gd name="T4" fmla="*/ 397 w 397"/>
                <a:gd name="T5" fmla="*/ 0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389">
                  <a:moveTo>
                    <a:pt x="0" y="1389"/>
                  </a:moveTo>
                  <a:cubicBezTo>
                    <a:pt x="94" y="1335"/>
                    <a:pt x="189" y="1281"/>
                    <a:pt x="255" y="1049"/>
                  </a:cubicBezTo>
                  <a:cubicBezTo>
                    <a:pt x="321" y="817"/>
                    <a:pt x="359" y="408"/>
                    <a:pt x="397" y="0"/>
                  </a:cubicBezTo>
                </a:path>
              </a:pathLst>
            </a:custGeom>
            <a:noFill/>
            <a:ln w="28575">
              <a:solidFill>
                <a:srgbClr val="000099">
                  <a:alpha val="45882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grpSp>
          <p:nvGrpSpPr>
            <p:cNvPr id="21543" name="Group 20">
              <a:extLst>
                <a:ext uri="{FF2B5EF4-FFF2-40B4-BE49-F238E27FC236}">
                  <a16:creationId xmlns:a16="http://schemas.microsoft.com/office/drawing/2014/main" id="{762E7F66-A039-4226-80FD-7C48212A8C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9" y="771"/>
              <a:ext cx="794" cy="2778"/>
              <a:chOff x="1576" y="771"/>
              <a:chExt cx="794" cy="2778"/>
            </a:xfrm>
          </p:grpSpPr>
          <p:sp>
            <p:nvSpPr>
              <p:cNvPr id="21544" name="Freeform 21">
                <a:extLst>
                  <a:ext uri="{FF2B5EF4-FFF2-40B4-BE49-F238E27FC236}">
                    <a16:creationId xmlns:a16="http://schemas.microsoft.com/office/drawing/2014/main" id="{C361333A-335A-46E9-80C8-05514DB86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3" y="771"/>
                <a:ext cx="397" cy="1389"/>
              </a:xfrm>
              <a:custGeom>
                <a:avLst/>
                <a:gdLst>
                  <a:gd name="T0" fmla="*/ 0 w 397"/>
                  <a:gd name="T1" fmla="*/ 1389 h 1389"/>
                  <a:gd name="T2" fmla="*/ 255 w 397"/>
                  <a:gd name="T3" fmla="*/ 1049 h 1389"/>
                  <a:gd name="T4" fmla="*/ 397 w 397"/>
                  <a:gd name="T5" fmla="*/ 0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7" h="1389">
                    <a:moveTo>
                      <a:pt x="0" y="1389"/>
                    </a:moveTo>
                    <a:cubicBezTo>
                      <a:pt x="94" y="1335"/>
                      <a:pt x="189" y="1281"/>
                      <a:pt x="255" y="1049"/>
                    </a:cubicBezTo>
                    <a:cubicBezTo>
                      <a:pt x="321" y="817"/>
                      <a:pt x="359" y="408"/>
                      <a:pt x="397" y="0"/>
                    </a:cubicBezTo>
                  </a:path>
                </a:pathLst>
              </a:custGeom>
              <a:noFill/>
              <a:ln w="28575">
                <a:solidFill>
                  <a:srgbClr val="000099">
                    <a:alpha val="45882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1545" name="Freeform 22">
                <a:extLst>
                  <a:ext uri="{FF2B5EF4-FFF2-40B4-BE49-F238E27FC236}">
                    <a16:creationId xmlns:a16="http://schemas.microsoft.com/office/drawing/2014/main" id="{9B031665-1883-4AAA-BFB9-E9970EF5D2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1576" y="2160"/>
                <a:ext cx="397" cy="1389"/>
              </a:xfrm>
              <a:custGeom>
                <a:avLst/>
                <a:gdLst>
                  <a:gd name="T0" fmla="*/ 0 w 397"/>
                  <a:gd name="T1" fmla="*/ 1389 h 1389"/>
                  <a:gd name="T2" fmla="*/ 255 w 397"/>
                  <a:gd name="T3" fmla="*/ 1049 h 1389"/>
                  <a:gd name="T4" fmla="*/ 397 w 397"/>
                  <a:gd name="T5" fmla="*/ 0 h 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7" h="1389">
                    <a:moveTo>
                      <a:pt x="0" y="1389"/>
                    </a:moveTo>
                    <a:cubicBezTo>
                      <a:pt x="94" y="1335"/>
                      <a:pt x="189" y="1281"/>
                      <a:pt x="255" y="1049"/>
                    </a:cubicBezTo>
                    <a:cubicBezTo>
                      <a:pt x="321" y="817"/>
                      <a:pt x="359" y="408"/>
                      <a:pt x="397" y="0"/>
                    </a:cubicBezTo>
                  </a:path>
                </a:pathLst>
              </a:custGeom>
              <a:noFill/>
              <a:ln w="28575">
                <a:solidFill>
                  <a:srgbClr val="000099">
                    <a:alpha val="45882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sp>
          <p:nvSpPr>
            <p:cNvPr id="21546" name="Freeform 23">
              <a:extLst>
                <a:ext uri="{FF2B5EF4-FFF2-40B4-BE49-F238E27FC236}">
                  <a16:creationId xmlns:a16="http://schemas.microsoft.com/office/drawing/2014/main" id="{8F40841A-A5CE-4618-8D4C-75765DA7F9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362" y="2160"/>
              <a:ext cx="397" cy="1389"/>
            </a:xfrm>
            <a:custGeom>
              <a:avLst/>
              <a:gdLst>
                <a:gd name="T0" fmla="*/ 0 w 397"/>
                <a:gd name="T1" fmla="*/ 1389 h 1389"/>
                <a:gd name="T2" fmla="*/ 255 w 397"/>
                <a:gd name="T3" fmla="*/ 1049 h 1389"/>
                <a:gd name="T4" fmla="*/ 397 w 397"/>
                <a:gd name="T5" fmla="*/ 0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389">
                  <a:moveTo>
                    <a:pt x="0" y="1389"/>
                  </a:moveTo>
                  <a:cubicBezTo>
                    <a:pt x="94" y="1335"/>
                    <a:pt x="189" y="1281"/>
                    <a:pt x="255" y="1049"/>
                  </a:cubicBezTo>
                  <a:cubicBezTo>
                    <a:pt x="321" y="817"/>
                    <a:pt x="359" y="408"/>
                    <a:pt x="397" y="0"/>
                  </a:cubicBezTo>
                </a:path>
              </a:pathLst>
            </a:custGeom>
            <a:noFill/>
            <a:ln w="28575">
              <a:solidFill>
                <a:srgbClr val="000099">
                  <a:alpha val="45882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1547" name="Freeform 24">
              <a:extLst>
                <a:ext uri="{FF2B5EF4-FFF2-40B4-BE49-F238E27FC236}">
                  <a16:creationId xmlns:a16="http://schemas.microsoft.com/office/drawing/2014/main" id="{BDCE1C01-6F94-432A-BA47-4E01F0B4C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771"/>
              <a:ext cx="397" cy="1389"/>
            </a:xfrm>
            <a:custGeom>
              <a:avLst/>
              <a:gdLst>
                <a:gd name="T0" fmla="*/ 0 w 397"/>
                <a:gd name="T1" fmla="*/ 1389 h 1389"/>
                <a:gd name="T2" fmla="*/ 255 w 397"/>
                <a:gd name="T3" fmla="*/ 1049 h 1389"/>
                <a:gd name="T4" fmla="*/ 397 w 397"/>
                <a:gd name="T5" fmla="*/ 0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1389">
                  <a:moveTo>
                    <a:pt x="0" y="1389"/>
                  </a:moveTo>
                  <a:cubicBezTo>
                    <a:pt x="94" y="1335"/>
                    <a:pt x="189" y="1281"/>
                    <a:pt x="255" y="1049"/>
                  </a:cubicBezTo>
                  <a:cubicBezTo>
                    <a:pt x="321" y="817"/>
                    <a:pt x="359" y="408"/>
                    <a:pt x="397" y="0"/>
                  </a:cubicBezTo>
                </a:path>
              </a:pathLst>
            </a:custGeom>
            <a:noFill/>
            <a:ln w="28575">
              <a:solidFill>
                <a:srgbClr val="000099">
                  <a:alpha val="45490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</p:grpSp>
      <p:grpSp>
        <p:nvGrpSpPr>
          <p:cNvPr id="21548" name="Group 70">
            <a:extLst>
              <a:ext uri="{FF2B5EF4-FFF2-40B4-BE49-F238E27FC236}">
                <a16:creationId xmlns:a16="http://schemas.microsoft.com/office/drawing/2014/main" id="{ED7072D2-CDFA-45CD-A191-A065CBC7DCF7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673225"/>
            <a:ext cx="5246688" cy="3617913"/>
            <a:chOff x="2256" y="1054"/>
            <a:chExt cx="3305" cy="2279"/>
          </a:xfrm>
        </p:grpSpPr>
        <p:sp>
          <p:nvSpPr>
            <p:cNvPr id="21549" name="Text Box 71">
              <a:extLst>
                <a:ext uri="{FF2B5EF4-FFF2-40B4-BE49-F238E27FC236}">
                  <a16:creationId xmlns:a16="http://schemas.microsoft.com/office/drawing/2014/main" id="{451EB87B-16E6-439B-9065-265B01C658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2" y="2239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/>
                <a:t>-</a:t>
              </a:r>
            </a:p>
          </p:txBody>
        </p:sp>
        <p:grpSp>
          <p:nvGrpSpPr>
            <p:cNvPr id="21550" name="Group 72">
              <a:extLst>
                <a:ext uri="{FF2B5EF4-FFF2-40B4-BE49-F238E27FC236}">
                  <a16:creationId xmlns:a16="http://schemas.microsoft.com/office/drawing/2014/main" id="{9CFD08E2-ADEA-4264-95D7-0787D6F70A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1054"/>
              <a:ext cx="3305" cy="2279"/>
              <a:chOff x="2256" y="1054"/>
              <a:chExt cx="3305" cy="2279"/>
            </a:xfrm>
          </p:grpSpPr>
          <p:graphicFrame>
            <p:nvGraphicFramePr>
              <p:cNvPr id="21551" name="Object 11">
                <a:extLst>
                  <a:ext uri="{FF2B5EF4-FFF2-40B4-BE49-F238E27FC236}">
                    <a16:creationId xmlns:a16="http://schemas.microsoft.com/office/drawing/2014/main" id="{C0012B74-4A24-4A4F-87A8-70BDD87D86F1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161" y="2124"/>
              <a:ext cx="232" cy="4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0" r:id="rId18" imgW="152202" imgH="266353" progId="Equation.3">
                      <p:embed/>
                    </p:oleObj>
                  </mc:Choice>
                  <mc:Fallback>
                    <p:oleObj r:id="rId18" imgW="152202" imgH="266353" progId="Equation.3">
                      <p:embed/>
                      <p:pic>
                        <p:nvPicPr>
                          <p:cNvPr id="0" name="Object 1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61" y="2124"/>
                            <a:ext cx="232" cy="40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1552" name="Group 74">
                <a:extLst>
                  <a:ext uri="{FF2B5EF4-FFF2-40B4-BE49-F238E27FC236}">
                    <a16:creationId xmlns:a16="http://schemas.microsoft.com/office/drawing/2014/main" id="{A2397DB9-D958-4DA1-998D-4C4E0E4149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6" y="1054"/>
                <a:ext cx="3305" cy="2279"/>
                <a:chOff x="2256" y="1054"/>
                <a:chExt cx="3305" cy="2279"/>
              </a:xfrm>
            </p:grpSpPr>
            <p:grpSp>
              <p:nvGrpSpPr>
                <p:cNvPr id="21553" name="Group 75">
                  <a:extLst>
                    <a:ext uri="{FF2B5EF4-FFF2-40B4-BE49-F238E27FC236}">
                      <a16:creationId xmlns:a16="http://schemas.microsoft.com/office/drawing/2014/main" id="{0C198D73-625E-4FCE-ABA3-A7448CEEE8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56" y="1054"/>
                  <a:ext cx="3305" cy="2256"/>
                  <a:chOff x="0" y="743"/>
                  <a:chExt cx="4014" cy="2750"/>
                </a:xfrm>
              </p:grpSpPr>
              <p:sp>
                <p:nvSpPr>
                  <p:cNvPr id="21554" name="Line 76">
                    <a:extLst>
                      <a:ext uri="{FF2B5EF4-FFF2-40B4-BE49-F238E27FC236}">
                        <a16:creationId xmlns:a16="http://schemas.microsoft.com/office/drawing/2014/main" id="{608DC6B7-66EA-4A19-B26F-964579BD5CE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0" y="2160"/>
                    <a:ext cx="401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555" name="Line 77">
                    <a:extLst>
                      <a:ext uri="{FF2B5EF4-FFF2-40B4-BE49-F238E27FC236}">
                        <a16:creationId xmlns:a16="http://schemas.microsoft.com/office/drawing/2014/main" id="{B81CCCA4-33BD-403D-A802-61F07E3AC85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73" y="743"/>
                    <a:ext cx="0" cy="275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1556" name="Group 78">
                  <a:extLst>
                    <a:ext uri="{FF2B5EF4-FFF2-40B4-BE49-F238E27FC236}">
                      <a16:creationId xmlns:a16="http://schemas.microsoft.com/office/drawing/2014/main" id="{BBCC9347-085F-4364-BE8A-45274703BF8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60" y="1100"/>
                  <a:ext cx="2217" cy="2233"/>
                  <a:chOff x="2760" y="1100"/>
                  <a:chExt cx="2217" cy="2233"/>
                </a:xfrm>
              </p:grpSpPr>
              <p:sp>
                <p:nvSpPr>
                  <p:cNvPr id="21557" name="Line 79">
                    <a:extLst>
                      <a:ext uri="{FF2B5EF4-FFF2-40B4-BE49-F238E27FC236}">
                        <a16:creationId xmlns:a16="http://schemas.microsoft.com/office/drawing/2014/main" id="{1BCE2C3C-2801-43B7-8979-437B97CA71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253" y="1100"/>
                    <a:ext cx="0" cy="22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558" name="Line 80">
                    <a:extLst>
                      <a:ext uri="{FF2B5EF4-FFF2-40B4-BE49-F238E27FC236}">
                        <a16:creationId xmlns:a16="http://schemas.microsoft.com/office/drawing/2014/main" id="{898E285E-E5C0-47A2-BE96-79BE02C03B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760" y="1100"/>
                    <a:ext cx="0" cy="22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559" name="Line 81">
                    <a:extLst>
                      <a:ext uri="{FF2B5EF4-FFF2-40B4-BE49-F238E27FC236}">
                        <a16:creationId xmlns:a16="http://schemas.microsoft.com/office/drawing/2014/main" id="{3FA1C4E1-DC07-4A33-B452-F0801522FB6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507" y="1100"/>
                    <a:ext cx="0" cy="22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560" name="Line 82">
                    <a:extLst>
                      <a:ext uri="{FF2B5EF4-FFF2-40B4-BE49-F238E27FC236}">
                        <a16:creationId xmlns:a16="http://schemas.microsoft.com/office/drawing/2014/main" id="{295DA296-4D0F-4201-9F71-1FDC081E8D8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977" y="1100"/>
                    <a:ext cx="0" cy="223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1561" name="Text Box 85">
                <a:extLst>
                  <a:ext uri="{FF2B5EF4-FFF2-40B4-BE49-F238E27FC236}">
                    <a16:creationId xmlns:a16="http://schemas.microsoft.com/office/drawing/2014/main" id="{4E32E5E1-BE3E-478D-BBE6-13FC582926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01" y="2454"/>
                <a:ext cx="223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1600"/>
                  <a:t>-1</a:t>
                </a:r>
              </a:p>
            </p:txBody>
          </p:sp>
          <p:sp>
            <p:nvSpPr>
              <p:cNvPr id="21562" name="Text Box 86">
                <a:extLst>
                  <a:ext uri="{FF2B5EF4-FFF2-40B4-BE49-F238E27FC236}">
                    <a16:creationId xmlns:a16="http://schemas.microsoft.com/office/drawing/2014/main" id="{4FAFA9B8-F6D7-42AA-8C5C-3CB2DC013E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01" y="1806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1600"/>
                  <a:t>1</a:t>
                </a:r>
              </a:p>
            </p:txBody>
          </p:sp>
          <p:sp>
            <p:nvSpPr>
              <p:cNvPr id="21563" name="Text Box 90">
                <a:extLst>
                  <a:ext uri="{FF2B5EF4-FFF2-40B4-BE49-F238E27FC236}">
                    <a16:creationId xmlns:a16="http://schemas.microsoft.com/office/drawing/2014/main" id="{548487C2-11BB-4863-8619-493809A422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1" y="2216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 sz="1600"/>
                  <a:t>0</a:t>
                </a:r>
              </a:p>
            </p:txBody>
          </p:sp>
          <p:graphicFrame>
            <p:nvGraphicFramePr>
              <p:cNvPr id="21564" name="Object 12">
                <a:extLst>
                  <a:ext uri="{FF2B5EF4-FFF2-40B4-BE49-F238E27FC236}">
                    <a16:creationId xmlns:a16="http://schemas.microsoft.com/office/drawing/2014/main" id="{71BF6677-9EAD-4FAC-B412-61C214FEBEA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931" y="2217"/>
              <a:ext cx="211" cy="2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1" r:id="rId19" imgW="215619" imgH="266353" progId="Equation.3">
                      <p:embed/>
                    </p:oleObj>
                  </mc:Choice>
                  <mc:Fallback>
                    <p:oleObj r:id="rId19" imgW="215619" imgH="266353" progId="Equation.3">
                      <p:embed/>
                      <p:pic>
                        <p:nvPicPr>
                          <p:cNvPr id="0" name="Object 1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31" y="2217"/>
                            <a:ext cx="211" cy="2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65" name="Object 13">
                <a:extLst>
                  <a:ext uri="{FF2B5EF4-FFF2-40B4-BE49-F238E27FC236}">
                    <a16:creationId xmlns:a16="http://schemas.microsoft.com/office/drawing/2014/main" id="{4267D1CA-8799-4715-9455-07638FB4FCD7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3373" y="2216"/>
              <a:ext cx="175" cy="3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2" r:id="rId20" imgW="152202" imgH="266353" progId="Equation.3">
                      <p:embed/>
                    </p:oleObj>
                  </mc:Choice>
                  <mc:Fallback>
                    <p:oleObj r:id="rId20" imgW="152202" imgH="266353" progId="Equation.3">
                      <p:embed/>
                      <p:pic>
                        <p:nvPicPr>
                          <p:cNvPr id="0" name="Object 1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73" y="2216"/>
                            <a:ext cx="175" cy="30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66" name="Object 14">
                <a:extLst>
                  <a:ext uri="{FF2B5EF4-FFF2-40B4-BE49-F238E27FC236}">
                    <a16:creationId xmlns:a16="http://schemas.microsoft.com/office/drawing/2014/main" id="{394F1408-D523-4216-94DB-104B54EB8008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582" y="2198"/>
              <a:ext cx="262" cy="3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3" r:id="rId21" imgW="215619" imgH="266353" progId="Equation.3">
                      <p:embed/>
                    </p:oleObj>
                  </mc:Choice>
                  <mc:Fallback>
                    <p:oleObj r:id="rId21" imgW="215619" imgH="266353" progId="Equation.3">
                      <p:embed/>
                      <p:pic>
                        <p:nvPicPr>
                          <p:cNvPr id="0" name="Object 1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2" y="2198"/>
                            <a:ext cx="262" cy="3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67" name="Text Box 95">
                <a:extLst>
                  <a:ext uri="{FF2B5EF4-FFF2-40B4-BE49-F238E27FC236}">
                    <a16:creationId xmlns:a16="http://schemas.microsoft.com/office/drawing/2014/main" id="{392ECF24-88B7-43F3-9190-3E10D3E47A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2" y="2166"/>
                <a:ext cx="18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altLang="ru-RU"/>
                  <a:t>-</a:t>
                </a:r>
              </a:p>
            </p:txBody>
          </p:sp>
        </p:grpSp>
      </p:grpSp>
      <p:sp>
        <p:nvSpPr>
          <p:cNvPr id="11362" name="Text Box 98">
            <a:extLst>
              <a:ext uri="{FF2B5EF4-FFF2-40B4-BE49-F238E27FC236}">
                <a16:creationId xmlns:a16="http://schemas.microsoft.com/office/drawing/2014/main" id="{3EEDAEB8-3498-4F51-889C-4F38CF65F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285875"/>
            <a:ext cx="42148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Область определения данной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функции – все действительные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-RU" altLang="ru-RU" sz="2000" b="1">
                <a:latin typeface="Times New Roman" panose="02020603050405020304" pitchFamily="18" charset="0"/>
              </a:rPr>
              <a:t> числа, кроме чисел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363" name="Object 9">
            <a:extLst>
              <a:ext uri="{FF2B5EF4-FFF2-40B4-BE49-F238E27FC236}">
                <a16:creationId xmlns:a16="http://schemas.microsoft.com/office/drawing/2014/main" id="{1D171856-BD4A-4851-8770-4D7740F16A39}"/>
              </a:ext>
            </a:extLst>
          </p:cNvPr>
          <p:cNvGraphicFramePr>
            <a:graphicFrameLocks/>
          </p:cNvGraphicFramePr>
          <p:nvPr/>
        </p:nvGraphicFramePr>
        <p:xfrm>
          <a:off x="428625" y="2286000"/>
          <a:ext cx="207168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4" r:id="rId22" imgW="1218671" imgH="444307" progId="Equation.3">
                  <p:embed/>
                </p:oleObj>
              </mc:Choice>
              <mc:Fallback>
                <p:oleObj r:id="rId22" imgW="1218671" imgH="444307" progId="Equation.3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286000"/>
                        <a:ext cx="2071688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Rectangle 16">
            <a:extLst>
              <a:ext uri="{FF2B5EF4-FFF2-40B4-BE49-F238E27FC236}">
                <a16:creationId xmlns:a16="http://schemas.microsoft.com/office/drawing/2014/main" id="{6B720DCD-D283-48A5-B4DE-96DF4874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57188"/>
            <a:ext cx="79295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Тригонометрическая функция</a:t>
            </a:r>
            <a:r>
              <a:rPr lang="en-US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y = tg x</a:t>
            </a:r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 Box 98">
            <a:extLst>
              <a:ext uri="{FF2B5EF4-FFF2-40B4-BE49-F238E27FC236}">
                <a16:creationId xmlns:a16="http://schemas.microsoft.com/office/drawing/2014/main" id="{FD41FD5C-4C0B-4B19-B3F2-987D4901D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072188"/>
            <a:ext cx="8929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периодическая, ее</a:t>
            </a:r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наименьший положительный период равен  </a:t>
            </a:r>
            <a:r>
              <a:rPr lang="el-GR" altLang="ru-RU" sz="2000" b="1">
                <a:latin typeface="Times New Roman" panose="02020603050405020304" pitchFamily="18" charset="0"/>
              </a:rPr>
              <a:t>π</a:t>
            </a:r>
            <a:r>
              <a:rPr lang="ru-RU" altLang="ru-RU" sz="2000" b="1">
                <a:latin typeface="Times New Roman" panose="02020603050405020304" pitchFamily="18" charset="0"/>
              </a:rPr>
              <a:t>.</a:t>
            </a:r>
            <a:endParaRPr lang="el-GR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 Box 98">
            <a:extLst>
              <a:ext uri="{FF2B5EF4-FFF2-40B4-BE49-F238E27FC236}">
                <a16:creationId xmlns:a16="http://schemas.microsoft.com/office/drawing/2014/main" id="{47524DEA-435F-4906-BE7C-A71856554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357813"/>
            <a:ext cx="8929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нечетная, график симметричен относительно </a:t>
            </a:r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начала</a:t>
            </a:r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координат.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 Box 98">
            <a:extLst>
              <a:ext uri="{FF2B5EF4-FFF2-40B4-BE49-F238E27FC236}">
                <a16:creationId xmlns:a16="http://schemas.microsoft.com/office/drawing/2014/main" id="{1481E903-49CF-4F38-AFD1-BF5A1B663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4000500"/>
            <a:ext cx="4500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возрастает на интервалах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2" name="Object 19">
            <a:extLst>
              <a:ext uri="{FF2B5EF4-FFF2-40B4-BE49-F238E27FC236}">
                <a16:creationId xmlns:a16="http://schemas.microsoft.com/office/drawing/2014/main" id="{D390E8BD-B2E1-4E08-843B-103FB43B7E23}"/>
              </a:ext>
            </a:extLst>
          </p:cNvPr>
          <p:cNvGraphicFramePr>
            <a:graphicFrameLocks/>
          </p:cNvGraphicFramePr>
          <p:nvPr/>
        </p:nvGraphicFramePr>
        <p:xfrm>
          <a:off x="357188" y="4500563"/>
          <a:ext cx="2787650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5" r:id="rId24" imgW="1574117" imgH="393529" progId="Equation.DSMT4">
                  <p:embed/>
                </p:oleObj>
              </mc:Choice>
              <mc:Fallback>
                <p:oleObj r:id="rId24" imgW="1574117" imgH="393529" progId="Equation.DSMT4">
                  <p:embed/>
                  <p:pic>
                    <p:nvPicPr>
                      <p:cNvPr id="0" name="Object 19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4500563"/>
                        <a:ext cx="2787650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Text Box 98">
            <a:extLst>
              <a:ext uri="{FF2B5EF4-FFF2-40B4-BE49-F238E27FC236}">
                <a16:creationId xmlns:a16="http://schemas.microsoft.com/office/drawing/2014/main" id="{2CB55E67-92FB-4611-8CDB-5CF7B2C7E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3143250"/>
            <a:ext cx="4071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Область значений функции – 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-RU" altLang="ru-RU" sz="2000" b="1">
                <a:latin typeface="Times New Roman" panose="02020603050405020304" pitchFamily="18" charset="0"/>
              </a:rPr>
              <a:t>все действительные числа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06039A4-3612-4599-8A02-36A28D95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0" y="3214688"/>
            <a:ext cx="500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0D9F6AB-A69C-4324-93CA-807A05374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3" y="3214688"/>
            <a:ext cx="401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7AE65EA-C8BC-4D82-A6A0-5CCAF89E6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0" y="321468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CE6D5B8-ED9D-45AD-ADEA-F6CEBC99D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3214688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2" grpId="0"/>
      <p:bldP spid="87" grpId="0" animBg="1"/>
      <p:bldP spid="89" grpId="0"/>
      <p:bldP spid="90" grpId="0"/>
      <p:bldP spid="91" grpId="0"/>
      <p:bldP spid="93" grpId="0"/>
      <p:bldP spid="94" grpId="0"/>
      <p:bldP spid="95" grpId="0"/>
      <p:bldP spid="96" grpId="0"/>
      <p:bldP spid="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>
            <a:extLst>
              <a:ext uri="{FF2B5EF4-FFF2-40B4-BE49-F238E27FC236}">
                <a16:creationId xmlns:a16="http://schemas.microsoft.com/office/drawing/2014/main" id="{5612D9EF-CEEA-42D2-B65B-DB1486CC2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673225"/>
            <a:ext cx="35004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Область определения 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-RU" altLang="ru-RU" sz="2000" b="1">
                <a:latin typeface="Times New Roman" panose="02020603050405020304" pitchFamily="18" charset="0"/>
              </a:rPr>
              <a:t>данной функции – все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-RU" altLang="ru-RU" sz="2000" b="1">
                <a:latin typeface="Times New Roman" panose="02020603050405020304" pitchFamily="18" charset="0"/>
              </a:rPr>
              <a:t> действительные числа, </a:t>
            </a:r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-RU" altLang="ru-RU" sz="2000" b="1">
                <a:latin typeface="Times New Roman" panose="02020603050405020304" pitchFamily="18" charset="0"/>
              </a:rPr>
              <a:t>кроме чисел  </a:t>
            </a:r>
            <a:r>
              <a:rPr lang="ru-RU" altLang="ru-RU" sz="2000" b="1" i="1">
                <a:latin typeface="Times New Roman" panose="02020603050405020304" pitchFamily="18" charset="0"/>
              </a:rPr>
              <a:t>х</a:t>
            </a:r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000" b="1">
                <a:latin typeface="Times New Roman" panose="02020603050405020304" pitchFamily="18" charset="0"/>
              </a:rPr>
              <a:t>=</a:t>
            </a:r>
            <a:r>
              <a:rPr lang="en-US" altLang="ru-RU" sz="2000" b="1">
                <a:latin typeface="Times New Roman" panose="02020603050405020304" pitchFamily="18" charset="0"/>
              </a:rPr>
              <a:t> </a:t>
            </a:r>
            <a:r>
              <a:rPr lang="el-GR" altLang="ru-RU" sz="2000" b="1">
                <a:latin typeface="Times New Roman" panose="02020603050405020304" pitchFamily="18" charset="0"/>
              </a:rPr>
              <a:t>π</a:t>
            </a:r>
            <a:r>
              <a:rPr lang="en-US" altLang="ru-RU" sz="2000" b="1" i="1">
                <a:latin typeface="Times New Roman" panose="02020603050405020304" pitchFamily="18" charset="0"/>
              </a:rPr>
              <a:t>k, k </a:t>
            </a:r>
            <a:r>
              <a:rPr lang="ru-RU" altLang="ru-RU" sz="2000" b="1">
                <a:latin typeface="Times New Roman" panose="02020603050405020304" pitchFamily="18" charset="0"/>
              </a:rPr>
              <a:t>Є</a:t>
            </a:r>
            <a:r>
              <a:rPr lang="ru-RU" altLang="ru-RU" sz="2000" b="1" i="1">
                <a:latin typeface="Times New Roman" panose="02020603050405020304" pitchFamily="18" charset="0"/>
              </a:rPr>
              <a:t> </a:t>
            </a:r>
            <a:r>
              <a:rPr lang="en-US" altLang="ru-RU" sz="2000" b="1" i="1">
                <a:latin typeface="Times New Roman" panose="02020603050405020304" pitchFamily="18" charset="0"/>
              </a:rPr>
              <a:t>Z</a:t>
            </a:r>
            <a:r>
              <a:rPr lang="ru-RU" altLang="ru-RU" sz="2000" b="1">
                <a:latin typeface="Times New Roman" panose="02020603050405020304" pitchFamily="18" charset="0"/>
              </a:rPr>
              <a:t>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50">
            <a:extLst>
              <a:ext uri="{FF2B5EF4-FFF2-40B4-BE49-F238E27FC236}">
                <a16:creationId xmlns:a16="http://schemas.microsoft.com/office/drawing/2014/main" id="{1E10C1F6-3396-455C-B854-9E1D29DEF0B9}"/>
              </a:ext>
            </a:extLst>
          </p:cNvPr>
          <p:cNvGrpSpPr>
            <a:grpSpLocks/>
          </p:cNvGrpSpPr>
          <p:nvPr/>
        </p:nvGrpSpPr>
        <p:grpSpPr bwMode="auto">
          <a:xfrm>
            <a:off x="3671888" y="1763713"/>
            <a:ext cx="4679950" cy="3579812"/>
            <a:chOff x="2313" y="1111"/>
            <a:chExt cx="2948" cy="2255"/>
          </a:xfrm>
        </p:grpSpPr>
        <p:grpSp>
          <p:nvGrpSpPr>
            <p:cNvPr id="22531" name="Group 48">
              <a:extLst>
                <a:ext uri="{FF2B5EF4-FFF2-40B4-BE49-F238E27FC236}">
                  <a16:creationId xmlns:a16="http://schemas.microsoft.com/office/drawing/2014/main" id="{FE1B3DDC-1325-448C-9858-8FEC53831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3" y="1111"/>
              <a:ext cx="2217" cy="2255"/>
              <a:chOff x="2760" y="1100"/>
              <a:chExt cx="2217" cy="2255"/>
            </a:xfrm>
          </p:grpSpPr>
          <p:sp>
            <p:nvSpPr>
              <p:cNvPr id="22532" name="Line 29">
                <a:extLst>
                  <a:ext uri="{FF2B5EF4-FFF2-40B4-BE49-F238E27FC236}">
                    <a16:creationId xmlns:a16="http://schemas.microsoft.com/office/drawing/2014/main" id="{9A6D2A1A-0672-4310-9A08-D4103AC078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3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3" name="Line 30">
                <a:extLst>
                  <a:ext uri="{FF2B5EF4-FFF2-40B4-BE49-F238E27FC236}">
                    <a16:creationId xmlns:a16="http://schemas.microsoft.com/office/drawing/2014/main" id="{DE5177A5-5878-445B-8A7B-B232E82AB9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60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4" name="Line 31">
                <a:extLst>
                  <a:ext uri="{FF2B5EF4-FFF2-40B4-BE49-F238E27FC236}">
                    <a16:creationId xmlns:a16="http://schemas.microsoft.com/office/drawing/2014/main" id="{DCA384F4-75D4-4BDC-A525-BEE35906D8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7" y="1122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35" name="Line 32">
                <a:extLst>
                  <a:ext uri="{FF2B5EF4-FFF2-40B4-BE49-F238E27FC236}">
                    <a16:creationId xmlns:a16="http://schemas.microsoft.com/office/drawing/2014/main" id="{1EBFB842-D8CC-4EB5-803D-1074BDA7C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77" y="1100"/>
                <a:ext cx="0" cy="22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536" name="Line 49">
              <a:extLst>
                <a:ext uri="{FF2B5EF4-FFF2-40B4-BE49-F238E27FC236}">
                  <a16:creationId xmlns:a16="http://schemas.microsoft.com/office/drawing/2014/main" id="{CF345B0C-5DEF-42A3-91F7-04B3694CFC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61" y="1168"/>
              <a:ext cx="0" cy="2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537" name="Group 46">
            <a:extLst>
              <a:ext uri="{FF2B5EF4-FFF2-40B4-BE49-F238E27FC236}">
                <a16:creationId xmlns:a16="http://schemas.microsoft.com/office/drawing/2014/main" id="{985AC929-D1FA-49C8-9A28-DB3EA69DC6D4}"/>
              </a:ext>
            </a:extLst>
          </p:cNvPr>
          <p:cNvGrpSpPr>
            <a:grpSpLocks/>
          </p:cNvGrpSpPr>
          <p:nvPr/>
        </p:nvGrpSpPr>
        <p:grpSpPr bwMode="auto">
          <a:xfrm>
            <a:off x="3446463" y="1357313"/>
            <a:ext cx="5340350" cy="3897312"/>
            <a:chOff x="2256" y="855"/>
            <a:chExt cx="3364" cy="2455"/>
          </a:xfrm>
        </p:grpSpPr>
        <p:graphicFrame>
          <p:nvGraphicFramePr>
            <p:cNvPr id="22538" name="Object 6">
              <a:extLst>
                <a:ext uri="{FF2B5EF4-FFF2-40B4-BE49-F238E27FC236}">
                  <a16:creationId xmlns:a16="http://schemas.microsoft.com/office/drawing/2014/main" id="{5EDA5827-FBB3-4ECD-ACF5-30D3F6F1F97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161" y="2124"/>
            <a:ext cx="232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5" r:id="rId3" imgW="152202" imgH="266353" progId="Equation.3">
                    <p:embed/>
                  </p:oleObj>
                </mc:Choice>
                <mc:Fallback>
                  <p:oleObj r:id="rId3" imgW="152202" imgH="266353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1" y="2124"/>
                          <a:ext cx="232" cy="4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39" name="Line 26">
              <a:extLst>
                <a:ext uri="{FF2B5EF4-FFF2-40B4-BE49-F238E27FC236}">
                  <a16:creationId xmlns:a16="http://schemas.microsoft.com/office/drawing/2014/main" id="{FCC77E79-C677-4082-9A78-00447C4BEF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16"/>
              <a:ext cx="33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40" name="Line 27">
              <a:extLst>
                <a:ext uri="{FF2B5EF4-FFF2-40B4-BE49-F238E27FC236}">
                  <a16:creationId xmlns:a16="http://schemas.microsoft.com/office/drawing/2014/main" id="{77245540-215A-4E34-9568-08BE63EAC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81" y="1054"/>
              <a:ext cx="0" cy="22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41" name="Text Box 35">
              <a:extLst>
                <a:ext uri="{FF2B5EF4-FFF2-40B4-BE49-F238E27FC236}">
                  <a16:creationId xmlns:a16="http://schemas.microsoft.com/office/drawing/2014/main" id="{1685964C-8877-47B0-B5B7-D3B840F550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1" y="2454"/>
              <a:ext cx="22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600"/>
                <a:t>-1</a:t>
              </a:r>
            </a:p>
          </p:txBody>
        </p:sp>
        <p:sp>
          <p:nvSpPr>
            <p:cNvPr id="22542" name="Text Box 36">
              <a:extLst>
                <a:ext uri="{FF2B5EF4-FFF2-40B4-BE49-F238E27FC236}">
                  <a16:creationId xmlns:a16="http://schemas.microsoft.com/office/drawing/2014/main" id="{1372C694-1245-4B17-ADCD-94E404486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1" y="1806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600"/>
                <a:t>1</a:t>
              </a:r>
            </a:p>
          </p:txBody>
        </p:sp>
        <p:sp>
          <p:nvSpPr>
            <p:cNvPr id="22543" name="Text Box 37">
              <a:extLst>
                <a:ext uri="{FF2B5EF4-FFF2-40B4-BE49-F238E27FC236}">
                  <a16:creationId xmlns:a16="http://schemas.microsoft.com/office/drawing/2014/main" id="{8A22A376-E009-42EC-9509-32994A690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5" y="855"/>
              <a:ext cx="2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2400" b="1" i="1">
                  <a:latin typeface="Times New Roman" panose="02020603050405020304" pitchFamily="18" charset="0"/>
                </a:rPr>
                <a:t>у</a:t>
              </a:r>
              <a:endPara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544" name="Text Box 38">
              <a:extLst>
                <a:ext uri="{FF2B5EF4-FFF2-40B4-BE49-F238E27FC236}">
                  <a16:creationId xmlns:a16="http://schemas.microsoft.com/office/drawing/2014/main" id="{A3AA7ADF-56AC-41DF-850B-AE28EE16E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7" y="2004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545" name="Text Box 39">
              <a:extLst>
                <a:ext uri="{FF2B5EF4-FFF2-40B4-BE49-F238E27FC236}">
                  <a16:creationId xmlns:a16="http://schemas.microsoft.com/office/drawing/2014/main" id="{8AAB91E7-688E-4D10-9640-8307C360CF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4" y="2216"/>
              <a:ext cx="18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l-GR" altLang="ru-RU" sz="1600"/>
                <a:t>π</a:t>
              </a:r>
              <a:endParaRPr lang="el-GR" altLang="ru-RU" sz="1600">
                <a:cs typeface="Times New Roman" panose="02020603050405020304" pitchFamily="18" charset="0"/>
              </a:endParaRPr>
            </a:p>
          </p:txBody>
        </p:sp>
        <p:sp>
          <p:nvSpPr>
            <p:cNvPr id="22546" name="Text Box 40">
              <a:extLst>
                <a:ext uri="{FF2B5EF4-FFF2-40B4-BE49-F238E27FC236}">
                  <a16:creationId xmlns:a16="http://schemas.microsoft.com/office/drawing/2014/main" id="{00B13DE8-9FDC-4042-A9FE-5FAB73CDA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1" y="2216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600"/>
                <a:t>0</a:t>
              </a:r>
            </a:p>
          </p:txBody>
        </p:sp>
        <p:graphicFrame>
          <p:nvGraphicFramePr>
            <p:cNvPr id="22547" name="Object 7">
              <a:extLst>
                <a:ext uri="{FF2B5EF4-FFF2-40B4-BE49-F238E27FC236}">
                  <a16:creationId xmlns:a16="http://schemas.microsoft.com/office/drawing/2014/main" id="{7015DD22-E177-495A-B4B5-A1BA2E3659A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931" y="2217"/>
            <a:ext cx="211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6" r:id="rId5" imgW="215619" imgH="266353" progId="Equation.3">
                    <p:embed/>
                  </p:oleObj>
                </mc:Choice>
                <mc:Fallback>
                  <p:oleObj r:id="rId5" imgW="215619" imgH="266353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1" y="2217"/>
                          <a:ext cx="211" cy="2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48" name="Object 8">
              <a:extLst>
                <a:ext uri="{FF2B5EF4-FFF2-40B4-BE49-F238E27FC236}">
                  <a16:creationId xmlns:a16="http://schemas.microsoft.com/office/drawing/2014/main" id="{88449AA1-48F0-41DD-9259-F594D47CB8B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280" y="2205"/>
            <a:ext cx="329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77" r:id="rId7" imgW="228600" imgH="228600" progId="Equation.DSMT4">
                    <p:embed/>
                  </p:oleObj>
                </mc:Choice>
                <mc:Fallback>
                  <p:oleObj r:id="rId7" imgW="228600" imgH="228600" progId="Equation.DSMT4">
                    <p:embed/>
                    <p:pic>
                      <p:nvPicPr>
                        <p:cNvPr id="0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0" y="2205"/>
                          <a:ext cx="329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9" name="Text Box 43">
              <a:extLst>
                <a:ext uri="{FF2B5EF4-FFF2-40B4-BE49-F238E27FC236}">
                  <a16:creationId xmlns:a16="http://schemas.microsoft.com/office/drawing/2014/main" id="{97B29E39-BF40-4BCD-8C31-861C7B916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2" y="2216"/>
              <a:ext cx="22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600"/>
                <a:t>-</a:t>
              </a:r>
              <a:r>
                <a:rPr lang="el-GR" altLang="ru-RU" sz="1600"/>
                <a:t>π</a:t>
              </a:r>
              <a:endParaRPr lang="el-GR" altLang="ru-RU" sz="1600"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63">
            <a:extLst>
              <a:ext uri="{FF2B5EF4-FFF2-40B4-BE49-F238E27FC236}">
                <a16:creationId xmlns:a16="http://schemas.microsoft.com/office/drawing/2014/main" id="{E7A84C36-A444-4435-97C1-A7EBFBD67C34}"/>
              </a:ext>
            </a:extLst>
          </p:cNvPr>
          <p:cNvGrpSpPr>
            <a:grpSpLocks/>
          </p:cNvGrpSpPr>
          <p:nvPr/>
        </p:nvGrpSpPr>
        <p:grpSpPr bwMode="auto">
          <a:xfrm>
            <a:off x="3851275" y="1808163"/>
            <a:ext cx="4411663" cy="3424237"/>
            <a:chOff x="2426" y="1139"/>
            <a:chExt cx="2779" cy="2157"/>
          </a:xfrm>
        </p:grpSpPr>
        <p:grpSp>
          <p:nvGrpSpPr>
            <p:cNvPr id="22551" name="Group 53">
              <a:extLst>
                <a:ext uri="{FF2B5EF4-FFF2-40B4-BE49-F238E27FC236}">
                  <a16:creationId xmlns:a16="http://schemas.microsoft.com/office/drawing/2014/main" id="{42B3BC86-D7CB-4991-B78B-F1C5B0EF1E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4" y="1139"/>
              <a:ext cx="567" cy="2100"/>
              <a:chOff x="3107" y="1139"/>
              <a:chExt cx="567" cy="2100"/>
            </a:xfrm>
          </p:grpSpPr>
          <p:sp>
            <p:nvSpPr>
              <p:cNvPr id="22552" name="Freeform 51">
                <a:extLst>
                  <a:ext uri="{FF2B5EF4-FFF2-40B4-BE49-F238E27FC236}">
                    <a16:creationId xmlns:a16="http://schemas.microsoft.com/office/drawing/2014/main" id="{C3B91967-A386-459D-9CA0-67F9C97E4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139"/>
                <a:ext cx="283" cy="1078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2553" name="Freeform 52">
                <a:extLst>
                  <a:ext uri="{FF2B5EF4-FFF2-40B4-BE49-F238E27FC236}">
                    <a16:creationId xmlns:a16="http://schemas.microsoft.com/office/drawing/2014/main" id="{C6E8CA26-5140-4559-8D4B-D233A418A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3390" y="2217"/>
                <a:ext cx="284" cy="1022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grpSp>
          <p:nvGrpSpPr>
            <p:cNvPr id="22554" name="Group 54">
              <a:extLst>
                <a:ext uri="{FF2B5EF4-FFF2-40B4-BE49-F238E27FC236}">
                  <a16:creationId xmlns:a16="http://schemas.microsoft.com/office/drawing/2014/main" id="{D31BA49A-DDB2-46FC-AB8D-FEDB85F96B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38" y="1139"/>
              <a:ext cx="567" cy="2100"/>
              <a:chOff x="3107" y="1139"/>
              <a:chExt cx="567" cy="2100"/>
            </a:xfrm>
          </p:grpSpPr>
          <p:sp>
            <p:nvSpPr>
              <p:cNvPr id="22555" name="Freeform 55">
                <a:extLst>
                  <a:ext uri="{FF2B5EF4-FFF2-40B4-BE49-F238E27FC236}">
                    <a16:creationId xmlns:a16="http://schemas.microsoft.com/office/drawing/2014/main" id="{F06B6C2D-80B9-47C1-A775-F266DDEFC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139"/>
                <a:ext cx="283" cy="1078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2556" name="Freeform 56">
                <a:extLst>
                  <a:ext uri="{FF2B5EF4-FFF2-40B4-BE49-F238E27FC236}">
                    <a16:creationId xmlns:a16="http://schemas.microsoft.com/office/drawing/2014/main" id="{034BC72D-43BD-4EAD-B6E5-A91D412C9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3390" y="2217"/>
                <a:ext cx="284" cy="1022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grpSp>
          <p:nvGrpSpPr>
            <p:cNvPr id="22557" name="Group 57">
              <a:extLst>
                <a:ext uri="{FF2B5EF4-FFF2-40B4-BE49-F238E27FC236}">
                  <a16:creationId xmlns:a16="http://schemas.microsoft.com/office/drawing/2014/main" id="{43D4B12D-4BA8-478C-B4E6-F713F0BFA7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1" y="1196"/>
              <a:ext cx="567" cy="2100"/>
              <a:chOff x="3107" y="1139"/>
              <a:chExt cx="567" cy="2100"/>
            </a:xfrm>
          </p:grpSpPr>
          <p:sp>
            <p:nvSpPr>
              <p:cNvPr id="22558" name="Freeform 58">
                <a:extLst>
                  <a:ext uri="{FF2B5EF4-FFF2-40B4-BE49-F238E27FC236}">
                    <a16:creationId xmlns:a16="http://schemas.microsoft.com/office/drawing/2014/main" id="{0DC1D71B-9779-4298-A3B8-BA05AE0A3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139"/>
                <a:ext cx="283" cy="1078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2559" name="Freeform 59">
                <a:extLst>
                  <a:ext uri="{FF2B5EF4-FFF2-40B4-BE49-F238E27FC236}">
                    <a16:creationId xmlns:a16="http://schemas.microsoft.com/office/drawing/2014/main" id="{BD261FEB-F1BE-4337-B61B-B63378623B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3390" y="2217"/>
                <a:ext cx="284" cy="1022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  <p:grpSp>
          <p:nvGrpSpPr>
            <p:cNvPr id="22560" name="Group 60">
              <a:extLst>
                <a:ext uri="{FF2B5EF4-FFF2-40B4-BE49-F238E27FC236}">
                  <a16:creationId xmlns:a16="http://schemas.microsoft.com/office/drawing/2014/main" id="{4E1A8E31-CF87-4C8A-A838-908714E060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26" y="1139"/>
              <a:ext cx="567" cy="2100"/>
              <a:chOff x="3107" y="1139"/>
              <a:chExt cx="567" cy="2100"/>
            </a:xfrm>
          </p:grpSpPr>
          <p:sp>
            <p:nvSpPr>
              <p:cNvPr id="22561" name="Freeform 61">
                <a:extLst>
                  <a:ext uri="{FF2B5EF4-FFF2-40B4-BE49-F238E27FC236}">
                    <a16:creationId xmlns:a16="http://schemas.microsoft.com/office/drawing/2014/main" id="{DDAE06B9-AA19-4F0C-A355-F33E6267E8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1139"/>
                <a:ext cx="283" cy="1078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  <p:sp>
            <p:nvSpPr>
              <p:cNvPr id="22562" name="Freeform 62">
                <a:extLst>
                  <a:ext uri="{FF2B5EF4-FFF2-40B4-BE49-F238E27FC236}">
                    <a16:creationId xmlns:a16="http://schemas.microsoft.com/office/drawing/2014/main" id="{78F10176-18F8-4793-AB28-50C206EB8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3390" y="2217"/>
                <a:ext cx="284" cy="1022"/>
              </a:xfrm>
              <a:custGeom>
                <a:avLst/>
                <a:gdLst>
                  <a:gd name="T0" fmla="*/ 0 w 226"/>
                  <a:gd name="T1" fmla="*/ 0 h 1021"/>
                  <a:gd name="T2" fmla="*/ 56 w 226"/>
                  <a:gd name="T3" fmla="*/ 737 h 1021"/>
                  <a:gd name="T4" fmla="*/ 226 w 226"/>
                  <a:gd name="T5" fmla="*/ 1021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1021">
                    <a:moveTo>
                      <a:pt x="0" y="0"/>
                    </a:moveTo>
                    <a:cubicBezTo>
                      <a:pt x="9" y="283"/>
                      <a:pt x="18" y="567"/>
                      <a:pt x="56" y="737"/>
                    </a:cubicBezTo>
                    <a:cubicBezTo>
                      <a:pt x="94" y="907"/>
                      <a:pt x="198" y="974"/>
                      <a:pt x="226" y="1021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</p:grpSp>
      <p:graphicFrame>
        <p:nvGraphicFramePr>
          <p:cNvPr id="3073" name="Object 5">
            <a:extLst>
              <a:ext uri="{FF2B5EF4-FFF2-40B4-BE49-F238E27FC236}">
                <a16:creationId xmlns:a16="http://schemas.microsoft.com/office/drawing/2014/main" id="{C651ABF3-97E0-4143-A385-3C29D2EE0A78}"/>
              </a:ext>
            </a:extLst>
          </p:cNvPr>
          <p:cNvGraphicFramePr>
            <a:graphicFrameLocks/>
          </p:cNvGraphicFramePr>
          <p:nvPr/>
        </p:nvGraphicFramePr>
        <p:xfrm>
          <a:off x="642938" y="4357688"/>
          <a:ext cx="25717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8" r:id="rId9" imgW="1294838" imgH="241195" progId="Equation.3">
                  <p:embed/>
                </p:oleObj>
              </mc:Choice>
              <mc:Fallback>
                <p:oleObj r:id="rId9" imgW="1294838" imgH="241195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4357688"/>
                        <a:ext cx="257175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16">
            <a:extLst>
              <a:ext uri="{FF2B5EF4-FFF2-40B4-BE49-F238E27FC236}">
                <a16:creationId xmlns:a16="http://schemas.microsoft.com/office/drawing/2014/main" id="{84314BD1-C1E2-4603-AE06-C8C04054D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357188"/>
            <a:ext cx="79295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Тригонометрическая функция</a:t>
            </a:r>
            <a:r>
              <a:rPr lang="en-US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y = </a:t>
            </a:r>
            <a:r>
              <a:rPr lang="ru-RU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с</a:t>
            </a:r>
            <a:r>
              <a:rPr lang="en-US" altLang="ru-RU" sz="3200" b="1" i="1">
                <a:solidFill>
                  <a:srgbClr val="0000CC"/>
                </a:solidFill>
                <a:latin typeface="Times New Roman" panose="02020603050405020304" pitchFamily="18" charset="0"/>
              </a:rPr>
              <a:t>tg x</a:t>
            </a:r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3">
            <a:extLst>
              <a:ext uri="{FF2B5EF4-FFF2-40B4-BE49-F238E27FC236}">
                <a16:creationId xmlns:a16="http://schemas.microsoft.com/office/drawing/2014/main" id="{8E818712-67DA-4914-9700-B66E0694C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3071813"/>
            <a:ext cx="3190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Область изменения – все</a:t>
            </a:r>
          </a:p>
          <a:p>
            <a:r>
              <a:rPr lang="ru-RU" altLang="ru-RU" sz="2000" b="1">
                <a:latin typeface="Times New Roman" panose="02020603050405020304" pitchFamily="18" charset="0"/>
              </a:rPr>
              <a:t> действительные числа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3">
            <a:extLst>
              <a:ext uri="{FF2B5EF4-FFF2-40B4-BE49-F238E27FC236}">
                <a16:creationId xmlns:a16="http://schemas.microsoft.com/office/drawing/2014/main" id="{F43D00C3-981F-4A66-8C67-5C725321A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29063"/>
            <a:ext cx="4429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убывает на интервалах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3">
            <a:extLst>
              <a:ext uri="{FF2B5EF4-FFF2-40B4-BE49-F238E27FC236}">
                <a16:creationId xmlns:a16="http://schemas.microsoft.com/office/drawing/2014/main" id="{60DE6D57-AD9E-4D74-8372-31824ACBF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857875"/>
            <a:ext cx="8929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периодическая, ее наименьший положительный период равен  </a:t>
            </a:r>
            <a:r>
              <a:rPr lang="el-GR" altLang="ru-RU" sz="2000" b="1">
                <a:latin typeface="Times New Roman" panose="02020603050405020304" pitchFamily="18" charset="0"/>
              </a:rPr>
              <a:t>π</a:t>
            </a:r>
            <a:r>
              <a:rPr lang="ru-RU" altLang="ru-RU" sz="2000" b="1">
                <a:latin typeface="Times New Roman" panose="02020603050405020304" pitchFamily="18" charset="0"/>
              </a:rPr>
              <a:t>.</a:t>
            </a:r>
            <a:endParaRPr lang="el-GR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Box 3">
            <a:extLst>
              <a:ext uri="{FF2B5EF4-FFF2-40B4-BE49-F238E27FC236}">
                <a16:creationId xmlns:a16="http://schemas.microsoft.com/office/drawing/2014/main" id="{058A7769-6CA5-4056-8C16-D2261A8CA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14938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</a:rPr>
              <a:t>Функция нечетная, график ее симметричен относительно начала координат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569" name="Object 9">
            <a:extLst>
              <a:ext uri="{FF2B5EF4-FFF2-40B4-BE49-F238E27FC236}">
                <a16:creationId xmlns:a16="http://schemas.microsoft.com/office/drawing/2014/main" id="{09F6281D-86C3-45F5-8E23-D91AE059179B}"/>
              </a:ext>
            </a:extLst>
          </p:cNvPr>
          <p:cNvGraphicFramePr>
            <a:graphicFrameLocks/>
          </p:cNvGraphicFramePr>
          <p:nvPr/>
        </p:nvGraphicFramePr>
        <p:xfrm>
          <a:off x="3871913" y="3500438"/>
          <a:ext cx="6381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9" r:id="rId11" imgW="279400" imgH="228600" progId="Equation.DSMT4">
                  <p:embed/>
                </p:oleObj>
              </mc:Choice>
              <mc:Fallback>
                <p:oleObj r:id="rId11" imgW="279400" imgH="228600" progId="Equation.DSMT4">
                  <p:embed/>
                  <p:pic>
                    <p:nvPicPr>
                      <p:cNvPr id="0" name="Object 9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1913" y="3500438"/>
                        <a:ext cx="6381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C637BFBC-60ED-429E-AC70-8E8145A29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75" y="321468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000099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000099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9D54E4-D9BD-47F3-9E7A-B2ABE2E17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321468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000099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000099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8089146-78A1-452F-B71C-B8876E2D1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3214688"/>
            <a:ext cx="401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000099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000099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B2EBC6E-CA44-440F-81F6-11B70BF57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214688"/>
            <a:ext cx="401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000099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000099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3D4D48-3B17-4BAC-AC03-79736D147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3214688"/>
            <a:ext cx="401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>
                <a:solidFill>
                  <a:srgbClr val="000099"/>
                </a:solidFill>
                <a:latin typeface="Times New Roman" panose="02020603050405020304" pitchFamily="18" charset="0"/>
              </a:rPr>
              <a:t>○</a:t>
            </a:r>
            <a:endParaRPr lang="ru-RU" altLang="ru-RU" sz="28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47" grpId="0" animBg="1"/>
      <p:bldP spid="48" grpId="0"/>
      <p:bldP spid="49" grpId="0"/>
      <p:bldP spid="50" grpId="0"/>
      <p:bldP spid="51" grpId="0"/>
      <p:bldP spid="53" grpId="0"/>
      <p:bldP spid="54" grpId="0"/>
      <p:bldP spid="55" grpId="0"/>
      <p:bldP spid="56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1424AC2D-9C74-4F43-802B-74F12810C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0125" y="285750"/>
            <a:ext cx="6786563" cy="500063"/>
          </a:xfrm>
          <a:solidFill>
            <a:srgbClr val="FFFF00"/>
          </a:solidFill>
          <a:ln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Степенная функция </a:t>
            </a:r>
            <a:r>
              <a:rPr lang="ru-RU" altLang="ru-RU" sz="3600" b="1" i="1">
                <a:solidFill>
                  <a:srgbClr val="FF0000"/>
                </a:solidFill>
                <a:latin typeface="Times New Roman" panose="02020603050405020304" pitchFamily="18" charset="0"/>
              </a:rPr>
              <a:t>у = х</a:t>
            </a:r>
            <a:r>
              <a:rPr lang="ru-RU" altLang="ru-RU" sz="3600" b="1" i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3600" b="1" i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ru-RU" altLang="ru-RU" sz="3600" b="1">
                <a:latin typeface="Times New Roman" panose="02020603050405020304" pitchFamily="18" charset="0"/>
              </a:rPr>
              <a:t>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C19FF98-2696-49CF-BDDF-62912234FE7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1357313"/>
            <a:ext cx="5643563" cy="45307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200" b="1">
                <a:latin typeface="Times New Roman" panose="02020603050405020304" pitchFamily="18" charset="0"/>
              </a:rPr>
              <a:t>  </a:t>
            </a:r>
            <a:r>
              <a:rPr lang="ru-RU" altLang="ru-RU" sz="2200" b="1">
                <a:latin typeface="Times New Roman" panose="02020603050405020304" pitchFamily="18" charset="0"/>
              </a:rPr>
              <a:t>Свойства и графики степенных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>
                <a:latin typeface="Times New Roman" panose="02020603050405020304" pitchFamily="18" charset="0"/>
              </a:rPr>
              <a:t>функций вида     </a:t>
            </a:r>
            <a:r>
              <a:rPr lang="ru-RU" altLang="ru-RU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у = х</a:t>
            </a:r>
            <a:r>
              <a:rPr lang="ru-RU" altLang="ru-RU" sz="2800" b="1" i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800" b="1" i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ru-RU" altLang="ru-RU" sz="2800" b="1">
                <a:latin typeface="Times New Roman" panose="02020603050405020304" pitchFamily="18" charset="0"/>
              </a:rPr>
              <a:t>    </a:t>
            </a:r>
            <a:r>
              <a:rPr lang="ru-RU" altLang="ru-RU" sz="2200" b="1">
                <a:latin typeface="Times New Roman" panose="02020603050405020304" pitchFamily="18" charset="0"/>
              </a:rPr>
              <a:t>существенно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200" b="1">
                <a:latin typeface="Times New Roman" panose="02020603050405020304" pitchFamily="18" charset="0"/>
              </a:rPr>
              <a:t>  </a:t>
            </a:r>
            <a:r>
              <a:rPr lang="ru-RU" altLang="ru-RU" sz="2200" b="1">
                <a:latin typeface="Times New Roman" panose="02020603050405020304" pitchFamily="18" charset="0"/>
              </a:rPr>
              <a:t>зависят от показателя степени  </a:t>
            </a:r>
            <a:r>
              <a:rPr lang="ru-RU" altLang="ru-RU" sz="2200" b="1" i="1">
                <a:latin typeface="Times New Roman" panose="02020603050405020304" pitchFamily="18" charset="0"/>
              </a:rPr>
              <a:t>р.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200" b="1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200" b="1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   Выбери функцию, свойства и график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>
                <a:latin typeface="Times New Roman" panose="02020603050405020304" pitchFamily="18" charset="0"/>
              </a:rPr>
              <a:t>которой нужно посмотреть или посмотри 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>
                <a:latin typeface="Times New Roman" panose="02020603050405020304" pitchFamily="18" charset="0"/>
              </a:rPr>
              <a:t>все</a:t>
            </a: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>
                <a:latin typeface="Times New Roman" panose="02020603050405020304" pitchFamily="18" charset="0"/>
              </a:rPr>
              <a:t>графики по порядку, щелкнув здесь: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200" b="1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200" b="1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2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3252" name="Object 2">
            <a:hlinkClick r:id="rId3" action="ppaction://hlinksldjump"/>
            <a:extLst>
              <a:ext uri="{FF2B5EF4-FFF2-40B4-BE49-F238E27FC236}">
                <a16:creationId xmlns:a16="http://schemas.microsoft.com/office/drawing/2014/main" id="{7FCB5B6C-4706-4EC7-AB05-1C2380EAD606}"/>
              </a:ext>
            </a:extLst>
          </p:cNvPr>
          <p:cNvGraphicFramePr>
            <a:graphicFrameLocks/>
          </p:cNvGraphicFramePr>
          <p:nvPr>
            <p:ph type="dgm" sz="half" idx="2"/>
          </p:nvPr>
        </p:nvGraphicFramePr>
        <p:xfrm>
          <a:off x="6072188" y="4786313"/>
          <a:ext cx="1970087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r:id="rId4" imgW="926698" imgH="241195" progId="Equation.DSMT4">
                  <p:embed/>
                </p:oleObj>
              </mc:Choice>
              <mc:Fallback>
                <p:oleObj r:id="rId4" imgW="926698" imgH="241195" progId="Equation.DSMT4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88" y="4786313"/>
                        <a:ext cx="1970087" cy="512762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Object 4">
            <a:hlinkClick r:id="rId6" action="ppaction://hlinksldjump"/>
            <a:extLst>
              <a:ext uri="{FF2B5EF4-FFF2-40B4-BE49-F238E27FC236}">
                <a16:creationId xmlns:a16="http://schemas.microsoft.com/office/drawing/2014/main" id="{5C489A15-647A-4E15-924C-415E6B258585}"/>
              </a:ext>
            </a:extLst>
          </p:cNvPr>
          <p:cNvGraphicFramePr>
            <a:graphicFrameLocks/>
          </p:cNvGraphicFramePr>
          <p:nvPr/>
        </p:nvGraphicFramePr>
        <p:xfrm>
          <a:off x="6143625" y="2357438"/>
          <a:ext cx="219075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r:id="rId7" imgW="977900" imgH="228600" progId="Equation.DSMT4">
                  <p:embed/>
                </p:oleObj>
              </mc:Choice>
              <mc:Fallback>
                <p:oleObj r:id="rId7" imgW="977900" imgH="22860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2357438"/>
                        <a:ext cx="2190750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5">
            <a:hlinkClick r:id="rId9" action="ppaction://hlinksldjump"/>
            <a:extLst>
              <a:ext uri="{FF2B5EF4-FFF2-40B4-BE49-F238E27FC236}">
                <a16:creationId xmlns:a16="http://schemas.microsoft.com/office/drawing/2014/main" id="{D658D2AA-EFF4-47A3-B970-2F3AEEB0249B}"/>
              </a:ext>
            </a:extLst>
          </p:cNvPr>
          <p:cNvGraphicFramePr>
            <a:graphicFrameLocks/>
          </p:cNvGraphicFramePr>
          <p:nvPr/>
        </p:nvGraphicFramePr>
        <p:xfrm>
          <a:off x="6143625" y="3000375"/>
          <a:ext cx="1919288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r:id="rId10" imgW="1016000" imgH="228600" progId="Equation.DSMT4">
                  <p:embed/>
                </p:oleObj>
              </mc:Choice>
              <mc:Fallback>
                <p:oleObj r:id="rId10" imgW="1016000" imgH="228600" progId="Equation.DSMT4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3000375"/>
                        <a:ext cx="1919288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9" name="Object 6">
            <a:hlinkClick r:id="rId12" action="ppaction://hlinksldjump"/>
            <a:extLst>
              <a:ext uri="{FF2B5EF4-FFF2-40B4-BE49-F238E27FC236}">
                <a16:creationId xmlns:a16="http://schemas.microsoft.com/office/drawing/2014/main" id="{BF68E319-27FE-4B4A-B30B-2270D36D1757}"/>
              </a:ext>
            </a:extLst>
          </p:cNvPr>
          <p:cNvGraphicFramePr>
            <a:graphicFrameLocks/>
          </p:cNvGraphicFramePr>
          <p:nvPr/>
        </p:nvGraphicFramePr>
        <p:xfrm>
          <a:off x="6143625" y="3643313"/>
          <a:ext cx="21209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r:id="rId13" imgW="1143000" imgH="228600" progId="Equation.DSMT4">
                  <p:embed/>
                </p:oleObj>
              </mc:Choice>
              <mc:Fallback>
                <p:oleObj r:id="rId13" imgW="1143000" imgH="228600" progId="Equation.DSMT4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3643313"/>
                        <a:ext cx="2120900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8">
            <a:hlinkClick r:id="rId15" action="ppaction://hlinksldjump"/>
            <a:extLst>
              <a:ext uri="{FF2B5EF4-FFF2-40B4-BE49-F238E27FC236}">
                <a16:creationId xmlns:a16="http://schemas.microsoft.com/office/drawing/2014/main" id="{549D5CF1-B1D5-4C1B-8292-4591FE1A7AC8}"/>
              </a:ext>
            </a:extLst>
          </p:cNvPr>
          <p:cNvGraphicFramePr>
            <a:graphicFrameLocks/>
          </p:cNvGraphicFramePr>
          <p:nvPr/>
        </p:nvGraphicFramePr>
        <p:xfrm>
          <a:off x="6072188" y="4286250"/>
          <a:ext cx="1719262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r:id="rId16" imgW="926698" imgH="241195" progId="Equation.DSMT4">
                  <p:embed/>
                </p:oleObj>
              </mc:Choice>
              <mc:Fallback>
                <p:oleObj r:id="rId16" imgW="926698" imgH="241195" progId="Equation.DSMT4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88" y="4286250"/>
                        <a:ext cx="1719262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0">
            <a:extLst>
              <a:ext uri="{FF2B5EF4-FFF2-40B4-BE49-F238E27FC236}">
                <a16:creationId xmlns:a16="http://schemas.microsoft.com/office/drawing/2014/main" id="{F028BDDD-4067-4772-8614-37C5D8D701E5}"/>
              </a:ext>
            </a:extLst>
          </p:cNvPr>
          <p:cNvGrpSpPr>
            <a:grpSpLocks/>
          </p:cNvGrpSpPr>
          <p:nvPr/>
        </p:nvGrpSpPr>
        <p:grpSpPr bwMode="auto">
          <a:xfrm>
            <a:off x="2500313" y="4572000"/>
            <a:ext cx="1130300" cy="1439863"/>
            <a:chOff x="2971" y="3067"/>
            <a:chExt cx="712" cy="907"/>
          </a:xfrm>
        </p:grpSpPr>
        <p:sp>
          <p:nvSpPr>
            <p:cNvPr id="9225" name="AutoShape 0">
              <a:extLst>
                <a:ext uri="{FF2B5EF4-FFF2-40B4-BE49-F238E27FC236}">
                  <a16:creationId xmlns:a16="http://schemas.microsoft.com/office/drawing/2014/main" id="{4A7F0453-A195-4147-9D93-41DF7C8E3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3067"/>
              <a:ext cx="712" cy="907"/>
            </a:xfrm>
            <a:prstGeom prst="irregularSeal1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9226" name="AutoShape 1">
              <a:extLst>
                <a:ext uri="{FF2B5EF4-FFF2-40B4-BE49-F238E27FC236}">
                  <a16:creationId xmlns:a16="http://schemas.microsoft.com/office/drawing/2014/main" id="{B41F11F2-701A-490E-81A4-C9436767B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3339"/>
              <a:ext cx="408" cy="318"/>
            </a:xfrm>
            <a:prstGeom prst="smileyFace">
              <a:avLst>
                <a:gd name="adj" fmla="val 4653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</p:grpSp>
      <p:graphicFrame>
        <p:nvGraphicFramePr>
          <p:cNvPr id="22528" name="Object 14">
            <a:extLst>
              <a:ext uri="{FF2B5EF4-FFF2-40B4-BE49-F238E27FC236}">
                <a16:creationId xmlns:a16="http://schemas.microsoft.com/office/drawing/2014/main" id="{A085769B-3181-4C2B-A8AB-30089B694605}"/>
              </a:ext>
            </a:extLst>
          </p:cNvPr>
          <p:cNvGraphicFramePr>
            <a:graphicFrameLocks noGrp="1"/>
          </p:cNvGraphicFramePr>
          <p:nvPr/>
        </p:nvGraphicFramePr>
        <p:xfrm>
          <a:off x="6143625" y="1500188"/>
          <a:ext cx="2274888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r:id="rId18" imgW="927100" imgH="228600" progId="Equation.DSMT4">
                  <p:embed/>
                </p:oleObj>
              </mc:Choice>
              <mc:Fallback>
                <p:oleObj r:id="rId18" imgW="927100" imgH="228600" progId="Equation.DSMT4">
                  <p:embed/>
                  <p:pic>
                    <p:nvPicPr>
                      <p:cNvPr id="0" name="Object 1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1500188"/>
                        <a:ext cx="2274888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>
            <a:extLst>
              <a:ext uri="{FF2B5EF4-FFF2-40B4-BE49-F238E27FC236}">
                <a16:creationId xmlns:a16="http://schemas.microsoft.com/office/drawing/2014/main" id="{B51A5E83-9028-46EF-940D-6CEB36B603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4438" y="357188"/>
            <a:ext cx="7429500" cy="500062"/>
          </a:xfrm>
          <a:solidFill>
            <a:srgbClr val="FFFF00"/>
          </a:solidFill>
          <a:ln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 вида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2" name="Rectangle 0">
            <a:extLst>
              <a:ext uri="{FF2B5EF4-FFF2-40B4-BE49-F238E27FC236}">
                <a16:creationId xmlns:a16="http://schemas.microsoft.com/office/drawing/2014/main" id="{1E7D111D-75F7-455E-9505-23D16BBB8AD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600200"/>
            <a:ext cx="4286250" cy="3400425"/>
          </a:xfrm>
        </p:spPr>
        <p:txBody>
          <a:bodyPr/>
          <a:lstStyle/>
          <a:p>
            <a:r>
              <a:rPr lang="ru-RU" altLang="ru-RU" sz="2200" b="1">
                <a:latin typeface="Times New Roman" panose="02020603050405020304" pitchFamily="18" charset="0"/>
              </a:rPr>
              <a:t>Областью определения таких функций являются все действительные числа.</a:t>
            </a:r>
          </a:p>
          <a:p>
            <a:r>
              <a:rPr lang="ru-RU" altLang="ru-RU" sz="2200" b="1">
                <a:latin typeface="Times New Roman" panose="02020603050405020304" pitchFamily="18" charset="0"/>
              </a:rPr>
              <a:t>Область значений – все положительные числа и число 0.</a:t>
            </a:r>
          </a:p>
          <a:p>
            <a:r>
              <a:rPr lang="ru-RU" altLang="ru-RU" sz="2200" b="1">
                <a:latin typeface="Times New Roman" panose="02020603050405020304" pitchFamily="18" charset="0"/>
              </a:rPr>
              <a:t>Эти функции – четные. График симметричен относительно оси 0У. </a:t>
            </a:r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528" name="Object 2">
            <a:extLst>
              <a:ext uri="{FF2B5EF4-FFF2-40B4-BE49-F238E27FC236}">
                <a16:creationId xmlns:a16="http://schemas.microsoft.com/office/drawing/2014/main" id="{2094E5E6-6D2D-41D7-AF37-7237BCB3803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215063" y="285750"/>
          <a:ext cx="133826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r:id="rId3" imgW="469900" imgH="228600" progId="Equation.3">
                  <p:embed/>
                </p:oleObj>
              </mc:Choice>
              <mc:Fallback>
                <p:oleObj r:id="rId3" imgW="469900" imgH="228600" progId="Equation.3">
                  <p:embed/>
                  <p:pic>
                    <p:nvPicPr>
                      <p:cNvPr id="0" name="Objec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63" y="285750"/>
                        <a:ext cx="1338262" cy="65087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6">
            <a:extLst>
              <a:ext uri="{FF2B5EF4-FFF2-40B4-BE49-F238E27FC236}">
                <a16:creationId xmlns:a16="http://schemas.microsoft.com/office/drawing/2014/main" id="{54D43F59-2C03-446B-AD93-61A4989AE0A0}"/>
              </a:ext>
            </a:extLst>
          </p:cNvPr>
          <p:cNvGraphicFramePr>
            <a:graphicFrameLocks/>
          </p:cNvGraphicFramePr>
          <p:nvPr/>
        </p:nvGraphicFramePr>
        <p:xfrm>
          <a:off x="3757613" y="1844675"/>
          <a:ext cx="4813300" cy="341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r:id="rId5" imgW="1952625" imgH="1752600" progId="Mathcad">
                  <p:embed/>
                </p:oleObj>
              </mc:Choice>
              <mc:Fallback>
                <p:oleObj r:id="rId5" imgW="1952625" imgH="1752600" progId="Mathcad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613" y="1844675"/>
                        <a:ext cx="4813300" cy="341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3">
            <a:extLst>
              <a:ext uri="{FF2B5EF4-FFF2-40B4-BE49-F238E27FC236}">
                <a16:creationId xmlns:a16="http://schemas.microsoft.com/office/drawing/2014/main" id="{38DD3E0C-76ED-49A5-B6E0-98F11536B07D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7740650" y="3121025"/>
          <a:ext cx="576263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r:id="rId7" imgW="419100" imgH="228600" progId="Equation.3">
                  <p:embed/>
                </p:oleObj>
              </mc:Choice>
              <mc:Fallback>
                <p:oleObj r:id="rId7" imgW="419100" imgH="22860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3121025"/>
                        <a:ext cx="576263" cy="31432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2">
            <a:extLst>
              <a:ext uri="{FF2B5EF4-FFF2-40B4-BE49-F238E27FC236}">
                <a16:creationId xmlns:a16="http://schemas.microsoft.com/office/drawing/2014/main" id="{FE3993E6-E854-4563-9625-3AE091544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3716338"/>
            <a:ext cx="1173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10247" name="Object 4">
            <a:extLst>
              <a:ext uri="{FF2B5EF4-FFF2-40B4-BE49-F238E27FC236}">
                <a16:creationId xmlns:a16="http://schemas.microsoft.com/office/drawing/2014/main" id="{3DC4FEB9-C31A-4FA0-8286-7530155A9B04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7524750" y="1814513"/>
          <a:ext cx="649288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r:id="rId9" imgW="419100" imgH="228600" progId="Equation.3">
                  <p:embed/>
                </p:oleObj>
              </mc:Choice>
              <mc:Fallback>
                <p:oleObj r:id="rId9" imgW="419100" imgH="2286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1814513"/>
                        <a:ext cx="649288" cy="354012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5">
            <a:extLst>
              <a:ext uri="{FF2B5EF4-FFF2-40B4-BE49-F238E27FC236}">
                <a16:creationId xmlns:a16="http://schemas.microsoft.com/office/drawing/2014/main" id="{60DEDE31-1380-4EC0-BA3F-8FA146843EB0}"/>
              </a:ext>
            </a:extLst>
          </p:cNvPr>
          <p:cNvGraphicFramePr>
            <a:graphicFrameLocks/>
          </p:cNvGraphicFramePr>
          <p:nvPr/>
        </p:nvGraphicFramePr>
        <p:xfrm>
          <a:off x="6915150" y="2314575"/>
          <a:ext cx="500063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r:id="rId11" imgW="419100" imgH="228600" progId="Equation.3">
                  <p:embed/>
                </p:oleObj>
              </mc:Choice>
              <mc:Fallback>
                <p:oleObj r:id="rId11" imgW="419100" imgH="22860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2314575"/>
                        <a:ext cx="500063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4">
            <a:extLst>
              <a:ext uri="{FF2B5EF4-FFF2-40B4-BE49-F238E27FC236}">
                <a16:creationId xmlns:a16="http://schemas.microsoft.com/office/drawing/2014/main" id="{C5B80CDA-98A7-4A1A-A080-AC1369CCA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9563" y="4572000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0" name="Text Box 5">
            <a:extLst>
              <a:ext uri="{FF2B5EF4-FFF2-40B4-BE49-F238E27FC236}">
                <a16:creationId xmlns:a16="http://schemas.microsoft.com/office/drawing/2014/main" id="{CA24C2CE-A926-4350-A3C1-BAF46FBB9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928813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1" name="Line 1">
            <a:extLst>
              <a:ext uri="{FF2B5EF4-FFF2-40B4-BE49-F238E27FC236}">
                <a16:creationId xmlns:a16="http://schemas.microsoft.com/office/drawing/2014/main" id="{F739195A-9F2E-4605-A836-4201FF0B4645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6188" y="2133600"/>
            <a:ext cx="504825" cy="0"/>
          </a:xfrm>
          <a:prstGeom prst="line">
            <a:avLst/>
          </a:prstGeom>
          <a:noFill/>
          <a:ln w="952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Text Box 0">
            <a:extLst>
              <a:ext uri="{FF2B5EF4-FFF2-40B4-BE49-F238E27FC236}">
                <a16:creationId xmlns:a16="http://schemas.microsoft.com/office/drawing/2014/main" id="{1CBF4183-37B4-4DEA-93F6-2C1602306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00750"/>
            <a:ext cx="804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9900"/>
                </a:solidFill>
                <a:latin typeface="Times New Roman" panose="02020603050405020304" pitchFamily="18" charset="0"/>
                <a:hlinkClick r:id="rId13" action="ppaction://hlinksldjump"/>
              </a:rPr>
              <a:t>Назад</a:t>
            </a:r>
            <a:endParaRPr lang="ru-RU" altLang="ru-RU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95764B04-12D8-4085-8378-6E34D43B1195}"/>
              </a:ext>
            </a:extLst>
          </p:cNvPr>
          <p:cNvCxnSpPr/>
          <p:nvPr/>
        </p:nvCxnSpPr>
        <p:spPr>
          <a:xfrm>
            <a:off x="3929063" y="4572000"/>
            <a:ext cx="42862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637F41DA-9CDF-41F7-A433-9CC807E9B2A6}"/>
              </a:ext>
            </a:extLst>
          </p:cNvPr>
          <p:cNvCxnSpPr/>
          <p:nvPr/>
        </p:nvCxnSpPr>
        <p:spPr>
          <a:xfrm rot="5400000" flipH="1" flipV="1">
            <a:off x="4642644" y="3572669"/>
            <a:ext cx="300196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4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0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403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:a16="http://schemas.microsoft.com/office/drawing/2014/main" id="{82184F1C-7162-40CF-92C7-5FE9B32F6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28625"/>
            <a:ext cx="661511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функции вида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266" name="Object 2">
            <a:extLst>
              <a:ext uri="{FF2B5EF4-FFF2-40B4-BE49-F238E27FC236}">
                <a16:creationId xmlns:a16="http://schemas.microsoft.com/office/drawing/2014/main" id="{5E9FB4BD-9013-4F44-AF3A-BC9DCEF5680E}"/>
              </a:ext>
            </a:extLst>
          </p:cNvPr>
          <p:cNvGraphicFramePr>
            <a:graphicFrameLocks/>
          </p:cNvGraphicFramePr>
          <p:nvPr>
            <p:ph sz="half" idx="1"/>
          </p:nvPr>
        </p:nvGraphicFramePr>
        <p:xfrm>
          <a:off x="571500" y="1643063"/>
          <a:ext cx="3889375" cy="366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r:id="rId4" imgW="1952625" imgH="1666875" progId="Mathcad">
                  <p:embed/>
                </p:oleObj>
              </mc:Choice>
              <mc:Fallback>
                <p:oleObj r:id="rId4" imgW="1952625" imgH="1666875" progId="Mathcad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1643063"/>
                        <a:ext cx="3889375" cy="3668712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Rectangle 3">
            <a:extLst>
              <a:ext uri="{FF2B5EF4-FFF2-40B4-BE49-F238E27FC236}">
                <a16:creationId xmlns:a16="http://schemas.microsoft.com/office/drawing/2014/main" id="{932AFD75-65CC-4E14-AEC7-3FA21F5D827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39004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>
                <a:latin typeface="Times New Roman" panose="02020603050405020304" pitchFamily="18" charset="0"/>
              </a:rPr>
              <a:t>Область определения –все действительные числа, кроме 0.</a:t>
            </a:r>
          </a:p>
          <a:p>
            <a:pPr>
              <a:lnSpc>
                <a:spcPct val="90000"/>
              </a:lnSpc>
            </a:pPr>
            <a:r>
              <a:rPr lang="ru-RU" altLang="ru-RU" sz="2400" b="1">
                <a:latin typeface="Times New Roman" panose="02020603050405020304" pitchFamily="18" charset="0"/>
              </a:rPr>
              <a:t>Область значений таких функций – все положительные числа.</a:t>
            </a:r>
          </a:p>
          <a:p>
            <a:pPr>
              <a:lnSpc>
                <a:spcPct val="90000"/>
              </a:lnSpc>
            </a:pPr>
            <a:r>
              <a:rPr lang="ru-RU" altLang="ru-RU" sz="2400" b="1">
                <a:latin typeface="Times New Roman" panose="02020603050405020304" pitchFamily="18" charset="0"/>
              </a:rPr>
              <a:t>Функции такого вида – четные. График их симметричен относительно оси 0У.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268" name="Rectangle 3">
            <a:extLst>
              <a:ext uri="{FF2B5EF4-FFF2-40B4-BE49-F238E27FC236}">
                <a16:creationId xmlns:a16="http://schemas.microsoft.com/office/drawing/2014/main" id="{6A3A1C57-C4E5-4568-8391-60FE51525197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9144000" y="26939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r:id="rId6" imgW="0" imgH="0" progId="Equation.3">
                  <p:embed/>
                </p:oleObj>
              </mc:Choice>
              <mc:Fallback>
                <p:oleObj r:id="rId6" imgW="0" imgH="0" progId="Equation.3">
                  <p:embed/>
                  <p:pic>
                    <p:nvPicPr>
                      <p:cNvPr id="0" name="Rectangl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693988"/>
                        <a:ext cx="0" cy="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4">
            <a:extLst>
              <a:ext uri="{FF2B5EF4-FFF2-40B4-BE49-F238E27FC236}">
                <a16:creationId xmlns:a16="http://schemas.microsoft.com/office/drawing/2014/main" id="{5F5AFC7F-F3E6-4421-A23E-A3B2EAD43A89}"/>
              </a:ext>
            </a:extLst>
          </p:cNvPr>
          <p:cNvGraphicFramePr>
            <a:graphicFrameLocks/>
          </p:cNvGraphicFramePr>
          <p:nvPr>
            <p:ph sz="half" idx="1"/>
          </p:nvPr>
        </p:nvGraphicFramePr>
        <p:xfrm>
          <a:off x="2700338" y="1195388"/>
          <a:ext cx="871537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r:id="rId7" imgW="469900" imgH="228600" progId="Equation.3">
                  <p:embed/>
                </p:oleObj>
              </mc:Choice>
              <mc:Fallback>
                <p:oleObj r:id="rId7" imgW="469900" imgH="2286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195388"/>
                        <a:ext cx="871537" cy="423862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Rectangle 5">
            <a:extLst>
              <a:ext uri="{FF2B5EF4-FFF2-40B4-BE49-F238E27FC236}">
                <a16:creationId xmlns:a16="http://schemas.microsoft.com/office/drawing/2014/main" id="{18ADEAE0-AE38-4A79-85F9-3F451285BAAD}"/>
              </a:ext>
            </a:extLst>
          </p:cNvPr>
          <p:cNvGraphicFramePr>
            <a:graphicFrameLocks/>
          </p:cNvGraphicFramePr>
          <p:nvPr>
            <p:ph sz="half" idx="1"/>
          </p:nvPr>
        </p:nvGraphicFramePr>
        <p:xfrm>
          <a:off x="0" y="2519363"/>
          <a:ext cx="40386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r:id="rId9" imgW="0" imgH="0" progId="Equation.3">
                  <p:embed/>
                </p:oleObj>
              </mc:Choice>
              <mc:Fallback>
                <p:oleObj r:id="rId9" imgW="0" imgH="0" progId="Equation.3">
                  <p:embed/>
                  <p:pic>
                    <p:nvPicPr>
                      <p:cNvPr id="0" name="Rectangle 5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19363"/>
                        <a:ext cx="4038600" cy="269240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1" name="Object 6">
            <a:extLst>
              <a:ext uri="{FF2B5EF4-FFF2-40B4-BE49-F238E27FC236}">
                <a16:creationId xmlns:a16="http://schemas.microsoft.com/office/drawing/2014/main" id="{8C737EC6-3006-4E38-AF86-F68B6F1A8CC1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5429250" y="428625"/>
          <a:ext cx="1655763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r:id="rId10" imgW="520474" imgH="228501" progId="Equation.3">
                  <p:embed/>
                </p:oleObj>
              </mc:Choice>
              <mc:Fallback>
                <p:oleObj r:id="rId10" imgW="520474" imgH="228501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428625"/>
                        <a:ext cx="1655763" cy="72707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7">
            <a:extLst>
              <a:ext uri="{FF2B5EF4-FFF2-40B4-BE49-F238E27FC236}">
                <a16:creationId xmlns:a16="http://schemas.microsoft.com/office/drawing/2014/main" id="{D52B032A-478E-43A1-A46F-1A8078B1BA97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3205163" y="3589338"/>
          <a:ext cx="82391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r:id="rId12" imgW="469900" imgH="228600" progId="Equation.DSMT4">
                  <p:embed/>
                </p:oleObj>
              </mc:Choice>
              <mc:Fallback>
                <p:oleObj r:id="rId12" imgW="469900" imgH="228600" progId="Equation.DSMT4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5163" y="3589338"/>
                        <a:ext cx="823912" cy="40005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8">
            <a:extLst>
              <a:ext uri="{FF2B5EF4-FFF2-40B4-BE49-F238E27FC236}">
                <a16:creationId xmlns:a16="http://schemas.microsoft.com/office/drawing/2014/main" id="{D4C11C16-6BC9-473A-8712-A95A11CB30EF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2843213" y="2190750"/>
          <a:ext cx="9429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r:id="rId14" imgW="469900" imgH="228600" progId="Equation.3">
                  <p:embed/>
                </p:oleObj>
              </mc:Choice>
              <mc:Fallback>
                <p:oleObj r:id="rId14" imgW="469900" imgH="228600" progId="Equation.3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190750"/>
                        <a:ext cx="942975" cy="458788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36">
            <a:extLst>
              <a:ext uri="{FF2B5EF4-FFF2-40B4-BE49-F238E27FC236}">
                <a16:creationId xmlns:a16="http://schemas.microsoft.com/office/drawing/2014/main" id="{F710ED23-9BC1-4AC5-A4D4-687513A17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4214813"/>
            <a:ext cx="30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i="1">
                <a:latin typeface="Times New Roman" panose="02020603050405020304" pitchFamily="18" charset="0"/>
              </a:rPr>
              <a:t>х</a:t>
            </a:r>
            <a:endParaRPr lang="ru-RU" altLang="ru-RU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5" name="Text Box 37">
            <a:extLst>
              <a:ext uri="{FF2B5EF4-FFF2-40B4-BE49-F238E27FC236}">
                <a16:creationId xmlns:a16="http://schemas.microsoft.com/office/drawing/2014/main" id="{6B536832-BAA3-481E-8513-B8DDAA67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1285875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 i="1">
                <a:latin typeface="Times New Roman" panose="02020603050405020304" pitchFamily="18" charset="0"/>
              </a:rPr>
              <a:t>у</a:t>
            </a:r>
            <a:endParaRPr lang="ru-RU" altLang="ru-RU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6" name="Text Box 38">
            <a:extLst>
              <a:ext uri="{FF2B5EF4-FFF2-40B4-BE49-F238E27FC236}">
                <a16:creationId xmlns:a16="http://schemas.microsoft.com/office/drawing/2014/main" id="{F888CA82-98FC-4E6B-9638-721580190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6550" y="1936750"/>
            <a:ext cx="501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/>
              <a:t>     </a:t>
            </a:r>
          </a:p>
        </p:txBody>
      </p:sp>
      <p:sp>
        <p:nvSpPr>
          <p:cNvPr id="11277" name="Text Box 0">
            <a:extLst>
              <a:ext uri="{FF2B5EF4-FFF2-40B4-BE49-F238E27FC236}">
                <a16:creationId xmlns:a16="http://schemas.microsoft.com/office/drawing/2014/main" id="{F1679E86-12A9-4AF6-B3C2-41D4FA860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143625"/>
            <a:ext cx="804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9900"/>
                </a:solidFill>
                <a:latin typeface="Times New Roman" panose="02020603050405020304" pitchFamily="18" charset="0"/>
                <a:hlinkClick r:id="rId16" action="ppaction://hlinksldjump"/>
              </a:rPr>
              <a:t>Назад</a:t>
            </a:r>
            <a:endParaRPr lang="ru-RU" altLang="ru-RU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0C0D1CF-4626-4E5C-B854-2252E189E47E}"/>
              </a:ext>
            </a:extLst>
          </p:cNvPr>
          <p:cNvCxnSpPr/>
          <p:nvPr/>
        </p:nvCxnSpPr>
        <p:spPr>
          <a:xfrm>
            <a:off x="2857500" y="2643188"/>
            <a:ext cx="785813" cy="1587"/>
          </a:xfrm>
          <a:prstGeom prst="line">
            <a:avLst/>
          </a:prstGeom>
          <a:ln w="19050">
            <a:solidFill>
              <a:srgbClr val="2BF53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441E028-B23E-4ADE-A9DB-066714E35312}"/>
              </a:ext>
            </a:extLst>
          </p:cNvPr>
          <p:cNvCxnSpPr/>
          <p:nvPr/>
        </p:nvCxnSpPr>
        <p:spPr>
          <a:xfrm>
            <a:off x="3214688" y="3929063"/>
            <a:ext cx="785812" cy="158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E00A9AD-8D6C-4B48-B1A9-3ACA89CC7F2D}"/>
              </a:ext>
            </a:extLst>
          </p:cNvPr>
          <p:cNvCxnSpPr/>
          <p:nvPr/>
        </p:nvCxnSpPr>
        <p:spPr>
          <a:xfrm>
            <a:off x="2714625" y="1571625"/>
            <a:ext cx="785813" cy="1588"/>
          </a:xfrm>
          <a:prstGeom prst="line">
            <a:avLst/>
          </a:prstGeom>
          <a:ln w="19050">
            <a:solidFill>
              <a:srgbClr val="0000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7BC1599-A284-4784-A565-9617233B44A7}"/>
              </a:ext>
            </a:extLst>
          </p:cNvPr>
          <p:cNvCxnSpPr/>
          <p:nvPr/>
        </p:nvCxnSpPr>
        <p:spPr>
          <a:xfrm rot="5400000" flipH="1" flipV="1">
            <a:off x="927893" y="3072607"/>
            <a:ext cx="300196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10995C6-66CC-4E32-BD32-3258879A9D86}"/>
              </a:ext>
            </a:extLst>
          </p:cNvPr>
          <p:cNvCxnSpPr/>
          <p:nvPr/>
        </p:nvCxnSpPr>
        <p:spPr>
          <a:xfrm>
            <a:off x="571500" y="4214813"/>
            <a:ext cx="3435350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:a16="http://schemas.microsoft.com/office/drawing/2014/main" id="{B3AD262E-9C39-4375-9A2E-ED1DB1B7537D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714375" y="428625"/>
            <a:ext cx="6615113" cy="714375"/>
          </a:xfrm>
          <a:solidFill>
            <a:srgbClr val="FFFF00"/>
          </a:solidFill>
          <a:ln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функции вида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314" name="Object 7">
            <a:extLst>
              <a:ext uri="{FF2B5EF4-FFF2-40B4-BE49-F238E27FC236}">
                <a16:creationId xmlns:a16="http://schemas.microsoft.com/office/drawing/2014/main" id="{BFA6FD2A-AD44-4444-BDC3-845C1185454C}"/>
              </a:ext>
            </a:extLst>
          </p:cNvPr>
          <p:cNvGraphicFramePr>
            <a:graphicFrameLocks/>
          </p:cNvGraphicFramePr>
          <p:nvPr/>
        </p:nvGraphicFramePr>
        <p:xfrm>
          <a:off x="4932363" y="1412875"/>
          <a:ext cx="3457575" cy="439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r:id="rId3" imgW="2286000" imgH="1714500" progId="Mathcad">
                  <p:embed/>
                </p:oleObj>
              </mc:Choice>
              <mc:Fallback>
                <p:oleObj r:id="rId3" imgW="2286000" imgH="1714500" progId="Mathcad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412875"/>
                        <a:ext cx="3457575" cy="439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2">
            <a:extLst>
              <a:ext uri="{FF2B5EF4-FFF2-40B4-BE49-F238E27FC236}">
                <a16:creationId xmlns:a16="http://schemas.microsoft.com/office/drawing/2014/main" id="{B7B29C44-53FE-4110-A5EF-ACA515541560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6877050" y="2143125"/>
          <a:ext cx="8048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r:id="rId5" imgW="419100" imgH="228600" progId="Equation.3">
                  <p:embed/>
                </p:oleObj>
              </mc:Choice>
              <mc:Fallback>
                <p:oleObj r:id="rId5" imgW="419100" imgH="228600" progId="Equation.3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2143125"/>
                        <a:ext cx="804863" cy="439738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3">
            <a:extLst>
              <a:ext uri="{FF2B5EF4-FFF2-40B4-BE49-F238E27FC236}">
                <a16:creationId xmlns:a16="http://schemas.microsoft.com/office/drawing/2014/main" id="{70D32B20-B700-4561-8D39-399B3DD4B0C5}"/>
              </a:ext>
            </a:extLst>
          </p:cNvPr>
          <p:cNvGraphicFramePr>
            <a:graphicFrameLocks/>
          </p:cNvGraphicFramePr>
          <p:nvPr>
            <p:ph sz="quarter" idx="2"/>
          </p:nvPr>
        </p:nvGraphicFramePr>
        <p:xfrm>
          <a:off x="5786438" y="428625"/>
          <a:ext cx="147478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r:id="rId7" imgW="558800" imgH="228600" progId="Equation.3">
                  <p:embed/>
                </p:oleObj>
              </mc:Choice>
              <mc:Fallback>
                <p:oleObj r:id="rId7" imgW="558800" imgH="22860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428625"/>
                        <a:ext cx="1474787" cy="60325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4">
            <a:extLst>
              <a:ext uri="{FF2B5EF4-FFF2-40B4-BE49-F238E27FC236}">
                <a16:creationId xmlns:a16="http://schemas.microsoft.com/office/drawing/2014/main" id="{65BA9BEE-3C21-46F4-8A64-8EE7AB5909B6}"/>
              </a:ext>
            </a:extLst>
          </p:cNvPr>
          <p:cNvGraphicFramePr>
            <a:graphicFrameLocks/>
          </p:cNvGraphicFramePr>
          <p:nvPr>
            <p:ph sz="quarter" idx="3"/>
          </p:nvPr>
        </p:nvGraphicFramePr>
        <p:xfrm>
          <a:off x="7597775" y="1571625"/>
          <a:ext cx="8032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r:id="rId9" imgW="419100" imgH="228600" progId="Equation.3">
                  <p:embed/>
                </p:oleObj>
              </mc:Choice>
              <mc:Fallback>
                <p:oleObj r:id="rId9" imgW="419100" imgH="2286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7775" y="1571625"/>
                        <a:ext cx="803275" cy="43815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5">
            <a:extLst>
              <a:ext uri="{FF2B5EF4-FFF2-40B4-BE49-F238E27FC236}">
                <a16:creationId xmlns:a16="http://schemas.microsoft.com/office/drawing/2014/main" id="{5E894C7C-9A60-4035-80A8-AB1DD91CF28F}"/>
              </a:ext>
            </a:extLst>
          </p:cNvPr>
          <p:cNvGraphicFramePr>
            <a:graphicFrameLocks/>
          </p:cNvGraphicFramePr>
          <p:nvPr>
            <p:ph sz="quarter" idx="4"/>
          </p:nvPr>
        </p:nvGraphicFramePr>
        <p:xfrm>
          <a:off x="5867400" y="4714875"/>
          <a:ext cx="7620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r:id="rId11" imgW="419100" imgH="228600" progId="Equation.3">
                  <p:embed/>
                </p:oleObj>
              </mc:Choice>
              <mc:Fallback>
                <p:oleObj r:id="rId11" imgW="419100" imgH="22860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714875"/>
                        <a:ext cx="762000" cy="41592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13">
            <a:extLst>
              <a:ext uri="{FF2B5EF4-FFF2-40B4-BE49-F238E27FC236}">
                <a16:creationId xmlns:a16="http://schemas.microsoft.com/office/drawing/2014/main" id="{AC223C97-CFD8-4067-9E4C-1F2709841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9563" y="3429000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0" name="Text Box 14">
            <a:extLst>
              <a:ext uri="{FF2B5EF4-FFF2-40B4-BE49-F238E27FC236}">
                <a16:creationId xmlns:a16="http://schemas.microsoft.com/office/drawing/2014/main" id="{EA8F9FCB-D003-4EC0-94E1-D30D79315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7938" y="1214438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8" name="Text Box 15">
            <a:extLst>
              <a:ext uri="{FF2B5EF4-FFF2-40B4-BE49-F238E27FC236}">
                <a16:creationId xmlns:a16="http://schemas.microsoft.com/office/drawing/2014/main" id="{9395EE59-2B45-4005-8F25-9AD94E566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700213"/>
            <a:ext cx="47148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>
                <a:latin typeface="Times New Roman" panose="02020603050405020304" pitchFamily="18" charset="0"/>
              </a:rPr>
              <a:t>Областью определения и</a:t>
            </a:r>
            <a:r>
              <a:rPr lang="en-US" altLang="ru-RU" sz="2400" b="1">
                <a:latin typeface="Times New Roman" panose="02020603050405020304" pitchFamily="18" charset="0"/>
              </a:rPr>
              <a:t> </a:t>
            </a:r>
            <a:r>
              <a:rPr lang="ru-RU" altLang="ru-RU" sz="2400" b="1">
                <a:latin typeface="Times New Roman" panose="02020603050405020304" pitchFamily="18" charset="0"/>
              </a:rPr>
              <a:t>областью значений степенных функций этого вида являются все действительные числа</a:t>
            </a:r>
          </a:p>
          <a:p>
            <a:r>
              <a:rPr lang="ru-RU" altLang="ru-RU" sz="2400" b="1">
                <a:latin typeface="Times New Roman" panose="02020603050405020304" pitchFamily="18" charset="0"/>
              </a:rPr>
              <a:t>     (</a:t>
            </a:r>
            <a:r>
              <a:rPr lang="en-US" altLang="ru-RU" sz="2400" b="1">
                <a:latin typeface="Times New Roman" panose="02020603050405020304" pitchFamily="18" charset="0"/>
              </a:rPr>
              <a:t>n – </a:t>
            </a:r>
            <a:r>
              <a:rPr lang="ru-RU" altLang="ru-RU" sz="2400" b="1">
                <a:latin typeface="Times New Roman" panose="02020603050405020304" pitchFamily="18" charset="0"/>
              </a:rPr>
              <a:t>натуральное число)</a:t>
            </a:r>
          </a:p>
          <a:p>
            <a:r>
              <a:rPr lang="ru-RU" altLang="ru-RU" sz="2400" b="1">
                <a:latin typeface="Times New Roman" panose="02020603050405020304" pitchFamily="18" charset="0"/>
              </a:rPr>
              <a:t> Эти функции – нечетные. График их симметричен относительно начала координат. 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2" name="Line 0">
            <a:extLst>
              <a:ext uri="{FF2B5EF4-FFF2-40B4-BE49-F238E27FC236}">
                <a16:creationId xmlns:a16="http://schemas.microsoft.com/office/drawing/2014/main" id="{123BAD3D-7548-4065-B45A-2EFDF19662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2588" y="1844675"/>
            <a:ext cx="792162" cy="215900"/>
          </a:xfrm>
          <a:prstGeom prst="line">
            <a:avLst/>
          </a:prstGeom>
          <a:noFill/>
          <a:ln w="317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Text Box 0">
            <a:extLst>
              <a:ext uri="{FF2B5EF4-FFF2-40B4-BE49-F238E27FC236}">
                <a16:creationId xmlns:a16="http://schemas.microsoft.com/office/drawing/2014/main" id="{9F481073-4DC4-4FF7-B2CE-DC5DAEDBF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5357813"/>
            <a:ext cx="80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9900"/>
                </a:solidFill>
                <a:latin typeface="Times New Roman" panose="02020603050405020304" pitchFamily="18" charset="0"/>
                <a:hlinkClick r:id="rId13" action="ppaction://hlinksldjump"/>
              </a:rPr>
              <a:t>Назад</a:t>
            </a:r>
            <a:endParaRPr lang="ru-RU" altLang="ru-RU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2695929-6101-40D4-9541-A7E5BC1D10EA}"/>
              </a:ext>
            </a:extLst>
          </p:cNvPr>
          <p:cNvCxnSpPr/>
          <p:nvPr/>
        </p:nvCxnSpPr>
        <p:spPr>
          <a:xfrm rot="5400000" flipH="1" flipV="1">
            <a:off x="4215606" y="3499644"/>
            <a:ext cx="4143375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8A98BA-46B8-445D-8EA2-D6DB7092AD98}"/>
              </a:ext>
            </a:extLst>
          </p:cNvPr>
          <p:cNvCxnSpPr/>
          <p:nvPr/>
        </p:nvCxnSpPr>
        <p:spPr>
          <a:xfrm>
            <a:off x="5143500" y="3500438"/>
            <a:ext cx="2786063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6">
            <a:extLst>
              <a:ext uri="{FF2B5EF4-FFF2-40B4-BE49-F238E27FC236}">
                <a16:creationId xmlns:a16="http://schemas.microsoft.com/office/drawing/2014/main" id="{B8F02F36-AAF2-4115-9CC3-099689080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28625"/>
            <a:ext cx="7358062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функции вида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338" name="Object 2">
            <a:extLst>
              <a:ext uri="{FF2B5EF4-FFF2-40B4-BE49-F238E27FC236}">
                <a16:creationId xmlns:a16="http://schemas.microsoft.com/office/drawing/2014/main" id="{325339D5-C22A-422A-A7C4-C4D38A3A78FB}"/>
              </a:ext>
            </a:extLst>
          </p:cNvPr>
          <p:cNvGraphicFramePr>
            <a:graphicFrameLocks/>
          </p:cNvGraphicFramePr>
          <p:nvPr/>
        </p:nvGraphicFramePr>
        <p:xfrm>
          <a:off x="4643438" y="1052513"/>
          <a:ext cx="3214687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r:id="rId3" imgW="1743075" imgH="1905000" progId="Mathcad">
                  <p:embed/>
                </p:oleObj>
              </mc:Choice>
              <mc:Fallback>
                <p:oleObj r:id="rId3" imgW="1743075" imgH="1905000" progId="Mathcad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1052513"/>
                        <a:ext cx="3214687" cy="496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>
            <a:hlinkClick r:id="rId5" action="ppaction://hlinksldjump"/>
            <a:extLst>
              <a:ext uri="{FF2B5EF4-FFF2-40B4-BE49-F238E27FC236}">
                <a16:creationId xmlns:a16="http://schemas.microsoft.com/office/drawing/2014/main" id="{A1E76947-8910-4169-ABA9-FCA39F18D887}"/>
              </a:ext>
            </a:extLst>
          </p:cNvPr>
          <p:cNvGraphicFramePr>
            <a:graphicFrameLocks/>
          </p:cNvGraphicFramePr>
          <p:nvPr>
            <p:ph sz="quarter" idx="1"/>
          </p:nvPr>
        </p:nvGraphicFramePr>
        <p:xfrm>
          <a:off x="6948488" y="3038475"/>
          <a:ext cx="7921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r:id="rId6" imgW="457200" imgH="228600" progId="Equation.3">
                  <p:embed/>
                </p:oleObj>
              </mc:Choice>
              <mc:Fallback>
                <p:oleObj r:id="rId6" imgW="457200" imgH="22860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3038475"/>
                        <a:ext cx="792162" cy="396875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>
            <a:hlinkClick r:id="rId5" action="ppaction://hlinksldjump"/>
            <a:extLst>
              <a:ext uri="{FF2B5EF4-FFF2-40B4-BE49-F238E27FC236}">
                <a16:creationId xmlns:a16="http://schemas.microsoft.com/office/drawing/2014/main" id="{CEB2E497-7AD3-4B08-A2BF-9C03972D10AC}"/>
              </a:ext>
            </a:extLst>
          </p:cNvPr>
          <p:cNvGraphicFramePr>
            <a:graphicFrameLocks/>
          </p:cNvGraphicFramePr>
          <p:nvPr>
            <p:ph sz="quarter" idx="2"/>
          </p:nvPr>
        </p:nvGraphicFramePr>
        <p:xfrm>
          <a:off x="5500688" y="428625"/>
          <a:ext cx="1871662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r:id="rId8" imgW="685800" imgH="228600" progId="Equation.3">
                  <p:embed/>
                </p:oleObj>
              </mc:Choice>
              <mc:Fallback>
                <p:oleObj r:id="rId8" imgW="685800" imgH="2286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428625"/>
                        <a:ext cx="1871662" cy="623888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>
            <a:hlinkClick r:id="rId5" action="ppaction://hlinksldjump"/>
            <a:extLst>
              <a:ext uri="{FF2B5EF4-FFF2-40B4-BE49-F238E27FC236}">
                <a16:creationId xmlns:a16="http://schemas.microsoft.com/office/drawing/2014/main" id="{04498612-27B6-4CB5-A9A1-2A218C85121E}"/>
              </a:ext>
            </a:extLst>
          </p:cNvPr>
          <p:cNvGraphicFramePr>
            <a:graphicFrameLocks/>
          </p:cNvGraphicFramePr>
          <p:nvPr>
            <p:ph sz="quarter" idx="3"/>
          </p:nvPr>
        </p:nvGraphicFramePr>
        <p:xfrm>
          <a:off x="6372225" y="1311275"/>
          <a:ext cx="7921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r:id="rId10" imgW="469900" imgH="228600" progId="Equation.3">
                  <p:embed/>
                </p:oleObj>
              </mc:Choice>
              <mc:Fallback>
                <p:oleObj r:id="rId10" imgW="469900" imgH="22860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1311275"/>
                        <a:ext cx="792163" cy="385763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>
            <a:hlinkClick r:id="rId5" action="ppaction://hlinksldjump"/>
            <a:extLst>
              <a:ext uri="{FF2B5EF4-FFF2-40B4-BE49-F238E27FC236}">
                <a16:creationId xmlns:a16="http://schemas.microsoft.com/office/drawing/2014/main" id="{9E4E1AC8-DE35-460B-A412-7DB2948A24E4}"/>
              </a:ext>
            </a:extLst>
          </p:cNvPr>
          <p:cNvGraphicFramePr>
            <a:graphicFrameLocks/>
          </p:cNvGraphicFramePr>
          <p:nvPr>
            <p:ph sz="quarter" idx="4"/>
          </p:nvPr>
        </p:nvGraphicFramePr>
        <p:xfrm>
          <a:off x="6588125" y="2416175"/>
          <a:ext cx="7921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r:id="rId12" imgW="469900" imgH="228600" progId="Equation.3">
                  <p:embed/>
                </p:oleObj>
              </mc:Choice>
              <mc:Fallback>
                <p:oleObj r:id="rId12" imgW="469900" imgH="22860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2416175"/>
                        <a:ext cx="792163" cy="385763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Line 15">
            <a:extLst>
              <a:ext uri="{FF2B5EF4-FFF2-40B4-BE49-F238E27FC236}">
                <a16:creationId xmlns:a16="http://schemas.microsoft.com/office/drawing/2014/main" id="{5D7338F2-11B2-4EE4-AFC9-6D0FB365B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9925" y="3429000"/>
            <a:ext cx="5762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4" name="Line 16">
            <a:extLst>
              <a:ext uri="{FF2B5EF4-FFF2-40B4-BE49-F238E27FC236}">
                <a16:creationId xmlns:a16="http://schemas.microsoft.com/office/drawing/2014/main" id="{22937FED-F22E-4F15-9DC2-59A89D0D2FA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1700213"/>
            <a:ext cx="576262" cy="0"/>
          </a:xfrm>
          <a:prstGeom prst="line">
            <a:avLst/>
          </a:prstGeom>
          <a:noFill/>
          <a:ln w="9525">
            <a:solidFill>
              <a:srgbClr val="3333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5" name="Line 17">
            <a:extLst>
              <a:ext uri="{FF2B5EF4-FFF2-40B4-BE49-F238E27FC236}">
                <a16:creationId xmlns:a16="http://schemas.microsoft.com/office/drawing/2014/main" id="{A8C8DEC0-B91C-4F6A-BF0F-4222C18547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2781300"/>
            <a:ext cx="504825" cy="0"/>
          </a:xfrm>
          <a:prstGeom prst="line">
            <a:avLst/>
          </a:prstGeom>
          <a:noFill/>
          <a:ln w="9525">
            <a:solidFill>
              <a:srgbClr val="2BF53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6" name="Text Box 20">
            <a:extLst>
              <a:ext uri="{FF2B5EF4-FFF2-40B4-BE49-F238E27FC236}">
                <a16:creationId xmlns:a16="http://schemas.microsoft.com/office/drawing/2014/main" id="{23599238-90BE-40B0-A155-48966CA01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6688" y="3571875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7" name="Text Box 21">
            <a:extLst>
              <a:ext uri="{FF2B5EF4-FFF2-40B4-BE49-F238E27FC236}">
                <a16:creationId xmlns:a16="http://schemas.microsoft.com/office/drawing/2014/main" id="{3337AF2C-F10C-4B31-B951-2A49DA78E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1357313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7" name="Text Box 22">
            <a:extLst>
              <a:ext uri="{FF2B5EF4-FFF2-40B4-BE49-F238E27FC236}">
                <a16:creationId xmlns:a16="http://schemas.microsoft.com/office/drawing/2014/main" id="{C8722C66-2F59-4121-96FC-BC0F8D24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1500188"/>
            <a:ext cx="47148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>
                <a:latin typeface="Times New Roman" panose="02020603050405020304" pitchFamily="18" charset="0"/>
              </a:rPr>
              <a:t>Область определения функции: </a:t>
            </a:r>
          </a:p>
          <a:p>
            <a:pPr eaLnBrk="0" hangingPunct="0"/>
            <a:r>
              <a:rPr lang="ru-RU" altLang="ru-RU" sz="2400" b="1">
                <a:latin typeface="Times New Roman" panose="02020603050405020304" pitchFamily="18" charset="0"/>
              </a:rPr>
              <a:t>                                                </a:t>
            </a:r>
          </a:p>
          <a:p>
            <a:pPr eaLnBrk="0" hangingPunct="0"/>
            <a:r>
              <a:rPr lang="ru-RU" altLang="ru-RU" sz="2400" b="1">
                <a:latin typeface="Times New Roman" panose="02020603050405020304" pitchFamily="18" charset="0"/>
              </a:rPr>
              <a:t>Область значений функции: </a:t>
            </a:r>
          </a:p>
          <a:p>
            <a:pPr eaLnBrk="0" hangingPunct="0"/>
            <a:endParaRPr lang="ru-RU" altLang="ru-RU" sz="2400" b="1">
              <a:latin typeface="Times New Roman" panose="02020603050405020304" pitchFamily="18" charset="0"/>
            </a:endParaRPr>
          </a:p>
          <a:p>
            <a:pPr eaLnBrk="0" hangingPunct="0"/>
            <a:endParaRPr lang="ru-RU" altLang="ru-RU" sz="2400" b="1">
              <a:latin typeface="Times New Roman" panose="02020603050405020304" pitchFamily="18" charset="0"/>
            </a:endParaRPr>
          </a:p>
          <a:p>
            <a:pPr eaLnBrk="0" hangingPunct="0"/>
            <a:r>
              <a:rPr lang="ru-RU" altLang="ru-RU" sz="2400" b="1">
                <a:latin typeface="Times New Roman" panose="02020603050405020304" pitchFamily="18" charset="0"/>
              </a:rPr>
              <a:t>Функции с таким показателем – нечетные.      Их графики симметричны относительно начала координат.                                             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127" name="Object 7">
            <a:extLst>
              <a:ext uri="{FF2B5EF4-FFF2-40B4-BE49-F238E27FC236}">
                <a16:creationId xmlns:a16="http://schemas.microsoft.com/office/drawing/2014/main" id="{0F4872ED-D0E8-47B1-BC95-9BC2BD5A6884}"/>
              </a:ext>
            </a:extLst>
          </p:cNvPr>
          <p:cNvGraphicFramePr>
            <a:graphicFrameLocks/>
          </p:cNvGraphicFramePr>
          <p:nvPr/>
        </p:nvGraphicFramePr>
        <p:xfrm>
          <a:off x="1428750" y="2000250"/>
          <a:ext cx="21605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r:id="rId14" imgW="1256210" imgH="203024" progId="Equation.3">
                  <p:embed/>
                </p:oleObj>
              </mc:Choice>
              <mc:Fallback>
                <p:oleObj r:id="rId14" imgW="1256210" imgH="203024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2000250"/>
                        <a:ext cx="2160588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>
            <a:extLst>
              <a:ext uri="{FF2B5EF4-FFF2-40B4-BE49-F238E27FC236}">
                <a16:creationId xmlns:a16="http://schemas.microsoft.com/office/drawing/2014/main" id="{FB0658C5-A56E-48D1-98E2-95FE6C849543}"/>
              </a:ext>
            </a:extLst>
          </p:cNvPr>
          <p:cNvGraphicFramePr>
            <a:graphicFrameLocks/>
          </p:cNvGraphicFramePr>
          <p:nvPr/>
        </p:nvGraphicFramePr>
        <p:xfrm>
          <a:off x="1285875" y="2714625"/>
          <a:ext cx="2182813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r:id="rId16" imgW="1268899" imgH="203024" progId="Equation.3">
                  <p:embed/>
                </p:oleObj>
              </mc:Choice>
              <mc:Fallback>
                <p:oleObj r:id="rId16" imgW="1268899" imgH="203024" progId="Equation.3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2714625"/>
                        <a:ext cx="2182813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1" name="Text Box 0">
            <a:extLst>
              <a:ext uri="{FF2B5EF4-FFF2-40B4-BE49-F238E27FC236}">
                <a16:creationId xmlns:a16="http://schemas.microsoft.com/office/drawing/2014/main" id="{BFB0CF56-7CEE-475E-942D-FE181B289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6143625"/>
            <a:ext cx="804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9900"/>
                </a:solidFill>
                <a:latin typeface="Times New Roman" panose="02020603050405020304" pitchFamily="18" charset="0"/>
                <a:hlinkClick r:id="rId18" action="ppaction://hlinksldjump"/>
              </a:rPr>
              <a:t>Назад</a:t>
            </a:r>
            <a:endParaRPr lang="ru-RU" altLang="ru-RU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2BF70C93-5EC3-49C9-A93B-6E45C6AB6C83}"/>
              </a:ext>
            </a:extLst>
          </p:cNvPr>
          <p:cNvCxnSpPr/>
          <p:nvPr/>
        </p:nvCxnSpPr>
        <p:spPr>
          <a:xfrm>
            <a:off x="5000625" y="3714750"/>
            <a:ext cx="28575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B294B169-973E-443A-8B6D-E45D23220C89}"/>
              </a:ext>
            </a:extLst>
          </p:cNvPr>
          <p:cNvCxnSpPr/>
          <p:nvPr/>
        </p:nvCxnSpPr>
        <p:spPr>
          <a:xfrm rot="5400000" flipH="1" flipV="1">
            <a:off x="4287044" y="3571081"/>
            <a:ext cx="40005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5">
            <a:extLst>
              <a:ext uri="{FF2B5EF4-FFF2-40B4-BE49-F238E27FC236}">
                <a16:creationId xmlns:a16="http://schemas.microsoft.com/office/drawing/2014/main" id="{78A291EF-A81C-4BD9-B10E-92EE052409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829175" cy="43481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 определения - все положительные  числа и число 0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 значений функций с таким показателем – также все положительные числа и число 0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Эти функции не являются ни четными ни нечетными.</a:t>
            </a:r>
          </a:p>
          <a:p>
            <a:pPr>
              <a:lnSpc>
                <a:spcPct val="90000"/>
              </a:lnSpc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    </a:t>
            </a:r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362" name="Object 2">
            <a:extLst>
              <a:ext uri="{FF2B5EF4-FFF2-40B4-BE49-F238E27FC236}">
                <a16:creationId xmlns:a16="http://schemas.microsoft.com/office/drawing/2014/main" id="{B95823CA-B4FF-4D76-999A-40969C2FBF2D}"/>
              </a:ext>
            </a:extLst>
          </p:cNvPr>
          <p:cNvGraphicFramePr>
            <a:graphicFrameLocks/>
          </p:cNvGraphicFramePr>
          <p:nvPr>
            <p:ph sz="quarter" idx="2"/>
          </p:nvPr>
        </p:nvGraphicFramePr>
        <p:xfrm>
          <a:off x="5286375" y="2000250"/>
          <a:ext cx="3352800" cy="347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r:id="rId3" imgW="1828800" imgH="1895475" progId="Mathcad">
                  <p:embed/>
                </p:oleObj>
              </mc:Choice>
              <mc:Fallback>
                <p:oleObj r:id="rId3" imgW="1828800" imgH="1895475" progId="Mathcad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2000250"/>
                        <a:ext cx="3352800" cy="3475038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>
            <a:extLst>
              <a:ext uri="{FF2B5EF4-FFF2-40B4-BE49-F238E27FC236}">
                <a16:creationId xmlns:a16="http://schemas.microsoft.com/office/drawing/2014/main" id="{9B4ADFA9-89D4-4854-BC40-8DA9E739F7EB}"/>
              </a:ext>
            </a:extLst>
          </p:cNvPr>
          <p:cNvGraphicFramePr>
            <a:graphicFrameLocks/>
          </p:cNvGraphicFramePr>
          <p:nvPr/>
        </p:nvGraphicFramePr>
        <p:xfrm>
          <a:off x="7067550" y="4341813"/>
          <a:ext cx="145256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r:id="rId5" imgW="1078564" imgH="253780" progId="Equation.3">
                  <p:embed/>
                </p:oleObj>
              </mc:Choice>
              <mc:Fallback>
                <p:oleObj r:id="rId5" imgW="1078564" imgH="25378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7550" y="4341813"/>
                        <a:ext cx="145256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7F0564D7-731D-47E0-8A54-D99CC7E2D12E}"/>
              </a:ext>
            </a:extLst>
          </p:cNvPr>
          <p:cNvGraphicFramePr>
            <a:graphicFrameLocks/>
          </p:cNvGraphicFramePr>
          <p:nvPr/>
        </p:nvGraphicFramePr>
        <p:xfrm>
          <a:off x="5780088" y="2332038"/>
          <a:ext cx="73183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r:id="rId7" imgW="418737" imgH="253780" progId="Equation.3">
                  <p:embed/>
                </p:oleObj>
              </mc:Choice>
              <mc:Fallback>
                <p:oleObj r:id="rId7" imgW="418737" imgH="25378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0088" y="2332038"/>
                        <a:ext cx="73183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9514CB21-EFCF-4200-A3BF-BDD5A5991690}"/>
              </a:ext>
            </a:extLst>
          </p:cNvPr>
          <p:cNvGraphicFramePr>
            <a:graphicFrameLocks/>
          </p:cNvGraphicFramePr>
          <p:nvPr/>
        </p:nvGraphicFramePr>
        <p:xfrm>
          <a:off x="7148513" y="2189163"/>
          <a:ext cx="731837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r:id="rId9" imgW="418737" imgH="253780" progId="Equation.3">
                  <p:embed/>
                </p:oleObj>
              </mc:Choice>
              <mc:Fallback>
                <p:oleObj r:id="rId9" imgW="418737" imgH="25378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8513" y="2189163"/>
                        <a:ext cx="731837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6">
            <a:extLst>
              <a:ext uri="{FF2B5EF4-FFF2-40B4-BE49-F238E27FC236}">
                <a16:creationId xmlns:a16="http://schemas.microsoft.com/office/drawing/2014/main" id="{3C5309EB-C9AC-4899-AE2F-BBC37D863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214313"/>
            <a:ext cx="8715375" cy="100012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функции с рациональным положительным показателем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7" name="Text Box 21">
            <a:extLst>
              <a:ext uri="{FF2B5EF4-FFF2-40B4-BE49-F238E27FC236}">
                <a16:creationId xmlns:a16="http://schemas.microsoft.com/office/drawing/2014/main" id="{B2043C29-B953-4A2D-8921-A0D4072EE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1857375"/>
            <a:ext cx="32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8" name="Text Box 20">
            <a:extLst>
              <a:ext uri="{FF2B5EF4-FFF2-40B4-BE49-F238E27FC236}">
                <a16:creationId xmlns:a16="http://schemas.microsoft.com/office/drawing/2014/main" id="{5A2207F7-33B0-48A5-8DAA-2FCAB9989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75" y="5000625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9" name="Text Box 0">
            <a:extLst>
              <a:ext uri="{FF2B5EF4-FFF2-40B4-BE49-F238E27FC236}">
                <a16:creationId xmlns:a16="http://schemas.microsoft.com/office/drawing/2014/main" id="{19D6FFB9-EDAF-420F-BE78-7EBD8E2B5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6143625"/>
            <a:ext cx="804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9900"/>
                </a:solidFill>
                <a:latin typeface="Times New Roman" panose="02020603050405020304" pitchFamily="18" charset="0"/>
                <a:hlinkClick r:id="rId11" action="ppaction://hlinksldjump"/>
              </a:rPr>
              <a:t>Назад</a:t>
            </a:r>
            <a:endParaRPr lang="ru-RU" altLang="ru-RU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A8D97CD-8BC4-4E26-936F-97C4DA085254}"/>
              </a:ext>
            </a:extLst>
          </p:cNvPr>
          <p:cNvCxnSpPr/>
          <p:nvPr/>
        </p:nvCxnSpPr>
        <p:spPr>
          <a:xfrm rot="5400000" flipH="1" flipV="1">
            <a:off x="4071937" y="3643313"/>
            <a:ext cx="3001963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62D075E-A4B7-44EB-9769-24F6EAFA1CFB}"/>
              </a:ext>
            </a:extLst>
          </p:cNvPr>
          <p:cNvCxnSpPr/>
          <p:nvPr/>
        </p:nvCxnSpPr>
        <p:spPr>
          <a:xfrm>
            <a:off x="5429250" y="5072063"/>
            <a:ext cx="2786063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14">
            <a:extLst>
              <a:ext uri="{FF2B5EF4-FFF2-40B4-BE49-F238E27FC236}">
                <a16:creationId xmlns:a16="http://schemas.microsoft.com/office/drawing/2014/main" id="{AC0C0A1E-5008-486D-8636-598D2B66E04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785938"/>
            <a:ext cx="4038600" cy="3400425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Областью определения и областью значений таких функций являются все положительные числа.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Функции не являются ни четными ни нечетными.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Такие функции убывают на всей своей области определения. </a:t>
            </a:r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386" name="Object 2">
            <a:extLst>
              <a:ext uri="{FF2B5EF4-FFF2-40B4-BE49-F238E27FC236}">
                <a16:creationId xmlns:a16="http://schemas.microsoft.com/office/drawing/2014/main" id="{7A4413B2-2816-43D5-A369-1734DC122EFE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4984750" y="1871663"/>
          <a:ext cx="3702050" cy="339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r:id="rId3" imgW="2162175" imgH="2400300" progId="Mathcad">
                  <p:embed/>
                </p:oleObj>
              </mc:Choice>
              <mc:Fallback>
                <p:oleObj r:id="rId3" imgW="2162175" imgH="2400300" progId="Mathcad">
                  <p:embed/>
                  <p:pic>
                    <p:nvPicPr>
                      <p:cNvPr id="0" name="Objec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1871663"/>
                        <a:ext cx="3702050" cy="3398837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>
            <a:extLst>
              <a:ext uri="{FF2B5EF4-FFF2-40B4-BE49-F238E27FC236}">
                <a16:creationId xmlns:a16="http://schemas.microsoft.com/office/drawing/2014/main" id="{3DF6973A-9831-46A4-A334-487E2B24DBC9}"/>
              </a:ext>
            </a:extLst>
          </p:cNvPr>
          <p:cNvGraphicFramePr>
            <a:graphicFrameLocks/>
          </p:cNvGraphicFramePr>
          <p:nvPr>
            <p:ph sz="quarter" idx="3"/>
          </p:nvPr>
        </p:nvGraphicFramePr>
        <p:xfrm>
          <a:off x="7539038" y="4100513"/>
          <a:ext cx="88106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r:id="rId5" imgW="469492" imgH="253780" progId="Equation.3">
                  <p:embed/>
                </p:oleObj>
              </mc:Choice>
              <mc:Fallback>
                <p:oleObj r:id="rId5" imgW="469492" imgH="253780" progId="Equation.3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9038" y="4100513"/>
                        <a:ext cx="881062" cy="47625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C8542424-C68A-475D-900F-92C85C2876E0}"/>
              </a:ext>
            </a:extLst>
          </p:cNvPr>
          <p:cNvGraphicFramePr>
            <a:graphicFrameLocks/>
          </p:cNvGraphicFramePr>
          <p:nvPr/>
        </p:nvGraphicFramePr>
        <p:xfrm>
          <a:off x="5572125" y="2309813"/>
          <a:ext cx="92868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r:id="rId7" imgW="494870" imgH="253780" progId="Equation.3">
                  <p:embed/>
                </p:oleObj>
              </mc:Choice>
              <mc:Fallback>
                <p:oleObj r:id="rId7" imgW="494870" imgH="25378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2309813"/>
                        <a:ext cx="928688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21">
            <a:extLst>
              <a:ext uri="{FF2B5EF4-FFF2-40B4-BE49-F238E27FC236}">
                <a16:creationId xmlns:a16="http://schemas.microsoft.com/office/drawing/2014/main" id="{AC87081B-35B3-4D13-8B4D-D459D2541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0" y="1643063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Text Box 20">
            <a:extLst>
              <a:ext uri="{FF2B5EF4-FFF2-40B4-BE49-F238E27FC236}">
                <a16:creationId xmlns:a16="http://schemas.microsoft.com/office/drawing/2014/main" id="{6FE60C6C-D004-48AC-AF8E-D218A01D7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063" y="4857750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C0F7A780-6D36-42AE-AF27-37D416B8B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214313"/>
            <a:ext cx="8715375" cy="100012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Степенные функции с рациональным отрицательным показателем  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2" name="Text Box 0">
            <a:extLst>
              <a:ext uri="{FF2B5EF4-FFF2-40B4-BE49-F238E27FC236}">
                <a16:creationId xmlns:a16="http://schemas.microsoft.com/office/drawing/2014/main" id="{3A594D56-B71D-4AC0-82FD-C041C4412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6072188"/>
            <a:ext cx="80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b="1">
                <a:solidFill>
                  <a:srgbClr val="0000CC"/>
                </a:solidFill>
                <a:latin typeface="Times New Roman" panose="02020603050405020304" pitchFamily="18" charset="0"/>
                <a:hlinkClick r:id="rId9" action="ppaction://hlinksldjump"/>
              </a:rPr>
              <a:t>Назад</a:t>
            </a:r>
            <a:endParaRPr lang="ru-RU" altLang="ru-RU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AE2CC66-56EE-4413-B720-2174006332FB}"/>
              </a:ext>
            </a:extLst>
          </p:cNvPr>
          <p:cNvCxnSpPr/>
          <p:nvPr/>
        </p:nvCxnSpPr>
        <p:spPr>
          <a:xfrm rot="5400000" flipH="1" flipV="1">
            <a:off x="3857626" y="3571875"/>
            <a:ext cx="3001962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750A7FA-FE0F-4200-93CB-30EBC501DAE1}"/>
              </a:ext>
            </a:extLst>
          </p:cNvPr>
          <p:cNvCxnSpPr/>
          <p:nvPr/>
        </p:nvCxnSpPr>
        <p:spPr>
          <a:xfrm>
            <a:off x="5357813" y="5000625"/>
            <a:ext cx="307181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6">
            <a:extLst>
              <a:ext uri="{FF2B5EF4-FFF2-40B4-BE49-F238E27FC236}">
                <a16:creationId xmlns:a16="http://schemas.microsoft.com/office/drawing/2014/main" id="{8F068586-54D8-4DB8-88B1-E3966BE7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357188"/>
            <a:ext cx="6429375" cy="714375"/>
          </a:xfrm>
          <a:prstGeom prst="rect">
            <a:avLst/>
          </a:prstGeom>
          <a:solidFill>
            <a:srgbClr val="FFFF00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3200" b="1">
                <a:solidFill>
                  <a:srgbClr val="009900"/>
                </a:solidFill>
                <a:latin typeface="Times New Roman" panose="02020603050405020304" pitchFamily="18" charset="0"/>
              </a:rPr>
              <a:t>Показательная функция</a:t>
            </a:r>
            <a:endParaRPr lang="ru-RU" altLang="ru-RU" sz="3200" b="1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9" name="Rectangle 1">
            <a:extLst>
              <a:ext uri="{FF2B5EF4-FFF2-40B4-BE49-F238E27FC236}">
                <a16:creationId xmlns:a16="http://schemas.microsoft.com/office/drawing/2014/main" id="{7A17295C-1F3E-4159-8E3B-D5B1FD6998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257675" cy="390048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Областью определения таких функций являются все действительные числа.</a:t>
            </a: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Область значений – все положительные числа</a:t>
            </a:r>
            <a:endParaRPr lang="en-US" altLang="ru-RU" sz="2200" b="1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2200" b="1">
                <a:latin typeface="Times New Roman" panose="02020603050405020304" pitchFamily="18" charset="0"/>
              </a:rPr>
              <a:t>Если 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0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&lt;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200" b="1" i="1">
                <a:solidFill>
                  <a:srgbClr val="0000CC"/>
                </a:solidFill>
                <a:latin typeface="Times New Roman" panose="02020603050405020304" pitchFamily="18" charset="0"/>
              </a:rPr>
              <a:t>а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&lt;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sz="2200" b="1">
                <a:latin typeface="Times New Roman" panose="02020603050405020304" pitchFamily="18" charset="0"/>
              </a:rPr>
              <a:t>, то функция – </a:t>
            </a:r>
            <a:r>
              <a:rPr lang="ru-RU" altLang="ru-RU" sz="2200" b="1">
                <a:solidFill>
                  <a:srgbClr val="0000CC"/>
                </a:solidFill>
                <a:latin typeface="Times New Roman" panose="02020603050405020304" pitchFamily="18" charset="0"/>
              </a:rPr>
              <a:t>убывающая</a:t>
            </a:r>
            <a:r>
              <a:rPr lang="ru-RU" altLang="ru-RU" sz="2200" b="1">
                <a:latin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ru-RU" sz="2200" b="1">
                <a:latin typeface="Times New Roman" panose="02020603050405020304" pitchFamily="18" charset="0"/>
              </a:rPr>
              <a:t>E</a:t>
            </a:r>
            <a:r>
              <a:rPr lang="ru-RU" altLang="ru-RU" sz="2200" b="1">
                <a:latin typeface="Times New Roman" panose="02020603050405020304" pitchFamily="18" charset="0"/>
              </a:rPr>
              <a:t>сли  </a:t>
            </a: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 i="1">
                <a:solidFill>
                  <a:srgbClr val="FF0000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 1</a:t>
            </a:r>
            <a:r>
              <a:rPr lang="ru-RU" altLang="ru-RU" sz="2200" b="1">
                <a:latin typeface="Times New Roman" panose="02020603050405020304" pitchFamily="18" charset="0"/>
              </a:rPr>
              <a:t>,</a:t>
            </a:r>
            <a:r>
              <a:rPr lang="en-US" altLang="ru-RU" sz="2200" b="1">
                <a:latin typeface="Times New Roman" panose="02020603050405020304" pitchFamily="18" charset="0"/>
              </a:rPr>
              <a:t> </a:t>
            </a:r>
            <a:r>
              <a:rPr lang="ru-RU" altLang="ru-RU" sz="2200" b="1">
                <a:latin typeface="Times New Roman" panose="02020603050405020304" pitchFamily="18" charset="0"/>
              </a:rPr>
              <a:t> то - 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</a:rPr>
              <a:t>возрастающая</a:t>
            </a:r>
          </a:p>
          <a:p>
            <a:pPr>
              <a:buFontTx/>
              <a:buNone/>
            </a:pPr>
            <a:endParaRPr lang="ru-RU" altLang="ru-RU" sz="2200" b="1">
              <a:latin typeface="Times New Roman" panose="02020603050405020304" pitchFamily="18" charset="0"/>
            </a:endParaRPr>
          </a:p>
          <a:p>
            <a:endParaRPr lang="ru-RU" altLang="ru-RU" sz="2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411" name="Object 2">
            <a:extLst>
              <a:ext uri="{FF2B5EF4-FFF2-40B4-BE49-F238E27FC236}">
                <a16:creationId xmlns:a16="http://schemas.microsoft.com/office/drawing/2014/main" id="{85634F83-EA26-490F-A0AC-A73F764FB75A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5429250" y="357188"/>
          <a:ext cx="1223963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r:id="rId3" imgW="419100" imgH="228600" progId="Equation.3">
                  <p:embed/>
                </p:oleObj>
              </mc:Choice>
              <mc:Fallback>
                <p:oleObj r:id="rId3" imgW="419100" imgH="228600" progId="Equation.3">
                  <p:embed/>
                  <p:pic>
                    <p:nvPicPr>
                      <p:cNvPr id="0" name="Object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57188"/>
                        <a:ext cx="1223963" cy="668337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3">
            <a:extLst>
              <a:ext uri="{FF2B5EF4-FFF2-40B4-BE49-F238E27FC236}">
                <a16:creationId xmlns:a16="http://schemas.microsoft.com/office/drawing/2014/main" id="{19E4A519-B864-4655-9C26-35CE278863B5}"/>
              </a:ext>
            </a:extLst>
          </p:cNvPr>
          <p:cNvGraphicFramePr>
            <a:graphicFrameLocks/>
          </p:cNvGraphicFramePr>
          <p:nvPr>
            <p:ph sz="quarter" idx="3"/>
          </p:nvPr>
        </p:nvGraphicFramePr>
        <p:xfrm>
          <a:off x="4786313" y="2000250"/>
          <a:ext cx="3500437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r:id="rId5" imgW="1790700" imgH="1847850" progId="Mathcad">
                  <p:embed/>
                </p:oleObj>
              </mc:Choice>
              <mc:Fallback>
                <p:oleObj r:id="rId5" imgW="1790700" imgH="1847850" progId="Mathcad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2000250"/>
                        <a:ext cx="3500437" cy="3429000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4">
            <a:extLst>
              <a:ext uri="{FF2B5EF4-FFF2-40B4-BE49-F238E27FC236}">
                <a16:creationId xmlns:a16="http://schemas.microsoft.com/office/drawing/2014/main" id="{A749AD88-72FF-4B85-93EF-CCE0E6A457FD}"/>
              </a:ext>
            </a:extLst>
          </p:cNvPr>
          <p:cNvGraphicFramePr>
            <a:graphicFrameLocks/>
          </p:cNvGraphicFramePr>
          <p:nvPr/>
        </p:nvGraphicFramePr>
        <p:xfrm>
          <a:off x="7580313" y="2752725"/>
          <a:ext cx="75088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r:id="rId7" imgW="419100" imgH="228600" progId="Equation.3">
                  <p:embed/>
                </p:oleObj>
              </mc:Choice>
              <mc:Fallback>
                <p:oleObj r:id="rId7" imgW="419100" imgH="2286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0313" y="2752725"/>
                        <a:ext cx="750887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5">
            <a:extLst>
              <a:ext uri="{FF2B5EF4-FFF2-40B4-BE49-F238E27FC236}">
                <a16:creationId xmlns:a16="http://schemas.microsoft.com/office/drawing/2014/main" id="{02C4F6D7-A5DE-4108-92AE-6D87CB65EA04}"/>
              </a:ext>
            </a:extLst>
          </p:cNvPr>
          <p:cNvGraphicFramePr>
            <a:graphicFrameLocks/>
          </p:cNvGraphicFramePr>
          <p:nvPr/>
        </p:nvGraphicFramePr>
        <p:xfrm>
          <a:off x="4938713" y="3557588"/>
          <a:ext cx="10445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r:id="rId9" imgW="583947" imgH="469696" progId="Equation.3">
                  <p:embed/>
                </p:oleObj>
              </mc:Choice>
              <mc:Fallback>
                <p:oleObj r:id="rId9" imgW="583947" imgH="469696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557588"/>
                        <a:ext cx="1044575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21">
            <a:extLst>
              <a:ext uri="{FF2B5EF4-FFF2-40B4-BE49-F238E27FC236}">
                <a16:creationId xmlns:a16="http://schemas.microsoft.com/office/drawing/2014/main" id="{FB5E9540-9F40-4555-BA41-C41FC2605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0" y="2143125"/>
            <a:ext cx="32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у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6" name="Text Box 20">
            <a:extLst>
              <a:ext uri="{FF2B5EF4-FFF2-40B4-BE49-F238E27FC236}">
                <a16:creationId xmlns:a16="http://schemas.microsoft.com/office/drawing/2014/main" id="{F45C3CED-90A9-43B1-AAC7-F47BADDED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313" y="4857750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r>
              <a:rPr lang="ru-RU" altLang="ru-RU" sz="2400" b="1" i="1">
                <a:latin typeface="Times New Roman" panose="02020603050405020304" pitchFamily="18" charset="0"/>
              </a:rPr>
              <a:t>х</a:t>
            </a:r>
            <a:endParaRPr lang="ru-RU" altLang="ru-RU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F7AA37F-3786-4D92-AAF9-BF151E4C1F45}"/>
              </a:ext>
            </a:extLst>
          </p:cNvPr>
          <p:cNvCxnSpPr/>
          <p:nvPr/>
        </p:nvCxnSpPr>
        <p:spPr>
          <a:xfrm>
            <a:off x="5000625" y="4857750"/>
            <a:ext cx="314325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C58F910-B685-4E2F-BB50-205AB7691358}"/>
              </a:ext>
            </a:extLst>
          </p:cNvPr>
          <p:cNvCxnSpPr/>
          <p:nvPr/>
        </p:nvCxnSpPr>
        <p:spPr>
          <a:xfrm rot="5400000" flipH="1" flipV="1">
            <a:off x="5108575" y="3821113"/>
            <a:ext cx="2786063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Экран (4:3)</PresentationFormat>
  <Paragraphs>171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Calibri</vt:lpstr>
      <vt:lpstr>Times New Roman</vt:lpstr>
      <vt:lpstr>Microsoft YaHei</vt:lpstr>
      <vt:lpstr/>
      <vt:lpstr>Arial Unicode MS</vt:lpstr>
      <vt:lpstr>Segoe Print</vt:lpstr>
      <vt:lpstr>Оформление по умолчанию</vt:lpstr>
      <vt:lpstr>Equation.DSMT4</vt:lpstr>
      <vt:lpstr>Equation.3</vt:lpstr>
      <vt:lpstr>Mathcad</vt:lpstr>
      <vt:lpstr>Презентация PowerPoint</vt:lpstr>
      <vt:lpstr>Степенная функция у = х p </vt:lpstr>
      <vt:lpstr>Степенные функци вида</vt:lpstr>
      <vt:lpstr>Презентация PowerPoint</vt:lpstr>
      <vt:lpstr>Степенные функции вида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Lenuska</dc:creator>
  <cp:lastModifiedBy>Multi-SERVIS-1</cp:lastModifiedBy>
  <cp:revision>166</cp:revision>
  <cp:lastPrinted>2024-11-29T09:51:56Z</cp:lastPrinted>
  <dcterms:created xsi:type="dcterms:W3CDTF">2008-03-11T16:54:54Z</dcterms:created>
  <dcterms:modified xsi:type="dcterms:W3CDTF">2024-11-29T09:52:07Z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1049-10.2.0.5908</vt:lpwstr>
  </property>
</Properties>
</file>