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9" d="100"/>
          <a:sy n="59" d="100"/>
        </p:scale>
        <p:origin x="70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043470"/>
            <a:ext cx="7468553" cy="14080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Elektron tijoratda raqamli iqtisodiyotning roli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565" y="4047490"/>
            <a:ext cx="7526020" cy="4514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Elektron tijorat raqamli iqtisodiyotning asosiy qismiga aylandi.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837724" y="4462701"/>
            <a:ext cx="7468553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O'zbekistonda 2024-yilda bu soha tez rivojlanmoqda.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37724" y="5114925"/>
            <a:ext cx="7468553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Prognozlar va faktlarga ko‘ra, hajm sezilarli oshadi.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837724" y="5785009"/>
            <a:ext cx="382905" cy="382905"/>
          </a:xfrm>
          <a:prstGeom prst="roundRect">
            <a:avLst>
              <a:gd name="adj" fmla="val 23878209"/>
            </a:avLst>
          </a:prstGeom>
          <a:solidFill>
            <a:srgbClr val="3559C8"/>
          </a:solidFill>
          <a:ln w="7620">
            <a:solidFill>
              <a:srgbClr val="FFFF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8931" y="5927646"/>
            <a:ext cx="120491" cy="9751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FFFFFF"/>
                </a:solidFill>
                <a:latin typeface="Source Sans Pro Medium" pitchFamily="34" charset="0"/>
                <a:ea typeface="Source Sans Pro Medium" pitchFamily="34" charset="-122"/>
                <a:cs typeface="Source Sans Pro Medium" pitchFamily="34" charset="-120"/>
              </a:rPr>
              <a:t>NB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3790355"/>
            <a:ext cx="6916341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Xulosa va kelgusi qadamlar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5571411"/>
            <a:ext cx="4078962" cy="239316"/>
          </a:xfrm>
          <a:prstGeom prst="roundRect">
            <a:avLst>
              <a:gd name="adj" fmla="val 42011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37724" y="6169700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Elektron tijorat roli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37724" y="6665238"/>
            <a:ext cx="4078962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Raqamli iqtisodiyotda muhim o‘rin egallaydi.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5275659" y="5212318"/>
            <a:ext cx="4078962" cy="239316"/>
          </a:xfrm>
          <a:prstGeom prst="roundRect">
            <a:avLst>
              <a:gd name="adj" fmla="val 42011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275659" y="5810607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Ma'lumot himoyasi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275659" y="6306145"/>
            <a:ext cx="4078962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Elektron himoya va ERI zarurdir.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9713595" y="4853345"/>
            <a:ext cx="4078962" cy="239316"/>
          </a:xfrm>
          <a:prstGeom prst="roundRect">
            <a:avLst>
              <a:gd name="adj" fmla="val 42011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713595" y="5451634"/>
            <a:ext cx="3014782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Rivojlantirish qadamlar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713595" y="5947172"/>
            <a:ext cx="4078962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Texnologiyalarni kengaytirish va qo'llab-quvvatlash.</a:t>
            </a:r>
            <a:endParaRPr lang="en-US" sz="185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197034" y="7494815"/>
            <a:ext cx="2433366" cy="7347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721281"/>
            <a:ext cx="7468553" cy="11968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Raqamli iqtisodiyotning asosiy tendensiyalari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837724" y="2223254"/>
            <a:ext cx="7468553" cy="1168718"/>
          </a:xfrm>
          <a:prstGeom prst="roundRect">
            <a:avLst>
              <a:gd name="adj" fmla="val 7312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48703" y="2434233"/>
            <a:ext cx="2393752" cy="2992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Sun'iy intellekt (AI)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1048703" y="2855476"/>
            <a:ext cx="7046595" cy="325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Intelligent tizimlar ma'lumotlarni tez va samarali tahlil qiladi.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837724" y="3595330"/>
            <a:ext cx="7468553" cy="1168718"/>
          </a:xfrm>
          <a:prstGeom prst="roundRect">
            <a:avLst>
              <a:gd name="adj" fmla="val 7312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8703" y="3806309"/>
            <a:ext cx="2393752" cy="2992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Katta ma'lumotlar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1048703" y="4227552"/>
            <a:ext cx="7046595" cy="325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Big Data katta hajmdagi ma'lumotlarni boshqarishga yordam beradi.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837724" y="4967407"/>
            <a:ext cx="7468553" cy="1168718"/>
          </a:xfrm>
          <a:prstGeom prst="roundRect">
            <a:avLst>
              <a:gd name="adj" fmla="val 7312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48703" y="5178385"/>
            <a:ext cx="2393752" cy="2992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Bulutli texnologiyalar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1048703" y="5599628"/>
            <a:ext cx="7046595" cy="325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Ma'lumotlarning xavfsiz saqlanishi va tezkor kirish imkoniyati.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37724" y="6339483"/>
            <a:ext cx="7468553" cy="1168718"/>
          </a:xfrm>
          <a:prstGeom prst="roundRect">
            <a:avLst>
              <a:gd name="adj" fmla="val 7312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48703" y="6550462"/>
            <a:ext cx="2393752" cy="2992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Blokcheyn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1048703" y="6971705"/>
            <a:ext cx="7046595" cy="325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Shaffof va o'zgarmas yozuvlar yaratadi.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501265"/>
            <a:ext cx="7960400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Elektron tijoratning afzalliklari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803571"/>
            <a:ext cx="2800826" cy="7038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Xarajatlarni kamaytirish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746784"/>
            <a:ext cx="2800826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30% gacha bo‘lgan tejamkorlik.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4230053" y="3803571"/>
            <a:ext cx="2800826" cy="7038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Bozorga chiqish tezligi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230053" y="4746784"/>
            <a:ext cx="2800826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Ishlab chiqarish va sotishda ikki barobar tezlashish.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622381" y="3803571"/>
            <a:ext cx="2800826" cy="7038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Mijozlar bilan aloqalar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22381" y="4746784"/>
            <a:ext cx="2800826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Yaxshilangan mijozlar bilan istiqbolli hamkorlik.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11014710" y="3803571"/>
            <a:ext cx="2800826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Global bozor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1014710" y="4394835"/>
            <a:ext cx="2800826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Butun dunyo bo‘ylab savdo imkoniyatlari.</a:t>
            </a:r>
            <a:endParaRPr lang="en-US" sz="185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197034" y="7494815"/>
            <a:ext cx="2433366" cy="7347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2015609"/>
            <a:ext cx="7451288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Elektron tijorat platformalari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3078599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101959" y="3160871"/>
            <a:ext cx="2806898" cy="7038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O'zbekistondagi platformalar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101959" y="4008358"/>
            <a:ext cx="2806898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UMID, Uzum Market keng tarqalgan.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10208062" y="3078599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85897" y="3160871"/>
            <a:ext cx="2806898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Xalqaro platformalar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985897" y="3656409"/>
            <a:ext cx="2806898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Amazon, Alibaba global bozorda yetakchi.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6324124" y="5253157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101959" y="5335429"/>
            <a:ext cx="3360777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Platforma tanlash omillari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101959" y="5830967"/>
            <a:ext cx="6690717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Xavfsizlik, foydalanuvchi tajribasi, integratsiya muhim.</a:t>
            </a:r>
            <a:endParaRPr lang="en-US" sz="185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197034" y="7494815"/>
            <a:ext cx="2433366" cy="7347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677239"/>
            <a:ext cx="8992076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Ma'lumotlarning elektron himoyasi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979545"/>
            <a:ext cx="3257669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Kiberxavfsizlik tahdidlari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570809"/>
            <a:ext cx="3928586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Hujumlar, firibgarliklar va ma'lumot o'g'irligi.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5357813" y="3979545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Himoya usullari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57813" y="4570809"/>
            <a:ext cx="3928586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Shifrlash, autentifikatsiya, monitoring tizimlari.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9877901" y="3979545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Qonunchilik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7901" y="4570809"/>
            <a:ext cx="3928586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O'zbekistonda shaxsiy ma'lumotlarni himoya qilish qonuni mavjud.</a:t>
            </a:r>
            <a:endParaRPr lang="en-US" sz="185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197034" y="7494815"/>
            <a:ext cx="2433366" cy="7347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899642"/>
            <a:ext cx="7161848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Elektron raqamli imzo (ERI)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2962632"/>
            <a:ext cx="3614618" cy="1755458"/>
          </a:xfrm>
          <a:prstGeom prst="roundRect">
            <a:avLst>
              <a:gd name="adj" fmla="val 5727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71059" y="3209568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ERI nima?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71059" y="3705106"/>
            <a:ext cx="3120747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Elektron hujjatlarni tasdiqlovchi raqamli imzo.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10178058" y="2962632"/>
            <a:ext cx="3614618" cy="1755458"/>
          </a:xfrm>
          <a:prstGeom prst="roundRect">
            <a:avLst>
              <a:gd name="adj" fmla="val 5727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24993" y="3209568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Afzalliklari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24993" y="3705106"/>
            <a:ext cx="3120747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Tezkor, ishonchli va qonuniy tasdiq.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6324124" y="4957405"/>
            <a:ext cx="7468553" cy="1372433"/>
          </a:xfrm>
          <a:prstGeom prst="roundRect">
            <a:avLst>
              <a:gd name="adj" fmla="val 7326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71059" y="5204341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Olish tartibi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71059" y="5699879"/>
            <a:ext cx="6974681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O'zbekistonda maxsus sertifikat markazlaridan rasmiy olish mumkin.</a:t>
            </a:r>
            <a:endParaRPr lang="en-US" sz="185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197034" y="7494815"/>
            <a:ext cx="2433366" cy="7347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663541"/>
            <a:ext cx="7468553" cy="140803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ERI-ning elektron tijoratdagi roli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3430548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24374" y="3488531"/>
            <a:ext cx="337899" cy="4224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7101959" y="3512820"/>
            <a:ext cx="2806898" cy="70389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Elektron hujjat aylanishi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101959" y="4360307"/>
            <a:ext cx="2806898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Hujjatlar tez va qonuniy aylantiriladi.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10208062" y="3430548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308312" y="3488531"/>
            <a:ext cx="337899" cy="4224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10985897" y="3512820"/>
            <a:ext cx="2806898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Onlayn to'lovlar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985897" y="4008358"/>
            <a:ext cx="2806898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To'lovlar xavfsiz va shaffof amalga oshadi.</a:t>
            </a:r>
            <a:endParaRPr lang="en-US" sz="1850" dirty="0"/>
          </a:p>
        </p:txBody>
      </p:sp>
      <p:sp>
        <p:nvSpPr>
          <p:cNvPr id="12" name="Shape 9"/>
          <p:cNvSpPr/>
          <p:nvPr/>
        </p:nvSpPr>
        <p:spPr>
          <a:xfrm>
            <a:off x="6324124" y="5605105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F0D4F7"/>
          </a:solidFill>
          <a:ln w="7620">
            <a:solidFill>
              <a:srgbClr val="D6BAD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24374" y="5663089"/>
            <a:ext cx="337899" cy="42243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7101959" y="5687378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Shartnomalar tuzish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7101959" y="6182916"/>
            <a:ext cx="6690717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Elektron shartnomalar ishonchli va oson imzolanadi.</a:t>
            </a:r>
            <a:endParaRPr lang="en-US" sz="185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2197034" y="7494815"/>
            <a:ext cx="2433366" cy="7347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9448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874645"/>
            <a:ext cx="5640824" cy="457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85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Kiberxavfsizlik bo'yicha tavsiyalar</a:t>
            </a:r>
            <a:endParaRPr lang="en-US" sz="28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4" y="3565565"/>
            <a:ext cx="777954" cy="93356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49041" y="3721060"/>
            <a:ext cx="1830467" cy="2287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Kuchli parollar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1849041" y="4043124"/>
            <a:ext cx="11943636" cy="2489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Maxfiylikni ta'minlash uchun murakkab parollar yarating.</a:t>
            </a:r>
            <a:endParaRPr lang="en-US" sz="12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724" y="4499134"/>
            <a:ext cx="777954" cy="93356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849041" y="4654629"/>
            <a:ext cx="1830467" cy="2287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Dastur yangilanishi</a:t>
            </a:r>
            <a:endParaRPr lang="en-US" sz="1400" dirty="0"/>
          </a:p>
        </p:txBody>
      </p:sp>
      <p:sp>
        <p:nvSpPr>
          <p:cNvPr id="9" name="Text 4"/>
          <p:cNvSpPr/>
          <p:nvPr/>
        </p:nvSpPr>
        <p:spPr>
          <a:xfrm>
            <a:off x="1849041" y="4976693"/>
            <a:ext cx="11943636" cy="2489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Tizimlarni va dasturlarni muntazam yangilang.</a:t>
            </a:r>
            <a:endParaRPr lang="en-US" sz="12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724" y="5432703"/>
            <a:ext cx="777954" cy="93356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849041" y="5588198"/>
            <a:ext cx="1830467" cy="2287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Antivirus dasturlari</a:t>
            </a:r>
            <a:endParaRPr lang="en-US" sz="1400" dirty="0"/>
          </a:p>
        </p:txBody>
      </p:sp>
      <p:sp>
        <p:nvSpPr>
          <p:cNvPr id="12" name="Text 6"/>
          <p:cNvSpPr/>
          <p:nvPr/>
        </p:nvSpPr>
        <p:spPr>
          <a:xfrm>
            <a:off x="1849041" y="5910263"/>
            <a:ext cx="11943636" cy="2489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Xavfsizlikni ta'minlovchi dasturlarni o'rnating va ishga tushiring.</a:t>
            </a:r>
            <a:endParaRPr lang="en-US" sz="12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7724" y="6366272"/>
            <a:ext cx="777954" cy="93356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849041" y="6521768"/>
            <a:ext cx="1830467" cy="2287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Treninglar</a:t>
            </a:r>
            <a:endParaRPr lang="en-US" sz="1400" dirty="0"/>
          </a:p>
        </p:txBody>
      </p:sp>
      <p:sp>
        <p:nvSpPr>
          <p:cNvPr id="15" name="Text 8"/>
          <p:cNvSpPr/>
          <p:nvPr/>
        </p:nvSpPr>
        <p:spPr>
          <a:xfrm>
            <a:off x="1849041" y="6843832"/>
            <a:ext cx="11943636" cy="2489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20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Xodimlarga kiberxavfsizlik bo'yicha ta'lim bering.</a:t>
            </a:r>
            <a:endParaRPr lang="en-US" sz="12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2197034" y="7494815"/>
            <a:ext cx="2433366" cy="7347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56348"/>
            <a:ext cx="11023997" cy="7040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Elektron tijorat rivojlanishining istiqbollari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872972" y="2852023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Raqamli savodxonlik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347561"/>
            <a:ext cx="3851434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Foydalanuvchilarni texnologiyalarga o'rgatish.</a:t>
            </a:r>
            <a:endParaRPr lang="en-US" sz="18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23516" y="3183969"/>
            <a:ext cx="358140" cy="4476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1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9941243" y="2852023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To'lov tizimlari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41243" y="3347561"/>
            <a:ext cx="3851434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Tez va xavfsiz elektron to'lovlarni rivojlantirish.</a:t>
            </a:r>
            <a:endParaRPr lang="en-US" sz="18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434388" y="3569732"/>
            <a:ext cx="358140" cy="4476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2</a:t>
            </a:r>
            <a:endParaRPr lang="en-US" sz="2800" dirty="0"/>
          </a:p>
        </p:txBody>
      </p:sp>
      <p:sp>
        <p:nvSpPr>
          <p:cNvPr id="11" name="Text 7"/>
          <p:cNvSpPr/>
          <p:nvPr/>
        </p:nvSpPr>
        <p:spPr>
          <a:xfrm>
            <a:off x="9941243" y="5490091"/>
            <a:ext cx="3268980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Davlat qo'llab-quvvatlashi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941243" y="5985629"/>
            <a:ext cx="3851434" cy="383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Qonun va infratuzilmani yaxshilash.</a:t>
            </a:r>
            <a:endParaRPr lang="en-US" sz="18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048625" y="5780603"/>
            <a:ext cx="358140" cy="4476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3</a:t>
            </a:r>
            <a:endParaRPr lang="en-US" sz="2800" dirty="0"/>
          </a:p>
        </p:txBody>
      </p:sp>
      <p:sp>
        <p:nvSpPr>
          <p:cNvPr id="15" name="Text 10"/>
          <p:cNvSpPr/>
          <p:nvPr/>
        </p:nvSpPr>
        <p:spPr>
          <a:xfrm>
            <a:off x="1872972" y="5298638"/>
            <a:ext cx="2816185" cy="3519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Innovatsiyalar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837724" y="5794177"/>
            <a:ext cx="3851434" cy="7660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1850" dirty="0">
                <a:solidFill>
                  <a:srgbClr val="272525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Yangi texnologiyalarni tezda joriy etish.</a:t>
            </a:r>
            <a:endParaRPr lang="en-US" sz="18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37753" y="5394841"/>
            <a:ext cx="358140" cy="4476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2800" dirty="0">
                <a:solidFill>
                  <a:srgbClr val="272525"/>
                </a:solidFill>
                <a:latin typeface="Source Serif Pro Semi Bold" pitchFamily="34" charset="0"/>
                <a:ea typeface="Source Serif Pro Semi Bold" pitchFamily="34" charset="-122"/>
                <a:cs typeface="Source Serif Pro Semi Bold" pitchFamily="34" charset="-120"/>
              </a:rPr>
              <a:t>4</a:t>
            </a:r>
            <a:endParaRPr lang="en-US" sz="28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2197034" y="7494815"/>
            <a:ext cx="2433366" cy="73478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356</Words>
  <Application>Microsoft Office PowerPoint</Application>
  <PresentationFormat>Произвольный</PresentationFormat>
  <Paragraphs>93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Source Sans Pro</vt:lpstr>
      <vt:lpstr>Source Sans Pro Medium</vt:lpstr>
      <vt:lpstr>Source Serif Pro Semi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</cp:lastModifiedBy>
  <cp:revision>5</cp:revision>
  <dcterms:created xsi:type="dcterms:W3CDTF">2025-05-20T05:37:00Z</dcterms:created>
  <dcterms:modified xsi:type="dcterms:W3CDTF">2025-11-06T16:30:26Z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9BFAF8DE355A4DB8A3AB78E046BCA0FA_13</vt:lpwstr>
  </property>
  <property fmtid="{D5CDD505-2E9C-101B-9397-08002B2CF9AE}" pid="3" name="KSOProductBuildVer">
    <vt:lpwstr>1049-12.2.0.21179</vt:lpwstr>
  </property>
</Properties>
</file>