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6" autoAdjust="0"/>
    <p:restoredTop sz="94660"/>
  </p:normalViewPr>
  <p:slideViewPr>
    <p:cSldViewPr snapToGrid="0">
      <p:cViewPr varScale="1">
        <p:scale>
          <a:sx n="75" d="100"/>
          <a:sy n="75" d="100"/>
        </p:scale>
        <p:origin x="749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0E7BF-D0ED-4DAE-A9F6-49F57A808503}" type="datetimeFigureOut">
              <a:rPr lang="en-GB" smtClean="0"/>
              <a:t>14/12/2025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D48F3-98EC-4C3F-B4B7-CB8016BE8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981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Termiz</a:t>
            </a:r>
            <a:r>
              <a:rPr lang="en-GB" dirty="0"/>
              <a:t>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CD48F3-98EC-4C3F-B4B7-CB8016BE8E3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4647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221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93255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48029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789137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45389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6616697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F1133-3259-4C45-BABA-5B62D9C6F78D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240079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657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785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22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355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0280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69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845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9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3773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83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1CF1133-3259-4C45-BABA-5B62D9C6F78D}" type="datetimeFigureOut">
              <a:rPr lang="en-US" smtClean="0"/>
              <a:t>12/14/2025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835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scientific-contributions/Adxam-Gafurov-2253612953?_tp=eyJjb250ZXh0Ijp7ImZpcnN0UGFnZSI6InB1YmxpY2F0aW9uIiwicGFnZSI6InB1YmxpY2F0aW9uIn19" TargetMode="External"/><Relationship Id="rId2" Type="http://schemas.openxmlformats.org/officeDocument/2006/relationships/hyperlink" Target="https://www.researchgate.net/scientific-contributions/Zoirjon-Turaqulov-2253616668?_tp=eyJjb250ZXh0Ijp7ImZpcnN0UGFnZSI6InB1YmxpY2F0aW9uIiwicGFnZSI6InB1YmxpY2F0aW9uIn19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med.uz/uz/item-siydik-chiqarish-tizimi-kasalliklari-diagnostikasi-va-davolash" TargetMode="External"/><Relationship Id="rId4" Type="http://schemas.openxmlformats.org/officeDocument/2006/relationships/hyperlink" Target="https://www.researchgate.net/scientific-contributions/Golibjon-Tuychiyev-2253607720?_tp=eyJjb250ZXh0Ijp7ImZpcnN0UGFnZSI6InB1YmxpY2F0aW9uIiwicGFnZSI6InB1YmxpY2F0aW9uIn19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1BFF4-11B3-360B-D806-70244D7FB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9720" y="-177822"/>
            <a:ext cx="9982200" cy="2428262"/>
          </a:xfrm>
        </p:spPr>
        <p:txBody>
          <a:bodyPr>
            <a:noAutofit/>
          </a:bodyPr>
          <a:lstStyle/>
          <a:p>
            <a:pPr algn="ctr"/>
            <a:br>
              <a:rPr lang="en-GB" sz="3200" spc="-150" dirty="0"/>
            </a:br>
            <a:r>
              <a:rPr lang="en-GB" sz="3200" spc="-150" dirty="0"/>
              <a:t>“</a:t>
            </a:r>
            <a:r>
              <a:rPr lang="en-GB" sz="3200" dirty="0" err="1"/>
              <a:t>Bolalar</a:t>
            </a:r>
            <a:r>
              <a:rPr lang="en-GB" sz="3200" dirty="0"/>
              <a:t> </a:t>
            </a:r>
            <a:r>
              <a:rPr lang="en-GB" sz="3200" dirty="0" err="1"/>
              <a:t>kasalliklari</a:t>
            </a:r>
            <a:r>
              <a:rPr lang="en-GB" sz="3200" dirty="0"/>
              <a:t> </a:t>
            </a:r>
            <a:r>
              <a:rPr lang="en-GB" sz="3200" dirty="0" err="1"/>
              <a:t>propevtikasi</a:t>
            </a:r>
            <a:r>
              <a:rPr lang="en-GB" sz="3200" dirty="0"/>
              <a:t> </a:t>
            </a:r>
            <a:r>
              <a:rPr lang="en-GB" sz="3200" spc="-150" dirty="0"/>
              <a:t>” </a:t>
            </a:r>
            <a:r>
              <a:rPr lang="en-GB" sz="3200" spc="-150" dirty="0" err="1"/>
              <a:t>fanidan</a:t>
            </a:r>
            <a:r>
              <a:rPr lang="en-GB" sz="3200" spc="-150" dirty="0"/>
              <a:t>,</a:t>
            </a:r>
            <a:br>
              <a:rPr lang="en-GB" sz="3200" spc="-150" dirty="0"/>
            </a:br>
            <a:r>
              <a:rPr lang="en-GB" sz="3200" spc="-150" dirty="0"/>
              <a:t>“</a:t>
            </a:r>
            <a:r>
              <a:rPr lang="en-GB" sz="3200" dirty="0" err="1"/>
              <a:t>Bolalarda</a:t>
            </a:r>
            <a:r>
              <a:rPr lang="en-GB" sz="3200" dirty="0"/>
              <a:t> </a:t>
            </a:r>
            <a:r>
              <a:rPr lang="en-GB" sz="3200" dirty="0" err="1"/>
              <a:t>siydik</a:t>
            </a:r>
            <a:r>
              <a:rPr lang="en-GB" sz="3200" dirty="0"/>
              <a:t> </a:t>
            </a:r>
            <a:r>
              <a:rPr lang="en-GB" sz="3200" dirty="0" err="1"/>
              <a:t>ajratish</a:t>
            </a:r>
            <a:r>
              <a:rPr lang="en-GB" sz="3200" dirty="0"/>
              <a:t> </a:t>
            </a:r>
            <a:r>
              <a:rPr lang="en-GB" sz="3200" dirty="0" err="1"/>
              <a:t>tizimi</a:t>
            </a:r>
            <a:r>
              <a:rPr lang="en-GB" sz="3200" dirty="0"/>
              <a:t> </a:t>
            </a:r>
            <a:r>
              <a:rPr lang="en-GB" sz="3200" dirty="0" err="1"/>
              <a:t>nuqsonlari</a:t>
            </a:r>
            <a:r>
              <a:rPr lang="en-GB" sz="3200" dirty="0"/>
              <a:t> </a:t>
            </a:r>
            <a:r>
              <a:rPr lang="en-GB" sz="3200" spc="-150" dirty="0"/>
              <a:t>" </a:t>
            </a:r>
            <a:r>
              <a:rPr lang="en-GB" sz="3200" spc="-150" dirty="0" err="1"/>
              <a:t>mavzusida</a:t>
            </a:r>
            <a:r>
              <a:rPr lang="en-GB" sz="3200" spc="-150" dirty="0"/>
              <a:t> </a:t>
            </a:r>
            <a:r>
              <a:rPr lang="en-GB" sz="3200" spc="-150" dirty="0" err="1"/>
              <a:t>tayyorlagan</a:t>
            </a:r>
            <a:r>
              <a:rPr lang="en-GB" sz="3200" spc="-150" dirty="0"/>
              <a:t> </a:t>
            </a:r>
            <a:r>
              <a:rPr lang="en-GB" sz="3200" spc="-150" dirty="0" err="1"/>
              <a:t>taqdimoti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235584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BC05F-8AA0-8132-18A7-044CF0098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32" y="110067"/>
            <a:ext cx="8534400" cy="1507067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Vezikoureteral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reflyuksning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sabablari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nima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?</a:t>
            </a:r>
            <a:r>
              <a:rPr lang="en-GB" b="1" dirty="0">
                <a:solidFill>
                  <a:schemeClr val="tx1"/>
                </a:solidFill>
                <a:latin typeface="Poppins" panose="00000500000000000000" pitchFamily="2" charset="0"/>
              </a:rPr>
              <a:t> 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C3598E-EEA5-71D1-5A68-6909EBE9B9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920" y="975677"/>
            <a:ext cx="10873740" cy="4906645"/>
          </a:xfrm>
        </p:spPr>
        <p:txBody>
          <a:bodyPr>
            <a:normAutofit fontScale="85000" lnSpcReduction="10000"/>
          </a:bodyPr>
          <a:lstStyle/>
          <a:p>
            <a:pPr algn="just" fontAlgn="base"/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Vesikoureteral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ikki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shaklda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birlamchi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ikkilamchi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</a:t>
            </a:r>
          </a:p>
          <a:p>
            <a:pPr algn="just" fontAlgn="base"/>
            <a:r>
              <a:rPr lang="en-GB" sz="2400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Birlamchi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vezikoureteral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Birlamchi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vezikoureteral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reflyuksiyada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tug'ilishdan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boshlab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qaytib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ketishiga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to'sqinlik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qiladigan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qopqoqdagi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nuqson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Bu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tarqalgan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tur.</a:t>
            </a:r>
          </a:p>
          <a:p>
            <a:pPr algn="just" fontAlgn="base"/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chiqarish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cho'zilishi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to'g'rilanishi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o'sishi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valfning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funktsiyasi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yaxshilanishi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Natijada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tuzatiladi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  <a:p>
            <a:pPr algn="just" fontAlgn="base"/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Kamchilikning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aniq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sababi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noma'lumligicha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qolmoqda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Biroq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genetik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chunki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u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oilalarda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paydo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Bu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nuqson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o'g'il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ko'proq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uchraydi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  <a:p>
            <a:pPr algn="just" fontAlgn="base"/>
            <a:r>
              <a:rPr lang="en-GB" sz="2400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Ikkilamchi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vezikoureteral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Quviq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mushaklarining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tiqilib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yoki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nuqsoni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yoki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oddiy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bo'shatishni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boshqaradigan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nervlarning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shikastlanishi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to'g'ri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bo'shatilishiga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8971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40CA9E-D078-6696-DE3C-062EE66B8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9912" y="223942"/>
            <a:ext cx="8534400" cy="1507067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Vezikoureteral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reflyuksning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belgilari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qanday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3732F1-1F23-57AD-A9F6-9BF3A5FAD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192" y="1738843"/>
            <a:ext cx="10233800" cy="4895215"/>
          </a:xfrm>
        </p:spPr>
        <p:txBody>
          <a:bodyPr>
            <a:normAutofit/>
          </a:bodyPr>
          <a:lstStyle/>
          <a:p>
            <a:pPr algn="l" fontAlgn="base"/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Har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simptomlarda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oz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o'zgaruvchanlik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bo'lsa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-da,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vezikoureteral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ba'zi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umumiy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belgilari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alomatlari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quyidagilarni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o'z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ichiga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chiqarish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infektsiyasi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ayniqsa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5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yoshgacha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bo'lgan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o'g'il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infektsiyasini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(UTI)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ehtimoldan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yiroq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emas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Agar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UTI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belgilari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namoyon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bo'lsa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u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UTIning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asosiy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sababi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sifatida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VURga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ehtimoli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yuqori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UTI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belgilari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alomatlari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quyidagilarni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o'z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ichiga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</a:t>
            </a:r>
          </a:p>
          <a:p>
            <a:pPr marL="742950" lvl="1" indent="-285750"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Tez-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tez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chiqarishga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shoshilish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chiqarish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paytida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yonish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hissi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Bulutli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isitma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marL="742950" lvl="1" indent="-285750"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Yon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yoki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qorinda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og'riq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50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4C9B0-61DF-784B-3B21-D16C27898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810" y="212407"/>
            <a:ext cx="10953750" cy="5799773"/>
          </a:xfrm>
        </p:spPr>
        <p:txBody>
          <a:bodyPr>
            <a:normAutofit/>
          </a:bodyPr>
          <a:lstStyle/>
          <a:p>
            <a:pPr algn="l" fontAlgn="base"/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Vezikoureteral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bo'lgan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chaqaloqlarda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UTI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quyidagi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alomatlarga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Tushunarsiz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isitma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Tuyadi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etishmasligi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Noqulaylik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VUR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yallig'lanishi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yoki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shishishiga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olib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qorin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bo'shlig'i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massasi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sifatida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kuzatilishi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Surunkali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VUR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og'rigan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zaif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vaznga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Buyraklarning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uzoq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muddatli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shikastlanishi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natijada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chiqindilarning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to'planishi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yuqori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bosimiga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olib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  <a:p>
            <a:pPr algn="l" fontAlgn="base"/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VUR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belgilari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boshqa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holatlar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yoki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tibbiy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muammolarga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o'xshash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mumkinligi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sababli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aniq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tashxis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qo'yish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vaziyatni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keyingi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boshqarish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uchun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doimo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pediatrga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murojaat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qilish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tavsiya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etiladi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1500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EB509-A336-34C9-92AD-A0F01D83A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462" y="148591"/>
            <a:ext cx="8534400" cy="1507067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Vezikoureteral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reflyuksni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davolash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qanday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05FEB-75A7-7DE3-F814-25DF0037A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042" y="1539874"/>
            <a:ext cx="10233800" cy="4883785"/>
          </a:xfrm>
        </p:spPr>
        <p:txBody>
          <a:bodyPr>
            <a:normAutofit fontScale="92500" lnSpcReduction="20000"/>
          </a:bodyPr>
          <a:lstStyle/>
          <a:p>
            <a:pPr algn="l" fontAlgn="base"/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VURni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davolash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ko'plab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omillarga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bog'liq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masalan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sog'lig'i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holati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kasallik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tarixi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VUR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darajasi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yoki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terapiya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uchun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fitnes</a:t>
            </a:r>
            <a:endParaRPr lang="en-GB" b="0" i="0" dirty="0">
              <a:solidFill>
                <a:schemeClr val="tx1"/>
              </a:solidFill>
              <a:effectLst/>
              <a:latin typeface="Poppins" panose="00000500000000000000" pitchFamily="2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Shaxsiy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ehtiyojlar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imtiyozlar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</a:p>
          <a:p>
            <a:pPr algn="just" fontAlgn="base">
              <a:buFont typeface="Arial" panose="020B0604020202020204" pitchFamily="34" charset="0"/>
              <a:buChar char="•"/>
            </a:pP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VUR 1-3-darajali: 1-3-darajali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VURning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ko'p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hollarda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faol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davolash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talab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etilmasligi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Odatda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muncha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vaqt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o'tgach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o'z-o'zidan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hal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qilinishi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Bu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odatda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yil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ichida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sodir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Profilaktik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antibiotik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terapiyasi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Hindiston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nefrologiyasi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jamiyati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tomonidan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infektsiyaning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buyraklarga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o'tishining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oldini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uchun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VURli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uchun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tavsiya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etiladi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Profilaktik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antibiotiklar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odatda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infektsiyani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davolashga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qaraganda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kamroq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dozada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buyuriladi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Bunday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shuningdek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davriy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sinovlaridan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o'tishlari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kerak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Vaqti-vaqti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fizik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tekshiruvlar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sinovlari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infektsiyani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erta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aniqlashga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yordam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beradi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Vaqti-vaqti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buyraklarni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rentgenologik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tekshirish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vezikoureteral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reflyuksiyadan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oshib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ketganligini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aniqlashga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yordam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beradi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0580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2B9A-A789-CC6E-6283-CEA9B969C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12" y="0"/>
            <a:ext cx="8534400" cy="1507067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Jarrohlik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tuzatishning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umumiy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usullari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quyidagilardan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Poppins" panose="00000500000000000000" pitchFamily="2" charset="0"/>
              </a:rPr>
              <a:t>iborat</a:t>
            </a:r>
            <a:r>
              <a:rPr lang="en-GB" dirty="0">
                <a:solidFill>
                  <a:schemeClr val="tx1"/>
                </a:solidFill>
                <a:latin typeface="Poppins" panose="00000500000000000000" pitchFamily="2" charset="0"/>
              </a:rPr>
              <a:t>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E171C-8CB8-52A2-4B10-E5B85C95B9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1312" y="912812"/>
            <a:ext cx="10233800" cy="5032375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	</a:t>
            </a:r>
            <a:r>
              <a:rPr lang="en-GB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Ochiq</a:t>
            </a: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</a:t>
            </a: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 U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umumiy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behushlik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yordamida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amalga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oshiriladi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vaziyatni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tuzatish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uchun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bikini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kesmasi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deb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nomlanuvchi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qorinning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pastki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qismidagi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kesma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amalga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oshiriladi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tarqalgan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turi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ureteral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reimplantatsiya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hisoblanadi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Quviqni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ochish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chiqarish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kanallarini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tiklash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orqali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reflyuksiyaning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oldini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Ochiq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yuqori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muvaffaqiyat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darajasi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95-97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foizni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tashkil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qiladi.VUR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operatsiyadan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keyin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ham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necha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saqlanib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qolishi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Biroq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odatda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ko'p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aralashuvlarsiz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o'z-o'zidan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hal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qilinadi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  <a:p>
            <a:pPr marL="0" indent="0" algn="just" fontAlgn="base">
              <a:buNone/>
            </a:pP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	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keyin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kasalxonada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necha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kun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qolish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talab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qilinishi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Kasalxonada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tiklanish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vaqtida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to'kish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uchun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kateter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saqlanadi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015696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0000C-6B6D-56A5-AA30-66564B995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9960" y="-91440"/>
            <a:ext cx="10233800" cy="5376863"/>
          </a:xfrm>
        </p:spPr>
        <p:txBody>
          <a:bodyPr/>
          <a:lstStyle/>
          <a:p>
            <a:pPr marL="0" indent="0" algn="just">
              <a:buNone/>
            </a:pP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	Robot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yordamida</a:t>
            </a: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laparoskopik</a:t>
            </a: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</a:t>
            </a: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 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chiqarish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kanali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o'rtasidagi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qopqoqni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ta'mirlash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uchun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ochiq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xil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maqsadda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texnik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jihatdan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rivojlangan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juda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kichik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kesmalar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yordamida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amalga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oshiriladi.Asosiy</a:t>
            </a: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Ushbu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protseduraning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afzalligi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ochiq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solishtirganda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kichikroq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kesmalar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spazmlari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ehtimoli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kamroq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Operatsiya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muddati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uzoqroq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bo'lishiga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qaramay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operatsiyadan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keyingi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tiklanish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vaqti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qisqaradi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06533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5D479-7347-11E8-D94C-D566AE242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100" y="708660"/>
            <a:ext cx="10233800" cy="5113973"/>
          </a:xfrm>
        </p:spPr>
        <p:txBody>
          <a:bodyPr/>
          <a:lstStyle/>
          <a:p>
            <a:pPr marL="0" indent="0" algn="just">
              <a:buNone/>
            </a:pPr>
            <a:r>
              <a:rPr lang="en-GB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Endoskopik</a:t>
            </a: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</a:t>
            </a: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: Bu minimal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invaziv</a:t>
            </a:r>
            <a:r>
              <a:rPr lang="en-GB" b="1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protsedura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 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ochiq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solishtirganda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Jarayon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ambulator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jarrohlik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kabi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umumiy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behushlik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ostida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amalga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oshiriladi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Sistoskop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ya'ni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kamera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o'rnatilgan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yupqa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naycha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orqali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kiritiladi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Kamera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urologiga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pufagini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ko'rishga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yordam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beradi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Ta'sirlangan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yo'lining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teshigi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atrofida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ko'paytiruvchi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vosita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AOK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qilinadi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Vananing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to'g'ri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yopilish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qobiliyati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agent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tufayli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kuchayadi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  <a:p>
            <a:pPr algn="just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23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9B70A5-DAFB-138C-F0E7-962841B99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06" y="355176"/>
            <a:ext cx="8534400" cy="1507067"/>
          </a:xfrm>
        </p:spPr>
        <p:txBody>
          <a:bodyPr/>
          <a:lstStyle/>
          <a:p>
            <a:r>
              <a:rPr lang="en-GB" dirty="0" err="1"/>
              <a:t>Foydalanilgan</a:t>
            </a:r>
            <a:r>
              <a:rPr lang="en-GB" dirty="0"/>
              <a:t> </a:t>
            </a:r>
            <a:r>
              <a:rPr lang="en-GB" dirty="0" err="1"/>
              <a:t>adabiyotlar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80FB8D-4913-5580-1885-D89BB168C6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606" y="1380491"/>
            <a:ext cx="8534400" cy="3615267"/>
          </a:xfrm>
        </p:spPr>
        <p:txBody>
          <a:bodyPr/>
          <a:lstStyle/>
          <a:p>
            <a:pPr algn="l"/>
            <a:r>
              <a:rPr lang="en-GB" b="1" i="0" u="none" strike="noStrike" dirty="0" err="1">
                <a:solidFill>
                  <a:schemeClr val="tx1"/>
                </a:solidFill>
                <a:effectLst/>
                <a:latin typeface="inheri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Zoirjon</a:t>
            </a:r>
            <a:r>
              <a:rPr lang="en-GB" b="1" i="0" u="none" strike="noStrike" dirty="0">
                <a:solidFill>
                  <a:schemeClr val="tx1"/>
                </a:solidFill>
                <a:effectLst/>
                <a:latin typeface="inheri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b="1" i="0" u="none" strike="noStrike" dirty="0" err="1">
                <a:solidFill>
                  <a:schemeClr val="tx1"/>
                </a:solidFill>
                <a:effectLst/>
                <a:latin typeface="inheri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Turaqulov</a:t>
            </a:r>
            <a:r>
              <a:rPr lang="en-GB" b="1" u="none" strike="noStrike" dirty="0">
                <a:solidFill>
                  <a:schemeClr val="tx1"/>
                </a:solidFill>
                <a:latin typeface="Roboto" panose="02000000000000000000" pitchFamily="2" charset="0"/>
              </a:rPr>
              <a:t>, </a:t>
            </a:r>
            <a:r>
              <a:rPr lang="en-GB" b="1" i="0" u="none" strike="noStrike" dirty="0" err="1">
                <a:solidFill>
                  <a:schemeClr val="tx1"/>
                </a:solidFill>
                <a:effectLst/>
                <a:latin typeface="inheri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Adxam</a:t>
            </a:r>
            <a:r>
              <a:rPr lang="en-GB" b="1" i="0" u="none" strike="noStrike" dirty="0">
                <a:solidFill>
                  <a:schemeClr val="tx1"/>
                </a:solidFill>
                <a:effectLst/>
                <a:latin typeface="inheri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b="1" i="0" u="none" strike="noStrike" dirty="0" err="1">
                <a:solidFill>
                  <a:schemeClr val="tx1"/>
                </a:solidFill>
                <a:effectLst/>
                <a:latin typeface="inheri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Gafurov</a:t>
            </a:r>
            <a:r>
              <a:rPr lang="en-GB" b="1" u="none" strike="noStrike" dirty="0">
                <a:solidFill>
                  <a:schemeClr val="tx1"/>
                </a:solidFill>
                <a:latin typeface="Roboto" panose="02000000000000000000" pitchFamily="2" charset="0"/>
              </a:rPr>
              <a:t>, </a:t>
            </a:r>
            <a:r>
              <a:rPr lang="en-GB" b="1" i="0" u="none" strike="noStrike" dirty="0" err="1">
                <a:solidFill>
                  <a:schemeClr val="tx1"/>
                </a:solidFill>
                <a:effectLst/>
                <a:latin typeface="inheri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Golibjon</a:t>
            </a:r>
            <a:r>
              <a:rPr lang="en-GB" b="1" i="0" u="none" strike="noStrike" dirty="0">
                <a:solidFill>
                  <a:schemeClr val="tx1"/>
                </a:solidFill>
                <a:effectLst/>
                <a:latin typeface="inheri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GB" b="1" i="0" u="none" strike="noStrike" dirty="0" err="1">
                <a:solidFill>
                  <a:schemeClr val="tx1"/>
                </a:solidFill>
                <a:effectLst/>
                <a:latin typeface="inheri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Tuychiyev</a:t>
            </a:r>
            <a:r>
              <a:rPr lang="en-GB" b="1" u="none" strike="noStrike" dirty="0">
                <a:solidFill>
                  <a:schemeClr val="tx1"/>
                </a:solidFill>
                <a:latin typeface="Roboto" panose="02000000000000000000" pitchFamily="2" charset="0"/>
              </a:rPr>
              <a:t>:</a:t>
            </a:r>
            <a:r>
              <a:rPr lang="en-GB" b="1" dirty="0">
                <a:solidFill>
                  <a:schemeClr val="tx1"/>
                </a:solidFill>
                <a:latin typeface="Roboto" panose="02000000000000000000" pitchFamily="2" charset="0"/>
              </a:rPr>
              <a:t> </a:t>
            </a:r>
            <a:r>
              <a:rPr lang="en-GB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BOLALARDA QOVUQ SIYDIK NAYI REFLYUKSINI DAVOLASHNING KECHKI NATIJALARINI BAHOLASH</a:t>
            </a:r>
          </a:p>
          <a:p>
            <a:pPr algn="l"/>
            <a:r>
              <a:rPr lang="en-GB" b="0" i="0" dirty="0">
                <a:solidFill>
                  <a:schemeClr val="tx1"/>
                </a:solidFill>
                <a:effectLst/>
                <a:latin typeface="Roboto" panose="02000000000000000000" pitchFamily="2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https://gmed.uz/uz/item-siydik-chiqarish-tizimi-kasalliklari-diagnostikasi-va-davolash</a:t>
            </a:r>
            <a:endParaRPr lang="en-GB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  <a:p>
            <a:pPr algn="l"/>
            <a:r>
              <a:rPr lang="en-GB" dirty="0" err="1">
                <a:solidFill>
                  <a:schemeClr val="tx1"/>
                </a:solidFill>
                <a:latin typeface="Roboto" panose="02000000000000000000" pitchFamily="2" charset="0"/>
              </a:rPr>
              <a:t>F.Sh</a:t>
            </a:r>
            <a:r>
              <a:rPr lang="en-GB" dirty="0">
                <a:solidFill>
                  <a:schemeClr val="tx1"/>
                </a:solidFill>
                <a:latin typeface="Roboto" panose="02000000000000000000" pitchFamily="2" charset="0"/>
              </a:rPr>
              <a:t>. </a:t>
            </a:r>
            <a:r>
              <a:rPr lang="en-GB" dirty="0" err="1">
                <a:solidFill>
                  <a:schemeClr val="tx1"/>
                </a:solidFill>
                <a:latin typeface="Roboto" panose="02000000000000000000" pitchFamily="2" charset="0"/>
              </a:rPr>
              <a:t>Mavlyanov</a:t>
            </a:r>
            <a:r>
              <a:rPr lang="en-GB" dirty="0">
                <a:solidFill>
                  <a:schemeClr val="tx1"/>
                </a:solidFill>
                <a:latin typeface="Roboto" panose="02000000000000000000" pitchFamily="2" charset="0"/>
              </a:rPr>
              <a:t>. YU.M. </a:t>
            </a:r>
            <a:r>
              <a:rPr lang="en-GB" dirty="0" err="1">
                <a:solidFill>
                  <a:schemeClr val="tx1"/>
                </a:solidFill>
                <a:latin typeface="Roboto" panose="02000000000000000000" pitchFamily="2" charset="0"/>
              </a:rPr>
              <a:t>Axmedov</a:t>
            </a:r>
            <a:r>
              <a:rPr lang="en-GB" dirty="0">
                <a:solidFill>
                  <a:schemeClr val="tx1"/>
                </a:solidFill>
                <a:latin typeface="Roboto" panose="02000000000000000000" pitchFamily="2" charset="0"/>
              </a:rPr>
              <a:t>, </a:t>
            </a:r>
            <a:r>
              <a:rPr lang="en-GB" dirty="0" err="1">
                <a:solidFill>
                  <a:schemeClr val="tx1"/>
                </a:solidFill>
                <a:latin typeface="Roboto" panose="02000000000000000000" pitchFamily="2" charset="0"/>
              </a:rPr>
              <a:t>S.P.Yatsik</a:t>
            </a:r>
            <a:r>
              <a:rPr lang="en-GB" dirty="0">
                <a:solidFill>
                  <a:schemeClr val="tx1"/>
                </a:solidFill>
                <a:latin typeface="Roboto" panose="02000000000000000000" pitchFamily="2" charset="0"/>
              </a:rPr>
              <a:t>, Sh. X. </a:t>
            </a:r>
            <a:r>
              <a:rPr lang="en-GB" dirty="0" err="1">
                <a:solidFill>
                  <a:schemeClr val="tx1"/>
                </a:solidFill>
                <a:latin typeface="Roboto" panose="02000000000000000000" pitchFamily="2" charset="0"/>
              </a:rPr>
              <a:t>Mavlanov</a:t>
            </a:r>
            <a:r>
              <a:rPr lang="en-GB" dirty="0">
                <a:solidFill>
                  <a:schemeClr val="tx1"/>
                </a:solidFill>
                <a:latin typeface="Roboto" panose="02000000000000000000" pitchFamily="2" charset="0"/>
              </a:rPr>
              <a:t>: </a:t>
            </a:r>
            <a:r>
              <a:rPr lang="en-GB" dirty="0" err="1">
                <a:solidFill>
                  <a:schemeClr val="tx1"/>
                </a:solidFill>
                <a:latin typeface="Roboto" panose="02000000000000000000" pitchFamily="2" charset="0"/>
              </a:rPr>
              <a:t>Bolalarda</a:t>
            </a:r>
            <a:r>
              <a:rPr lang="en-GB" dirty="0">
                <a:solidFill>
                  <a:schemeClr val="tx1"/>
                </a:solidFill>
                <a:latin typeface="Roboto" panose="020000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boto" panose="02000000000000000000" pitchFamily="2" charset="0"/>
              </a:rPr>
              <a:t>siydik</a:t>
            </a:r>
            <a:r>
              <a:rPr lang="en-GB" dirty="0">
                <a:solidFill>
                  <a:schemeClr val="tx1"/>
                </a:solidFill>
                <a:latin typeface="Roboto" panose="020000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boto" panose="02000000000000000000" pitchFamily="2" charset="0"/>
              </a:rPr>
              <a:t>yo’llari</a:t>
            </a:r>
            <a:r>
              <a:rPr lang="en-GB" dirty="0">
                <a:solidFill>
                  <a:schemeClr val="tx1"/>
                </a:solidFill>
                <a:latin typeface="Roboto" panose="02000000000000000000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Roboto" panose="02000000000000000000" pitchFamily="2" charset="0"/>
              </a:rPr>
              <a:t>o’tkazuvchanliginingbuzlishixastaliklari</a:t>
            </a:r>
            <a:endParaRPr lang="en-GB" b="0" i="0" dirty="0">
              <a:solidFill>
                <a:schemeClr val="tx1"/>
              </a:solidFill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657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35456-997D-C451-8D5F-A889C501D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22" y="121072"/>
            <a:ext cx="8534400" cy="1507067"/>
          </a:xfrm>
        </p:spPr>
        <p:txBody>
          <a:bodyPr>
            <a:normAutofit/>
          </a:bodyPr>
          <a:lstStyle/>
          <a:p>
            <a:r>
              <a:rPr lang="en-GB" dirty="0" err="1">
                <a:effectLst/>
              </a:rPr>
              <a:t>Bolalarda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siydik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ajratish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tizimi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nuqsonlari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7E5D3-3330-1040-DAC5-8E79EC89C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682" y="2000250"/>
            <a:ext cx="8534400" cy="36152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800" dirty="0">
                <a:effectLst/>
              </a:rPr>
              <a:t>	</a:t>
            </a:r>
            <a:r>
              <a:rPr lang="en-GB" sz="2800" dirty="0" err="1">
                <a:effectLst/>
              </a:rPr>
              <a:t>Bolalarda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siydik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ajratish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tizimi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nuqsonlari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siydik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chiqarish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tizimining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har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qanday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buzilishini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o'z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ichiga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oladi</a:t>
            </a:r>
            <a:r>
              <a:rPr lang="en-GB" sz="2800" dirty="0">
                <a:effectLst/>
              </a:rPr>
              <a:t>, </a:t>
            </a:r>
            <a:r>
              <a:rPr lang="en-GB" sz="2800" dirty="0" err="1">
                <a:effectLst/>
              </a:rPr>
              <a:t>masalan</a:t>
            </a:r>
            <a:r>
              <a:rPr lang="en-GB" sz="2800" dirty="0">
                <a:effectLst/>
              </a:rPr>
              <a:t>, </a:t>
            </a:r>
            <a:r>
              <a:rPr lang="en-GB" sz="2800" dirty="0" err="1">
                <a:effectLst/>
              </a:rPr>
              <a:t>buyraklar</a:t>
            </a:r>
            <a:r>
              <a:rPr lang="en-GB" sz="2800" dirty="0">
                <a:effectLst/>
              </a:rPr>
              <a:t>, </a:t>
            </a:r>
            <a:r>
              <a:rPr lang="en-GB" sz="2800" dirty="0" err="1">
                <a:effectLst/>
              </a:rPr>
              <a:t>siydik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pufagi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yoki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siydik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yo'llari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bilan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bog'liq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muammolar</a:t>
            </a:r>
            <a:r>
              <a:rPr lang="en-GB" sz="2800" dirty="0">
                <a:effectLst/>
              </a:rPr>
              <a:t>. Bu </a:t>
            </a:r>
            <a:r>
              <a:rPr lang="en-GB" sz="2800" dirty="0" err="1">
                <a:effectLst/>
              </a:rPr>
              <a:t>kasalliklar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bolalarning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salomatligiga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ta'sir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ko'rsatishi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mumkin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va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erta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tashxislash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ularning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rivojlanishiga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yordam</a:t>
            </a:r>
            <a:r>
              <a:rPr lang="en-GB" sz="2800" dirty="0">
                <a:effectLst/>
              </a:rPr>
              <a:t> </a:t>
            </a:r>
            <a:r>
              <a:rPr lang="en-GB" sz="2800" dirty="0" err="1">
                <a:effectLst/>
              </a:rPr>
              <a:t>beradi</a:t>
            </a:r>
            <a:r>
              <a:rPr lang="en-GB" sz="2800" dirty="0">
                <a:effectLst/>
              </a:rPr>
              <a:t>.</a:t>
            </a:r>
          </a:p>
          <a:p>
            <a:pPr marL="0" indent="0" algn="just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67148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C134F8-11BD-5CF1-6E2C-DC4F00188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66842"/>
            <a:ext cx="8534400" cy="1507067"/>
          </a:xfrm>
        </p:spPr>
        <p:txBody>
          <a:bodyPr>
            <a:noAutofit/>
          </a:bodyPr>
          <a:lstStyle/>
          <a:p>
            <a:r>
              <a:rPr lang="en-GB" sz="4000" dirty="0" err="1"/>
              <a:t>Quyida</a:t>
            </a:r>
            <a:r>
              <a:rPr lang="en-GB" sz="4000" dirty="0"/>
              <a:t> </a:t>
            </a:r>
            <a:r>
              <a:rPr lang="en-GB" sz="4000" dirty="0" err="1"/>
              <a:t>eng</a:t>
            </a:r>
            <a:r>
              <a:rPr lang="en-GB" sz="4000" dirty="0"/>
              <a:t> </a:t>
            </a:r>
            <a:r>
              <a:rPr lang="en-GB" sz="4000" dirty="0" err="1"/>
              <a:t>keng</a:t>
            </a:r>
            <a:r>
              <a:rPr lang="en-GB" sz="4000" dirty="0"/>
              <a:t> </a:t>
            </a:r>
            <a:r>
              <a:rPr lang="en-GB" sz="4000" dirty="0" err="1"/>
              <a:t>tarqalgan</a:t>
            </a:r>
            <a:r>
              <a:rPr lang="en-GB" sz="4000" dirty="0"/>
              <a:t> </a:t>
            </a:r>
            <a:r>
              <a:rPr lang="en-GB" sz="4000" dirty="0" err="1"/>
              <a:t>kasalliklar</a:t>
            </a:r>
            <a:r>
              <a:rPr lang="en-GB" sz="4000" dirty="0"/>
              <a:t> </a:t>
            </a:r>
            <a:r>
              <a:rPr lang="en-GB" sz="4000" dirty="0" err="1"/>
              <a:t>keltirilgan</a:t>
            </a:r>
            <a:r>
              <a:rPr lang="en-GB" sz="4000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21A5D4-ABB4-80A2-8352-FA49971BCE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1621366"/>
            <a:ext cx="8534400" cy="3615267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Enurezis</a:t>
            </a:r>
            <a:r>
              <a:rPr lang="en-GB" b="1" dirty="0"/>
              <a:t> (</a:t>
            </a:r>
            <a:r>
              <a:rPr lang="en-GB" b="1" dirty="0" err="1"/>
              <a:t>tushuvchi</a:t>
            </a:r>
            <a:r>
              <a:rPr lang="en-GB" b="1" dirty="0"/>
              <a:t> </a:t>
            </a:r>
            <a:r>
              <a:rPr lang="en-GB" b="1" dirty="0" err="1"/>
              <a:t>siydik</a:t>
            </a:r>
            <a:r>
              <a:rPr lang="en-GB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Siydik</a:t>
            </a:r>
            <a:r>
              <a:rPr lang="en-GB" b="1" dirty="0"/>
              <a:t> </a:t>
            </a:r>
            <a:r>
              <a:rPr lang="en-GB" b="1" dirty="0" err="1"/>
              <a:t>yo'llarining</a:t>
            </a:r>
            <a:r>
              <a:rPr lang="en-GB" b="1" dirty="0"/>
              <a:t> </a:t>
            </a:r>
            <a:r>
              <a:rPr lang="en-GB" b="1" dirty="0" err="1"/>
              <a:t>infektsiyasi</a:t>
            </a:r>
            <a:endParaRPr lang="en-GB" dirty="0"/>
          </a:p>
          <a:p>
            <a:pPr>
              <a:buFont typeface="Arial" panose="020B0604020202020204" pitchFamily="34" charset="0"/>
              <a:buChar char="•"/>
            </a:pPr>
            <a:r>
              <a:rPr lang="en-GB" b="1" dirty="0" err="1"/>
              <a:t>Vezikoureteral</a:t>
            </a:r>
            <a:r>
              <a:rPr lang="en-GB" b="1" dirty="0"/>
              <a:t> </a:t>
            </a:r>
            <a:r>
              <a:rPr lang="en-GB" b="1" dirty="0" err="1"/>
              <a:t>reflyuksi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2484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19270-07F4-B2BF-6C0E-B2F4E65B4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512" y="235372"/>
            <a:ext cx="8534400" cy="1507067"/>
          </a:xfrm>
        </p:spPr>
        <p:txBody>
          <a:bodyPr/>
          <a:lstStyle/>
          <a:p>
            <a:r>
              <a:rPr lang="en-GB" b="1" i="0" dirty="0" err="1">
                <a:solidFill>
                  <a:schemeClr val="tx1"/>
                </a:solidFill>
                <a:effectLst/>
                <a:latin typeface="Lora" pitchFamily="2" charset="0"/>
              </a:rPr>
              <a:t>Enurez</a:t>
            </a:r>
            <a:r>
              <a:rPr lang="en-GB" b="1" i="0" dirty="0">
                <a:solidFill>
                  <a:schemeClr val="tx1"/>
                </a:solidFill>
                <a:effectLst/>
                <a:latin typeface="Lora" pitchFamily="2" charset="0"/>
              </a:rPr>
              <a:t>,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Lora" pitchFamily="2" charset="0"/>
              </a:rPr>
              <a:t>siyg’oqlik</a:t>
            </a:r>
            <a:r>
              <a:rPr lang="en-GB" b="1" i="0" dirty="0">
                <a:solidFill>
                  <a:schemeClr val="tx1"/>
                </a:solidFill>
                <a:effectLst/>
                <a:latin typeface="Lora" pitchFamily="2" charset="0"/>
              </a:rPr>
              <a:t> 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764D7-CB5F-8435-1F11-3BDE09B7E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42" y="1500295"/>
            <a:ext cx="8534400" cy="36152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400" b="1" i="0" dirty="0">
                <a:solidFill>
                  <a:schemeClr val="tx1"/>
                </a:solidFill>
                <a:effectLst/>
                <a:latin typeface="Lora" pitchFamily="2" charset="0"/>
              </a:rPr>
              <a:t>	</a:t>
            </a:r>
            <a:r>
              <a:rPr lang="en-GB" sz="2400" b="1" i="0" dirty="0" err="1">
                <a:solidFill>
                  <a:schemeClr val="tx1"/>
                </a:solidFill>
                <a:effectLst/>
                <a:latin typeface="Lora" pitchFamily="2" charset="0"/>
              </a:rPr>
              <a:t>Enurez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Lora" pitchFamily="2" charset="0"/>
              </a:rPr>
              <a:t>, </a:t>
            </a:r>
            <a:r>
              <a:rPr lang="en-GB" sz="2400" b="1" i="0" dirty="0" err="1">
                <a:solidFill>
                  <a:schemeClr val="tx1"/>
                </a:solidFill>
                <a:effectLst/>
                <a:latin typeface="Lora" pitchFamily="2" charset="0"/>
              </a:rPr>
              <a:t>siyg’oqlik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Lora" pitchFamily="2" charset="0"/>
              </a:rPr>
              <a:t> 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—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odamlarda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peshob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yoxud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tuta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olmaslik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bilan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xarakterlanadigan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kasallik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Ko’pgina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hollarda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enurezdan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aziyat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chekuvchilar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bolalar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sanaladi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(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barcha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tashuvchilarning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94,5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foizi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),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o’spirinlar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hissasiga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4,5%,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kattalar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hissasiga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esa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1%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to’g’ri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keladi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Siydikni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tuta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olmaslik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asosan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uyqu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paytida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namoyon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bo’ladi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(75%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tashuvchilarda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),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uyqudan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tashqarida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holat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keng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tarqalmagan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Ushbu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kasallik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yuzaga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kelishining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bitta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yagona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sababi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mavjud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emas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</a:t>
            </a:r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990E0-4AFF-3769-0326-FBECE5C27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0000" y="589702"/>
            <a:ext cx="8534400" cy="1507067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chemeClr val="tx1"/>
                </a:solidFill>
                <a:latin typeface="Roboto Condensed" panose="020F0502020204030204" pitchFamily="2" charset="0"/>
              </a:rPr>
              <a:t>Sabablari</a:t>
            </a:r>
            <a:br>
              <a:rPr lang="en-GB" b="1" dirty="0">
                <a:solidFill>
                  <a:schemeClr val="tx1"/>
                </a:solidFill>
                <a:latin typeface="Roboto Condensed" panose="020F0502020204030204" pitchFamily="2" charset="0"/>
              </a:rPr>
            </a:b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49276-F4AF-8CB5-2058-18E4EC8DA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000" y="1165860"/>
            <a:ext cx="10233800" cy="569214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	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Ko’pgina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tadqiqotchilar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enurez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genezida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vegetativ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buzilishlarga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muhim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ahamiyat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berishadi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. A. M.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Veynning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ta’kidlashicha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enurez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vegetativ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parasomniyaga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oid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deb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hisoblanadi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Enurez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paydo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bo’lishida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nevroz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ham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ma’lum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bir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rol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o’ynaydi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Psixotravmatik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vaziyat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bosh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miya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katta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yarimashlari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po’stlog’ining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normal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faoliyat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ko’rsatishida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buzilishlarga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olib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keladi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Ko’pincha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bu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disfunktsiya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yaqqol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namoyon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bo’lmaydi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shuning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uchun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bunday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bemorlarda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«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quruq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»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«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ho’l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»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kechalar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navbatlanib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turishi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xosdir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.</a:t>
            </a:r>
          </a:p>
          <a:p>
            <a:pPr marL="0" indent="0" algn="just">
              <a:buNone/>
            </a:pP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	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Ko’p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shifokorlar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kasallikning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irsiy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geneziga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ishora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qiladilar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Masalan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S.P.Petrovskiy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bu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«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retsessiv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monogibrid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irsiy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kasallik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» deb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hisoblaydi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uning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asosida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pufagi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innervatsiyasi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rivojlanishidagi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anomaliyalar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yotadi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deb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ta’kidlaydi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Ba’zi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tadqiqotchilar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enurez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paydo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bo’lishida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siydik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pufagiga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ta’sir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qiluvchi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biologik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faol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moddalar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(serotonin,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gistamin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,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prostoglyutsin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va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eng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muhimi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—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vazopressin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)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sekretsiyasining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disfunktsiyasi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muhim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omil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ekanligini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aytishadi</a:t>
            </a:r>
            <a:r>
              <a:rPr lang="en-GB" b="0" i="0" dirty="0">
                <a:solidFill>
                  <a:schemeClr val="tx1"/>
                </a:solidFill>
                <a:effectLst/>
                <a:latin typeface="Lora" pitchFamily="2" charset="0"/>
              </a:rPr>
              <a:t>.</a:t>
            </a:r>
          </a:p>
          <a:p>
            <a:pPr algn="just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416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7EEC-D6F4-4169-AD6E-170A7975B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6792"/>
            <a:ext cx="8534400" cy="1507067"/>
          </a:xfrm>
        </p:spPr>
        <p:txBody>
          <a:bodyPr>
            <a:normAutofit/>
          </a:bodyPr>
          <a:lstStyle/>
          <a:p>
            <a:r>
              <a:rPr lang="en-GB" b="1" dirty="0" err="1">
                <a:solidFill>
                  <a:schemeClr val="tx1"/>
                </a:solidFill>
                <a:latin typeface="Roboto Condensed" panose="02000000000000000000" pitchFamily="2" charset="0"/>
              </a:rPr>
              <a:t>Davolash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E8ED50-8DD3-2AEB-13A0-85FC1FC77A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9915"/>
            <a:ext cx="102338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	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Hozirgi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davrda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aholi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o’rtasida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tuta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olmaslik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davolanishni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talab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etmaydi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degan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nuqtai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nazar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keng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tarqalgan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Bunday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holda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bemorga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faqat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ba’zi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bir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texnikalarga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rioya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qilish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tavsiya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etiladi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Masalan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ma’lum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bir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soatlarda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peshob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chiqarish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suyuqlik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qabulini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kamaytirish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kofein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diuretik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ta’sir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ko’rsatadigan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boshqa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mahsulotlardan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saqlanish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sabrli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bo’lish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Natijada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, 7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yoshli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bolalar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orasida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kasallikning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tarqalganligi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5-10%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tashkil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qiladi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</a:t>
            </a:r>
          </a:p>
          <a:p>
            <a:pPr marL="0" indent="0" algn="ctr">
              <a:buNone/>
            </a:pP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	Shu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bilan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birga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enurez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nisbatan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yaxshi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sifatli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holatdir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O’z-o’zidan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shifo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topish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chastotasi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u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yoki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choralar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ko’rilishidan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qat’iy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nazar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yiliga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15%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tashkil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qiladi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 Ammo,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yetti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yoshgacha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bo’lgan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bolalarning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yuztadan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yettitasida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kasallik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saqlanib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Lora" pitchFamily="2" charset="0"/>
              </a:rPr>
              <a:t>qoladi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Lora" pitchFamily="2" charset="0"/>
              </a:rPr>
              <a:t>.</a:t>
            </a:r>
          </a:p>
          <a:p>
            <a:pPr algn="ctr"/>
            <a:endParaRPr lang="en-GB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16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2D5D9-88E6-5254-3194-8B2171DE2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26" y="303952"/>
            <a:ext cx="8534400" cy="1507067"/>
          </a:xfrm>
        </p:spPr>
        <p:txBody>
          <a:bodyPr/>
          <a:lstStyle/>
          <a:p>
            <a:r>
              <a:rPr lang="en-GB" b="1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Siydik</a:t>
            </a:r>
            <a:r>
              <a:rPr lang="en-GB" b="1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yo‘llarining</a:t>
            </a:r>
            <a:r>
              <a:rPr lang="en-GB" b="1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b="1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infeksiyasi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CA5FD-9BD7-11AB-3568-D88EDE647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326" y="1621366"/>
            <a:ext cx="8534400" cy="3615267"/>
          </a:xfrm>
        </p:spPr>
        <p:txBody>
          <a:bodyPr>
            <a:normAutofit fontScale="92500" lnSpcReduction="20000"/>
          </a:bodyPr>
          <a:lstStyle/>
          <a:p>
            <a:pPr marL="0" indent="0" algn="l">
              <a:buNone/>
            </a:pP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	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yo‘llarining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infeksiyasi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—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chiqarish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tizimida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yuzaga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keladigan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infeksiyalarni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anglatadigan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umumiy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atama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tizimi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buyraklardan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boshlanib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yo‘li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pufakchalar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chiqarish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kanalini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o‘z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ichiga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oladi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Ushbu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organlarda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yuzaga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keladigan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har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qanday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infektsiya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yo‘llarining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infeksiyasi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deb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ataladi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.</a:t>
            </a:r>
          </a:p>
          <a:p>
            <a:pPr marL="0" indent="0" algn="l">
              <a:buNone/>
            </a:pP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Infeksiyaning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eng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keng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tarqalgan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sababi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bakteriyalar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hisoblanadi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Kamroq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hollarda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qo‘ziqorinlar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yoki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viruslar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yo‘llarining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infeksiyasiga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olib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kelishi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.</a:t>
            </a:r>
          </a:p>
          <a:p>
            <a:pPr marL="0" indent="0" algn="l">
              <a:buNone/>
            </a:pP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yo‘llarining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infeksiyasi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qaysi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organ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zarar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ko‘rishiga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qarab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turli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nomlar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bilan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ataladi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bo‘lgan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turlar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anose="020F0502020204030204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2944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F0E1D7-BEB7-CC91-EA39-5212F5A4C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-67734"/>
            <a:ext cx="8534400" cy="1507067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  <a:latin typeface="Nunito" pitchFamily="2" charset="0"/>
              </a:rPr>
              <a:t>Mumkin</a:t>
            </a:r>
            <a:r>
              <a:rPr lang="en-GB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Nunito" pitchFamily="2" charset="0"/>
              </a:rPr>
              <a:t>bo‘lgan</a:t>
            </a:r>
            <a:r>
              <a:rPr lang="en-GB" dirty="0">
                <a:solidFill>
                  <a:schemeClr val="tx1"/>
                </a:solidFill>
                <a:latin typeface="Nunito" pitchFamily="2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Nunito" pitchFamily="2" charset="0"/>
              </a:rPr>
              <a:t>turlar</a:t>
            </a:r>
            <a:r>
              <a:rPr lang="en-GB" dirty="0">
                <a:solidFill>
                  <a:schemeClr val="tx1"/>
                </a:solidFill>
                <a:latin typeface="Nunito" pitchFamily="2" charset="0"/>
              </a:rPr>
              <a:t>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9A68E-BDD4-F232-1283-F08B3B7E49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764" y="1541356"/>
            <a:ext cx="8534400" cy="3615267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en-GB" sz="2400" b="1" i="0" dirty="0" err="1">
                <a:solidFill>
                  <a:schemeClr val="tx1"/>
                </a:solidFill>
                <a:effectLst/>
                <a:latin typeface="Nunito" pitchFamily="2" charset="0"/>
              </a:rPr>
              <a:t>Tsistit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Nunito" pitchFamily="2" charset="0"/>
              </a:rPr>
              <a:t>: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 Bu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pufakchaning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infektsiyasidir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shuningdek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pufagining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infektsiyasi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sifatida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tanilgan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Tsistitdan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aziyat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chekayotgan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bemorlarda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chiqarish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jarayonida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og‘riq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qorin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og‘rig‘i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sezilishi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Shuningdek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tsistit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siydikning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xira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bo‘lishiga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yoki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siydikda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qon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paydo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bo‘lishiga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olib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kelishi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.</a:t>
            </a:r>
          </a:p>
          <a:p>
            <a:pPr algn="l"/>
            <a:r>
              <a:rPr lang="en-GB" sz="2400" b="1" i="0" dirty="0" err="1">
                <a:solidFill>
                  <a:schemeClr val="tx1"/>
                </a:solidFill>
                <a:effectLst/>
                <a:latin typeface="Nunito" pitchFamily="2" charset="0"/>
              </a:rPr>
              <a:t>Pielonefrit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Nunito" pitchFamily="2" charset="0"/>
              </a:rPr>
              <a:t>: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 Bu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buyraklarning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infektsiyasidir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Pielonefrit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issiqlik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titroq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qusish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kabi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simptomlarni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keltirib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chiqarishi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. Bu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jiddiy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infektsiya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bo‘lib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og‘ir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sog‘liq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muammolariga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olib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kelishi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.</a:t>
            </a:r>
          </a:p>
          <a:p>
            <a:pPr algn="l"/>
            <a:r>
              <a:rPr lang="en-GB" sz="2400" b="1" i="0" dirty="0" err="1">
                <a:solidFill>
                  <a:schemeClr val="tx1"/>
                </a:solidFill>
                <a:effectLst/>
                <a:latin typeface="Nunito" pitchFamily="2" charset="0"/>
              </a:rPr>
              <a:t>Uretrit</a:t>
            </a:r>
            <a:r>
              <a:rPr lang="en-GB" sz="2400" b="1" i="0" dirty="0">
                <a:solidFill>
                  <a:schemeClr val="tx1"/>
                </a:solidFill>
                <a:effectLst/>
                <a:latin typeface="Nunito" pitchFamily="2" charset="0"/>
              </a:rPr>
              <a:t>: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 Bu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chiqarish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kanalining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infektsiyasidir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Uretrit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chiqarish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jarayonida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og‘riqni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keltirib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chiqarishi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siydikdagi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sirg‘alar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bilan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bog‘liq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bo‘lishi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Nunito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Nunito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4132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E58BA-4075-94F7-7B9B-389CFE2FA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110067"/>
            <a:ext cx="8534400" cy="1507067"/>
          </a:xfrm>
        </p:spPr>
        <p:txBody>
          <a:bodyPr>
            <a:normAutofit/>
          </a:bodyPr>
          <a:lstStyle/>
          <a:p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Bolalarda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vezikoureteral</a:t>
            </a:r>
            <a:r>
              <a:rPr lang="en-GB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ECD69A-BF04-ADD8-101B-6A6EA7392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" y="1475739"/>
            <a:ext cx="11315700" cy="4667250"/>
          </a:xfrm>
        </p:spPr>
        <p:txBody>
          <a:bodyPr>
            <a:normAutofit fontScale="92500" lnSpcReduction="20000"/>
          </a:bodyPr>
          <a:lstStyle/>
          <a:p>
            <a:pPr marL="0" indent="0" algn="just" fontAlgn="base">
              <a:buNone/>
            </a:pP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	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Vesikoureteral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(VUR) -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tizimining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tibbiy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buzilishi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chiqarish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tizimi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iborat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birgalikda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orqali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organizmdan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chiqindilarni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chiqaradi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buyraklardan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pufagigacha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uchun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deb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ataladigan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ingichka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naychalar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chiqarish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paytida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deb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ataladigan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boshqa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naycha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orqali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tanadan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chiqmasdan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oldin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pufagida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saqlanadi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Oddiy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holatda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oqimi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yo'nalishli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orqali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Biroq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VURda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oqimning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yo'nalishi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teskari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yo'llaridan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buyraklarga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qaytib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keladi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Vesikoureteral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reflyuks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ko'pincha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chaqaloqlarda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2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yoshgacha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tashxis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qilinadi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Qizlarda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kasallikka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chalinish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xavfi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o'g'il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qaraganda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ancha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yuqori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VUR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og'rigan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bolalarda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takroriy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infektsiyalarini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rivojlanish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xavfi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ortadi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Bir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muncha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vaqt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o'tgach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,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takroriy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infektsiyalar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buyraklarning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shikastlanishiga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chandiqlariga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olib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kelishi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mumkin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 VUR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bilan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og'rigan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buyrak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muammosi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bo'lgan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davolovchi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pediatrik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nefrologlar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yoki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bolalarning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jinsiy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va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siydik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yo'llarining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operatsiyalarini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bajaradigan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pediatrik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urologlar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 </a:t>
            </a:r>
            <a:r>
              <a:rPr lang="en-GB" sz="2400" b="0" i="0" dirty="0" err="1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boshqaradi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610860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131</TotalTime>
  <Words>1545</Words>
  <Application>Microsoft Office PowerPoint</Application>
  <PresentationFormat>Widescreen</PresentationFormat>
  <Paragraphs>65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Century Gothic</vt:lpstr>
      <vt:lpstr>inherit</vt:lpstr>
      <vt:lpstr>Lora</vt:lpstr>
      <vt:lpstr>Nunito</vt:lpstr>
      <vt:lpstr>Poppins</vt:lpstr>
      <vt:lpstr>Roboto</vt:lpstr>
      <vt:lpstr>Roboto Condensed</vt:lpstr>
      <vt:lpstr>Wingdings 3</vt:lpstr>
      <vt:lpstr>Slice</vt:lpstr>
      <vt:lpstr> “Bolalar kasalliklari propevtikasi ” fanidan, “Bolalarda siydik ajratish tizimi nuqsonlari " mavzusida tayyorlagan taqdimoti</vt:lpstr>
      <vt:lpstr>Bolalarda siydik ajratish tizimi nuqsonlari</vt:lpstr>
      <vt:lpstr>Quyida eng keng tarqalgan kasalliklar keltirilgan:</vt:lpstr>
      <vt:lpstr>Enurez, siyg’oqlik </vt:lpstr>
      <vt:lpstr>Sabablari </vt:lpstr>
      <vt:lpstr>Davolash</vt:lpstr>
      <vt:lpstr>Siydik yo‘llarining infeksiyasi</vt:lpstr>
      <vt:lpstr>Mumkin bo‘lgan turlar:</vt:lpstr>
      <vt:lpstr>Bolalarda vezikoureteral reflyuks</vt:lpstr>
      <vt:lpstr>Vezikoureteral reflyuksning sabablari nima? </vt:lpstr>
      <vt:lpstr>Vezikoureteral reflyuksning belgilari qanday?</vt:lpstr>
      <vt:lpstr>PowerPoint Presentation</vt:lpstr>
      <vt:lpstr>Vezikoureteral reflyuksni davolash qanday?</vt:lpstr>
      <vt:lpstr>Jarrohlik tuzatishning umumiy usullari quyidagilardan iborat:</vt:lpstr>
      <vt:lpstr>PowerPoint Presentation</vt:lpstr>
      <vt:lpstr>PowerPoint Presentation</vt:lpstr>
      <vt:lpstr>Foydalanilgan adabiyotlar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Termiz servis va iqtisodiyot universiteti  Davolash ishi yo’nalishi 22-06- guruh talabasi  Isaqova Dilfuzaning “Bolalar kasalliklari propevtikasi ” fanidan, “Bolalarda siydik ajratish tizimi nuqsonlari " mavzusida tayyorlagan taqdimoti</dc:title>
  <dc:creator>Asilbek Xamidov</dc:creator>
  <cp:lastModifiedBy>Asilbek Xamidov</cp:lastModifiedBy>
  <cp:revision>5</cp:revision>
  <dcterms:created xsi:type="dcterms:W3CDTF">2025-05-18T09:14:50Z</dcterms:created>
  <dcterms:modified xsi:type="dcterms:W3CDTF">2025-12-14T06:29:50Z</dcterms:modified>
</cp:coreProperties>
</file>