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3" r:id="rId5"/>
    <p:sldId id="259" r:id="rId6"/>
    <p:sldId id="261" r:id="rId7"/>
    <p:sldId id="262" r:id="rId8"/>
    <p:sldId id="264" r:id="rId9"/>
    <p:sldId id="265" r:id="rId10"/>
    <p:sldId id="266" r:id="rId11"/>
    <p:sldId id="267" r:id="rId12"/>
    <p:sldId id="269" r:id="rId13"/>
    <p:sldId id="270"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 slayd">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uz-Latn-UZ"/>
              <a:t>Sarlavha namunasini tahrirlash uchun bosing</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4/15/2025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4/15/2025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4/15/2025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idx="1"/>
          </p:nvPr>
        </p:nvSpPr>
        <p:spPr/>
        <p:txBody>
          <a:bodyPr anchor="ct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4/15/2025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uz-Latn-UZ"/>
              <a:t>Sarlavha namunasini tahrirlash uchun bosing</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3E5059C3-6A89-4494-99FF-5A4D6FFD50EB}" type="datetimeFigureOut">
              <a:rPr lang="en-US" dirty="0"/>
              <a:t>4/15/2025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4/15/2025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uz-Latn-UZ"/>
              <a:t>Sarlavha namunasini tahrirlash uchun bosing</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2609285" y="2851331"/>
            <a:ext cx="3893623" cy="307143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6666635" y="2851331"/>
            <a:ext cx="3899798" cy="307143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4/15/2025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4/15/2025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4/15/2025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uz-Latn-UZ"/>
              <a:t>Sarlavha namunasini tahrirlash uchun bosing</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37D525BB-DA17-4BA0-B3C8-3AC3ABC827E6}" type="datetimeFigureOut">
              <a:rPr lang="en-US" dirty="0"/>
              <a:t>4/15/2025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B16C4C9A-3960-41CF-A4E9-2A8FB932454B}" type="datetimeFigureOut">
              <a:rPr lang="en-US" dirty="0"/>
              <a:t>4/15/2025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2.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image" Target="../media/image3.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4/15/2025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9A295AB-CB31-B543-2685-E9727F40062A}"/>
              </a:ext>
            </a:extLst>
          </p:cNvPr>
          <p:cNvSpPr>
            <a:spLocks noGrp="1"/>
          </p:cNvSpPr>
          <p:nvPr>
            <p:ph type="ctrTitle"/>
          </p:nvPr>
        </p:nvSpPr>
        <p:spPr>
          <a:xfrm>
            <a:off x="2131219" y="690560"/>
            <a:ext cx="6096000" cy="2643189"/>
          </a:xfrm>
        </p:spPr>
        <p:txBody>
          <a:bodyPr>
            <a:normAutofit fontScale="90000"/>
          </a:bodyPr>
          <a:lstStyle/>
          <a:p>
            <a:r>
              <a:rPr lang="uz-Latn-UZ" dirty="0"/>
              <a:t>Fizika </a:t>
            </a:r>
            <a:r>
              <a:rPr lang="uz-Latn-UZ" dirty="0" err="1"/>
              <a:t>faklulteti</a:t>
            </a:r>
            <a:r>
              <a:rPr lang="uz-Latn-UZ" dirty="0"/>
              <a:t> tibbiyot fizikasi yo’nalishi TF-2301 – guruh talabasi </a:t>
            </a:r>
            <a:r>
              <a:rPr lang="uz-Latn-UZ" dirty="0" err="1"/>
              <a:t>Abdusamatova</a:t>
            </a:r>
            <a:r>
              <a:rPr lang="uz-Latn-UZ" dirty="0"/>
              <a:t> </a:t>
            </a:r>
            <a:r>
              <a:rPr lang="uz-Latn-UZ" dirty="0" err="1"/>
              <a:t>Marjona</a:t>
            </a:r>
            <a:r>
              <a:rPr lang="uz-Latn-UZ" dirty="0"/>
              <a:t> </a:t>
            </a:r>
          </a:p>
        </p:txBody>
      </p:sp>
    </p:spTree>
    <p:extLst>
      <p:ext uri="{BB962C8B-B14F-4D97-AF65-F5344CB8AC3E}">
        <p14:creationId xmlns:p14="http://schemas.microsoft.com/office/powerpoint/2010/main" val="1552335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F657C839-B6D1-EB7E-9ACE-C7DEDBF9335D}"/>
              </a:ext>
            </a:extLst>
          </p:cNvPr>
          <p:cNvSpPr>
            <a:spLocks noGrp="1"/>
          </p:cNvSpPr>
          <p:nvPr>
            <p:ph type="title"/>
          </p:nvPr>
        </p:nvSpPr>
        <p:spPr/>
        <p:txBody>
          <a:bodyPr/>
          <a:lstStyle/>
          <a:p>
            <a:r>
              <a:rPr lang="uz-Latn-UZ" dirty="0" err="1"/>
              <a:t>O’zMU</a:t>
            </a:r>
            <a:r>
              <a:rPr lang="uz-Latn-UZ" dirty="0"/>
              <a:t> amaliy fizika ilmiy tadqiqotlar institutidagi </a:t>
            </a:r>
            <a:r>
              <a:rPr lang="uz-Latn-UZ" dirty="0" err="1"/>
              <a:t>elektrostatik</a:t>
            </a:r>
            <a:r>
              <a:rPr lang="uz-Latn-UZ" dirty="0"/>
              <a:t> tezlatkichlar</a:t>
            </a:r>
          </a:p>
        </p:txBody>
      </p:sp>
      <p:sp>
        <p:nvSpPr>
          <p:cNvPr id="3" name="Tarkibi 2">
            <a:extLst>
              <a:ext uri="{FF2B5EF4-FFF2-40B4-BE49-F238E27FC236}">
                <a16:creationId xmlns:a16="http://schemas.microsoft.com/office/drawing/2014/main" id="{09BE851C-121E-A136-6E60-9F6342EC5B8E}"/>
              </a:ext>
            </a:extLst>
          </p:cNvPr>
          <p:cNvSpPr>
            <a:spLocks noGrp="1"/>
          </p:cNvSpPr>
          <p:nvPr>
            <p:ph idx="1"/>
          </p:nvPr>
        </p:nvSpPr>
        <p:spPr>
          <a:xfrm>
            <a:off x="1702595" y="2506265"/>
            <a:ext cx="8867544" cy="3132913"/>
          </a:xfrm>
        </p:spPr>
        <p:txBody>
          <a:bodyPr>
            <a:normAutofit fontScale="40000" lnSpcReduction="20000"/>
          </a:bodyPr>
          <a:lstStyle/>
          <a:p>
            <a:r>
              <a:rPr lang="uz-Latn-UZ" sz="5100" dirty="0"/>
              <a:t>2004 – yilda O’zbekiston Milliy </a:t>
            </a:r>
            <a:r>
              <a:rPr lang="uz-Latn-UZ" sz="5100" dirty="0" err="1"/>
              <a:t>unversteti</a:t>
            </a:r>
            <a:r>
              <a:rPr lang="uz-Latn-UZ" sz="5100" dirty="0"/>
              <a:t> amaliy fizika ilmiy tadqiqotlar institutida EG-2 СОКОЛ </a:t>
            </a:r>
            <a:r>
              <a:rPr lang="uz-Latn-UZ" sz="5100" dirty="0" err="1"/>
              <a:t>elektrostatik</a:t>
            </a:r>
            <a:r>
              <a:rPr lang="uz-Latn-UZ" sz="5100" dirty="0"/>
              <a:t> tezlatkichi ishga tushirildi. Mazkur tezlatkich yordamida protonlardan tortib urangacha bo’lgan ionlarni tezlashtirish mumkin. Ionlarning energiyasini 10^5 – 10^7 </a:t>
            </a:r>
            <a:r>
              <a:rPr lang="uz-Latn-UZ" sz="5100" dirty="0" err="1"/>
              <a:t>eV</a:t>
            </a:r>
            <a:r>
              <a:rPr lang="uz-Latn-UZ" sz="5100" dirty="0"/>
              <a:t>  oraliqlarida bir tekis bir tekis o’zgartirish imkoniyati bor. Bunda zarracha energiyasining bir xillik darajasi 10^-3 </a:t>
            </a:r>
            <a:r>
              <a:rPr lang="uz-Latn-UZ" sz="5100" dirty="0" err="1"/>
              <a:t>ga</a:t>
            </a:r>
            <a:r>
              <a:rPr lang="uz-Latn-UZ" sz="5100" dirty="0"/>
              <a:t> teng. </a:t>
            </a:r>
          </a:p>
          <a:p>
            <a:r>
              <a:rPr lang="uz-Latn-UZ" sz="5100" dirty="0"/>
              <a:t>Hozirgi kunda bu tezlatkichda </a:t>
            </a:r>
            <a:r>
              <a:rPr lang="uz-Latn-UZ" sz="5100" dirty="0" err="1"/>
              <a:t>fundamental</a:t>
            </a:r>
            <a:r>
              <a:rPr lang="uz-Latn-UZ" sz="5100" dirty="0"/>
              <a:t> va amaliy tadqiqot ishlari olib borilmoqda.  Tezlatkich maxsus betondan qurilgan qalinligini 100 </a:t>
            </a:r>
            <a:r>
              <a:rPr lang="uz-Latn-UZ" sz="5100" dirty="0" err="1"/>
              <a:t>sm</a:t>
            </a:r>
            <a:r>
              <a:rPr lang="uz-Latn-UZ" sz="5100" dirty="0"/>
              <a:t> bo’lgan devor bilan o’ralgan bino ichiga qurilgan. </a:t>
            </a:r>
          </a:p>
          <a:p>
            <a:endParaRPr lang="uz-Latn-UZ" dirty="0"/>
          </a:p>
          <a:p>
            <a:endParaRPr lang="uz-Latn-UZ" dirty="0"/>
          </a:p>
        </p:txBody>
      </p:sp>
    </p:spTree>
    <p:extLst>
      <p:ext uri="{BB962C8B-B14F-4D97-AF65-F5344CB8AC3E}">
        <p14:creationId xmlns:p14="http://schemas.microsoft.com/office/powerpoint/2010/main" val="1576887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813D9522-98AB-B148-1E74-F12C85F08ED6}"/>
              </a:ext>
            </a:extLst>
          </p:cNvPr>
          <p:cNvSpPr>
            <a:spLocks noGrp="1"/>
          </p:cNvSpPr>
          <p:nvPr>
            <p:ph type="title"/>
          </p:nvPr>
        </p:nvSpPr>
        <p:spPr/>
        <p:txBody>
          <a:bodyPr/>
          <a:lstStyle/>
          <a:p>
            <a:r>
              <a:rPr lang="uz-Latn-UZ" dirty="0"/>
              <a:t>EG-2 “СОКОЛ” </a:t>
            </a:r>
            <a:r>
              <a:rPr lang="uz-Latn-UZ" dirty="0" err="1"/>
              <a:t>elektrostatik</a:t>
            </a:r>
            <a:r>
              <a:rPr lang="uz-Latn-UZ" dirty="0"/>
              <a:t> tezlatkichining umumiy </a:t>
            </a:r>
            <a:r>
              <a:rPr lang="uz-Latn-UZ" dirty="0" err="1"/>
              <a:t>korinishi</a:t>
            </a:r>
            <a:endParaRPr lang="uz-Latn-UZ" dirty="0"/>
          </a:p>
        </p:txBody>
      </p:sp>
      <p:pic>
        <p:nvPicPr>
          <p:cNvPr id="4" name="Tarkibi 3">
            <a:extLst>
              <a:ext uri="{FF2B5EF4-FFF2-40B4-BE49-F238E27FC236}">
                <a16:creationId xmlns:a16="http://schemas.microsoft.com/office/drawing/2014/main" id="{75D28065-9862-4077-53BC-641804206253}"/>
              </a:ext>
            </a:extLst>
          </p:cNvPr>
          <p:cNvPicPr>
            <a:picLocks noGrp="1" noChangeAspect="1"/>
          </p:cNvPicPr>
          <p:nvPr>
            <p:ph idx="1"/>
          </p:nvPr>
        </p:nvPicPr>
        <p:blipFill>
          <a:blip r:embed="rId2"/>
          <a:stretch>
            <a:fillRect/>
          </a:stretch>
        </p:blipFill>
        <p:spPr>
          <a:xfrm>
            <a:off x="5441155" y="2052638"/>
            <a:ext cx="5024439" cy="3997325"/>
          </a:xfrm>
        </p:spPr>
      </p:pic>
      <p:sp>
        <p:nvSpPr>
          <p:cNvPr id="5" name="To‘g‘riburchak 4">
            <a:extLst>
              <a:ext uri="{FF2B5EF4-FFF2-40B4-BE49-F238E27FC236}">
                <a16:creationId xmlns:a16="http://schemas.microsoft.com/office/drawing/2014/main" id="{97FB81E6-E418-26BF-594E-414C4AC1125B}"/>
              </a:ext>
            </a:extLst>
          </p:cNvPr>
          <p:cNvSpPr/>
          <p:nvPr/>
        </p:nvSpPr>
        <p:spPr>
          <a:xfrm>
            <a:off x="1262064" y="1885285"/>
            <a:ext cx="3845718" cy="38892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2000" dirty="0"/>
              <a:t>Tekshirilayotgan inshoot kameraning markaziga o’rnatiladi. Nishonni avtomatik ravishda tekisliklar bo’yicha burish imkoniyati yaratilgan. </a:t>
            </a:r>
            <a:r>
              <a:rPr lang="uz-Latn-UZ" sz="2000" dirty="0" err="1"/>
              <a:t>Zarrachalar</a:t>
            </a:r>
            <a:r>
              <a:rPr lang="uz-Latn-UZ" sz="2000" dirty="0"/>
              <a:t> dastasining o’lchami </a:t>
            </a:r>
            <a:r>
              <a:rPr lang="uz-Latn-UZ" sz="2000" dirty="0" err="1"/>
              <a:t>kolomatorlar</a:t>
            </a:r>
            <a:r>
              <a:rPr lang="uz-Latn-UZ" sz="2000" dirty="0"/>
              <a:t> orqali chegaralangan. Nishonga kelib tushayotgan </a:t>
            </a:r>
            <a:r>
              <a:rPr lang="uz-Latn-UZ" sz="2000" dirty="0" err="1"/>
              <a:t>zarrachalarni</a:t>
            </a:r>
            <a:r>
              <a:rPr lang="uz-Latn-UZ" sz="2000" dirty="0"/>
              <a:t> kuzatish uchun </a:t>
            </a:r>
            <a:r>
              <a:rPr lang="uz-Latn-UZ" sz="2000" dirty="0" err="1"/>
              <a:t>Monitor</a:t>
            </a:r>
            <a:r>
              <a:rPr lang="uz-Latn-UZ" sz="2000" dirty="0"/>
              <a:t> detektori o’rnatilgan.</a:t>
            </a:r>
            <a:r>
              <a:rPr lang="uz-Latn-UZ" dirty="0"/>
              <a:t> </a:t>
            </a:r>
          </a:p>
        </p:txBody>
      </p:sp>
    </p:spTree>
    <p:extLst>
      <p:ext uri="{BB962C8B-B14F-4D97-AF65-F5344CB8AC3E}">
        <p14:creationId xmlns:p14="http://schemas.microsoft.com/office/powerpoint/2010/main" val="681359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E8269AA-7CA1-FC7C-4DF5-E018EE4D9886}"/>
              </a:ext>
            </a:extLst>
          </p:cNvPr>
          <p:cNvSpPr>
            <a:spLocks noGrp="1"/>
          </p:cNvSpPr>
          <p:nvPr>
            <p:ph type="title"/>
          </p:nvPr>
        </p:nvSpPr>
        <p:spPr/>
        <p:txBody>
          <a:bodyPr/>
          <a:lstStyle/>
          <a:p>
            <a:r>
              <a:rPr lang="uz-Latn-UZ" dirty="0" err="1"/>
              <a:t>Videro</a:t>
            </a:r>
            <a:r>
              <a:rPr lang="uz-Latn-UZ"/>
              <a:t> tezlatkichi</a:t>
            </a:r>
          </a:p>
        </p:txBody>
      </p:sp>
      <p:pic>
        <p:nvPicPr>
          <p:cNvPr id="4" name="Tarkibi 3">
            <a:extLst>
              <a:ext uri="{FF2B5EF4-FFF2-40B4-BE49-F238E27FC236}">
                <a16:creationId xmlns:a16="http://schemas.microsoft.com/office/drawing/2014/main" id="{B3F52CA4-7F6D-CCE0-41BD-2D41938C33E3}"/>
              </a:ext>
            </a:extLst>
          </p:cNvPr>
          <p:cNvPicPr>
            <a:picLocks noGrp="1" noChangeAspect="1"/>
          </p:cNvPicPr>
          <p:nvPr>
            <p:ph idx="1"/>
          </p:nvPr>
        </p:nvPicPr>
        <p:blipFill>
          <a:blip r:embed="rId2"/>
          <a:stretch>
            <a:fillRect/>
          </a:stretch>
        </p:blipFill>
        <p:spPr>
          <a:xfrm>
            <a:off x="1155614" y="2037136"/>
            <a:ext cx="9880772" cy="2783728"/>
          </a:xfrm>
        </p:spPr>
      </p:pic>
    </p:spTree>
    <p:extLst>
      <p:ext uri="{BB962C8B-B14F-4D97-AF65-F5344CB8AC3E}">
        <p14:creationId xmlns:p14="http://schemas.microsoft.com/office/powerpoint/2010/main" val="2096127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57930796-AC5A-008D-6C95-A2CC587F49F4}"/>
              </a:ext>
            </a:extLst>
          </p:cNvPr>
          <p:cNvSpPr>
            <a:spLocks noGrp="1"/>
          </p:cNvSpPr>
          <p:nvPr>
            <p:ph idx="1"/>
          </p:nvPr>
        </p:nvSpPr>
        <p:spPr>
          <a:xfrm>
            <a:off x="2773599" y="833438"/>
            <a:ext cx="7275276" cy="5216506"/>
          </a:xfrm>
        </p:spPr>
        <p:txBody>
          <a:bodyPr>
            <a:noAutofit/>
          </a:bodyPr>
          <a:lstStyle/>
          <a:p>
            <a:r>
              <a:rPr lang="uz-Latn-UZ" sz="2400" dirty="0"/>
              <a:t>1924- yillarda </a:t>
            </a:r>
            <a:r>
              <a:rPr lang="uz-Latn-UZ" sz="2400" dirty="0" err="1"/>
              <a:t>dreyf</a:t>
            </a:r>
            <a:r>
              <a:rPr lang="uz-Latn-UZ" sz="2400" dirty="0"/>
              <a:t> trubkalariga asosan </a:t>
            </a:r>
            <a:r>
              <a:rPr lang="uz-Latn-UZ" sz="2400" dirty="0" err="1"/>
              <a:t>chiziqli</a:t>
            </a:r>
            <a:r>
              <a:rPr lang="uz-Latn-UZ" sz="2400" dirty="0"/>
              <a:t> rezonans tezlatkichlari taklif qilindi va bir nechta tezlatkichlar qurildi. Yuqori chastotali generatorda ishlaydigan tezlatkichining ishlash prinsipi bilan tanishib chiqamiz. Bu tezlatkichlarda elektr maydon ta’sirida tezlashtiriladi. Bunda rezonans tezlanish prinsipi qo’llaniladi tezlashtirishda. Bunda biz </a:t>
            </a:r>
            <a:r>
              <a:rPr lang="uz-Latn-UZ" sz="2400" dirty="0" err="1"/>
              <a:t>pratonlarni</a:t>
            </a:r>
            <a:r>
              <a:rPr lang="uz-Latn-UZ" sz="2400" dirty="0"/>
              <a:t> tezlashtiramiz. </a:t>
            </a:r>
            <a:r>
              <a:rPr lang="uz-Latn-UZ" sz="2400" dirty="0" err="1"/>
              <a:t>Trubkasimon</a:t>
            </a:r>
            <a:r>
              <a:rPr lang="uz-Latn-UZ" sz="2400" dirty="0"/>
              <a:t> elektrodlarining uzunligi </a:t>
            </a:r>
            <a:r>
              <a:rPr lang="uz-Latn-UZ" sz="2400" dirty="0" err="1"/>
              <a:t>pratonlar</a:t>
            </a:r>
            <a:r>
              <a:rPr lang="uz-Latn-UZ" sz="2400" dirty="0"/>
              <a:t> harakat yo’nalishi bo’ylab kattalashib boradi. </a:t>
            </a:r>
          </a:p>
        </p:txBody>
      </p:sp>
    </p:spTree>
    <p:extLst>
      <p:ext uri="{BB962C8B-B14F-4D97-AF65-F5344CB8AC3E}">
        <p14:creationId xmlns:p14="http://schemas.microsoft.com/office/powerpoint/2010/main" val="2179527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15047227-A77A-0A3D-62BD-7967F5DEF28C}"/>
              </a:ext>
            </a:extLst>
          </p:cNvPr>
          <p:cNvSpPr>
            <a:spLocks noGrp="1"/>
          </p:cNvSpPr>
          <p:nvPr>
            <p:ph type="title"/>
          </p:nvPr>
        </p:nvSpPr>
        <p:spPr>
          <a:xfrm>
            <a:off x="2206995" y="2589609"/>
            <a:ext cx="7958331" cy="1893094"/>
          </a:xfrm>
        </p:spPr>
        <p:txBody>
          <a:bodyPr>
            <a:normAutofit/>
          </a:bodyPr>
          <a:lstStyle/>
          <a:p>
            <a:r>
              <a:rPr lang="uz-Latn-UZ" sz="4000" dirty="0"/>
              <a:t>ETIBORINGIZ UCHUN RAXMAT </a:t>
            </a:r>
          </a:p>
        </p:txBody>
      </p:sp>
    </p:spTree>
    <p:extLst>
      <p:ext uri="{BB962C8B-B14F-4D97-AF65-F5344CB8AC3E}">
        <p14:creationId xmlns:p14="http://schemas.microsoft.com/office/powerpoint/2010/main" val="1771819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62358686-38DA-3886-DC25-ED0E997B7782}"/>
              </a:ext>
            </a:extLst>
          </p:cNvPr>
          <p:cNvSpPr>
            <a:spLocks noGrp="1"/>
          </p:cNvSpPr>
          <p:nvPr>
            <p:ph idx="1"/>
          </p:nvPr>
        </p:nvSpPr>
        <p:spPr/>
        <p:txBody>
          <a:bodyPr>
            <a:normAutofit/>
          </a:bodyPr>
          <a:lstStyle/>
          <a:p>
            <a:r>
              <a:rPr lang="uz-Latn-UZ" sz="3600" dirty="0"/>
              <a:t>Mavzu: </a:t>
            </a:r>
            <a:r>
              <a:rPr lang="uz-Latn-UZ" sz="3600" dirty="0" err="1"/>
              <a:t>Chiziqli</a:t>
            </a:r>
            <a:r>
              <a:rPr lang="uz-Latn-UZ" sz="3600" dirty="0"/>
              <a:t> tezlatkichlar tuzilishi va ishlash prinsipi</a:t>
            </a:r>
          </a:p>
        </p:txBody>
      </p:sp>
    </p:spTree>
    <p:extLst>
      <p:ext uri="{BB962C8B-B14F-4D97-AF65-F5344CB8AC3E}">
        <p14:creationId xmlns:p14="http://schemas.microsoft.com/office/powerpoint/2010/main" val="138303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AECD0DD7-682C-C2B6-3117-4B3DE741B8BC}"/>
              </a:ext>
            </a:extLst>
          </p:cNvPr>
          <p:cNvSpPr>
            <a:spLocks noGrp="1"/>
          </p:cNvSpPr>
          <p:nvPr>
            <p:ph type="title"/>
          </p:nvPr>
        </p:nvSpPr>
        <p:spPr/>
        <p:txBody>
          <a:bodyPr/>
          <a:lstStyle/>
          <a:p>
            <a:r>
              <a:rPr lang="uz-Latn-UZ" dirty="0"/>
              <a:t>Reja:</a:t>
            </a:r>
          </a:p>
        </p:txBody>
      </p:sp>
      <p:sp>
        <p:nvSpPr>
          <p:cNvPr id="3" name="Tarkibi 2">
            <a:extLst>
              <a:ext uri="{FF2B5EF4-FFF2-40B4-BE49-F238E27FC236}">
                <a16:creationId xmlns:a16="http://schemas.microsoft.com/office/drawing/2014/main" id="{DCCC5E03-46E2-ABAE-C61A-DD95F352B7E5}"/>
              </a:ext>
            </a:extLst>
          </p:cNvPr>
          <p:cNvSpPr>
            <a:spLocks noGrp="1"/>
          </p:cNvSpPr>
          <p:nvPr>
            <p:ph idx="1"/>
          </p:nvPr>
        </p:nvSpPr>
        <p:spPr>
          <a:xfrm>
            <a:off x="3655219" y="1393031"/>
            <a:ext cx="8143876" cy="3845718"/>
          </a:xfrm>
        </p:spPr>
        <p:txBody>
          <a:bodyPr/>
          <a:lstStyle/>
          <a:p>
            <a:r>
              <a:rPr lang="uz-Latn-UZ" sz="2800" dirty="0"/>
              <a:t>1: Tezlatkichlar haqida umumiy tushuncha. </a:t>
            </a:r>
          </a:p>
          <a:p>
            <a:r>
              <a:rPr lang="uz-Latn-UZ" sz="2800" dirty="0"/>
              <a:t>2: Tezlatkichlarning turlari va tuzilishi</a:t>
            </a:r>
          </a:p>
          <a:p>
            <a:r>
              <a:rPr lang="uz-Latn-UZ" sz="2800" dirty="0"/>
              <a:t>3: Tezlatkichlarning ishlash prinsipi</a:t>
            </a:r>
          </a:p>
          <a:p>
            <a:endParaRPr lang="uz-Latn-UZ" sz="2800" dirty="0"/>
          </a:p>
          <a:p>
            <a:pPr marL="0" indent="0">
              <a:buNone/>
            </a:pPr>
            <a:endParaRPr lang="uz-Latn-UZ" dirty="0"/>
          </a:p>
        </p:txBody>
      </p:sp>
    </p:spTree>
    <p:extLst>
      <p:ext uri="{BB962C8B-B14F-4D97-AF65-F5344CB8AC3E}">
        <p14:creationId xmlns:p14="http://schemas.microsoft.com/office/powerpoint/2010/main" val="2589071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1026C61-371F-653B-B262-1B66169D0A31}"/>
              </a:ext>
            </a:extLst>
          </p:cNvPr>
          <p:cNvSpPr>
            <a:spLocks noGrp="1"/>
          </p:cNvSpPr>
          <p:nvPr>
            <p:ph type="title"/>
          </p:nvPr>
        </p:nvSpPr>
        <p:spPr/>
        <p:txBody>
          <a:bodyPr/>
          <a:lstStyle/>
          <a:p>
            <a:r>
              <a:rPr lang="uz-Latn-UZ" dirty="0"/>
              <a:t>Tezlatkichlar nima uchun kerak? </a:t>
            </a:r>
          </a:p>
        </p:txBody>
      </p:sp>
      <p:sp>
        <p:nvSpPr>
          <p:cNvPr id="3" name="Tarkibi 2">
            <a:extLst>
              <a:ext uri="{FF2B5EF4-FFF2-40B4-BE49-F238E27FC236}">
                <a16:creationId xmlns:a16="http://schemas.microsoft.com/office/drawing/2014/main" id="{645D5FA2-7A7C-1302-FBA3-6820613FF048}"/>
              </a:ext>
            </a:extLst>
          </p:cNvPr>
          <p:cNvSpPr>
            <a:spLocks noGrp="1"/>
          </p:cNvSpPr>
          <p:nvPr>
            <p:ph idx="1"/>
          </p:nvPr>
        </p:nvSpPr>
        <p:spPr>
          <a:xfrm>
            <a:off x="2773599" y="2755777"/>
            <a:ext cx="7796540" cy="3997828"/>
          </a:xfrm>
        </p:spPr>
        <p:txBody>
          <a:bodyPr>
            <a:normAutofit fontScale="25000" lnSpcReduction="20000"/>
          </a:bodyPr>
          <a:lstStyle/>
          <a:p>
            <a:r>
              <a:rPr lang="uz-Latn-UZ" sz="7400" dirty="0" err="1"/>
              <a:t>Bizarda</a:t>
            </a:r>
            <a:r>
              <a:rPr lang="uz-Latn-UZ" sz="7400" dirty="0"/>
              <a:t> birinchi tezlatkichlar nima uchun kerak degan savol tug’iladi? </a:t>
            </a:r>
          </a:p>
          <a:p>
            <a:r>
              <a:rPr lang="uz-Latn-UZ" sz="7400" dirty="0"/>
              <a:t>Tezlatkichlarni paydo bo’lishiga asosiy sabablardan biri moddalarni nimalardan tashkil topganligini qidirish masalasi bo’ladi. Bu tadqiqot ishlari modda tuzilishini tobora ichiga kirib borishiga katta energiyaga </a:t>
            </a:r>
            <a:r>
              <a:rPr lang="uz-Latn-UZ" sz="7400" dirty="0" err="1"/>
              <a:t>extiyoj</a:t>
            </a:r>
            <a:r>
              <a:rPr lang="uz-Latn-UZ" sz="7400" dirty="0"/>
              <a:t> tug'iladi. Katta energiyalar faqat tezlatkichlar yordamida olinadi. Tezlatkichlarda </a:t>
            </a:r>
            <a:r>
              <a:rPr lang="uz-Latn-UZ" sz="7400" dirty="0" err="1"/>
              <a:t>zaryadi</a:t>
            </a:r>
            <a:r>
              <a:rPr lang="uz-Latn-UZ" sz="7400" dirty="0"/>
              <a:t> zarralar tezlashtiriladi. </a:t>
            </a:r>
            <a:r>
              <a:rPr lang="uz-Latn-UZ" sz="7400" dirty="0" err="1"/>
              <a:t>Xozirgi</a:t>
            </a:r>
            <a:r>
              <a:rPr lang="uz-Latn-UZ" sz="7400" dirty="0"/>
              <a:t> vaqtda tezlatkichlar yordamida elektronlar, vodoroddan tortib urangacha bo’lgan ionlarni tezlashtirish imkoniyati bor. Tekshirilayotgan </a:t>
            </a:r>
            <a:r>
              <a:rPr lang="uz-Latn-UZ" sz="7400" dirty="0" err="1"/>
              <a:t>ob’ektning</a:t>
            </a:r>
            <a:r>
              <a:rPr lang="uz-Latn-UZ" sz="7400" dirty="0"/>
              <a:t> hajmi qancha kichkina bo’lsa, uni o’rganish uchun shuncha yuqori energiya sarflanadi. Shuning uchun energiyani oshirish bo’yicha tinmay izlanishlar olib borilmoqda. </a:t>
            </a:r>
          </a:p>
          <a:p>
            <a:endParaRPr lang="uz-Latn-UZ" sz="5100" dirty="0"/>
          </a:p>
          <a:p>
            <a:endParaRPr lang="uz-Latn-UZ" sz="5100" dirty="0"/>
          </a:p>
          <a:p>
            <a:endParaRPr lang="uz-Latn-UZ" sz="5100" dirty="0"/>
          </a:p>
          <a:p>
            <a:endParaRPr lang="uz-Latn-UZ" sz="5100" dirty="0"/>
          </a:p>
          <a:p>
            <a:endParaRPr lang="uz-Latn-UZ" sz="2400" dirty="0"/>
          </a:p>
        </p:txBody>
      </p:sp>
    </p:spTree>
    <p:extLst>
      <p:ext uri="{BB962C8B-B14F-4D97-AF65-F5344CB8AC3E}">
        <p14:creationId xmlns:p14="http://schemas.microsoft.com/office/powerpoint/2010/main" val="3231963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E08B535-C9A6-FF0E-A37D-A06B06724520}"/>
              </a:ext>
            </a:extLst>
          </p:cNvPr>
          <p:cNvSpPr>
            <a:spLocks noGrp="1"/>
          </p:cNvSpPr>
          <p:nvPr>
            <p:ph type="title"/>
          </p:nvPr>
        </p:nvSpPr>
        <p:spPr/>
        <p:txBody>
          <a:bodyPr>
            <a:normAutofit/>
          </a:bodyPr>
          <a:lstStyle/>
          <a:p>
            <a:r>
              <a:rPr lang="uz-Latn-UZ" sz="4000" dirty="0"/>
              <a:t>Tezlatkichlar</a:t>
            </a:r>
          </a:p>
        </p:txBody>
      </p:sp>
      <p:sp>
        <p:nvSpPr>
          <p:cNvPr id="3" name="Tarkibi 2">
            <a:extLst>
              <a:ext uri="{FF2B5EF4-FFF2-40B4-BE49-F238E27FC236}">
                <a16:creationId xmlns:a16="http://schemas.microsoft.com/office/drawing/2014/main" id="{089AED8E-0578-2231-8321-C494EDC9E9A0}"/>
              </a:ext>
            </a:extLst>
          </p:cNvPr>
          <p:cNvSpPr>
            <a:spLocks noGrp="1"/>
          </p:cNvSpPr>
          <p:nvPr>
            <p:ph idx="1"/>
          </p:nvPr>
        </p:nvSpPr>
        <p:spPr>
          <a:xfrm>
            <a:off x="1746877" y="1136262"/>
            <a:ext cx="8948278" cy="4585475"/>
          </a:xfrm>
        </p:spPr>
        <p:txBody>
          <a:bodyPr>
            <a:normAutofit/>
          </a:bodyPr>
          <a:lstStyle/>
          <a:p>
            <a:pPr marL="0" indent="0">
              <a:buNone/>
            </a:pPr>
            <a:r>
              <a:rPr lang="uz-Latn-UZ" sz="2400" dirty="0" err="1"/>
              <a:t>Zarrachalar</a:t>
            </a:r>
            <a:r>
              <a:rPr lang="uz-Latn-UZ" sz="2400" dirty="0"/>
              <a:t> tezlatkichi — elektromagnit maydonlardan foydalangan holda </a:t>
            </a:r>
            <a:r>
              <a:rPr lang="uz-Latn-UZ" sz="2400" dirty="0" err="1"/>
              <a:t>zaryadlangan</a:t>
            </a:r>
            <a:r>
              <a:rPr lang="uz-Latn-UZ" sz="2400" dirty="0"/>
              <a:t> zarralarni yuqori tezlikka tezlashtiradigan va ularni </a:t>
            </a:r>
            <a:r>
              <a:rPr lang="uz-Latn-UZ" sz="2400" dirty="0" err="1"/>
              <a:t>toʻplamda</a:t>
            </a:r>
            <a:r>
              <a:rPr lang="uz-Latn-UZ" sz="2400" dirty="0"/>
              <a:t> ushlab turadigan qurilmalarning umumiy nomi. Katta tezlatkichlar </a:t>
            </a:r>
            <a:r>
              <a:rPr lang="uz-Latn-UZ" sz="2400" dirty="0" err="1"/>
              <a:t>zarrachalar</a:t>
            </a:r>
            <a:r>
              <a:rPr lang="uz-Latn-UZ" sz="2400" dirty="0"/>
              <a:t> fizikasida </a:t>
            </a:r>
            <a:r>
              <a:rPr lang="uz-Latn-UZ" sz="2400" dirty="0" err="1"/>
              <a:t>kollayderlar</a:t>
            </a:r>
            <a:r>
              <a:rPr lang="uz-Latn-UZ" sz="2400" dirty="0"/>
              <a:t> sifatida tanilgan.  Boshqa turdagi zarracha tezlatkichlari saraton kasalliklarida zarracha terapiyasi, kondensatsiyalangan moddalar fizikasi tadqiqotlarida </a:t>
            </a:r>
            <a:r>
              <a:rPr lang="uz-Latn-UZ" sz="2400" dirty="0" err="1"/>
              <a:t>sinxrotron</a:t>
            </a:r>
            <a:r>
              <a:rPr lang="uz-Latn-UZ" sz="2400" dirty="0"/>
              <a:t> </a:t>
            </a:r>
            <a:r>
              <a:rPr lang="uz-Latn-UZ" sz="2400" dirty="0" err="1"/>
              <a:t>yorugʻlik</a:t>
            </a:r>
            <a:r>
              <a:rPr lang="uz-Latn-UZ" sz="2400" dirty="0"/>
              <a:t> manbalari kabi turli xil ilovalarda </a:t>
            </a:r>
            <a:r>
              <a:rPr lang="uz-Latn-UZ" sz="2400" dirty="0" err="1"/>
              <a:t>qoʻllanadi</a:t>
            </a:r>
            <a:r>
              <a:rPr lang="uz-Latn-UZ" sz="2400" dirty="0"/>
              <a:t>. Hozirda </a:t>
            </a:r>
            <a:r>
              <a:rPr lang="uz-Latn-UZ" sz="2400" dirty="0" err="1"/>
              <a:t>butun</a:t>
            </a:r>
            <a:r>
              <a:rPr lang="uz-Latn-UZ" sz="2400" dirty="0"/>
              <a:t> dunyoda 30 000 </a:t>
            </a:r>
            <a:r>
              <a:rPr lang="uz-Latn-UZ" sz="2400" dirty="0" err="1"/>
              <a:t>dan</a:t>
            </a:r>
            <a:r>
              <a:rPr lang="uz-Latn-UZ" sz="2400" dirty="0"/>
              <a:t> ortiq tezlatkichlar ishlamoqda.</a:t>
            </a:r>
          </a:p>
        </p:txBody>
      </p:sp>
    </p:spTree>
    <p:extLst>
      <p:ext uri="{BB962C8B-B14F-4D97-AF65-F5344CB8AC3E}">
        <p14:creationId xmlns:p14="http://schemas.microsoft.com/office/powerpoint/2010/main" val="335172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FE372C0F-84FC-D4A6-F97E-F16BF60EA6DA}"/>
              </a:ext>
            </a:extLst>
          </p:cNvPr>
          <p:cNvSpPr>
            <a:spLocks noGrp="1"/>
          </p:cNvSpPr>
          <p:nvPr>
            <p:ph type="title"/>
          </p:nvPr>
        </p:nvSpPr>
        <p:spPr/>
        <p:txBody>
          <a:bodyPr>
            <a:normAutofit/>
          </a:bodyPr>
          <a:lstStyle/>
          <a:p>
            <a:r>
              <a:rPr lang="uz-Latn-UZ" sz="3600" dirty="0" err="1"/>
              <a:t>Chiziqli</a:t>
            </a:r>
            <a:r>
              <a:rPr lang="uz-Latn-UZ" sz="3600" dirty="0"/>
              <a:t> tezlatkichining tuzilishi</a:t>
            </a:r>
          </a:p>
        </p:txBody>
      </p:sp>
      <p:pic>
        <p:nvPicPr>
          <p:cNvPr id="4" name="Tarkibi 3">
            <a:extLst>
              <a:ext uri="{FF2B5EF4-FFF2-40B4-BE49-F238E27FC236}">
                <a16:creationId xmlns:a16="http://schemas.microsoft.com/office/drawing/2014/main" id="{2FD86EBF-0521-3956-E54A-F8018D781891}"/>
              </a:ext>
            </a:extLst>
          </p:cNvPr>
          <p:cNvPicPr>
            <a:picLocks noGrp="1" noChangeAspect="1"/>
          </p:cNvPicPr>
          <p:nvPr>
            <p:ph idx="1"/>
          </p:nvPr>
        </p:nvPicPr>
        <p:blipFill>
          <a:blip r:embed="rId2"/>
          <a:stretch>
            <a:fillRect/>
          </a:stretch>
        </p:blipFill>
        <p:spPr>
          <a:xfrm>
            <a:off x="3043228" y="2338388"/>
            <a:ext cx="6105543" cy="3997325"/>
          </a:xfrm>
        </p:spPr>
      </p:pic>
    </p:spTree>
    <p:extLst>
      <p:ext uri="{BB962C8B-B14F-4D97-AF65-F5344CB8AC3E}">
        <p14:creationId xmlns:p14="http://schemas.microsoft.com/office/powerpoint/2010/main" val="963183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1870141F-E751-980C-4190-B4A886072379}"/>
              </a:ext>
            </a:extLst>
          </p:cNvPr>
          <p:cNvSpPr>
            <a:spLocks noGrp="1"/>
          </p:cNvSpPr>
          <p:nvPr>
            <p:ph idx="1"/>
          </p:nvPr>
        </p:nvSpPr>
        <p:spPr>
          <a:xfrm>
            <a:off x="2773599" y="833438"/>
            <a:ext cx="7796540" cy="5216506"/>
          </a:xfrm>
        </p:spPr>
        <p:txBody>
          <a:bodyPr>
            <a:noAutofit/>
          </a:bodyPr>
          <a:lstStyle/>
          <a:p>
            <a:r>
              <a:rPr lang="uz-Latn-UZ" sz="2400" dirty="0"/>
              <a:t>Tezlatkichlar – elektr maydoni yordamida yuqori energiyali </a:t>
            </a:r>
            <a:r>
              <a:rPr lang="uz-Latn-UZ" sz="2400" dirty="0" err="1"/>
              <a:t>zaryadlangan</a:t>
            </a:r>
            <a:r>
              <a:rPr lang="uz-Latn-UZ" sz="2400" dirty="0"/>
              <a:t> zarralar (elektronlar, protonlar, atom yadrolari va boshqalar) olish uchun </a:t>
            </a:r>
            <a:r>
              <a:rPr lang="uz-Latn-UZ" sz="2400" dirty="0" err="1"/>
              <a:t>moʻljallangan</a:t>
            </a:r>
            <a:r>
              <a:rPr lang="uz-Latn-UZ" sz="2400" dirty="0"/>
              <a:t> qurilmalar. Zarralar qurilmaning vakuum kamerasida harakatlanadi; ularning harakati (trayektoriyasi shakli)</a:t>
            </a:r>
            <a:r>
              <a:rPr lang="uz-Latn-UZ" sz="2400" dirty="0" err="1"/>
              <a:t>ni</a:t>
            </a:r>
            <a:r>
              <a:rPr lang="uz-Latn-UZ" sz="2400" dirty="0"/>
              <a:t> magnit maydoni (</a:t>
            </a:r>
            <a:r>
              <a:rPr lang="uz-Latn-UZ" sz="2400" dirty="0" err="1"/>
              <a:t>baʼzan</a:t>
            </a:r>
            <a:r>
              <a:rPr lang="uz-Latn-UZ" sz="2400" dirty="0"/>
              <a:t>, elektr maydoni) bilan </a:t>
            </a:r>
            <a:r>
              <a:rPr lang="uz-Latn-UZ" sz="2400" dirty="0" err="1"/>
              <a:t>boshkarib</a:t>
            </a:r>
            <a:r>
              <a:rPr lang="uz-Latn-UZ" sz="2400" dirty="0"/>
              <a:t> turiladi. Zarralarning trayektoriyasiga kura, T. </a:t>
            </a:r>
            <a:r>
              <a:rPr lang="uz-Latn-UZ" sz="2400" dirty="0" err="1"/>
              <a:t>Siklik</a:t>
            </a:r>
            <a:r>
              <a:rPr lang="uz-Latn-UZ" sz="2400" dirty="0"/>
              <a:t> va </a:t>
            </a:r>
            <a:r>
              <a:rPr lang="uz-Latn-UZ" sz="2400" dirty="0" err="1"/>
              <a:t>chiziqli</a:t>
            </a:r>
            <a:r>
              <a:rPr lang="uz-Latn-UZ" sz="2400" dirty="0"/>
              <a:t>, tezlatuvchi elektr maydoni xarakteriga </a:t>
            </a:r>
            <a:r>
              <a:rPr lang="uz-Latn-UZ" sz="2400" dirty="0" err="1"/>
              <a:t>koʻra</a:t>
            </a:r>
            <a:r>
              <a:rPr lang="uz-Latn-UZ" sz="2400" dirty="0"/>
              <a:t>, rezonans va </a:t>
            </a:r>
            <a:r>
              <a:rPr lang="uz-Latn-UZ" sz="2400" dirty="0" err="1"/>
              <a:t>norezonans</a:t>
            </a:r>
            <a:r>
              <a:rPr lang="uz-Latn-UZ" sz="2400" dirty="0"/>
              <a:t> turlarga </a:t>
            </a:r>
            <a:r>
              <a:rPr lang="uz-Latn-UZ" sz="2400" dirty="0" err="1"/>
              <a:t>boʻlinadi</a:t>
            </a:r>
            <a:r>
              <a:rPr lang="uz-Latn-UZ" sz="2400" dirty="0"/>
              <a:t> </a:t>
            </a:r>
          </a:p>
        </p:txBody>
      </p:sp>
    </p:spTree>
    <p:extLst>
      <p:ext uri="{BB962C8B-B14F-4D97-AF65-F5344CB8AC3E}">
        <p14:creationId xmlns:p14="http://schemas.microsoft.com/office/powerpoint/2010/main" val="1811641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7E3C5FB5-3CAA-1EF1-B76A-A37B56E195C8}"/>
              </a:ext>
            </a:extLst>
          </p:cNvPr>
          <p:cNvSpPr>
            <a:spLocks noGrp="1"/>
          </p:cNvSpPr>
          <p:nvPr>
            <p:ph type="title"/>
          </p:nvPr>
        </p:nvSpPr>
        <p:spPr/>
        <p:txBody>
          <a:bodyPr/>
          <a:lstStyle/>
          <a:p>
            <a:r>
              <a:rPr lang="uz-Latn-UZ" dirty="0"/>
              <a:t>Kaskad tezlatkichlari</a:t>
            </a:r>
          </a:p>
        </p:txBody>
      </p:sp>
      <p:sp>
        <p:nvSpPr>
          <p:cNvPr id="3" name="Tarkibi 2">
            <a:extLst>
              <a:ext uri="{FF2B5EF4-FFF2-40B4-BE49-F238E27FC236}">
                <a16:creationId xmlns:a16="http://schemas.microsoft.com/office/drawing/2014/main" id="{10FA060A-A504-F24C-E4B3-C89C617D40B4}"/>
              </a:ext>
            </a:extLst>
          </p:cNvPr>
          <p:cNvSpPr>
            <a:spLocks noGrp="1"/>
          </p:cNvSpPr>
          <p:nvPr>
            <p:ph idx="1"/>
          </p:nvPr>
        </p:nvSpPr>
        <p:spPr>
          <a:xfrm>
            <a:off x="2773599" y="2052116"/>
            <a:ext cx="3691495" cy="3912915"/>
          </a:xfrm>
        </p:spPr>
        <p:txBody>
          <a:bodyPr/>
          <a:lstStyle/>
          <a:p>
            <a:r>
              <a:rPr lang="uz-Latn-UZ" dirty="0"/>
              <a:t>Kaskad tezlatkichlari ham </a:t>
            </a:r>
            <a:r>
              <a:rPr lang="uz-Latn-UZ" dirty="0" err="1"/>
              <a:t>elektrostatik</a:t>
            </a:r>
            <a:r>
              <a:rPr lang="uz-Latn-UZ" dirty="0"/>
              <a:t> maydonda </a:t>
            </a:r>
            <a:r>
              <a:rPr lang="uz-Latn-UZ" dirty="0" err="1"/>
              <a:t>zaryadli</a:t>
            </a:r>
            <a:r>
              <a:rPr lang="uz-Latn-UZ" dirty="0"/>
              <a:t> </a:t>
            </a:r>
            <a:r>
              <a:rPr lang="uz-Latn-UZ" dirty="0" err="1"/>
              <a:t>zarrachalarning</a:t>
            </a:r>
            <a:r>
              <a:rPr lang="uz-Latn-UZ" dirty="0"/>
              <a:t> energiyasini oshirish vazifasini bajaradi. </a:t>
            </a:r>
          </a:p>
          <a:p>
            <a:r>
              <a:rPr lang="uz-Latn-UZ" dirty="0"/>
              <a:t>Birinchi kaskadli generatori 1932- yili </a:t>
            </a:r>
            <a:r>
              <a:rPr lang="uz-Latn-UZ" dirty="0" err="1"/>
              <a:t>Kokrofton</a:t>
            </a:r>
            <a:r>
              <a:rPr lang="uz-Latn-UZ" dirty="0"/>
              <a:t> va </a:t>
            </a:r>
            <a:r>
              <a:rPr lang="uz-Latn-UZ" dirty="0" err="1"/>
              <a:t>Uolton</a:t>
            </a:r>
            <a:r>
              <a:rPr lang="uz-Latn-UZ" dirty="0"/>
              <a:t> tomonidan ishga tushirildi. Kaskad generatorining asosiy qismlarini Transformator, oddiy </a:t>
            </a:r>
            <a:r>
              <a:rPr lang="uz-Latn-UZ" dirty="0" err="1"/>
              <a:t>diodlar</a:t>
            </a:r>
            <a:r>
              <a:rPr lang="uz-Latn-UZ" dirty="0"/>
              <a:t> va kondensatorlar tashkil etadi. </a:t>
            </a:r>
          </a:p>
          <a:p>
            <a:endParaRPr lang="uz-Latn-UZ" dirty="0"/>
          </a:p>
        </p:txBody>
      </p:sp>
      <p:pic>
        <p:nvPicPr>
          <p:cNvPr id="4" name="Rasm 3">
            <a:extLst>
              <a:ext uri="{FF2B5EF4-FFF2-40B4-BE49-F238E27FC236}">
                <a16:creationId xmlns:a16="http://schemas.microsoft.com/office/drawing/2014/main" id="{05D0EEAF-3CA8-C903-DC42-081E1DA4EDD1}"/>
              </a:ext>
            </a:extLst>
          </p:cNvPr>
          <p:cNvPicPr>
            <a:picLocks noChangeAspect="1"/>
          </p:cNvPicPr>
          <p:nvPr/>
        </p:nvPicPr>
        <p:blipFill>
          <a:blip r:embed="rId2"/>
          <a:stretch>
            <a:fillRect/>
          </a:stretch>
        </p:blipFill>
        <p:spPr>
          <a:xfrm>
            <a:off x="6590972" y="1784430"/>
            <a:ext cx="4342553" cy="3723636"/>
          </a:xfrm>
          <a:prstGeom prst="rect">
            <a:avLst/>
          </a:prstGeom>
        </p:spPr>
      </p:pic>
    </p:spTree>
    <p:extLst>
      <p:ext uri="{BB962C8B-B14F-4D97-AF65-F5344CB8AC3E}">
        <p14:creationId xmlns:p14="http://schemas.microsoft.com/office/powerpoint/2010/main" val="188689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99F5C675-A55F-8BF3-1411-E3ADC22CC569}"/>
              </a:ext>
            </a:extLst>
          </p:cNvPr>
          <p:cNvSpPr>
            <a:spLocks noGrp="1"/>
          </p:cNvSpPr>
          <p:nvPr>
            <p:ph idx="1"/>
          </p:nvPr>
        </p:nvSpPr>
        <p:spPr>
          <a:xfrm>
            <a:off x="2773599" y="988219"/>
            <a:ext cx="7796540" cy="5061725"/>
          </a:xfrm>
        </p:spPr>
        <p:txBody>
          <a:bodyPr>
            <a:normAutofit/>
          </a:bodyPr>
          <a:lstStyle/>
          <a:p>
            <a:r>
              <a:rPr lang="uz-Latn-UZ" sz="2400" dirty="0"/>
              <a:t>Olib borilgan tajriba natijalari shuni ko’rsatdiki, chiqishdagi kuchlanishni oshirishning </a:t>
            </a:r>
            <a:r>
              <a:rPr lang="uz-Latn-UZ" sz="2400" dirty="0" err="1"/>
              <a:t>eng</a:t>
            </a:r>
            <a:r>
              <a:rPr lang="uz-Latn-UZ" sz="2400" dirty="0"/>
              <a:t> yaxshi yo’li, bu kuchlanish chastotasini va kondensator </a:t>
            </a:r>
            <a:r>
              <a:rPr lang="uz-Latn-UZ" sz="2400" dirty="0" err="1"/>
              <a:t>sigimini</a:t>
            </a:r>
            <a:r>
              <a:rPr lang="uz-Latn-UZ" sz="2400" dirty="0"/>
              <a:t> oshirishdir. Chastotaning juda katta qiymatlarida keraksiz parazit sig’im kattaliklarining paydo bo'lishi sxemani sozlash ishlarini qiyinlashtirib yuboradi. Odatda chastotaning qiymati bir necha </a:t>
            </a:r>
            <a:r>
              <a:rPr lang="uz-Latn-UZ" sz="2400" dirty="0" err="1"/>
              <a:t>kGs</a:t>
            </a:r>
            <a:r>
              <a:rPr lang="uz-Latn-UZ" sz="2400" dirty="0"/>
              <a:t> katta bo’lmaydi. Bu yo’l bilan o’zgaruvchan past kuchlanishni, o’zgarmas bo’lgan yuqori kuchlanishga aylantiriladi. Olingan kuchlanishning qiymati 5 MB atrofidadir. </a:t>
            </a:r>
          </a:p>
        </p:txBody>
      </p:sp>
    </p:spTree>
    <p:extLst>
      <p:ext uri="{BB962C8B-B14F-4D97-AF65-F5344CB8AC3E}">
        <p14:creationId xmlns:p14="http://schemas.microsoft.com/office/powerpoint/2010/main" val="35624446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14</Slides>
  <Notes>0</Notes>
  <HiddenSlides>0</HiddenSlides>
  <ScaleCrop>false</ScaleCrop>
  <HeadingPairs>
    <vt:vector size="4" baseType="variant">
      <vt:variant>
        <vt:lpstr>Mavzu</vt:lpstr>
      </vt:variant>
      <vt:variant>
        <vt:i4>1</vt:i4>
      </vt:variant>
      <vt:variant>
        <vt:lpstr>Slayd sarlavhalari</vt:lpstr>
      </vt:variant>
      <vt:variant>
        <vt:i4>14</vt:i4>
      </vt:variant>
    </vt:vector>
  </HeadingPairs>
  <TitlesOfParts>
    <vt:vector size="15" baseType="lpstr">
      <vt:lpstr>Madison</vt:lpstr>
      <vt:lpstr>Fizika faklulteti tibbiyot fizikasi yo’nalishi TF-2301 – guruh talabasi Abdusamatova Marjona </vt:lpstr>
      <vt:lpstr>PowerPoint taqdimoti</vt:lpstr>
      <vt:lpstr>Reja:</vt:lpstr>
      <vt:lpstr>Tezlatkichlar nima uchun kerak? </vt:lpstr>
      <vt:lpstr>Tezlatkichlar</vt:lpstr>
      <vt:lpstr>Chiziqli tezlatkichining tuzilishi</vt:lpstr>
      <vt:lpstr>PowerPoint taqdimoti</vt:lpstr>
      <vt:lpstr>Kaskad tezlatkichlari</vt:lpstr>
      <vt:lpstr>PowerPoint taqdimoti</vt:lpstr>
      <vt:lpstr>O’zMU amaliy fizika ilmiy tadqiqotlar institutidagi elektrostatik tezlatkichlar</vt:lpstr>
      <vt:lpstr>EG-2 “СОКОЛ” elektrostatik tezlatkichining umumiy korinishi</vt:lpstr>
      <vt:lpstr>Videro tezlatkichi</vt:lpstr>
      <vt:lpstr>PowerPoint taqdimoti</vt:lpstr>
      <vt:lpstr>ETIBORINGIZ UCHUN RAXMAT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Fizika faklulteti tibbiyot fizikasi yo’nalishi TF-2301 – guruh talabasi Abdusamatova Marjona </dc:title>
  <dc:creator>abdusamatovamarjona52@gmail.com</dc:creator>
  <cp:lastModifiedBy>abdusamatovamarjona52@gmail.com</cp:lastModifiedBy>
  <cp:revision>12</cp:revision>
  <dcterms:created xsi:type="dcterms:W3CDTF">2025-04-11T22:59:18Z</dcterms:created>
  <dcterms:modified xsi:type="dcterms:W3CDTF">2025-04-15T09:50:53Z</dcterms:modified>
</cp:coreProperties>
</file>