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1" r:id="rId3"/>
    <p:sldId id="258" r:id="rId4"/>
    <p:sldId id="259" r:id="rId5"/>
    <p:sldId id="257" r:id="rId6"/>
    <p:sldId id="260" r:id="rId7"/>
    <p:sldId id="264" r:id="rId8"/>
    <p:sldId id="266" r:id="rId9"/>
    <p:sldId id="269" r:id="rId10"/>
    <p:sldId id="272" r:id="rId11"/>
    <p:sldId id="271" r:id="rId12"/>
    <p:sldId id="273" r:id="rId13"/>
    <p:sldId id="278" r:id="rId14"/>
    <p:sldId id="279" r:id="rId15"/>
    <p:sldId id="282" r:id="rId16"/>
    <p:sldId id="283" r:id="rId17"/>
    <p:sldId id="28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01" autoAdjust="0"/>
  </p:normalViewPr>
  <p:slideViewPr>
    <p:cSldViewPr snapToGrid="0">
      <p:cViewPr varScale="1">
        <p:scale>
          <a:sx n="90" d="100"/>
          <a:sy n="90" d="100"/>
        </p:scale>
        <p:origin x="32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05B8C8-7B23-4D9C-A57B-04F532F2F808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258B78-B597-4FE6-89D3-85F096971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946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258B78-B597-4FE6-89D3-85F09697199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553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30BF-F37C-4D21-AB89-360AD07C48F0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B1C2-F27C-4018-BA77-C8E5D5D9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828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30BF-F37C-4D21-AB89-360AD07C48F0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B1C2-F27C-4018-BA77-C8E5D5D9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43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30BF-F37C-4D21-AB89-360AD07C48F0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B1C2-F27C-4018-BA77-C8E5D5D9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12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30BF-F37C-4D21-AB89-360AD07C48F0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B1C2-F27C-4018-BA77-C8E5D5D9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52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30BF-F37C-4D21-AB89-360AD07C48F0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B1C2-F27C-4018-BA77-C8E5D5D9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722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30BF-F37C-4D21-AB89-360AD07C48F0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B1C2-F27C-4018-BA77-C8E5D5D9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599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30BF-F37C-4D21-AB89-360AD07C48F0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B1C2-F27C-4018-BA77-C8E5D5D9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040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30BF-F37C-4D21-AB89-360AD07C48F0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B1C2-F27C-4018-BA77-C8E5D5D9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91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30BF-F37C-4D21-AB89-360AD07C48F0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B1C2-F27C-4018-BA77-C8E5D5D9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021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30BF-F37C-4D21-AB89-360AD07C48F0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B1C2-F27C-4018-BA77-C8E5D5D9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184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30BF-F37C-4D21-AB89-360AD07C48F0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0B1C2-F27C-4018-BA77-C8E5D5D9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910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530BF-F37C-4D21-AB89-360AD07C48F0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0B1C2-F27C-4018-BA77-C8E5D5D9D6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803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06139" y="2466975"/>
            <a:ext cx="9144000" cy="761048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Gamma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nurlarning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ta’siri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33725" y="781049"/>
            <a:ext cx="6600825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22"/>
              </a:lnSpc>
            </a:pPr>
            <a:r>
              <a:rPr lang="en-US" dirty="0" err="1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Ionlashtiruvchi</a:t>
            </a:r>
            <a:r>
              <a:rPr lang="en-US" dirty="0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dirty="0" err="1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nurlarni</a:t>
            </a:r>
            <a:r>
              <a:rPr lang="en-US" dirty="0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dirty="0" err="1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moddalar</a:t>
            </a:r>
            <a:r>
              <a:rPr lang="en-US" dirty="0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dirty="0" err="1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bilan</a:t>
            </a:r>
            <a:r>
              <a:rPr lang="en-US" dirty="0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dirty="0" err="1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o’zaro</a:t>
            </a:r>
            <a:r>
              <a:rPr lang="en-US" dirty="0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dirty="0" err="1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ta’siri</a:t>
            </a:r>
            <a:endParaRPr lang="en-US" dirty="0">
              <a:solidFill>
                <a:srgbClr val="30387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4" name="Group 2"/>
          <p:cNvGrpSpPr/>
          <p:nvPr/>
        </p:nvGrpSpPr>
        <p:grpSpPr>
          <a:xfrm>
            <a:off x="-1" y="0"/>
            <a:ext cx="1457326" cy="6858000"/>
            <a:chOff x="0" y="0"/>
            <a:chExt cx="812800" cy="2709333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812800" cy="2709333"/>
            </a:xfrm>
            <a:custGeom>
              <a:avLst/>
              <a:gdLst/>
              <a:ahLst/>
              <a:cxnLst/>
              <a:rect l="l" t="t" r="r" b="b"/>
              <a:pathLst>
                <a:path w="812800" h="2709333">
                  <a:moveTo>
                    <a:pt x="90311" y="0"/>
                  </a:moveTo>
                  <a:lnTo>
                    <a:pt x="722489" y="0"/>
                  </a:lnTo>
                  <a:cubicBezTo>
                    <a:pt x="746441" y="0"/>
                    <a:pt x="769412" y="9515"/>
                    <a:pt x="786348" y="26452"/>
                  </a:cubicBezTo>
                  <a:cubicBezTo>
                    <a:pt x="803285" y="43388"/>
                    <a:pt x="812800" y="66359"/>
                    <a:pt x="812800" y="90311"/>
                  </a:cubicBezTo>
                  <a:lnTo>
                    <a:pt x="812800" y="2619022"/>
                  </a:lnTo>
                  <a:cubicBezTo>
                    <a:pt x="812800" y="2642974"/>
                    <a:pt x="803285" y="2665945"/>
                    <a:pt x="786348" y="2682882"/>
                  </a:cubicBezTo>
                  <a:cubicBezTo>
                    <a:pt x="769412" y="2699818"/>
                    <a:pt x="746441" y="2709333"/>
                    <a:pt x="722489" y="2709333"/>
                  </a:cubicBezTo>
                  <a:lnTo>
                    <a:pt x="90311" y="2709333"/>
                  </a:lnTo>
                  <a:cubicBezTo>
                    <a:pt x="40434" y="2709333"/>
                    <a:pt x="0" y="2668900"/>
                    <a:pt x="0" y="2619022"/>
                  </a:cubicBezTo>
                  <a:lnTo>
                    <a:pt x="0" y="90311"/>
                  </a:lnTo>
                  <a:cubicBezTo>
                    <a:pt x="0" y="66359"/>
                    <a:pt x="9515" y="43388"/>
                    <a:pt x="26452" y="26452"/>
                  </a:cubicBezTo>
                  <a:cubicBezTo>
                    <a:pt x="43388" y="9515"/>
                    <a:pt x="66359" y="0"/>
                    <a:pt x="90311" y="0"/>
                  </a:cubicBezTo>
                  <a:close/>
                </a:path>
              </a:pathLst>
            </a:custGeom>
            <a:solidFill>
              <a:srgbClr val="303870"/>
            </a:solidFill>
          </p:spPr>
        </p:sp>
        <p:sp>
          <p:nvSpPr>
            <p:cNvPr id="6" name="TextBox 4"/>
            <p:cNvSpPr txBox="1"/>
            <p:nvPr/>
          </p:nvSpPr>
          <p:spPr>
            <a:xfrm>
              <a:off x="0" y="-95250"/>
              <a:ext cx="812800" cy="2804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7"/>
                </a:lnSpc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705599" y="4505325"/>
            <a:ext cx="4962525" cy="2036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445"/>
              </a:lnSpc>
              <a:spcBef>
                <a:spcPct val="0"/>
              </a:spcBef>
            </a:pPr>
            <a:r>
              <a:rPr lang="en-US" spc="142" dirty="0" err="1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Qabul</a:t>
            </a:r>
            <a:r>
              <a:rPr lang="en-US" spc="142" dirty="0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pc="142" dirty="0" err="1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qiluvchi</a:t>
            </a:r>
            <a:r>
              <a:rPr lang="en-US" spc="142" dirty="0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: </a:t>
            </a:r>
            <a:r>
              <a:rPr lang="en-US" spc="142" dirty="0" err="1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Xoshimjonov</a:t>
            </a:r>
            <a:r>
              <a:rPr lang="en-US" spc="142" dirty="0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pc="142" dirty="0" err="1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Xurshidbek</a:t>
            </a:r>
            <a:endParaRPr lang="en-US" spc="142" dirty="0">
              <a:solidFill>
                <a:srgbClr val="303870"/>
              </a:solidFill>
              <a:latin typeface="Nunito"/>
              <a:ea typeface="Nunito"/>
              <a:cs typeface="Nunito"/>
              <a:sym typeface="Nunito"/>
            </a:endParaRPr>
          </a:p>
          <a:p>
            <a:pPr algn="ctr">
              <a:lnSpc>
                <a:spcPts val="4274"/>
              </a:lnSpc>
              <a:spcBef>
                <a:spcPct val="0"/>
              </a:spcBef>
            </a:pPr>
            <a:r>
              <a:rPr lang="en-US" spc="137" dirty="0" err="1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Tuzuvchi</a:t>
            </a:r>
            <a:r>
              <a:rPr lang="en-US" spc="137" dirty="0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: </a:t>
            </a:r>
            <a:r>
              <a:rPr lang="en-US" spc="137" dirty="0" err="1" smtClean="0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Azizbek</a:t>
            </a:r>
            <a:r>
              <a:rPr lang="en-US" spc="137" dirty="0" smtClean="0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pc="137" dirty="0" err="1" smtClean="0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Eshmo’minov</a:t>
            </a:r>
            <a:endParaRPr lang="en-US" spc="137" dirty="0">
              <a:solidFill>
                <a:srgbClr val="303870"/>
              </a:solidFill>
              <a:latin typeface="Nunito"/>
              <a:ea typeface="Nunito"/>
              <a:cs typeface="Nunito"/>
              <a:sym typeface="Nunito"/>
            </a:endParaRPr>
          </a:p>
          <a:p>
            <a:pPr algn="ctr">
              <a:lnSpc>
                <a:spcPts val="4274"/>
              </a:lnSpc>
              <a:spcBef>
                <a:spcPct val="0"/>
              </a:spcBef>
            </a:pPr>
            <a:r>
              <a:rPr lang="en-US" spc="137" dirty="0" err="1" smtClean="0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Rustamov</a:t>
            </a:r>
            <a:r>
              <a:rPr lang="en-US" spc="137" dirty="0" smtClean="0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pc="137" dirty="0" err="1" smtClean="0">
                <a:solidFill>
                  <a:srgbClr val="303870"/>
                </a:solidFill>
                <a:latin typeface="Nunito"/>
                <a:ea typeface="Nunito"/>
                <a:cs typeface="Nunito"/>
                <a:sym typeface="Nunito"/>
              </a:rPr>
              <a:t>Xurshid</a:t>
            </a:r>
            <a:endParaRPr lang="en-US" spc="137" dirty="0">
              <a:solidFill>
                <a:srgbClr val="303870"/>
              </a:solidFill>
              <a:latin typeface="Nunito"/>
              <a:ea typeface="Nunito"/>
              <a:cs typeface="Nunito"/>
              <a:sym typeface="Nunito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7212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153" y="408052"/>
            <a:ext cx="7626096" cy="494270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61817" y="5655072"/>
            <a:ext cx="111482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                           Atom </a:t>
            </a:r>
            <a:r>
              <a:rPr lang="en-US" sz="2400" dirty="0" err="1"/>
              <a:t>qobig‘idagi</a:t>
            </a:r>
            <a:r>
              <a:rPr lang="en-US" sz="2400" dirty="0"/>
              <a:t> </a:t>
            </a:r>
            <a:r>
              <a:rPr lang="el-GR" sz="2400" dirty="0"/>
              <a:t>γ-</a:t>
            </a:r>
            <a:r>
              <a:rPr lang="en-US" sz="2400" dirty="0" err="1"/>
              <a:t>foton</a:t>
            </a:r>
            <a:r>
              <a:rPr lang="en-US" sz="2400" dirty="0"/>
              <a:t> </a:t>
            </a:r>
            <a:r>
              <a:rPr lang="en-US" sz="2400" dirty="0" err="1"/>
              <a:t>energiyasiga</a:t>
            </a:r>
            <a:r>
              <a:rPr lang="en-US" sz="2400" dirty="0"/>
              <a:t> </a:t>
            </a:r>
            <a:r>
              <a:rPr lang="en-US" sz="2400" dirty="0" err="1"/>
              <a:t>bog‘liq</a:t>
            </a:r>
            <a:r>
              <a:rPr lang="en-US" sz="2400" dirty="0"/>
              <a:t> </a:t>
            </a:r>
            <a:r>
              <a:rPr lang="en-US" sz="2400" dirty="0" err="1"/>
              <a:t>fotoeffekt</a:t>
            </a:r>
            <a:r>
              <a:rPr lang="en-US" sz="2400" dirty="0"/>
              <a:t> </a:t>
            </a:r>
            <a:r>
              <a:rPr lang="en-US" sz="2400" dirty="0" err="1"/>
              <a:t>kesimi</a:t>
            </a:r>
            <a:endParaRPr lang="en-US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-1" y="0"/>
            <a:ext cx="1457326" cy="6858000"/>
            <a:chOff x="0" y="0"/>
            <a:chExt cx="812800" cy="2709333"/>
          </a:xfrm>
        </p:grpSpPr>
        <p:sp>
          <p:nvSpPr>
            <p:cNvPr id="5" name="Freeform 4"/>
            <p:cNvSpPr/>
            <p:nvPr/>
          </p:nvSpPr>
          <p:spPr>
            <a:xfrm>
              <a:off x="0" y="0"/>
              <a:ext cx="812800" cy="2709333"/>
            </a:xfrm>
            <a:custGeom>
              <a:avLst/>
              <a:gdLst/>
              <a:ahLst/>
              <a:cxnLst/>
              <a:rect l="l" t="t" r="r" b="b"/>
              <a:pathLst>
                <a:path w="812800" h="2709333">
                  <a:moveTo>
                    <a:pt x="90311" y="0"/>
                  </a:moveTo>
                  <a:lnTo>
                    <a:pt x="722489" y="0"/>
                  </a:lnTo>
                  <a:cubicBezTo>
                    <a:pt x="746441" y="0"/>
                    <a:pt x="769412" y="9515"/>
                    <a:pt x="786348" y="26452"/>
                  </a:cubicBezTo>
                  <a:cubicBezTo>
                    <a:pt x="803285" y="43388"/>
                    <a:pt x="812800" y="66359"/>
                    <a:pt x="812800" y="90311"/>
                  </a:cubicBezTo>
                  <a:lnTo>
                    <a:pt x="812800" y="2619022"/>
                  </a:lnTo>
                  <a:cubicBezTo>
                    <a:pt x="812800" y="2642974"/>
                    <a:pt x="803285" y="2665945"/>
                    <a:pt x="786348" y="2682882"/>
                  </a:cubicBezTo>
                  <a:cubicBezTo>
                    <a:pt x="769412" y="2699818"/>
                    <a:pt x="746441" y="2709333"/>
                    <a:pt x="722489" y="2709333"/>
                  </a:cubicBezTo>
                  <a:lnTo>
                    <a:pt x="90311" y="2709333"/>
                  </a:lnTo>
                  <a:cubicBezTo>
                    <a:pt x="40434" y="2709333"/>
                    <a:pt x="0" y="2668900"/>
                    <a:pt x="0" y="2619022"/>
                  </a:cubicBezTo>
                  <a:lnTo>
                    <a:pt x="0" y="90311"/>
                  </a:lnTo>
                  <a:cubicBezTo>
                    <a:pt x="0" y="66359"/>
                    <a:pt x="9515" y="43388"/>
                    <a:pt x="26452" y="26452"/>
                  </a:cubicBezTo>
                  <a:cubicBezTo>
                    <a:pt x="43388" y="9515"/>
                    <a:pt x="66359" y="0"/>
                    <a:pt x="90311" y="0"/>
                  </a:cubicBezTo>
                  <a:close/>
                </a:path>
              </a:pathLst>
            </a:custGeom>
            <a:solidFill>
              <a:srgbClr val="303870"/>
            </a:solidFill>
          </p:spPr>
        </p:sp>
        <p:sp>
          <p:nvSpPr>
            <p:cNvPr id="6" name="TextBox 5"/>
            <p:cNvSpPr txBox="1"/>
            <p:nvPr/>
          </p:nvSpPr>
          <p:spPr>
            <a:xfrm>
              <a:off x="0" y="-95250"/>
              <a:ext cx="812800" cy="2804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7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90706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77091" y="215313"/>
                <a:ext cx="11508509" cy="30104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Shuningdek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monoenergetik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fotonlarga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monoenergetik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elektronlar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mos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keladi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Chiqarilgan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elektronning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kinetik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shuncha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katta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bo‘ladi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qanchalik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mos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keluvchi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atom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qobig‘ining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ionizatsiya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potensiali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Ii​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kichik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bo‘lsa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r>
                      <a:rPr lang="ru-RU" sz="24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𝛾</m:t>
                        </m:r>
                      </m:sub>
                    </m:sSub>
                    <m:r>
                      <a:rPr lang="ru-RU" sz="24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ru-RU" sz="24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  <m:r>
                      <a:rPr lang="en-US" sz="2400" b="0" i="0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          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4.4) </a:t>
                </a:r>
              </a:p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yerda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i="1">
                                <a:latin typeface="Cambria Math" panose="02040503050406030204" pitchFamily="18" charset="0"/>
                                <a:ea typeface="PTSerif-Regular"/>
                                <a:cs typeface="PTSerif-Regular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PTSerif-Regular"/>
                                <a:cs typeface="PTSerif-Regular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PTSerif-Regular"/>
                                <a:cs typeface="PTSerif-Regular"/>
                              </a:rPr>
                              <m:t>𝐴</m:t>
                            </m:r>
                          </m:sub>
                        </m:sSub>
                        <m: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PTSerif-Regular"/>
                          </a:rPr>
                          <m:t>≪</m:t>
                        </m:r>
                        <m:sSub>
                          <m:sSubPr>
                            <m:ctrlPr>
                              <a:rPr lang="ru-RU" sz="24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ru-RU" sz="24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2400" dirty="0">
                    <a:latin typeface="Calibri" panose="020F0502020204030204" pitchFamily="34" charset="0"/>
                    <a:ea typeface="PTSerif-Regular"/>
                    <a:cs typeface="Times New Roman" panose="02020603050405020304" pitchFamily="18" charset="0"/>
                  </a:rPr>
                  <a:t>, </a:t>
                </a:r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    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r>
                      <a:rPr lang="ru-RU" sz="24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PTSerif-Regular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PTSerif-Regular"/>
                          </a:rPr>
                          <m:t>𝑚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PTSerif-Regular"/>
                          </a:rPr>
                          <m:t>𝑒</m:t>
                        </m:r>
                      </m:sub>
                    </m:sSub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PTSerif-Regular"/>
                          </a:rPr>
                        </m:ctrlPr>
                      </m:sSupPr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PTSerif-Regular"/>
                          </a:rPr>
                          <m:t>𝑐</m:t>
                        </m:r>
                      </m:e>
                      <m:sup>
                        <m: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PTSerif-Regular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PTSerif-Regular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  <a:ea typeface="PTSerif-Regular"/>
                                <a:cs typeface="PTSerif-Regular"/>
                              </a:rPr>
                            </m:ctrlPr>
                          </m:fPr>
                          <m:num>
                            <m:r>
                              <a:rPr lang="ru-RU" sz="2400" i="1">
                                <a:latin typeface="Cambria Math" panose="02040503050406030204" pitchFamily="18" charset="0"/>
                                <a:ea typeface="PTSerif-Regular"/>
                                <a:cs typeface="PTSerif-Regular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  <a:ea typeface="PTSerif-Regular"/>
                                    <a:cs typeface="PTSerif-Regular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ru-RU" sz="2400" i="1">
                                    <a:latin typeface="Cambria Math" panose="02040503050406030204" pitchFamily="18" charset="0"/>
                                    <a:ea typeface="PTSerif-Regular"/>
                                    <a:cs typeface="PTSerif-Regular"/>
                                  </a:rPr>
                                  <m:t>1−</m:t>
                                </m:r>
                                <m:sSup>
                                  <m:sSupPr>
                                    <m:ctrlPr>
                                      <a:rPr lang="ru-RU" sz="2400" i="1">
                                        <a:latin typeface="Cambria Math" panose="02040503050406030204" pitchFamily="18" charset="0"/>
                                        <a:ea typeface="PTSerif-Regular"/>
                                        <a:cs typeface="PTSerif-Regular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2400" i="1">
                                        <a:latin typeface="Cambria Math" panose="02040503050406030204" pitchFamily="18" charset="0"/>
                                        <a:ea typeface="PTSerif-Regular"/>
                                        <a:cs typeface="PTSerif-Regular"/>
                                      </a:rPr>
                                      <m:t>𝛽</m:t>
                                    </m:r>
                                  </m:e>
                                  <m:sup>
                                    <m:r>
                                      <a:rPr lang="ru-RU" sz="2400" i="1">
                                        <a:latin typeface="Cambria Math" panose="02040503050406030204" pitchFamily="18" charset="0"/>
                                        <a:ea typeface="PTSerif-Regular"/>
                                        <a:cs typeface="PTSerif-Regular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  <m: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PTSerif-Regular"/>
                          </a:rPr>
                          <m:t>−1</m:t>
                        </m:r>
                      </m:e>
                    </m:d>
                  </m:oMath>
                </a14:m>
                <a:r>
                  <a:rPr lang="ru-RU" sz="2400" dirty="0">
                    <a:latin typeface="PTSerif-Regular"/>
                    <a:ea typeface="Calibri" panose="020F0502020204030204" pitchFamily="34" charset="0"/>
                    <a:cs typeface="PTSerif-Regular"/>
                  </a:rPr>
                  <a:t>,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PTSerif-Regular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PTSerif-Regular"/>
                            <a:cs typeface="PTSerif-Regular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PTSerif-Regular"/>
                            <a:cs typeface="PTSerif-Regular"/>
                          </a:rPr>
                          <m:t>𝐴</m:t>
                        </m:r>
                      </m:sub>
                    </m:sSub>
                    <m:r>
                      <a:rPr lang="ru-RU" sz="2400" i="1">
                        <a:latin typeface="Cambria Math" panose="02040503050406030204" pitchFamily="18" charset="0"/>
                        <a:ea typeface="PTSerif-Regular"/>
                        <a:cs typeface="PTSerif-Regular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PTSerif-Regular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ru-RU" sz="2400" i="1">
                                <a:latin typeface="Cambria Math" panose="02040503050406030204" pitchFamily="18" charset="0"/>
                                <a:ea typeface="PTSerif-Regular"/>
                                <a:cs typeface="PTSerif-Regular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PTSerif-Regular"/>
                                <a:cs typeface="PTSerif-Regular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PTSerif-Regular"/>
                                <a:cs typeface="PTSerif-Regular"/>
                              </a:rPr>
                              <m:t>𝐴</m:t>
                            </m:r>
                          </m:sub>
                          <m:sup>
                            <m:r>
                              <a:rPr lang="ru-RU" sz="2400" i="1">
                                <a:latin typeface="Cambria Math" panose="02040503050406030204" pitchFamily="18" charset="0"/>
                                <a:ea typeface="PTSerif-Regular"/>
                                <a:cs typeface="PTSerif-Regular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PTSerif-Regular"/>
                          </a:rPr>
                          <m:t>2</m:t>
                        </m:r>
                        <m:sSub>
                          <m:sSubPr>
                            <m:ctrlPr>
                              <a:rPr lang="ru-RU" sz="2400" i="1">
                                <a:latin typeface="Cambria Math" panose="02040503050406030204" pitchFamily="18" charset="0"/>
                                <a:ea typeface="PTSerif-Regular"/>
                                <a:cs typeface="PTSerif-Regular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PTSerif-Regular"/>
                                <a:cs typeface="PTSerif-Regular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PTSerif-Regular"/>
                                <a:cs typeface="PTSerif-Regular"/>
                              </a:rPr>
                              <m:t>𝐴</m:t>
                            </m:r>
                            <m:r>
                              <a:rPr lang="ru-RU" sz="2400" i="1">
                                <a:latin typeface="Cambria Math" panose="02040503050406030204" pitchFamily="18" charset="0"/>
                                <a:ea typeface="PTSerif-Regular"/>
                                <a:cs typeface="PTSerif-Regular"/>
                              </a:rPr>
                              <m:t>−</m:t>
                            </m:r>
                          </m:sub>
                        </m:sSub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  <a:ea typeface="PTSerif-Regular"/>
                        <a:cs typeface="PTSerif-Regular"/>
                      </a:rPr>
                      <m:t> −</m:t>
                    </m:r>
                  </m:oMath>
                </a14:m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atomning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qarshi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tepish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                              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                             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  <m:r>
                      <a:rPr lang="ru-RU" sz="24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​ 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atomning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tepki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impulsi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091" y="215313"/>
                <a:ext cx="11508509" cy="3010440"/>
              </a:xfrm>
              <a:prstGeom prst="rect">
                <a:avLst/>
              </a:prstGeom>
              <a:blipFill>
                <a:blip r:embed="rId2"/>
                <a:stretch>
                  <a:fillRect l="-794" t="-1619" r="-265" b="-36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277090" y="3225753"/>
            <a:ext cx="1150850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Fotoeffektning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kesimi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atom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tushayotgan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bog‘liq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Fotoeffektning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kesimiga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atomning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K-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qobg’i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Past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E</a:t>
            </a:r>
            <a:r>
              <a:rPr lang="ru-RU" sz="2400" baseline="-25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γ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Cambria Math" panose="02040503050406030204" pitchFamily="18" charset="0"/>
                <a:ea typeface="MT-Extra"/>
                <a:cs typeface="Cambria Math" panose="02040503050406030204" pitchFamily="18" charset="0"/>
              </a:rPr>
              <a:t>≪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MT-Extra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m</a:t>
            </a:r>
            <a:r>
              <a:rPr lang="ru-RU" sz="2400" i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e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c</a:t>
            </a:r>
            <a:r>
              <a:rPr lang="ru-RU" sz="2400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qobiqdagi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fotoeffekt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kesimi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taxminiy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ifoda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tavsiflanishi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502591" y="5047384"/>
                <a:ext cx="6521465" cy="11498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  <m:t>фот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К</m:t>
                        </m:r>
                      </m:sub>
                    </m:sSub>
                    <m:r>
                      <a:rPr lang="ru-RU" sz="28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=1.09·</m:t>
                    </m:r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−16</m:t>
                        </m:r>
                      </m:sup>
                    </m:sSup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p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  <m:t>13.61</m:t>
                                </m:r>
                              </m:num>
                              <m:den>
                                <m:d>
                                  <m:dPr>
                                    <m:ctrlPr>
                                      <a:rPr lang="ru-RU" sz="2800" i="1">
                                        <a:latin typeface="Cambria Math" panose="02040503050406030204" pitchFamily="18" charset="0"/>
                                        <a:ea typeface="PTSerif-Regular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ru-RU" sz="2800" i="1">
                                            <a:latin typeface="Cambria Math" panose="02040503050406030204" pitchFamily="18" charset="0"/>
                                            <a:ea typeface="PTSerif-Regular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ru-RU" sz="2800" i="1">
                                            <a:latin typeface="Cambria Math" panose="02040503050406030204" pitchFamily="18" charset="0"/>
                                            <a:ea typeface="PTSerif-Regular"/>
                                            <a:cs typeface="Times New Roman" panose="02020603050405020304" pitchFamily="18" charset="0"/>
                                          </a:rPr>
                                          <m:t>𝐸</m:t>
                                        </m:r>
                                      </m:e>
                                      <m:sub>
                                        <m:r>
                                          <a:rPr lang="ru-RU" sz="2800" i="1">
                                            <a:latin typeface="Cambria Math" panose="02040503050406030204" pitchFamily="18" charset="0"/>
                                            <a:ea typeface="PTSerif-Regular"/>
                                            <a:cs typeface="Times New Roman" panose="02020603050405020304" pitchFamily="18" charset="0"/>
                                          </a:rPr>
                                          <m:t>𝛾</m:t>
                                        </m:r>
                                      </m:sub>
                                    </m:sSub>
                                  </m:e>
                                </m:d>
                              </m:den>
                            </m:f>
                          </m:e>
                        </m:d>
                      </m:e>
                      <m:sup>
                        <m:f>
                          <m:f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ru-RU" sz="28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             </m:t>
                    </m:r>
                  </m:oMath>
                </a14:m>
                <a:r>
                  <a:rPr lang="en-US" dirty="0">
                    <a:latin typeface="Calibri" panose="020F0502020204030204" pitchFamily="34" charset="0"/>
                    <a:ea typeface="PTSerif-Regular"/>
                    <a:cs typeface="Times New Roman" panose="02020603050405020304" pitchFamily="18" charset="0"/>
                  </a:rPr>
                  <a:t>  </a:t>
                </a:r>
                <a:endParaRPr lang="ru-RU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2591" y="5047384"/>
                <a:ext cx="6521465" cy="114980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8956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87926" y="445034"/>
                <a:ext cx="11194473" cy="21682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400" dirty="0" err="1" smtClean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Fotonlarning</a:t>
                </a:r>
                <a:r>
                  <a:rPr lang="en-US" sz="2400" dirty="0" smtClean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yuqori</a:t>
                </a:r>
                <a:r>
                  <a:rPr lang="en-US" sz="2400" dirty="0" smtClean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energiyalarida</a:t>
                </a:r>
                <a:r>
                  <a:rPr lang="en-US" sz="2400" dirty="0" smtClean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</a:t>
                </a:r>
                <a:r>
                  <a:rPr lang="ru-RU" sz="2400" dirty="0" smtClean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</a:t>
                </a:r>
                <a:r>
                  <a:rPr lang="ru-RU" sz="2400" i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E</a:t>
                </a:r>
                <a:r>
                  <a:rPr lang="ru-RU" sz="2400" baseline="-25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γ</a:t>
                </a:r>
                <a:r>
                  <a:rPr lang="ru-RU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</a:t>
                </a:r>
                <a:r>
                  <a:rPr lang="ru-RU" sz="24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MT-Extra"/>
                    <a:cs typeface="Cambria Math" panose="02040503050406030204" pitchFamily="18" charset="0"/>
                  </a:rPr>
                  <a:t>≫</a:t>
                </a:r>
                <a:r>
                  <a:rPr lang="ru-RU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MT-Extra"/>
                    <a:cs typeface="Times New Roman" panose="02020603050405020304" pitchFamily="18" charset="0"/>
                  </a:rPr>
                  <a:t> </a:t>
                </a:r>
                <a:r>
                  <a:rPr lang="ru-RU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m</a:t>
                </a:r>
                <a:r>
                  <a:rPr lang="ru-RU" sz="2400" i="1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e</a:t>
                </a:r>
                <a:r>
                  <a:rPr lang="ru-RU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c</a:t>
                </a:r>
                <a:r>
                  <a:rPr lang="ru-RU" sz="2400" baseline="30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2</a:t>
                </a:r>
                <a:r>
                  <a:rPr lang="ru-RU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:</a:t>
                </a:r>
                <a:endParaRPr lang="ru-RU" sz="240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ru-RU" sz="24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 </a:t>
                </a:r>
                <a:endParaRPr lang="ru-RU" sz="2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ru-RU" sz="2400" i="1"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  <a:ea typeface="PTSerif-Regular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  <a:ea typeface="PTSerif-Regular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  <a:ea typeface="PTSerif-Regular"/>
                                      <a:cs typeface="Times New Roman" panose="02020603050405020304" pitchFamily="18" charset="0"/>
                                    </a:rPr>
                                    <m:t>фот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ru-RU" sz="24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  <m:t>К</m:t>
                          </m:r>
                        </m:sub>
                      </m:sSub>
                      <m:r>
                        <a:rPr lang="ru-RU" sz="2400" b="1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2400" i="1">
                              <a:latin typeface="Cambria Math" panose="02040503050406030204" pitchFamily="18" charset="0"/>
                              <a:ea typeface="PTSerif-Regular"/>
                              <a:cs typeface="Times New Roman" panose="02020603050405020304" pitchFamily="18" charset="0"/>
                            </a:rPr>
                            <m:t>1.34·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ru-RU" sz="2400" i="1"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  <m:t>−33</m:t>
                              </m:r>
                            </m:sup>
                          </m:sSup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ru-RU" sz="2400" i="1"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ru-RU" sz="2400" i="1"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ru-RU" sz="2400" i="1">
                                  <a:latin typeface="Cambria Math" panose="02040503050406030204" pitchFamily="18" charset="0"/>
                                  <a:ea typeface="PTSerif-Regular"/>
                                  <a:cs typeface="Times New Roman" panose="02020603050405020304" pitchFamily="18" charset="0"/>
                                </a:rPr>
                                <m:t>𝛾</m:t>
                              </m:r>
                            </m:sub>
                          </m:sSub>
                        </m:den>
                      </m:f>
                      <m:r>
                        <a:rPr lang="ru-RU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          </m:t>
                      </m:r>
                    </m:oMath>
                  </m:oMathPara>
                </a14:m>
                <a:endParaRPr lang="ru-RU" sz="2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ru-RU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ru-RU" sz="2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26" y="445034"/>
                <a:ext cx="11194473" cy="2168286"/>
              </a:xfrm>
              <a:prstGeom prst="rect">
                <a:avLst/>
              </a:prstGeom>
              <a:blipFill rotWithShape="0">
                <a:blip r:embed="rId2"/>
                <a:stretch>
                  <a:fillRect l="-871" t="-25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674255" y="2856591"/>
            <a:ext cx="111667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L-, M-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boshqa</a:t>
            </a:r>
            <a:r>
              <a:rPr lang="en-US" sz="2400" dirty="0"/>
              <a:t> </a:t>
            </a:r>
            <a:r>
              <a:rPr lang="en-US" sz="2400" dirty="0" err="1"/>
              <a:t>qobiqdagi</a:t>
            </a:r>
            <a:r>
              <a:rPr lang="en-US" sz="2400" dirty="0"/>
              <a:t> </a:t>
            </a:r>
            <a:r>
              <a:rPr lang="en-US" sz="2400" dirty="0" err="1"/>
              <a:t>fotoeffekt</a:t>
            </a:r>
            <a:r>
              <a:rPr lang="en-US" sz="2400" dirty="0"/>
              <a:t> </a:t>
            </a:r>
            <a:r>
              <a:rPr lang="en-US" sz="2400" dirty="0" err="1"/>
              <a:t>kesimidagi</a:t>
            </a:r>
            <a:r>
              <a:rPr lang="en-US" sz="2400" dirty="0"/>
              <a:t> </a:t>
            </a:r>
            <a:r>
              <a:rPr lang="en-US" sz="2400" dirty="0" err="1"/>
              <a:t>nisbiy</a:t>
            </a:r>
            <a:r>
              <a:rPr lang="en-US" sz="2400" dirty="0"/>
              <a:t> </a:t>
            </a:r>
            <a:r>
              <a:rPr lang="en-US" sz="2400" dirty="0" err="1"/>
              <a:t>hissa</a:t>
            </a:r>
            <a:r>
              <a:rPr lang="en-US" sz="2400" dirty="0"/>
              <a:t> </a:t>
            </a:r>
            <a:r>
              <a:rPr lang="en-US" sz="2400" dirty="0" err="1"/>
              <a:t>kichikdir</a:t>
            </a:r>
            <a:r>
              <a:rPr lang="en-US" sz="2400" dirty="0"/>
              <a:t>. </a:t>
            </a:r>
            <a:r>
              <a:rPr lang="en-US" sz="2400" dirty="0" err="1"/>
              <a:t>Fotoeffektning</a:t>
            </a:r>
            <a:r>
              <a:rPr lang="en-US" sz="2400" dirty="0"/>
              <a:t> </a:t>
            </a:r>
            <a:r>
              <a:rPr lang="en-US" sz="2400" dirty="0" err="1"/>
              <a:t>umumiy</a:t>
            </a:r>
            <a:r>
              <a:rPr lang="en-US" sz="2400" dirty="0"/>
              <a:t> </a:t>
            </a:r>
            <a:r>
              <a:rPr lang="en-US" sz="2400" dirty="0" err="1"/>
              <a:t>kesimi</a:t>
            </a:r>
            <a:r>
              <a:rPr lang="en-US" sz="2400" dirty="0"/>
              <a:t> </a:t>
            </a:r>
            <a:r>
              <a:rPr lang="en-US" sz="2400" dirty="0" err="1"/>
              <a:t>taxminan</a:t>
            </a:r>
            <a:r>
              <a:rPr lang="en-US" sz="2400" dirty="0"/>
              <a:t> </a:t>
            </a:r>
            <a:r>
              <a:rPr lang="en-US" sz="2400" dirty="0" err="1"/>
              <a:t>quyidagicha</a:t>
            </a:r>
            <a:r>
              <a:rPr lang="en-US" sz="2400" dirty="0"/>
              <a:t> </a:t>
            </a:r>
            <a:r>
              <a:rPr lang="en-US" sz="2400" dirty="0" err="1"/>
              <a:t>bo‘ladi</a:t>
            </a:r>
            <a:r>
              <a:rPr lang="en-US" sz="2400" dirty="0" smtClean="0"/>
              <a:t>:​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6110" y="3930859"/>
            <a:ext cx="3472350" cy="530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5/4 (</a:t>
            </a:r>
            <a:r>
              <a:rPr lang="ru-RU" sz="2800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σ</a:t>
            </a:r>
            <a:r>
              <a:rPr lang="ru-RU" sz="2800" baseline="-25000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фот</a:t>
            </a:r>
            <a:r>
              <a:rPr lang="ru-RU" sz="2800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)</a:t>
            </a:r>
            <a:r>
              <a:rPr lang="ru-RU" sz="2800" baseline="-25000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К</a:t>
            </a:r>
            <a:r>
              <a:rPr lang="ru-RU" sz="2800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388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71600" y="344438"/>
            <a:ext cx="10109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ton-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kompton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tarqalishi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deb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fotonlarning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ustida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tarqalishi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atomdagi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bog‘lanish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tushayotgan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bo‘lganida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sodir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teskari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Kompton-effekti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tinch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holatdagi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ustida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kompton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tarqalishi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teskari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harakatlanayotgan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ustida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sodir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911" y="3031619"/>
            <a:ext cx="7676325" cy="313531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298111" y="6239616"/>
            <a:ext cx="8594714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latin typeface="PTSerif-Bold"/>
                <a:ea typeface="Calibri" panose="020F0502020204030204" pitchFamily="34" charset="0"/>
                <a:cs typeface="PTSerif-Bold"/>
              </a:rPr>
              <a:t> </a:t>
            </a:r>
            <a:r>
              <a:rPr lang="it-IT" sz="2400" dirty="0"/>
              <a:t>To‘g‘ri (a) va teskari (b) Kompton sochilishi atomlarda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" y="0"/>
            <a:ext cx="1228726" cy="6858000"/>
            <a:chOff x="0" y="0"/>
            <a:chExt cx="812800" cy="2709333"/>
          </a:xfrm>
        </p:grpSpPr>
        <p:sp>
          <p:nvSpPr>
            <p:cNvPr id="8" name="Freeform 7"/>
            <p:cNvSpPr/>
            <p:nvPr/>
          </p:nvSpPr>
          <p:spPr>
            <a:xfrm>
              <a:off x="0" y="0"/>
              <a:ext cx="812800" cy="2709333"/>
            </a:xfrm>
            <a:custGeom>
              <a:avLst/>
              <a:gdLst/>
              <a:ahLst/>
              <a:cxnLst/>
              <a:rect l="l" t="t" r="r" b="b"/>
              <a:pathLst>
                <a:path w="812800" h="2709333">
                  <a:moveTo>
                    <a:pt x="90311" y="0"/>
                  </a:moveTo>
                  <a:lnTo>
                    <a:pt x="722489" y="0"/>
                  </a:lnTo>
                  <a:cubicBezTo>
                    <a:pt x="746441" y="0"/>
                    <a:pt x="769412" y="9515"/>
                    <a:pt x="786348" y="26452"/>
                  </a:cubicBezTo>
                  <a:cubicBezTo>
                    <a:pt x="803285" y="43388"/>
                    <a:pt x="812800" y="66359"/>
                    <a:pt x="812800" y="90311"/>
                  </a:cubicBezTo>
                  <a:lnTo>
                    <a:pt x="812800" y="2619022"/>
                  </a:lnTo>
                  <a:cubicBezTo>
                    <a:pt x="812800" y="2642974"/>
                    <a:pt x="803285" y="2665945"/>
                    <a:pt x="786348" y="2682882"/>
                  </a:cubicBezTo>
                  <a:cubicBezTo>
                    <a:pt x="769412" y="2699818"/>
                    <a:pt x="746441" y="2709333"/>
                    <a:pt x="722489" y="2709333"/>
                  </a:cubicBezTo>
                  <a:lnTo>
                    <a:pt x="90311" y="2709333"/>
                  </a:lnTo>
                  <a:cubicBezTo>
                    <a:pt x="40434" y="2709333"/>
                    <a:pt x="0" y="2668900"/>
                    <a:pt x="0" y="2619022"/>
                  </a:cubicBezTo>
                  <a:lnTo>
                    <a:pt x="0" y="90311"/>
                  </a:lnTo>
                  <a:cubicBezTo>
                    <a:pt x="0" y="66359"/>
                    <a:pt x="9515" y="43388"/>
                    <a:pt x="26452" y="26452"/>
                  </a:cubicBezTo>
                  <a:cubicBezTo>
                    <a:pt x="43388" y="9515"/>
                    <a:pt x="66359" y="0"/>
                    <a:pt x="90311" y="0"/>
                  </a:cubicBezTo>
                  <a:close/>
                </a:path>
              </a:pathLst>
            </a:custGeom>
            <a:solidFill>
              <a:srgbClr val="303870"/>
            </a:solidFill>
          </p:spPr>
        </p:sp>
        <p:sp>
          <p:nvSpPr>
            <p:cNvPr id="9" name="TextBox 8"/>
            <p:cNvSpPr txBox="1"/>
            <p:nvPr/>
          </p:nvSpPr>
          <p:spPr>
            <a:xfrm>
              <a:off x="0" y="-95250"/>
              <a:ext cx="812800" cy="2804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7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25268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54418" y="1840269"/>
                <a:ext cx="6757234" cy="10412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ru-RU" sz="2800" baseline="-25000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γ</m:t>
                            </m:r>
                          </m:e>
                          <m:sup>
                            <m: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′ </m:t>
                            </m:r>
                          </m:sup>
                        </m:sSup>
                      </m:sub>
                    </m:sSub>
                    <m:r>
                      <a:rPr lang="ru-RU" sz="28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sub>
                        </m:sSub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1+</m:t>
                        </m:r>
                        <m:f>
                          <m:f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  <m:t>𝛾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  <m:t>1−</m:t>
                                </m:r>
                                <m:func>
                                  <m:funcPr>
                                    <m:ctrlPr>
                                      <a:rPr lang="ru-RU" sz="2800" i="1">
                                        <a:latin typeface="Cambria Math" panose="02040503050406030204" pitchFamily="18" charset="0"/>
                                        <a:ea typeface="PTSerif-Regular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ru-RU" sz="2800">
                                        <a:latin typeface="Cambria Math" panose="02040503050406030204" pitchFamily="18" charset="0"/>
                                        <a:ea typeface="PTSerif-Regular"/>
                                        <a:cs typeface="Times New Roman" panose="020206030504050203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ru-RU" sz="2800" i="1">
                                        <a:latin typeface="Cambria Math" panose="02040503050406030204" pitchFamily="18" charset="0"/>
                                        <a:ea typeface="PTSerif-Regular"/>
                                        <a:cs typeface="Times New Roman" panose="020206030504050203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d>
                          </m:num>
                          <m:den>
                            <m:sSub>
                              <m:sSub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ru-RU" sz="2800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den>
                    </m:f>
                  </m:oMath>
                </a14:m>
                <a:r>
                  <a:rPr lang="ru-RU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  ,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r>
                      <a:rPr lang="ru-RU" sz="28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sub>
                        </m:sSub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1+</m:t>
                        </m:r>
                        <m:f>
                          <m:f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b>
                              <m:sSub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  <m:t>𝛾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  <m:t>1−</m:t>
                                </m:r>
                                <m:func>
                                  <m:funcPr>
                                    <m:ctrlPr>
                                      <a:rPr lang="ru-RU" sz="2800" i="1">
                                        <a:latin typeface="Cambria Math" panose="02040503050406030204" pitchFamily="18" charset="0"/>
                                        <a:ea typeface="PTSerif-Regular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ru-RU" sz="2800">
                                        <a:latin typeface="Cambria Math" panose="02040503050406030204" pitchFamily="18" charset="0"/>
                                        <a:ea typeface="PTSerif-Regular"/>
                                        <a:cs typeface="Times New Roman" panose="020206030504050203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ru-RU" sz="2800" i="1">
                                        <a:latin typeface="Cambria Math" panose="02040503050406030204" pitchFamily="18" charset="0"/>
                                        <a:ea typeface="PTSerif-Regular"/>
                                        <a:cs typeface="Times New Roman" panose="020206030504050203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d>
                            <m:r>
                              <a:rPr lang="ru-RU" sz="2800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den>
                    </m:f>
                  </m:oMath>
                </a14:m>
                <a:r>
                  <a:rPr lang="ru-RU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     </a:t>
                </a:r>
                <a:endPara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18" y="1840269"/>
                <a:ext cx="6757234" cy="104124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54417" y="2859499"/>
            <a:ext cx="8143037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400" dirty="0" err="1" smtClean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Bunda</a:t>
            </a:r>
            <a:r>
              <a:rPr lang="en-US" sz="2400" dirty="0" smtClean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   </a:t>
            </a:r>
            <a:r>
              <a:rPr lang="ru-RU" sz="2400" dirty="0" smtClean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θ </a:t>
            </a:r>
            <a:r>
              <a:rPr lang="ru-RU" sz="2400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— </a:t>
            </a:r>
            <a:r>
              <a:rPr lang="en-US" sz="2400" dirty="0" err="1" smtClean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sochilgan</a:t>
            </a:r>
            <a:r>
              <a:rPr lang="en-US" sz="2400" dirty="0" smtClean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γ-</a:t>
            </a:r>
            <a:r>
              <a:rPr lang="en-US" sz="2400" dirty="0" err="1" smtClean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qvantning</a:t>
            </a:r>
            <a:r>
              <a:rPr lang="en-US" sz="2400" dirty="0" smtClean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GB" sz="2400" dirty="0" smtClean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SI</a:t>
            </a:r>
            <a:r>
              <a:rPr lang="ru-RU" sz="2400" dirty="0" smtClean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sistemadagi</a:t>
            </a:r>
            <a:r>
              <a:rPr lang="en-US" sz="2400" dirty="0" smtClean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sochilish</a:t>
            </a:r>
            <a:r>
              <a:rPr lang="en-US" sz="2400" dirty="0" smtClean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burchagi</a:t>
            </a:r>
            <a:r>
              <a:rPr lang="ru-RU" sz="2400" dirty="0" smtClean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• </a:t>
            </a:r>
            <a:r>
              <a:rPr lang="en-US" sz="2400" dirty="0" err="1" smtClean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teskari</a:t>
            </a:r>
            <a:r>
              <a:rPr lang="en-US" sz="2400" dirty="0" smtClean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Комптон-эффекта</a:t>
            </a:r>
            <a:r>
              <a:rPr lang="en-US" sz="2400" dirty="0" smtClean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uchun</a:t>
            </a:r>
            <a:r>
              <a:rPr lang="ru-RU" sz="2400" dirty="0" smtClean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: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6327" y="270609"/>
            <a:ext cx="114253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Sochilgan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​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tepki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elektronining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birlamchi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γ​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sochilish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burchagiga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bog‘liq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quyidagicha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ifodalanadi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Kompton-effekti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550221" y="3547956"/>
                <a:ext cx="5041188" cy="10720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ru-RU" sz="2800" baseline="-25000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γ</m:t>
                            </m:r>
                          </m:e>
                          <m:sup>
                            <m: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′ </m:t>
                            </m:r>
                          </m:sup>
                        </m:sSup>
                      </m:sub>
                    </m:sSub>
                    <m:r>
                      <a:rPr lang="ru-RU" sz="28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𝛾</m:t>
                        </m:r>
                      </m:sub>
                    </m:sSub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1−</m:t>
                        </m:r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𝛽</m:t>
                        </m:r>
                        <m:func>
                          <m:func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ru-RU" sz="2800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cos</m:t>
                            </m:r>
                          </m:fName>
                          <m:e>
                            <m:sSub>
                              <m:sSub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func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1−</m:t>
                        </m:r>
                        <m: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𝛽</m:t>
                        </m:r>
                        <m:func>
                          <m:func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ru-RU" sz="2800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cos</m:t>
                            </m:r>
                          </m:fName>
                          <m:e>
                            <m:sSub>
                              <m:sSub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+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PTSerif-Regular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ru-RU" sz="2800" i="1">
                                        <a:latin typeface="Cambria Math" panose="02040503050406030204" pitchFamily="18" charset="0"/>
                                        <a:ea typeface="PTSerif-Regular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ru-RU" sz="2800" i="1">
                                            <a:latin typeface="Cambria Math" panose="02040503050406030204" pitchFamily="18" charset="0"/>
                                            <a:ea typeface="PTSerif-Regular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ru-RU" sz="2800" i="1">
                                            <a:latin typeface="Cambria Math" panose="02040503050406030204" pitchFamily="18" charset="0"/>
                                            <a:ea typeface="PTSerif-Regular"/>
                                            <a:cs typeface="Times New Roman" panose="02020603050405020304" pitchFamily="18" charset="0"/>
                                          </a:rPr>
                                          <m:t>𝐸</m:t>
                                        </m:r>
                                      </m:e>
                                      <m:sub>
                                        <m:r>
                                          <a:rPr lang="ru-RU" sz="2800" i="1">
                                            <a:latin typeface="Cambria Math" panose="02040503050406030204" pitchFamily="18" charset="0"/>
                                            <a:ea typeface="PTSerif-Regular"/>
                                            <a:cs typeface="Times New Roman" panose="02020603050405020304" pitchFamily="18" charset="0"/>
                                          </a:rPr>
                                          <m:t>𝛾</m:t>
                                        </m:r>
                                      </m:sub>
                                    </m:sSub>
                                    <m:d>
                                      <m:dPr>
                                        <m:ctrlPr>
                                          <a:rPr lang="ru-RU" sz="2800" i="1">
                                            <a:latin typeface="Cambria Math" panose="02040503050406030204" pitchFamily="18" charset="0"/>
                                            <a:ea typeface="PTSerif-Regular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ru-RU" sz="2800" i="1">
                                            <a:latin typeface="Cambria Math" panose="02040503050406030204" pitchFamily="18" charset="0"/>
                                            <a:ea typeface="PTSerif-Regular"/>
                                            <a:cs typeface="Times New Roman" panose="02020603050405020304" pitchFamily="18" charset="0"/>
                                          </a:rPr>
                                          <m:t>1−</m:t>
                                        </m:r>
                                        <m:func>
                                          <m:funcPr>
                                            <m:ctrlPr>
                                              <a:rPr lang="ru-RU" sz="2800" i="1">
                                                <a:latin typeface="Cambria Math" panose="02040503050406030204" pitchFamily="18" charset="0"/>
                                                <a:ea typeface="PTSerif-Regular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funcPr>
                                          <m:fNam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ru-RU" sz="2800">
                                                <a:latin typeface="Cambria Math" panose="02040503050406030204" pitchFamily="18" charset="0"/>
                                                <a:ea typeface="PTSerif-Regular"/>
                                                <a:cs typeface="Times New Roman" panose="02020603050405020304" pitchFamily="18" charset="0"/>
                                              </a:rPr>
                                              <m:t>cos</m:t>
                                            </m:r>
                                          </m:fName>
                                          <m:e>
                                            <m:r>
                                              <a:rPr lang="ru-RU" sz="2800" i="1">
                                                <a:latin typeface="Cambria Math" panose="02040503050406030204" pitchFamily="18" charset="0"/>
                                                <a:ea typeface="PTSerif-Regular"/>
                                                <a:cs typeface="Times New Roman" panose="02020603050405020304" pitchFamily="18" charset="0"/>
                                              </a:rPr>
                                              <m:t>𝜃</m:t>
                                            </m:r>
                                          </m:e>
                                        </m:func>
                                      </m:e>
                                    </m:d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ru-RU" sz="2800" i="1">
                                            <a:latin typeface="Cambria Math" panose="02040503050406030204" pitchFamily="18" charset="0"/>
                                            <a:ea typeface="PTSerif-Regular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ru-RU" sz="2800" i="1">
                                            <a:latin typeface="Cambria Math" panose="02040503050406030204" pitchFamily="18" charset="0"/>
                                            <a:ea typeface="PTSerif-Regular"/>
                                            <a:cs typeface="Times New Roman" panose="02020603050405020304" pitchFamily="18" charset="0"/>
                                          </a:rPr>
                                          <m:t>Е</m:t>
                                        </m:r>
                                      </m:e>
                                      <m:sub>
                                        <m:r>
                                          <a:rPr lang="ru-RU" sz="2800" i="1">
                                            <a:latin typeface="Cambria Math" panose="02040503050406030204" pitchFamily="18" charset="0"/>
                                            <a:ea typeface="PTSerif-Regular"/>
                                            <a:cs typeface="Times New Roman" panose="02020603050405020304" pitchFamily="18" charset="0"/>
                                          </a:rPr>
                                          <m:t>е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e>
                        </m:func>
                      </m:den>
                    </m:f>
                  </m:oMath>
                </a14:m>
                <a:r>
                  <a:rPr lang="ru-RU" sz="2800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   </a:t>
                </a:r>
                <a:endParaRPr lang="ru-RU" sz="28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221" y="3547956"/>
                <a:ext cx="5041188" cy="107208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354417" y="4806377"/>
            <a:ext cx="113572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θ1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yo‘nalishi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urilayotgan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yo‘nalishi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orasidagi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burchak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θ2 —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yo‘nalishi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tarqalgan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yo‘nalishi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orasidagi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burchak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 —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urilgan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tarqalgan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kvantlar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orasidagi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burchak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21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7205" y="621197"/>
            <a:ext cx="5317435" cy="5864086"/>
          </a:xfrm>
        </p:spPr>
        <p:txBody>
          <a:bodyPr>
            <a:normAutofit/>
          </a:bodyPr>
          <a:lstStyle/>
          <a:p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γ,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≥ 1.022 MeV = 2mₑc²) atom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yadrosi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yaqinidagi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kuchli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elektromagnit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maydonda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energiyasini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to‘liq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(e⁻)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pozitron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(e⁺)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juftiga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aylantiradi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 +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e⁻ + e⁺ +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yadroning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impuls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saqlanadi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Bu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mexanizm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maydonida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sodir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maydonida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ehtimollik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past).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Natijada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elektron-foton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yomg‘irida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kaskadda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zaryadlangan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zarrachalar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kaskad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rivojlanadi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yetarli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bo‘lmasa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juftlik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bo‘lmaydi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Detect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09" y="1434135"/>
            <a:ext cx="5730638" cy="452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7225" y="657225"/>
            <a:ext cx="45053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Elektron-pozitron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juftlarining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5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12800" y="2794000"/>
            <a:ext cx="165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 smtClean="0"/>
              <a:t>Tasodifiy</a:t>
            </a:r>
            <a:r>
              <a:rPr lang="en-GB" sz="1200" dirty="0" smtClean="0"/>
              <a:t> </a:t>
            </a:r>
            <a:r>
              <a:rPr lang="en-GB" sz="1200" dirty="0" err="1" smtClean="0"/>
              <a:t>foton</a:t>
            </a:r>
            <a:endParaRPr lang="ru-R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4165600" y="2167467"/>
            <a:ext cx="10498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positron</a:t>
            </a:r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4072466" y="4927600"/>
            <a:ext cx="982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Elektron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6885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810249" y="685800"/>
            <a:ext cx="5286375" cy="5810250"/>
          </a:xfrm>
        </p:spPr>
        <p:txBody>
          <a:bodyPr>
            <a:noAutofit/>
          </a:bodyPr>
          <a:lstStyle/>
          <a:p>
            <a:r>
              <a:rPr lang="en-GB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Yadroviy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fotoeffekt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fotodisintegratsiya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fotoyadroviy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reaksiya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gamma-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 &gt;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bog‘lanish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5–20 MeV) atom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yadrosi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to‘liq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yutiladi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Natijada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qo‘zg‘alib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nuklon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neytron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proton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alfa-zarracha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chiqariladi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mexanizm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GB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gigant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dipol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rezonansi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(GDR)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proton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neytronlar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bir-biriga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nisbatan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tebranishadi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 + ²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→ p + 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deyteron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threshold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~2.23 MeV).</a:t>
            </a:r>
            <a:b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 +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→ (A−1) + 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p).</a:t>
            </a:r>
            <a:b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elektron-foton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yomg‘irida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energiyalarda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yuzaga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fotoyadroviy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mahsulotlar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neytronlar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protonlar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Zaryadlangan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zarrachalar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masofada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to‘xtaydi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neytronlar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chuqurlik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bo‘ylab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tarqaladi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Essentials of Radiographic Physics and Imag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1951037"/>
            <a:ext cx="4857750" cy="276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9467" y="2819400"/>
            <a:ext cx="9482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err="1" smtClean="0"/>
              <a:t>Rentgen</a:t>
            </a:r>
            <a:r>
              <a:rPr lang="en-GB" sz="1100" dirty="0" smtClean="0"/>
              <a:t> </a:t>
            </a:r>
            <a:r>
              <a:rPr lang="en-GB" sz="1100" dirty="0" err="1" smtClean="0"/>
              <a:t>nuri</a:t>
            </a:r>
            <a:endParaRPr lang="ru-RU" sz="1100" dirty="0"/>
          </a:p>
        </p:txBody>
      </p:sp>
      <p:sp>
        <p:nvSpPr>
          <p:cNvPr id="3" name="TextBox 2"/>
          <p:cNvSpPr txBox="1"/>
          <p:nvPr/>
        </p:nvSpPr>
        <p:spPr>
          <a:xfrm>
            <a:off x="2370667" y="4775200"/>
            <a:ext cx="13546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 smtClean="0"/>
              <a:t>Fotoparchalanish</a:t>
            </a:r>
            <a:endParaRPr lang="ru-R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4368800" y="4445000"/>
            <a:ext cx="1092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 smtClean="0"/>
              <a:t>Yadro</a:t>
            </a:r>
            <a:r>
              <a:rPr lang="en-GB" sz="1200" dirty="0" smtClean="0"/>
              <a:t> </a:t>
            </a:r>
            <a:r>
              <a:rPr lang="en-GB" sz="1200" dirty="0" err="1" smtClean="0"/>
              <a:t>zarrasi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707977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774" y="365125"/>
            <a:ext cx="8582025" cy="1325563"/>
          </a:xfrm>
        </p:spPr>
        <p:txBody>
          <a:bodyPr>
            <a:normAutofit fontScale="90000"/>
          </a:bodyPr>
          <a:lstStyle/>
          <a:p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Foydalanilgan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-1" y="0"/>
            <a:ext cx="1400176" cy="6858000"/>
            <a:chOff x="0" y="0"/>
            <a:chExt cx="812800" cy="2709333"/>
          </a:xfrm>
        </p:grpSpPr>
        <p:sp>
          <p:nvSpPr>
            <p:cNvPr id="5" name="Freeform 4"/>
            <p:cNvSpPr/>
            <p:nvPr/>
          </p:nvSpPr>
          <p:spPr>
            <a:xfrm>
              <a:off x="0" y="0"/>
              <a:ext cx="812800" cy="2709333"/>
            </a:xfrm>
            <a:custGeom>
              <a:avLst/>
              <a:gdLst/>
              <a:ahLst/>
              <a:cxnLst/>
              <a:rect l="l" t="t" r="r" b="b"/>
              <a:pathLst>
                <a:path w="812800" h="2709333">
                  <a:moveTo>
                    <a:pt x="90311" y="0"/>
                  </a:moveTo>
                  <a:lnTo>
                    <a:pt x="722489" y="0"/>
                  </a:lnTo>
                  <a:cubicBezTo>
                    <a:pt x="746441" y="0"/>
                    <a:pt x="769412" y="9515"/>
                    <a:pt x="786348" y="26452"/>
                  </a:cubicBezTo>
                  <a:cubicBezTo>
                    <a:pt x="803285" y="43388"/>
                    <a:pt x="812800" y="66359"/>
                    <a:pt x="812800" y="90311"/>
                  </a:cubicBezTo>
                  <a:lnTo>
                    <a:pt x="812800" y="2619022"/>
                  </a:lnTo>
                  <a:cubicBezTo>
                    <a:pt x="812800" y="2642974"/>
                    <a:pt x="803285" y="2665945"/>
                    <a:pt x="786348" y="2682882"/>
                  </a:cubicBezTo>
                  <a:cubicBezTo>
                    <a:pt x="769412" y="2699818"/>
                    <a:pt x="746441" y="2709333"/>
                    <a:pt x="722489" y="2709333"/>
                  </a:cubicBezTo>
                  <a:lnTo>
                    <a:pt x="90311" y="2709333"/>
                  </a:lnTo>
                  <a:cubicBezTo>
                    <a:pt x="40434" y="2709333"/>
                    <a:pt x="0" y="2668900"/>
                    <a:pt x="0" y="2619022"/>
                  </a:cubicBezTo>
                  <a:lnTo>
                    <a:pt x="0" y="90311"/>
                  </a:lnTo>
                  <a:cubicBezTo>
                    <a:pt x="0" y="66359"/>
                    <a:pt x="9515" y="43388"/>
                    <a:pt x="26452" y="26452"/>
                  </a:cubicBezTo>
                  <a:cubicBezTo>
                    <a:pt x="43388" y="9515"/>
                    <a:pt x="66359" y="0"/>
                    <a:pt x="90311" y="0"/>
                  </a:cubicBezTo>
                  <a:close/>
                </a:path>
              </a:pathLst>
            </a:custGeom>
            <a:solidFill>
              <a:srgbClr val="303870"/>
            </a:solidFill>
          </p:spPr>
        </p:sp>
        <p:sp>
          <p:nvSpPr>
            <p:cNvPr id="6" name="TextBox 5"/>
            <p:cNvSpPr txBox="1"/>
            <p:nvPr/>
          </p:nvSpPr>
          <p:spPr>
            <a:xfrm>
              <a:off x="0" y="-95250"/>
              <a:ext cx="812800" cy="2804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7"/>
                </a:lnSpc>
              </a:pPr>
              <a:endParaRPr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2238375" y="1600200"/>
            <a:ext cx="78200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1. </a:t>
            </a:r>
            <a:r>
              <a:rPr lang="en-GB" dirty="0" err="1"/>
              <a:t>Yuldashev</a:t>
            </a:r>
            <a:r>
              <a:rPr lang="en-GB" dirty="0"/>
              <a:t> U., </a:t>
            </a:r>
            <a:r>
              <a:rPr lang="en-GB" dirty="0" err="1"/>
              <a:t>Taylanov</a:t>
            </a:r>
            <a:r>
              <a:rPr lang="en-GB" dirty="0"/>
              <a:t> N.A., </a:t>
            </a:r>
            <a:r>
              <a:rPr lang="en-GB" dirty="0" err="1"/>
              <a:t>Hamdamov</a:t>
            </a:r>
            <a:r>
              <a:rPr lang="en-GB" dirty="0"/>
              <a:t> B.I. Atom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yadro</a:t>
            </a:r>
            <a:r>
              <a:rPr lang="en-GB" dirty="0"/>
              <a:t> </a:t>
            </a:r>
            <a:r>
              <a:rPr lang="en-GB" dirty="0" err="1"/>
              <a:t>fizikasi</a:t>
            </a:r>
            <a:r>
              <a:rPr lang="en-GB" dirty="0"/>
              <a:t>. Toshkent: Sano-</a:t>
            </a:r>
            <a:r>
              <a:rPr lang="en-GB" dirty="0" err="1"/>
              <a:t>Standart</a:t>
            </a:r>
            <a:r>
              <a:rPr lang="en-GB" dirty="0"/>
              <a:t>, 2019.</a:t>
            </a:r>
          </a:p>
          <a:p>
            <a:r>
              <a:rPr lang="en-GB" dirty="0"/>
              <a:t>2. </a:t>
            </a:r>
            <a:r>
              <a:rPr lang="en-GB" dirty="0" err="1"/>
              <a:t>Bozorova</a:t>
            </a:r>
            <a:r>
              <a:rPr lang="en-GB" dirty="0"/>
              <a:t> S., </a:t>
            </a:r>
            <a:r>
              <a:rPr lang="en-GB" dirty="0" err="1"/>
              <a:t>Kamolov</a:t>
            </a:r>
            <a:r>
              <a:rPr lang="en-GB" dirty="0"/>
              <a:t> N. </a:t>
            </a:r>
            <a:r>
              <a:rPr lang="en-GB" dirty="0" err="1"/>
              <a:t>Fizika</a:t>
            </a:r>
            <a:r>
              <a:rPr lang="en-GB" dirty="0"/>
              <a:t> (</a:t>
            </a:r>
            <a:r>
              <a:rPr lang="en-GB" dirty="0" err="1"/>
              <a:t>Optika</a:t>
            </a:r>
            <a:r>
              <a:rPr lang="en-GB" dirty="0"/>
              <a:t>. Atom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yadro</a:t>
            </a:r>
            <a:r>
              <a:rPr lang="en-GB" dirty="0"/>
              <a:t> </a:t>
            </a:r>
            <a:r>
              <a:rPr lang="en-GB" dirty="0" err="1"/>
              <a:t>fizikasi</a:t>
            </a:r>
            <a:r>
              <a:rPr lang="en-GB" dirty="0"/>
              <a:t>). Toshkent: </a:t>
            </a:r>
            <a:r>
              <a:rPr lang="en-GB" dirty="0" err="1"/>
              <a:t>Aloqachi</a:t>
            </a:r>
            <a:r>
              <a:rPr lang="en-GB" dirty="0"/>
              <a:t>, 2007.</a:t>
            </a:r>
          </a:p>
          <a:p>
            <a:r>
              <a:rPr lang="en-GB" dirty="0"/>
              <a:t>3. </a:t>
            </a:r>
            <a:r>
              <a:rPr lang="en-GB" dirty="0" err="1"/>
              <a:t>Rasulov</a:t>
            </a:r>
            <a:r>
              <a:rPr lang="en-GB" dirty="0"/>
              <a:t> E.N., </a:t>
            </a:r>
            <a:r>
              <a:rPr lang="en-GB" dirty="0" err="1"/>
              <a:t>Begimqulov</a:t>
            </a:r>
            <a:r>
              <a:rPr lang="en-GB" dirty="0"/>
              <a:t> </a:t>
            </a:r>
            <a:r>
              <a:rPr lang="en-GB" dirty="0" err="1"/>
              <a:t>U.Sh</a:t>
            </a:r>
            <a:r>
              <a:rPr lang="en-GB" dirty="0"/>
              <a:t>. </a:t>
            </a:r>
            <a:r>
              <a:rPr lang="en-GB" dirty="0" err="1"/>
              <a:t>Kvant</a:t>
            </a:r>
            <a:r>
              <a:rPr lang="en-GB" dirty="0"/>
              <a:t> </a:t>
            </a:r>
            <a:r>
              <a:rPr lang="en-GB" dirty="0" err="1"/>
              <a:t>fizikasi</a:t>
            </a:r>
            <a:r>
              <a:rPr lang="en-GB" dirty="0"/>
              <a:t>. II </a:t>
            </a:r>
            <a:r>
              <a:rPr lang="en-GB" dirty="0" err="1"/>
              <a:t>qism</a:t>
            </a:r>
            <a:r>
              <a:rPr lang="en-GB" dirty="0"/>
              <a:t>. Toshkent: Fan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texnologiya</a:t>
            </a:r>
            <a:r>
              <a:rPr lang="en-GB" dirty="0"/>
              <a:t>, 2009.</a:t>
            </a:r>
          </a:p>
          <a:p>
            <a:r>
              <a:rPr lang="en-GB" dirty="0"/>
              <a:t>4. Knoll G.F. Radiation Detection and Measurement. 4th Edition. New York: John Wiley &amp; Sons, 2010.</a:t>
            </a:r>
          </a:p>
          <a:p>
            <a:r>
              <a:rPr lang="en-GB" dirty="0"/>
              <a:t>5. Carron N.J. An Introduction to the Passage of Energetic Particles through Matter. CRC Press / Taylor &amp; Francis, 2007.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0463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24" y="498476"/>
            <a:ext cx="1790701" cy="1368424"/>
          </a:xfrm>
        </p:spPr>
        <p:txBody>
          <a:bodyPr>
            <a:normAutofit/>
          </a:bodyPr>
          <a:lstStyle/>
          <a:p>
            <a:r>
              <a:rPr lang="en-GB" sz="5300" b="1" dirty="0" err="1" smtClean="0">
                <a:solidFill>
                  <a:schemeClr val="accent1"/>
                </a:solidFill>
              </a:rPr>
              <a:t>Reja</a:t>
            </a:r>
            <a:r>
              <a:rPr lang="en-GB" b="1" dirty="0" smtClean="0">
                <a:solidFill>
                  <a:schemeClr val="accent1"/>
                </a:solidFill>
              </a:rPr>
              <a:t>: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52650" y="2286000"/>
            <a:ext cx="976312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ogerent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elastik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sochilish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otoeffekt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Kompton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sochilishi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teskari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Kompton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lektron-pozitron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juftlarining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adroviy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fotoeffekt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1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3022" spc="166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Foydalanilgan</a:t>
            </a:r>
            <a:r>
              <a:rPr lang="en-US" sz="3022" spc="166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022" spc="166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adabiyotlar</a:t>
            </a:r>
            <a:r>
              <a:rPr lang="en-US" sz="3022" spc="166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2"/>
          <p:cNvGrpSpPr/>
          <p:nvPr/>
        </p:nvGrpSpPr>
        <p:grpSpPr>
          <a:xfrm>
            <a:off x="-1" y="0"/>
            <a:ext cx="1457326" cy="6858000"/>
            <a:chOff x="0" y="0"/>
            <a:chExt cx="812800" cy="2709333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812800" cy="2709333"/>
            </a:xfrm>
            <a:custGeom>
              <a:avLst/>
              <a:gdLst/>
              <a:ahLst/>
              <a:cxnLst/>
              <a:rect l="l" t="t" r="r" b="b"/>
              <a:pathLst>
                <a:path w="812800" h="2709333">
                  <a:moveTo>
                    <a:pt x="90311" y="0"/>
                  </a:moveTo>
                  <a:lnTo>
                    <a:pt x="722489" y="0"/>
                  </a:lnTo>
                  <a:cubicBezTo>
                    <a:pt x="746441" y="0"/>
                    <a:pt x="769412" y="9515"/>
                    <a:pt x="786348" y="26452"/>
                  </a:cubicBezTo>
                  <a:cubicBezTo>
                    <a:pt x="803285" y="43388"/>
                    <a:pt x="812800" y="66359"/>
                    <a:pt x="812800" y="90311"/>
                  </a:cubicBezTo>
                  <a:lnTo>
                    <a:pt x="812800" y="2619022"/>
                  </a:lnTo>
                  <a:cubicBezTo>
                    <a:pt x="812800" y="2642974"/>
                    <a:pt x="803285" y="2665945"/>
                    <a:pt x="786348" y="2682882"/>
                  </a:cubicBezTo>
                  <a:cubicBezTo>
                    <a:pt x="769412" y="2699818"/>
                    <a:pt x="746441" y="2709333"/>
                    <a:pt x="722489" y="2709333"/>
                  </a:cubicBezTo>
                  <a:lnTo>
                    <a:pt x="90311" y="2709333"/>
                  </a:lnTo>
                  <a:cubicBezTo>
                    <a:pt x="40434" y="2709333"/>
                    <a:pt x="0" y="2668900"/>
                    <a:pt x="0" y="2619022"/>
                  </a:cubicBezTo>
                  <a:lnTo>
                    <a:pt x="0" y="90311"/>
                  </a:lnTo>
                  <a:cubicBezTo>
                    <a:pt x="0" y="66359"/>
                    <a:pt x="9515" y="43388"/>
                    <a:pt x="26452" y="26452"/>
                  </a:cubicBezTo>
                  <a:cubicBezTo>
                    <a:pt x="43388" y="9515"/>
                    <a:pt x="66359" y="0"/>
                    <a:pt x="90311" y="0"/>
                  </a:cubicBezTo>
                  <a:close/>
                </a:path>
              </a:pathLst>
            </a:custGeom>
            <a:solidFill>
              <a:srgbClr val="303870"/>
            </a:solidFill>
          </p:spPr>
        </p:sp>
        <p:sp>
          <p:nvSpPr>
            <p:cNvPr id="6" name="TextBox 4"/>
            <p:cNvSpPr txBox="1"/>
            <p:nvPr/>
          </p:nvSpPr>
          <p:spPr>
            <a:xfrm>
              <a:off x="0" y="-95250"/>
              <a:ext cx="812800" cy="2804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7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89508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02685" y="5556432"/>
            <a:ext cx="5235729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latin typeface="PTSerif-Bold"/>
                <a:ea typeface="Calibri" panose="020F0502020204030204" pitchFamily="34" charset="0"/>
                <a:cs typeface="PTSerif-Bold"/>
              </a:rPr>
              <a:t> </a:t>
            </a:r>
            <a:r>
              <a:rPr lang="en-GB" sz="2800" b="1" dirty="0" err="1" smtClean="0">
                <a:latin typeface="PTSerif-Bold"/>
                <a:ea typeface="Calibri" panose="020F0502020204030204" pitchFamily="34" charset="0"/>
                <a:cs typeface="PTSerif-Bold"/>
              </a:rPr>
              <a:t>Elektromagnit</a:t>
            </a:r>
            <a:r>
              <a:rPr lang="en-GB" sz="2800" b="1" dirty="0" smtClean="0">
                <a:latin typeface="PTSerif-Bold"/>
                <a:ea typeface="Calibri" panose="020F0502020204030204" pitchFamily="34" charset="0"/>
                <a:cs typeface="PTSerif-Bold"/>
              </a:rPr>
              <a:t> </a:t>
            </a:r>
            <a:r>
              <a:rPr lang="en-GB" sz="2800" b="1" dirty="0" err="1" smtClean="0">
                <a:latin typeface="PTSerif-Bold"/>
                <a:ea typeface="Calibri" panose="020F0502020204030204" pitchFamily="34" charset="0"/>
                <a:cs typeface="PTSerif-Bold"/>
              </a:rPr>
              <a:t>to’lqin</a:t>
            </a:r>
            <a:r>
              <a:rPr lang="en-GB" sz="2800" b="1" dirty="0" smtClean="0">
                <a:latin typeface="PTSerif-Bold"/>
                <a:ea typeface="Calibri" panose="020F0502020204030204" pitchFamily="34" charset="0"/>
                <a:cs typeface="PTSerif-Bold"/>
              </a:rPr>
              <a:t> </a:t>
            </a:r>
            <a:r>
              <a:rPr lang="en-GB" sz="2800" b="1" dirty="0" err="1" smtClean="0">
                <a:latin typeface="PTSerif-Bold"/>
                <a:ea typeface="Calibri" panose="020F0502020204030204" pitchFamily="34" charset="0"/>
                <a:cs typeface="PTSerif-Bold"/>
              </a:rPr>
              <a:t>spektiri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The electromagnetic spectr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034" y="526360"/>
            <a:ext cx="10030099" cy="4776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0929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33550" y="362303"/>
            <a:ext cx="1038225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o‘tganda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ham atom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ta’sirlashishi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ehtimoli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nisbatan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taxminan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tartibga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kichikdir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Yadrolarda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fotonlarning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sochilishi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yutilishi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sodir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Sochilish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quyidagicha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elastik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kogerent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noelastik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nokogerent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rezonansli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Messbauer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1" y="0"/>
            <a:ext cx="1457326" cy="6858000"/>
            <a:chOff x="0" y="0"/>
            <a:chExt cx="812800" cy="2709333"/>
          </a:xfrm>
        </p:grpSpPr>
        <p:sp>
          <p:nvSpPr>
            <p:cNvPr id="4" name="Freeform 3"/>
            <p:cNvSpPr/>
            <p:nvPr/>
          </p:nvSpPr>
          <p:spPr>
            <a:xfrm>
              <a:off x="0" y="0"/>
              <a:ext cx="812800" cy="2709333"/>
            </a:xfrm>
            <a:custGeom>
              <a:avLst/>
              <a:gdLst/>
              <a:ahLst/>
              <a:cxnLst/>
              <a:rect l="l" t="t" r="r" b="b"/>
              <a:pathLst>
                <a:path w="812800" h="2709333">
                  <a:moveTo>
                    <a:pt x="90311" y="0"/>
                  </a:moveTo>
                  <a:lnTo>
                    <a:pt x="722489" y="0"/>
                  </a:lnTo>
                  <a:cubicBezTo>
                    <a:pt x="746441" y="0"/>
                    <a:pt x="769412" y="9515"/>
                    <a:pt x="786348" y="26452"/>
                  </a:cubicBezTo>
                  <a:cubicBezTo>
                    <a:pt x="803285" y="43388"/>
                    <a:pt x="812800" y="66359"/>
                    <a:pt x="812800" y="90311"/>
                  </a:cubicBezTo>
                  <a:lnTo>
                    <a:pt x="812800" y="2619022"/>
                  </a:lnTo>
                  <a:cubicBezTo>
                    <a:pt x="812800" y="2642974"/>
                    <a:pt x="803285" y="2665945"/>
                    <a:pt x="786348" y="2682882"/>
                  </a:cubicBezTo>
                  <a:cubicBezTo>
                    <a:pt x="769412" y="2699818"/>
                    <a:pt x="746441" y="2709333"/>
                    <a:pt x="722489" y="2709333"/>
                  </a:cubicBezTo>
                  <a:lnTo>
                    <a:pt x="90311" y="2709333"/>
                  </a:lnTo>
                  <a:cubicBezTo>
                    <a:pt x="40434" y="2709333"/>
                    <a:pt x="0" y="2668900"/>
                    <a:pt x="0" y="2619022"/>
                  </a:cubicBezTo>
                  <a:lnTo>
                    <a:pt x="0" y="90311"/>
                  </a:lnTo>
                  <a:cubicBezTo>
                    <a:pt x="0" y="66359"/>
                    <a:pt x="9515" y="43388"/>
                    <a:pt x="26452" y="26452"/>
                  </a:cubicBezTo>
                  <a:cubicBezTo>
                    <a:pt x="43388" y="9515"/>
                    <a:pt x="66359" y="0"/>
                    <a:pt x="90311" y="0"/>
                  </a:cubicBezTo>
                  <a:close/>
                </a:path>
              </a:pathLst>
            </a:custGeom>
            <a:solidFill>
              <a:srgbClr val="303870"/>
            </a:solidFill>
          </p:spPr>
        </p:sp>
        <p:sp>
          <p:nvSpPr>
            <p:cNvPr id="5" name="TextBox 4"/>
            <p:cNvSpPr txBox="1"/>
            <p:nvPr/>
          </p:nvSpPr>
          <p:spPr>
            <a:xfrm>
              <a:off x="0" y="-95250"/>
              <a:ext cx="812800" cy="2804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7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57513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Coherent Scatter | Video Lesson | Clover Learning"/>
          <p:cNvSpPr>
            <a:spLocks noChangeAspect="1" noChangeArrowheads="1"/>
          </p:cNvSpPr>
          <p:nvPr/>
        </p:nvSpPr>
        <p:spPr bwMode="auto">
          <a:xfrm>
            <a:off x="155575" y="-144463"/>
            <a:ext cx="3873500" cy="3873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Coherent Scatter | Video Lesson | Clover Learning"/>
          <p:cNvSpPr>
            <a:spLocks noChangeAspect="1" noChangeArrowheads="1"/>
          </p:cNvSpPr>
          <p:nvPr/>
        </p:nvSpPr>
        <p:spPr bwMode="auto">
          <a:xfrm>
            <a:off x="155575" y="-144463"/>
            <a:ext cx="4406900" cy="4406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Compton Effect - an overview | ScienceDirect Topic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725" y="399172"/>
            <a:ext cx="6158299" cy="608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743950" y="2362200"/>
            <a:ext cx="25717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GB" dirty="0" err="1" smtClean="0"/>
              <a:t>Noelastik</a:t>
            </a:r>
            <a:r>
              <a:rPr lang="en-GB" dirty="0" smtClean="0"/>
              <a:t> </a:t>
            </a:r>
            <a:r>
              <a:rPr lang="en-GB" dirty="0"/>
              <a:t>(</a:t>
            </a:r>
            <a:r>
              <a:rPr lang="en-GB" dirty="0" err="1"/>
              <a:t>nokogerent</a:t>
            </a:r>
            <a:r>
              <a:rPr lang="en-GB" dirty="0"/>
              <a:t>) </a:t>
            </a:r>
            <a:r>
              <a:rPr lang="en-GB" dirty="0" err="1" smtClean="0"/>
              <a:t>sochilish</a:t>
            </a:r>
            <a:endParaRPr lang="en-GB" dirty="0" smtClean="0"/>
          </a:p>
          <a:p>
            <a:pPr marL="342900" indent="-342900">
              <a:buAutoNum type="alphaUcPeriod"/>
            </a:pPr>
            <a:r>
              <a:rPr lang="en-GB" dirty="0"/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Fotoeffekt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lphaU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Kompton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sochilishi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lphaU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Elektron-pozitron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juftlarining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6041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09800" y="704536"/>
            <a:ext cx="90297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/>
              <a:t>Fotonlar</a:t>
            </a:r>
            <a:r>
              <a:rPr lang="en-GB" sz="2000" dirty="0"/>
              <a:t> </a:t>
            </a:r>
            <a:r>
              <a:rPr lang="en-GB" sz="2000" dirty="0" err="1"/>
              <a:t>modda</a:t>
            </a:r>
            <a:r>
              <a:rPr lang="en-GB" sz="2000" dirty="0"/>
              <a:t> </a:t>
            </a:r>
            <a:r>
              <a:rPr lang="en-GB" sz="2000" dirty="0" err="1"/>
              <a:t>bilan</a:t>
            </a:r>
            <a:r>
              <a:rPr lang="en-GB" sz="2000" dirty="0"/>
              <a:t> </a:t>
            </a:r>
            <a:r>
              <a:rPr lang="en-GB" sz="2000" dirty="0" err="1"/>
              <a:t>o‘zaro</a:t>
            </a:r>
            <a:r>
              <a:rPr lang="en-GB" sz="2000" dirty="0"/>
              <a:t> </a:t>
            </a:r>
            <a:r>
              <a:rPr lang="en-GB" sz="2000" dirty="0" err="1"/>
              <a:t>ta’sirlashganda</a:t>
            </a:r>
            <a:r>
              <a:rPr lang="en-GB" sz="2000" dirty="0"/>
              <a:t> </a:t>
            </a:r>
            <a:r>
              <a:rPr lang="en-GB" sz="2000" dirty="0" err="1"/>
              <a:t>turli</a:t>
            </a:r>
            <a:r>
              <a:rPr lang="en-GB" sz="2000" dirty="0"/>
              <a:t> </a:t>
            </a:r>
            <a:r>
              <a:rPr lang="en-GB" sz="2000" dirty="0" err="1"/>
              <a:t>jarayonlar</a:t>
            </a:r>
            <a:r>
              <a:rPr lang="en-GB" sz="2000" dirty="0"/>
              <a:t> </a:t>
            </a:r>
            <a:r>
              <a:rPr lang="en-GB" sz="2000" dirty="0" err="1"/>
              <a:t>yuz</a:t>
            </a:r>
            <a:r>
              <a:rPr lang="en-GB" sz="2000" dirty="0"/>
              <a:t> </a:t>
            </a:r>
            <a:r>
              <a:rPr lang="en-GB" sz="2000" dirty="0" err="1"/>
              <a:t>beradi</a:t>
            </a:r>
            <a:r>
              <a:rPr lang="en-GB" sz="2000" dirty="0"/>
              <a:t>. </a:t>
            </a:r>
            <a:r>
              <a:rPr lang="en-GB" sz="2000" dirty="0" err="1"/>
              <a:t>Yadro</a:t>
            </a:r>
            <a:r>
              <a:rPr lang="en-GB" sz="2000" dirty="0"/>
              <a:t> </a:t>
            </a:r>
            <a:r>
              <a:rPr lang="en-GB" sz="2000" dirty="0" err="1"/>
              <a:t>bilan</a:t>
            </a:r>
            <a:r>
              <a:rPr lang="en-GB" sz="2000" dirty="0"/>
              <a:t> </a:t>
            </a:r>
            <a:r>
              <a:rPr lang="en-GB" sz="2000" dirty="0" err="1"/>
              <a:t>ta’sirda</a:t>
            </a:r>
            <a:r>
              <a:rPr lang="en-GB" sz="2000" dirty="0"/>
              <a:t> </a:t>
            </a:r>
            <a:r>
              <a:rPr lang="en-GB" sz="2000" dirty="0" err="1"/>
              <a:t>foton</a:t>
            </a:r>
            <a:r>
              <a:rPr lang="en-GB" sz="2000" dirty="0"/>
              <a:t> </a:t>
            </a:r>
            <a:r>
              <a:rPr lang="en-GB" sz="2000" dirty="0" err="1"/>
              <a:t>yo‘qolib</a:t>
            </a:r>
            <a:r>
              <a:rPr lang="en-GB" sz="2000" dirty="0"/>
              <a:t>, </a:t>
            </a:r>
            <a:r>
              <a:rPr lang="en-GB" sz="2000" dirty="0" err="1"/>
              <a:t>elektron-pozitron</a:t>
            </a:r>
            <a:r>
              <a:rPr lang="en-GB" sz="2000" dirty="0"/>
              <a:t> </a:t>
            </a:r>
            <a:r>
              <a:rPr lang="en-GB" sz="2000" dirty="0" err="1"/>
              <a:t>jufti</a:t>
            </a:r>
            <a:r>
              <a:rPr lang="en-GB" sz="2000" dirty="0"/>
              <a:t> </a:t>
            </a:r>
            <a:r>
              <a:rPr lang="en-GB" sz="2000" dirty="0" err="1"/>
              <a:t>hosil</a:t>
            </a:r>
            <a:r>
              <a:rPr lang="en-GB" sz="2000" dirty="0"/>
              <a:t> </a:t>
            </a:r>
            <a:r>
              <a:rPr lang="en-GB" sz="2000" dirty="0" err="1"/>
              <a:t>qilishi</a:t>
            </a:r>
            <a:r>
              <a:rPr lang="en-GB" sz="2000" dirty="0"/>
              <a:t> </a:t>
            </a:r>
            <a:r>
              <a:rPr lang="en-GB" sz="2000" dirty="0" err="1"/>
              <a:t>yoki</a:t>
            </a:r>
            <a:r>
              <a:rPr lang="en-GB" sz="2000" dirty="0"/>
              <a:t> </a:t>
            </a:r>
            <a:r>
              <a:rPr lang="en-GB" sz="2000" dirty="0" err="1"/>
              <a:t>yadrodan</a:t>
            </a:r>
            <a:r>
              <a:rPr lang="en-GB" sz="2000" dirty="0"/>
              <a:t> </a:t>
            </a:r>
            <a:r>
              <a:rPr lang="en-GB" sz="2000" dirty="0" err="1"/>
              <a:t>nuklonlar</a:t>
            </a:r>
            <a:r>
              <a:rPr lang="en-GB" sz="2000" dirty="0"/>
              <a:t> </a:t>
            </a:r>
            <a:r>
              <a:rPr lang="en-GB" sz="2000" dirty="0" err="1"/>
              <a:t>chiqishi</a:t>
            </a:r>
            <a:r>
              <a:rPr lang="en-GB" sz="2000" dirty="0"/>
              <a:t> </a:t>
            </a:r>
            <a:r>
              <a:rPr lang="en-GB" sz="2000" dirty="0" err="1"/>
              <a:t>mumkin</a:t>
            </a:r>
            <a:r>
              <a:rPr lang="en-GB" sz="2000" dirty="0" smtClean="0"/>
              <a:t>.</a:t>
            </a:r>
          </a:p>
          <a:p>
            <a:endParaRPr lang="en-GB" sz="2000" dirty="0"/>
          </a:p>
          <a:p>
            <a:r>
              <a:rPr lang="en-GB" sz="2000" dirty="0"/>
              <a:t>Atom </a:t>
            </a:r>
            <a:r>
              <a:rPr lang="en-GB" sz="2000" dirty="0" err="1"/>
              <a:t>elektronlari</a:t>
            </a:r>
            <a:r>
              <a:rPr lang="en-GB" sz="2000" dirty="0"/>
              <a:t> </a:t>
            </a:r>
            <a:r>
              <a:rPr lang="en-GB" sz="2000" dirty="0" err="1"/>
              <a:t>bilan</a:t>
            </a:r>
            <a:r>
              <a:rPr lang="en-GB" sz="2000" dirty="0"/>
              <a:t> </a:t>
            </a:r>
            <a:r>
              <a:rPr lang="en-GB" sz="2000" dirty="0" err="1"/>
              <a:t>ta’sirda</a:t>
            </a:r>
            <a:r>
              <a:rPr lang="en-GB" sz="2000" dirty="0"/>
              <a:t> </a:t>
            </a:r>
            <a:r>
              <a:rPr lang="en-GB" sz="2000" dirty="0" err="1"/>
              <a:t>esa</a:t>
            </a:r>
            <a:r>
              <a:rPr lang="en-GB" sz="2000" dirty="0"/>
              <a:t> </a:t>
            </a:r>
            <a:r>
              <a:rPr lang="en-GB" sz="2000" dirty="0" err="1"/>
              <a:t>fotonlar</a:t>
            </a:r>
            <a:r>
              <a:rPr lang="en-GB" sz="2000" dirty="0"/>
              <a:t> </a:t>
            </a:r>
            <a:r>
              <a:rPr lang="en-GB" sz="2000" dirty="0" err="1"/>
              <a:t>sochiladi</a:t>
            </a:r>
            <a:r>
              <a:rPr lang="en-GB" sz="2000" dirty="0"/>
              <a:t> </a:t>
            </a:r>
            <a:r>
              <a:rPr lang="en-GB" sz="2000" dirty="0" err="1"/>
              <a:t>yoki</a:t>
            </a:r>
            <a:r>
              <a:rPr lang="en-GB" sz="2000" dirty="0"/>
              <a:t> </a:t>
            </a:r>
            <a:r>
              <a:rPr lang="en-GB" sz="2000" dirty="0" err="1"/>
              <a:t>yutiladi</a:t>
            </a:r>
            <a:r>
              <a:rPr lang="en-GB" sz="2000" dirty="0"/>
              <a:t>. Agar </a:t>
            </a:r>
            <a:r>
              <a:rPr lang="en-GB" sz="2000" dirty="0" err="1"/>
              <a:t>elektronlar</a:t>
            </a:r>
            <a:r>
              <a:rPr lang="en-GB" sz="2000" dirty="0"/>
              <a:t> </a:t>
            </a:r>
            <a:r>
              <a:rPr lang="en-GB" sz="2000" dirty="0" err="1"/>
              <a:t>kuchli</a:t>
            </a:r>
            <a:r>
              <a:rPr lang="en-GB" sz="2000" dirty="0"/>
              <a:t> </a:t>
            </a:r>
            <a:r>
              <a:rPr lang="en-GB" sz="2000" dirty="0" err="1"/>
              <a:t>bog‘langan</a:t>
            </a:r>
            <a:r>
              <a:rPr lang="en-GB" sz="2000" dirty="0"/>
              <a:t> </a:t>
            </a:r>
            <a:r>
              <a:rPr lang="en-GB" sz="2000" dirty="0" err="1"/>
              <a:t>bo‘lsa</a:t>
            </a:r>
            <a:r>
              <a:rPr lang="en-GB" sz="2000" dirty="0"/>
              <a:t>, </a:t>
            </a:r>
            <a:r>
              <a:rPr lang="en-GB" sz="2000" b="1" dirty="0" err="1"/>
              <a:t>kogerent</a:t>
            </a:r>
            <a:r>
              <a:rPr lang="en-GB" sz="2000" b="1" dirty="0"/>
              <a:t> (</a:t>
            </a:r>
            <a:r>
              <a:rPr lang="en-GB" sz="2000" b="1" dirty="0" err="1"/>
              <a:t>Reley</a:t>
            </a:r>
            <a:r>
              <a:rPr lang="en-GB" sz="2000" b="1" dirty="0"/>
              <a:t>) </a:t>
            </a:r>
            <a:r>
              <a:rPr lang="en-GB" sz="2000" b="1" dirty="0" err="1"/>
              <a:t>sochilish</a:t>
            </a:r>
            <a:r>
              <a:rPr lang="en-GB" sz="2000" dirty="0"/>
              <a:t> </a:t>
            </a:r>
            <a:r>
              <a:rPr lang="en-GB" sz="2000" dirty="0" err="1"/>
              <a:t>sodir</a:t>
            </a:r>
            <a:r>
              <a:rPr lang="en-GB" sz="2000" dirty="0"/>
              <a:t> </a:t>
            </a:r>
            <a:r>
              <a:rPr lang="en-GB" sz="2000" dirty="0" err="1"/>
              <a:t>bo‘ladi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foton</a:t>
            </a:r>
            <a:r>
              <a:rPr lang="en-GB" sz="2000" dirty="0"/>
              <a:t> </a:t>
            </a:r>
            <a:r>
              <a:rPr lang="en-GB" sz="2000" dirty="0" err="1"/>
              <a:t>energiyasi</a:t>
            </a:r>
            <a:r>
              <a:rPr lang="en-GB" sz="2000" dirty="0"/>
              <a:t> </a:t>
            </a:r>
            <a:r>
              <a:rPr lang="en-GB" sz="2000" dirty="0" err="1"/>
              <a:t>o‘zgarmaydi</a:t>
            </a:r>
            <a:r>
              <a:rPr lang="en-GB" sz="2000" dirty="0"/>
              <a:t>. </a:t>
            </a:r>
            <a:r>
              <a:rPr lang="en-GB" sz="2000" dirty="0" err="1"/>
              <a:t>Noelastik</a:t>
            </a:r>
            <a:r>
              <a:rPr lang="en-GB" sz="2000" dirty="0"/>
              <a:t> </a:t>
            </a:r>
            <a:r>
              <a:rPr lang="en-GB" sz="2000" dirty="0" err="1"/>
              <a:t>sochilishda</a:t>
            </a:r>
            <a:r>
              <a:rPr lang="en-GB" sz="2000" dirty="0"/>
              <a:t> </a:t>
            </a:r>
            <a:r>
              <a:rPr lang="en-GB" sz="2000" dirty="0" err="1"/>
              <a:t>esa</a:t>
            </a:r>
            <a:r>
              <a:rPr lang="en-GB" sz="2000" dirty="0"/>
              <a:t> </a:t>
            </a:r>
            <a:r>
              <a:rPr lang="en-GB" sz="2000" dirty="0" err="1"/>
              <a:t>elektronlar</a:t>
            </a:r>
            <a:r>
              <a:rPr lang="en-GB" sz="2000" dirty="0"/>
              <a:t> </a:t>
            </a:r>
            <a:r>
              <a:rPr lang="en-GB" sz="2000" dirty="0" err="1"/>
              <a:t>qo‘zg‘aladi</a:t>
            </a:r>
            <a:r>
              <a:rPr lang="en-GB" sz="2000" dirty="0"/>
              <a:t>.</a:t>
            </a:r>
          </a:p>
          <a:p>
            <a:r>
              <a:rPr lang="en-GB" sz="2000" dirty="0" err="1"/>
              <a:t>Erkin</a:t>
            </a:r>
            <a:r>
              <a:rPr lang="en-GB" sz="2000" dirty="0"/>
              <a:t> </a:t>
            </a:r>
            <a:r>
              <a:rPr lang="en-GB" sz="2000" dirty="0" err="1"/>
              <a:t>elektronlarda</a:t>
            </a:r>
            <a:r>
              <a:rPr lang="en-GB" sz="2000" dirty="0"/>
              <a:t> </a:t>
            </a:r>
            <a:r>
              <a:rPr lang="en-GB" sz="2000" dirty="0" err="1"/>
              <a:t>sochilish</a:t>
            </a:r>
            <a:r>
              <a:rPr lang="en-GB" sz="2000" dirty="0"/>
              <a:t>:</a:t>
            </a:r>
          </a:p>
          <a:p>
            <a:r>
              <a:rPr lang="en-GB" sz="2000" b="1" dirty="0" smtClean="0"/>
              <a:t> 1. </a:t>
            </a:r>
            <a:r>
              <a:rPr lang="en-GB" sz="2000" b="1" dirty="0" err="1" smtClean="0"/>
              <a:t>elastik</a:t>
            </a:r>
            <a:r>
              <a:rPr lang="en-GB" sz="2000" b="1" dirty="0" smtClean="0"/>
              <a:t> </a:t>
            </a:r>
            <a:r>
              <a:rPr lang="en-GB" sz="2000" b="1" dirty="0"/>
              <a:t>(</a:t>
            </a:r>
            <a:r>
              <a:rPr lang="en-GB" sz="2000" b="1" dirty="0" err="1"/>
              <a:t>Tomson</a:t>
            </a:r>
            <a:r>
              <a:rPr lang="en-GB" sz="2000" b="1" dirty="0"/>
              <a:t>)</a:t>
            </a:r>
            <a:r>
              <a:rPr lang="en-GB" sz="2000" dirty="0"/>
              <a:t> — past </a:t>
            </a:r>
            <a:r>
              <a:rPr lang="en-GB" sz="2000" dirty="0" err="1"/>
              <a:t>energiyada</a:t>
            </a:r>
            <a:endParaRPr lang="en-GB" sz="2000" dirty="0"/>
          </a:p>
          <a:p>
            <a:r>
              <a:rPr lang="en-GB" sz="2000" b="1" dirty="0" smtClean="0"/>
              <a:t> 2. </a:t>
            </a:r>
            <a:r>
              <a:rPr lang="en-GB" sz="2000" b="1" dirty="0" err="1" smtClean="0"/>
              <a:t>noelastik</a:t>
            </a:r>
            <a:r>
              <a:rPr lang="en-GB" sz="2000" b="1" dirty="0" smtClean="0"/>
              <a:t> </a:t>
            </a:r>
            <a:r>
              <a:rPr lang="en-GB" sz="2000" b="1" dirty="0"/>
              <a:t>(</a:t>
            </a:r>
            <a:r>
              <a:rPr lang="en-GB" sz="2000" b="1" dirty="0" err="1"/>
              <a:t>Kompton</a:t>
            </a:r>
            <a:r>
              <a:rPr lang="en-GB" sz="2000" b="1" dirty="0"/>
              <a:t>)</a:t>
            </a:r>
            <a:r>
              <a:rPr lang="en-GB" sz="2000" dirty="0"/>
              <a:t> — </a:t>
            </a:r>
            <a:r>
              <a:rPr lang="en-GB" sz="2000" dirty="0" err="1"/>
              <a:t>foton</a:t>
            </a:r>
            <a:r>
              <a:rPr lang="en-GB" sz="2000" dirty="0"/>
              <a:t> </a:t>
            </a:r>
            <a:r>
              <a:rPr lang="en-GB" sz="2000" dirty="0" err="1"/>
              <a:t>energiyasi</a:t>
            </a:r>
            <a:r>
              <a:rPr lang="en-GB" sz="2000" dirty="0"/>
              <a:t> </a:t>
            </a:r>
            <a:r>
              <a:rPr lang="en-GB" sz="2000" dirty="0" err="1"/>
              <a:t>kamayadi</a:t>
            </a:r>
            <a:endParaRPr lang="en-GB" sz="2000" dirty="0"/>
          </a:p>
          <a:p>
            <a:endParaRPr lang="en-GB" sz="2000" dirty="0" smtClean="0"/>
          </a:p>
          <a:p>
            <a:r>
              <a:rPr lang="en-GB" sz="2000" dirty="0" err="1" smtClean="0"/>
              <a:t>Foton</a:t>
            </a:r>
            <a:r>
              <a:rPr lang="en-GB" sz="2000" dirty="0" smtClean="0"/>
              <a:t> </a:t>
            </a:r>
            <a:r>
              <a:rPr lang="en-GB" sz="2000" dirty="0" err="1"/>
              <a:t>yutilsa</a:t>
            </a:r>
            <a:r>
              <a:rPr lang="en-GB" sz="2000" dirty="0"/>
              <a:t>, </a:t>
            </a:r>
            <a:r>
              <a:rPr lang="en-GB" sz="2000" b="1" dirty="0" err="1"/>
              <a:t>fotoeffekt</a:t>
            </a:r>
            <a:r>
              <a:rPr lang="en-GB" sz="2000" dirty="0"/>
              <a:t> </a:t>
            </a:r>
            <a:r>
              <a:rPr lang="en-GB" sz="2000" dirty="0" err="1"/>
              <a:t>yuz</a:t>
            </a:r>
            <a:r>
              <a:rPr lang="en-GB" sz="2000" dirty="0"/>
              <a:t> </a:t>
            </a:r>
            <a:r>
              <a:rPr lang="en-GB" sz="2000" dirty="0" err="1"/>
              <a:t>beradi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elektron</a:t>
            </a:r>
            <a:r>
              <a:rPr lang="en-GB" sz="2000" dirty="0"/>
              <a:t> </a:t>
            </a:r>
            <a:r>
              <a:rPr lang="en-GB" sz="2000" dirty="0" err="1"/>
              <a:t>atomdan</a:t>
            </a:r>
            <a:r>
              <a:rPr lang="en-GB" sz="2000" dirty="0"/>
              <a:t> </a:t>
            </a:r>
            <a:r>
              <a:rPr lang="en-GB" sz="2000" dirty="0" err="1"/>
              <a:t>chiqadi</a:t>
            </a:r>
            <a:r>
              <a:rPr lang="en-GB" sz="2000" dirty="0"/>
              <a:t>. </a:t>
            </a:r>
            <a:r>
              <a:rPr lang="en-GB" sz="2000" dirty="0" err="1"/>
              <a:t>Yuqori</a:t>
            </a:r>
            <a:r>
              <a:rPr lang="en-GB" sz="2000" dirty="0"/>
              <a:t> </a:t>
            </a:r>
            <a:r>
              <a:rPr lang="en-GB" sz="2000" dirty="0" err="1"/>
              <a:t>energiyada</a:t>
            </a:r>
            <a:r>
              <a:rPr lang="en-GB" sz="2000" dirty="0"/>
              <a:t> </a:t>
            </a:r>
            <a:r>
              <a:rPr lang="en-GB" sz="2000" dirty="0" err="1"/>
              <a:t>esa</a:t>
            </a:r>
            <a:r>
              <a:rPr lang="en-GB" sz="2000" dirty="0"/>
              <a:t> </a:t>
            </a:r>
            <a:r>
              <a:rPr lang="en-GB" sz="2000" dirty="0" err="1"/>
              <a:t>foton</a:t>
            </a:r>
            <a:r>
              <a:rPr lang="en-GB" sz="2000" dirty="0"/>
              <a:t> </a:t>
            </a:r>
            <a:r>
              <a:rPr lang="en-GB" sz="2000" dirty="0" err="1"/>
              <a:t>yo‘qolib</a:t>
            </a:r>
            <a:r>
              <a:rPr lang="en-GB" sz="2000" dirty="0"/>
              <a:t>, </a:t>
            </a:r>
            <a:r>
              <a:rPr lang="en-GB" sz="2000" b="1" dirty="0" err="1"/>
              <a:t>elektron-pozitron</a:t>
            </a:r>
            <a:r>
              <a:rPr lang="en-GB" sz="2000" b="1" dirty="0"/>
              <a:t> </a:t>
            </a:r>
            <a:r>
              <a:rPr lang="en-GB" sz="2000" b="1" dirty="0" err="1"/>
              <a:t>jufti</a:t>
            </a:r>
            <a:r>
              <a:rPr lang="en-GB" sz="2000" dirty="0"/>
              <a:t> </a:t>
            </a:r>
            <a:r>
              <a:rPr lang="en-GB" sz="2000" dirty="0" err="1"/>
              <a:t>hosil</a:t>
            </a:r>
            <a:r>
              <a:rPr lang="en-GB" sz="2000" dirty="0"/>
              <a:t> </a:t>
            </a:r>
            <a:r>
              <a:rPr lang="en-GB" sz="2000" dirty="0" err="1"/>
              <a:t>bo‘ladi</a:t>
            </a:r>
            <a:r>
              <a:rPr lang="en-GB" sz="2000" dirty="0"/>
              <a:t>.</a:t>
            </a:r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 smtClean="0"/>
          </a:p>
          <a:p>
            <a:endParaRPr lang="en-GB" sz="2000" dirty="0"/>
          </a:p>
          <a:p>
            <a:r>
              <a:rPr lang="en-GB" sz="2000" dirty="0" err="1" smtClean="0"/>
              <a:t>Xulosa</a:t>
            </a:r>
            <a:r>
              <a:rPr lang="en-GB" sz="2000" dirty="0"/>
              <a:t>: </a:t>
            </a:r>
            <a:r>
              <a:rPr lang="en-GB" sz="2000" dirty="0" err="1"/>
              <a:t>fotonlarning</a:t>
            </a:r>
            <a:r>
              <a:rPr lang="en-GB" sz="2000" dirty="0"/>
              <a:t> </a:t>
            </a:r>
            <a:r>
              <a:rPr lang="en-GB" sz="2000" dirty="0" err="1"/>
              <a:t>modda</a:t>
            </a:r>
            <a:r>
              <a:rPr lang="en-GB" sz="2000" dirty="0"/>
              <a:t> </a:t>
            </a:r>
            <a:r>
              <a:rPr lang="en-GB" sz="2000" dirty="0" err="1"/>
              <a:t>bilan</a:t>
            </a:r>
            <a:r>
              <a:rPr lang="en-GB" sz="2000" dirty="0"/>
              <a:t> </a:t>
            </a:r>
            <a:r>
              <a:rPr lang="en-GB" sz="2000" dirty="0" err="1"/>
              <a:t>o‘zaro</a:t>
            </a:r>
            <a:r>
              <a:rPr lang="en-GB" sz="2000" dirty="0"/>
              <a:t> </a:t>
            </a:r>
            <a:r>
              <a:rPr lang="en-GB" sz="2000" dirty="0" err="1"/>
              <a:t>ta’siri</a:t>
            </a:r>
            <a:r>
              <a:rPr lang="en-GB" sz="2000" dirty="0"/>
              <a:t> </a:t>
            </a:r>
            <a:r>
              <a:rPr lang="en-GB" sz="2000" dirty="0" err="1"/>
              <a:t>ularning</a:t>
            </a:r>
            <a:r>
              <a:rPr lang="en-GB" sz="2000" dirty="0"/>
              <a:t> </a:t>
            </a:r>
            <a:r>
              <a:rPr lang="en-GB" sz="2000" dirty="0" err="1"/>
              <a:t>energiyasiga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moddaning</a:t>
            </a:r>
            <a:r>
              <a:rPr lang="en-GB" sz="2000" dirty="0"/>
              <a:t> </a:t>
            </a:r>
            <a:r>
              <a:rPr lang="en-GB" sz="2000" dirty="0" err="1"/>
              <a:t>xossalariga</a:t>
            </a:r>
            <a:r>
              <a:rPr lang="en-GB" sz="2000" dirty="0"/>
              <a:t> </a:t>
            </a:r>
            <a:r>
              <a:rPr lang="en-GB" sz="2000" dirty="0" err="1"/>
              <a:t>bog‘liq</a:t>
            </a:r>
            <a:r>
              <a:rPr lang="en-GB" sz="2000" dirty="0"/>
              <a:t>.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1" y="0"/>
            <a:ext cx="1457326" cy="6858000"/>
            <a:chOff x="0" y="0"/>
            <a:chExt cx="812800" cy="2709333"/>
          </a:xfrm>
        </p:grpSpPr>
        <p:sp>
          <p:nvSpPr>
            <p:cNvPr id="4" name="Freeform 3"/>
            <p:cNvSpPr/>
            <p:nvPr/>
          </p:nvSpPr>
          <p:spPr>
            <a:xfrm>
              <a:off x="0" y="0"/>
              <a:ext cx="812800" cy="2709333"/>
            </a:xfrm>
            <a:custGeom>
              <a:avLst/>
              <a:gdLst/>
              <a:ahLst/>
              <a:cxnLst/>
              <a:rect l="l" t="t" r="r" b="b"/>
              <a:pathLst>
                <a:path w="812800" h="2709333">
                  <a:moveTo>
                    <a:pt x="90311" y="0"/>
                  </a:moveTo>
                  <a:lnTo>
                    <a:pt x="722489" y="0"/>
                  </a:lnTo>
                  <a:cubicBezTo>
                    <a:pt x="746441" y="0"/>
                    <a:pt x="769412" y="9515"/>
                    <a:pt x="786348" y="26452"/>
                  </a:cubicBezTo>
                  <a:cubicBezTo>
                    <a:pt x="803285" y="43388"/>
                    <a:pt x="812800" y="66359"/>
                    <a:pt x="812800" y="90311"/>
                  </a:cubicBezTo>
                  <a:lnTo>
                    <a:pt x="812800" y="2619022"/>
                  </a:lnTo>
                  <a:cubicBezTo>
                    <a:pt x="812800" y="2642974"/>
                    <a:pt x="803285" y="2665945"/>
                    <a:pt x="786348" y="2682882"/>
                  </a:cubicBezTo>
                  <a:cubicBezTo>
                    <a:pt x="769412" y="2699818"/>
                    <a:pt x="746441" y="2709333"/>
                    <a:pt x="722489" y="2709333"/>
                  </a:cubicBezTo>
                  <a:lnTo>
                    <a:pt x="90311" y="2709333"/>
                  </a:lnTo>
                  <a:cubicBezTo>
                    <a:pt x="40434" y="2709333"/>
                    <a:pt x="0" y="2668900"/>
                    <a:pt x="0" y="2619022"/>
                  </a:cubicBezTo>
                  <a:lnTo>
                    <a:pt x="0" y="90311"/>
                  </a:lnTo>
                  <a:cubicBezTo>
                    <a:pt x="0" y="66359"/>
                    <a:pt x="9515" y="43388"/>
                    <a:pt x="26452" y="26452"/>
                  </a:cubicBezTo>
                  <a:cubicBezTo>
                    <a:pt x="43388" y="9515"/>
                    <a:pt x="66359" y="0"/>
                    <a:pt x="90311" y="0"/>
                  </a:cubicBezTo>
                  <a:close/>
                </a:path>
              </a:pathLst>
            </a:custGeom>
            <a:solidFill>
              <a:srgbClr val="303870"/>
            </a:solidFill>
          </p:spPr>
        </p:sp>
        <p:sp>
          <p:nvSpPr>
            <p:cNvPr id="5" name="TextBox 4"/>
            <p:cNvSpPr txBox="1"/>
            <p:nvPr/>
          </p:nvSpPr>
          <p:spPr>
            <a:xfrm>
              <a:off x="0" y="-95250"/>
              <a:ext cx="812800" cy="2804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7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6588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etect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781" y="372532"/>
            <a:ext cx="8431327" cy="618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296400" y="1109133"/>
            <a:ext cx="276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1.Fotoeffekt</a:t>
            </a:r>
          </a:p>
          <a:p>
            <a:r>
              <a:rPr lang="en-GB" dirty="0" smtClean="0"/>
              <a:t>2. </a:t>
            </a:r>
            <a:r>
              <a:rPr lang="en-GB" dirty="0" err="1" smtClean="0"/>
              <a:t>Kompton</a:t>
            </a:r>
            <a:r>
              <a:rPr lang="en-GB" dirty="0" smtClean="0"/>
              <a:t> </a:t>
            </a:r>
            <a:r>
              <a:rPr lang="en-GB" dirty="0" err="1" smtClean="0"/>
              <a:t>effekti</a:t>
            </a:r>
            <a:endParaRPr lang="en-GB" dirty="0" smtClean="0"/>
          </a:p>
          <a:p>
            <a:r>
              <a:rPr lang="en-GB" dirty="0" smtClean="0"/>
              <a:t>3. </a:t>
            </a:r>
            <a:r>
              <a:rPr lang="en-GB" dirty="0" err="1" smtClean="0"/>
              <a:t>Juftlik</a:t>
            </a:r>
            <a:r>
              <a:rPr lang="en-GB" dirty="0" smtClean="0"/>
              <a:t> </a:t>
            </a:r>
            <a:r>
              <a:rPr lang="en-GB" dirty="0" err="1" smtClean="0"/>
              <a:t>hosil</a:t>
            </a:r>
            <a:r>
              <a:rPr lang="en-GB" dirty="0" smtClean="0"/>
              <a:t> </a:t>
            </a:r>
            <a:r>
              <a:rPr lang="en-GB" dirty="0" err="1" smtClean="0"/>
              <a:t>bo’lishi</a:t>
            </a:r>
            <a:endParaRPr lang="en-GB" dirty="0" smtClean="0"/>
          </a:p>
          <a:p>
            <a:r>
              <a:rPr lang="en-GB" dirty="0" smtClean="0"/>
              <a:t>4. </a:t>
            </a:r>
            <a:r>
              <a:rPr lang="en-GB" dirty="0" err="1" smtClean="0"/>
              <a:t>Umumiy</a:t>
            </a:r>
            <a:r>
              <a:rPr lang="en-GB" dirty="0" smtClean="0"/>
              <a:t> </a:t>
            </a:r>
            <a:r>
              <a:rPr lang="en-GB" dirty="0" err="1" smtClean="0"/>
              <a:t>energiya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277533" y="152400"/>
            <a:ext cx="2048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Massaviy</a:t>
            </a:r>
            <a:r>
              <a:rPr lang="en-GB" dirty="0" smtClean="0"/>
              <a:t> </a:t>
            </a:r>
            <a:r>
              <a:rPr lang="en-GB" dirty="0" err="1" smtClean="0"/>
              <a:t>yutilish</a:t>
            </a:r>
            <a:r>
              <a:rPr lang="en-GB" dirty="0" smtClean="0"/>
              <a:t> </a:t>
            </a:r>
            <a:r>
              <a:rPr lang="en-GB" dirty="0" err="1" smtClean="0"/>
              <a:t>koefsenti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112001" y="6409267"/>
            <a:ext cx="2455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Foton</a:t>
            </a:r>
            <a:r>
              <a:rPr lang="en-GB" dirty="0" smtClean="0"/>
              <a:t> </a:t>
            </a:r>
            <a:r>
              <a:rPr lang="en-GB" dirty="0" err="1" smtClean="0"/>
              <a:t>energiyasi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6824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90600" y="1409343"/>
            <a:ext cx="438150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err="1"/>
              <a:t>Birlamchi</a:t>
            </a:r>
            <a:r>
              <a:rPr lang="en-GB" sz="1400" dirty="0"/>
              <a:t> </a:t>
            </a:r>
            <a:r>
              <a:rPr lang="en-GB" sz="1400" dirty="0" err="1"/>
              <a:t>yuqori</a:t>
            </a:r>
            <a:r>
              <a:rPr lang="en-GB" sz="1400" dirty="0"/>
              <a:t> </a:t>
            </a:r>
            <a:r>
              <a:rPr lang="en-GB" sz="1400" dirty="0" err="1"/>
              <a:t>energiyali</a:t>
            </a:r>
            <a:r>
              <a:rPr lang="en-GB" sz="1400" dirty="0"/>
              <a:t> </a:t>
            </a:r>
            <a:r>
              <a:rPr lang="en-GB" sz="1400" dirty="0" err="1"/>
              <a:t>fotonlar</a:t>
            </a:r>
            <a:r>
              <a:rPr lang="en-GB" sz="1400" dirty="0"/>
              <a:t> </a:t>
            </a:r>
            <a:r>
              <a:rPr lang="en-GB" sz="1400" dirty="0" err="1"/>
              <a:t>modda</a:t>
            </a:r>
            <a:r>
              <a:rPr lang="en-GB" sz="1400" dirty="0"/>
              <a:t> </a:t>
            </a:r>
            <a:r>
              <a:rPr lang="en-GB" sz="1400" dirty="0" err="1"/>
              <a:t>atomlari</a:t>
            </a:r>
            <a:r>
              <a:rPr lang="en-GB" sz="1400" dirty="0"/>
              <a:t> </a:t>
            </a:r>
            <a:r>
              <a:rPr lang="en-GB" sz="1400" dirty="0" err="1"/>
              <a:t>bilan</a:t>
            </a:r>
            <a:r>
              <a:rPr lang="en-GB" sz="1400" dirty="0"/>
              <a:t> </a:t>
            </a:r>
            <a:r>
              <a:rPr lang="en-GB" sz="1400" dirty="0" err="1"/>
              <a:t>o‘zaro</a:t>
            </a:r>
            <a:r>
              <a:rPr lang="en-GB" sz="1400" dirty="0"/>
              <a:t> </a:t>
            </a:r>
            <a:r>
              <a:rPr lang="en-GB" sz="1400" dirty="0" err="1"/>
              <a:t>ta’sirida</a:t>
            </a:r>
            <a:r>
              <a:rPr lang="en-GB" sz="1400" dirty="0"/>
              <a:t> (</a:t>
            </a:r>
            <a:r>
              <a:rPr lang="en-GB" sz="1400" dirty="0" err="1"/>
              <a:t>fotoeffekt</a:t>
            </a:r>
            <a:r>
              <a:rPr lang="en-GB" sz="1400" dirty="0"/>
              <a:t>, </a:t>
            </a:r>
            <a:r>
              <a:rPr lang="en-GB" sz="1400" dirty="0" err="1"/>
              <a:t>Kompton</a:t>
            </a:r>
            <a:r>
              <a:rPr lang="en-GB" sz="1400" dirty="0"/>
              <a:t> </a:t>
            </a:r>
            <a:r>
              <a:rPr lang="en-GB" sz="1400" dirty="0" err="1"/>
              <a:t>tarqalishi</a:t>
            </a:r>
            <a:r>
              <a:rPr lang="en-GB" sz="1400" dirty="0"/>
              <a:t>, </a:t>
            </a:r>
            <a:r>
              <a:rPr lang="en-GB" sz="1400" dirty="0" err="1"/>
              <a:t>juftlik</a:t>
            </a:r>
            <a:r>
              <a:rPr lang="en-GB" sz="1400" dirty="0"/>
              <a:t> </a:t>
            </a:r>
            <a:r>
              <a:rPr lang="en-GB" sz="1400" dirty="0" err="1"/>
              <a:t>hosil</a:t>
            </a:r>
            <a:r>
              <a:rPr lang="en-GB" sz="1400" dirty="0"/>
              <a:t> </a:t>
            </a:r>
            <a:r>
              <a:rPr lang="en-GB" sz="1400" dirty="0" err="1"/>
              <a:t>bo‘lishi</a:t>
            </a:r>
            <a:r>
              <a:rPr lang="en-GB" sz="1400" dirty="0"/>
              <a:t>) </a:t>
            </a:r>
            <a:r>
              <a:rPr lang="en-GB" sz="1400" dirty="0" err="1"/>
              <a:t>ikkilamchi</a:t>
            </a:r>
            <a:r>
              <a:rPr lang="en-GB" sz="1400" dirty="0"/>
              <a:t> </a:t>
            </a:r>
            <a:r>
              <a:rPr lang="en-GB" sz="1400" dirty="0" err="1"/>
              <a:t>elektronlar</a:t>
            </a:r>
            <a:r>
              <a:rPr lang="en-GB" sz="1400" dirty="0"/>
              <a:t> </a:t>
            </a:r>
            <a:r>
              <a:rPr lang="en-GB" sz="1400" dirty="0" err="1"/>
              <a:t>hosil</a:t>
            </a:r>
            <a:r>
              <a:rPr lang="en-GB" sz="1400" dirty="0"/>
              <a:t> </a:t>
            </a:r>
            <a:r>
              <a:rPr lang="en-GB" sz="1400" dirty="0" err="1"/>
              <a:t>qiladi</a:t>
            </a:r>
            <a:r>
              <a:rPr lang="en-GB" sz="1400" dirty="0"/>
              <a:t>. Bu </a:t>
            </a:r>
            <a:r>
              <a:rPr lang="en-GB" sz="1400" dirty="0" err="1"/>
              <a:t>elektronlar</a:t>
            </a:r>
            <a:r>
              <a:rPr lang="en-GB" sz="1400" dirty="0"/>
              <a:t> </a:t>
            </a:r>
            <a:r>
              <a:rPr lang="en-GB" sz="1400" dirty="0" err="1"/>
              <a:t>tormozlanib</a:t>
            </a:r>
            <a:r>
              <a:rPr lang="en-GB" sz="1400" dirty="0"/>
              <a:t>, </a:t>
            </a:r>
            <a:r>
              <a:rPr lang="en-GB" sz="1400" dirty="0" err="1"/>
              <a:t>ikkilamchi</a:t>
            </a:r>
            <a:r>
              <a:rPr lang="en-GB" sz="1400" dirty="0"/>
              <a:t> </a:t>
            </a:r>
            <a:r>
              <a:rPr lang="en-GB" sz="1400" dirty="0" err="1"/>
              <a:t>tormozlanish</a:t>
            </a:r>
            <a:r>
              <a:rPr lang="en-GB" sz="1400" dirty="0"/>
              <a:t> </a:t>
            </a:r>
            <a:r>
              <a:rPr lang="en-GB" sz="1400" dirty="0" err="1"/>
              <a:t>fotonlarini</a:t>
            </a:r>
            <a:r>
              <a:rPr lang="en-GB" sz="1400" dirty="0"/>
              <a:t> </a:t>
            </a:r>
            <a:r>
              <a:rPr lang="en-GB" sz="1400" dirty="0" err="1"/>
              <a:t>chiqaradi</a:t>
            </a:r>
            <a:r>
              <a:rPr lang="en-GB" sz="1400" dirty="0"/>
              <a:t>. </a:t>
            </a:r>
            <a:r>
              <a:rPr lang="en-GB" sz="1400" dirty="0" err="1"/>
              <a:t>Natijada</a:t>
            </a:r>
            <a:r>
              <a:rPr lang="en-GB" sz="1400" dirty="0"/>
              <a:t> </a:t>
            </a:r>
            <a:r>
              <a:rPr lang="en-GB" sz="1400" dirty="0" err="1"/>
              <a:t>modda</a:t>
            </a:r>
            <a:r>
              <a:rPr lang="en-GB" sz="1400" dirty="0"/>
              <a:t> </a:t>
            </a:r>
            <a:r>
              <a:rPr lang="en-GB" sz="1400" dirty="0" err="1"/>
              <a:t>butun</a:t>
            </a:r>
            <a:r>
              <a:rPr lang="en-GB" sz="1400" dirty="0"/>
              <a:t> </a:t>
            </a:r>
            <a:r>
              <a:rPr lang="en-GB" sz="1400" dirty="0" err="1"/>
              <a:t>chuqurligi</a:t>
            </a:r>
            <a:r>
              <a:rPr lang="en-GB" sz="1400" dirty="0"/>
              <a:t> </a:t>
            </a:r>
            <a:r>
              <a:rPr lang="en-GB" sz="1400" dirty="0" err="1"/>
              <a:t>bo‘ylab</a:t>
            </a:r>
            <a:r>
              <a:rPr lang="en-GB" sz="1400" dirty="0"/>
              <a:t> </a:t>
            </a:r>
            <a:r>
              <a:rPr lang="en-GB" sz="1400" dirty="0" err="1"/>
              <a:t>elektron</a:t>
            </a:r>
            <a:r>
              <a:rPr lang="en-GB" sz="1400" dirty="0"/>
              <a:t> </a:t>
            </a:r>
            <a:r>
              <a:rPr lang="en-GB" sz="1400" dirty="0" err="1"/>
              <a:t>va</a:t>
            </a:r>
            <a:r>
              <a:rPr lang="en-GB" sz="1400" dirty="0"/>
              <a:t> </a:t>
            </a:r>
            <a:r>
              <a:rPr lang="en-GB" sz="1400" dirty="0" err="1"/>
              <a:t>fotonlarning</a:t>
            </a:r>
            <a:r>
              <a:rPr lang="en-GB" sz="1400" dirty="0"/>
              <a:t> </a:t>
            </a:r>
            <a:r>
              <a:rPr lang="en-GB" sz="1400" dirty="0" err="1"/>
              <a:t>energiyasi</a:t>
            </a:r>
            <a:r>
              <a:rPr lang="en-GB" sz="1400" dirty="0"/>
              <a:t> </a:t>
            </a:r>
            <a:r>
              <a:rPr lang="en-GB" sz="1400" dirty="0" err="1"/>
              <a:t>kamayib</a:t>
            </a:r>
            <a:r>
              <a:rPr lang="en-GB" sz="1400" dirty="0"/>
              <a:t>, </a:t>
            </a:r>
            <a:r>
              <a:rPr lang="en-GB" sz="1400" dirty="0" err="1"/>
              <a:t>soni</a:t>
            </a:r>
            <a:r>
              <a:rPr lang="en-GB" sz="1400" dirty="0"/>
              <a:t> </a:t>
            </a:r>
            <a:r>
              <a:rPr lang="en-GB" sz="1400" dirty="0" err="1"/>
              <a:t>ko‘payib</a:t>
            </a:r>
            <a:r>
              <a:rPr lang="en-GB" sz="1400" dirty="0"/>
              <a:t> </a:t>
            </a:r>
            <a:r>
              <a:rPr lang="en-GB" sz="1400" dirty="0" err="1"/>
              <a:t>boradigan</a:t>
            </a:r>
            <a:r>
              <a:rPr lang="en-GB" sz="1400" dirty="0"/>
              <a:t> </a:t>
            </a:r>
            <a:r>
              <a:rPr lang="en-GB" sz="1400" b="1" dirty="0" err="1"/>
              <a:t>elektron-foton</a:t>
            </a:r>
            <a:r>
              <a:rPr lang="en-GB" sz="1400" b="1" dirty="0"/>
              <a:t> </a:t>
            </a:r>
            <a:r>
              <a:rPr lang="en-GB" sz="1400" b="1" dirty="0" err="1"/>
              <a:t>yomg‘iri</a:t>
            </a:r>
            <a:r>
              <a:rPr lang="en-GB" sz="1400" b="1" dirty="0"/>
              <a:t> (</a:t>
            </a:r>
            <a:r>
              <a:rPr lang="en-GB" sz="1400" b="1" dirty="0" err="1"/>
              <a:t>livni</a:t>
            </a:r>
            <a:r>
              <a:rPr lang="en-GB" sz="1400" b="1" dirty="0"/>
              <a:t> </a:t>
            </a:r>
            <a:r>
              <a:rPr lang="en-GB" sz="1400" b="1" dirty="0" err="1"/>
              <a:t>yoki</a:t>
            </a:r>
            <a:r>
              <a:rPr lang="en-GB" sz="1400" b="1" dirty="0"/>
              <a:t> </a:t>
            </a:r>
            <a:r>
              <a:rPr lang="en-GB" sz="1400" b="1" dirty="0" err="1"/>
              <a:t>elektromagnit</a:t>
            </a:r>
            <a:r>
              <a:rPr lang="en-GB" sz="1400" b="1" dirty="0"/>
              <a:t> </a:t>
            </a:r>
            <a:r>
              <a:rPr lang="en-GB" sz="1400" b="1" dirty="0" err="1"/>
              <a:t>kaskad</a:t>
            </a:r>
            <a:r>
              <a:rPr lang="en-GB" sz="1400" b="1" dirty="0"/>
              <a:t>)</a:t>
            </a:r>
            <a:r>
              <a:rPr lang="en-GB" sz="1400" dirty="0"/>
              <a:t> </a:t>
            </a:r>
            <a:r>
              <a:rPr lang="en-GB" sz="1400" dirty="0" err="1"/>
              <a:t>yuzaga</a:t>
            </a:r>
            <a:r>
              <a:rPr lang="en-GB" sz="1400" dirty="0"/>
              <a:t> </a:t>
            </a:r>
            <a:r>
              <a:rPr lang="en-GB" sz="1400" dirty="0" err="1"/>
              <a:t>keladi</a:t>
            </a:r>
            <a:r>
              <a:rPr lang="en-GB" sz="1400" dirty="0"/>
              <a:t>.</a:t>
            </a:r>
          </a:p>
          <a:p>
            <a:endParaRPr lang="en-GB" sz="1400" dirty="0" smtClean="0"/>
          </a:p>
          <a:p>
            <a:r>
              <a:rPr lang="en-GB" sz="1400" dirty="0" err="1" smtClean="0"/>
              <a:t>Fotonlar</a:t>
            </a:r>
            <a:r>
              <a:rPr lang="en-GB" sz="1400" dirty="0" smtClean="0"/>
              <a:t> </a:t>
            </a:r>
            <a:r>
              <a:rPr lang="en-GB" sz="1400" dirty="0" err="1"/>
              <a:t>energiyasi</a:t>
            </a:r>
            <a:r>
              <a:rPr lang="en-GB" sz="1400" dirty="0"/>
              <a:t> </a:t>
            </a:r>
            <a:r>
              <a:rPr lang="en-GB" sz="1400" dirty="0" err="1"/>
              <a:t>yanada</a:t>
            </a:r>
            <a:r>
              <a:rPr lang="en-GB" sz="1400" dirty="0"/>
              <a:t> </a:t>
            </a:r>
            <a:r>
              <a:rPr lang="en-GB" sz="1400" dirty="0" err="1"/>
              <a:t>ortganda</a:t>
            </a:r>
            <a:r>
              <a:rPr lang="en-GB" sz="1400" dirty="0"/>
              <a:t> </a:t>
            </a:r>
            <a:r>
              <a:rPr lang="en-GB" sz="1400" dirty="0" err="1"/>
              <a:t>ular</a:t>
            </a:r>
            <a:r>
              <a:rPr lang="en-GB" sz="1400" dirty="0"/>
              <a:t> atom </a:t>
            </a:r>
            <a:r>
              <a:rPr lang="en-GB" sz="1400" dirty="0" err="1"/>
              <a:t>yadrolari</a:t>
            </a:r>
            <a:r>
              <a:rPr lang="en-GB" sz="1400" dirty="0"/>
              <a:t> </a:t>
            </a:r>
            <a:r>
              <a:rPr lang="en-GB" sz="1400" dirty="0" err="1"/>
              <a:t>bilan</a:t>
            </a:r>
            <a:r>
              <a:rPr lang="en-GB" sz="1400" dirty="0"/>
              <a:t> </a:t>
            </a:r>
            <a:r>
              <a:rPr lang="en-GB" sz="1400" dirty="0" err="1"/>
              <a:t>ta’sirlashib</a:t>
            </a:r>
            <a:r>
              <a:rPr lang="en-GB" sz="1400" dirty="0"/>
              <a:t>, </a:t>
            </a:r>
            <a:r>
              <a:rPr lang="en-GB" sz="1400" dirty="0" err="1"/>
              <a:t>yadro</a:t>
            </a:r>
            <a:r>
              <a:rPr lang="en-GB" sz="1400" dirty="0"/>
              <a:t> </a:t>
            </a:r>
            <a:r>
              <a:rPr lang="en-GB" sz="1400" dirty="0" err="1"/>
              <a:t>qo‘zg‘alishi</a:t>
            </a:r>
            <a:r>
              <a:rPr lang="en-GB" sz="1400" dirty="0"/>
              <a:t> </a:t>
            </a:r>
            <a:r>
              <a:rPr lang="en-GB" sz="1400" dirty="0" err="1"/>
              <a:t>yoki</a:t>
            </a:r>
            <a:r>
              <a:rPr lang="en-GB" sz="1400" dirty="0"/>
              <a:t> </a:t>
            </a:r>
            <a:r>
              <a:rPr lang="en-GB" sz="1400" dirty="0" err="1"/>
              <a:t>fotoyadroviy</a:t>
            </a:r>
            <a:r>
              <a:rPr lang="en-GB" sz="1400" dirty="0"/>
              <a:t> </a:t>
            </a:r>
            <a:r>
              <a:rPr lang="en-GB" sz="1400" dirty="0" err="1"/>
              <a:t>reaksiyalar</a:t>
            </a:r>
            <a:r>
              <a:rPr lang="en-GB" sz="1400" dirty="0"/>
              <a:t> </a:t>
            </a:r>
            <a:r>
              <a:rPr lang="en-GB" sz="1400" dirty="0" err="1"/>
              <a:t>sodir</a:t>
            </a:r>
            <a:r>
              <a:rPr lang="en-GB" sz="1400" dirty="0"/>
              <a:t> </a:t>
            </a:r>
            <a:r>
              <a:rPr lang="en-GB" sz="1400" dirty="0" err="1"/>
              <a:t>bo‘ladi</a:t>
            </a:r>
            <a:r>
              <a:rPr lang="en-GB" sz="1400" dirty="0"/>
              <a:t>: </a:t>
            </a:r>
            <a:r>
              <a:rPr lang="en-GB" sz="1400" dirty="0" err="1"/>
              <a:t>yadrodan</a:t>
            </a:r>
            <a:r>
              <a:rPr lang="en-GB" sz="1400" dirty="0"/>
              <a:t> proton, </a:t>
            </a:r>
            <a:r>
              <a:rPr lang="en-GB" sz="1400" dirty="0" err="1"/>
              <a:t>neytron</a:t>
            </a:r>
            <a:r>
              <a:rPr lang="en-GB" sz="1400" dirty="0"/>
              <a:t> </a:t>
            </a:r>
            <a:r>
              <a:rPr lang="en-GB" sz="1400" dirty="0" err="1"/>
              <a:t>yoki</a:t>
            </a:r>
            <a:r>
              <a:rPr lang="en-GB" sz="1400" dirty="0"/>
              <a:t> </a:t>
            </a:r>
            <a:r>
              <a:rPr lang="en-GB" sz="1400" dirty="0" err="1"/>
              <a:t>boshqa</a:t>
            </a:r>
            <a:r>
              <a:rPr lang="en-GB" sz="1400" dirty="0"/>
              <a:t> </a:t>
            </a:r>
            <a:r>
              <a:rPr lang="en-GB" sz="1400" dirty="0" err="1"/>
              <a:t>zarrachalar</a:t>
            </a:r>
            <a:r>
              <a:rPr lang="en-GB" sz="1400" dirty="0"/>
              <a:t> (</a:t>
            </a:r>
            <a:r>
              <a:rPr lang="en-GB" sz="1400" dirty="0" err="1"/>
              <a:t>klasterlar</a:t>
            </a:r>
            <a:r>
              <a:rPr lang="en-GB" sz="1400" dirty="0"/>
              <a:t>) </a:t>
            </a:r>
            <a:r>
              <a:rPr lang="en-GB" sz="1400" dirty="0" err="1"/>
              <a:t>ajralib</a:t>
            </a:r>
            <a:r>
              <a:rPr lang="en-GB" sz="1400" dirty="0"/>
              <a:t> </a:t>
            </a:r>
            <a:r>
              <a:rPr lang="en-GB" sz="1400" dirty="0" err="1"/>
              <a:t>chiqadi</a:t>
            </a:r>
            <a:r>
              <a:rPr lang="en-GB" sz="1400" dirty="0"/>
              <a:t>. </a:t>
            </a:r>
            <a:r>
              <a:rPr lang="en-GB" sz="1400" dirty="0" err="1"/>
              <a:t>Shuning</a:t>
            </a:r>
            <a:r>
              <a:rPr lang="en-GB" sz="1400" dirty="0"/>
              <a:t> </a:t>
            </a:r>
            <a:r>
              <a:rPr lang="en-GB" sz="1400" dirty="0" err="1"/>
              <a:t>uchun</a:t>
            </a:r>
            <a:r>
              <a:rPr lang="en-GB" sz="1400" dirty="0"/>
              <a:t> </a:t>
            </a:r>
            <a:r>
              <a:rPr lang="en-GB" sz="1400" dirty="0" err="1"/>
              <a:t>kaskad</a:t>
            </a:r>
            <a:r>
              <a:rPr lang="en-GB" sz="1400" dirty="0"/>
              <a:t> </a:t>
            </a:r>
            <a:r>
              <a:rPr lang="en-GB" sz="1400" dirty="0" err="1"/>
              <a:t>ikkilamchi</a:t>
            </a:r>
            <a:r>
              <a:rPr lang="en-GB" sz="1400" dirty="0"/>
              <a:t> </a:t>
            </a:r>
            <a:r>
              <a:rPr lang="en-GB" sz="1400" dirty="0" err="1"/>
              <a:t>elektronlar</a:t>
            </a:r>
            <a:r>
              <a:rPr lang="en-GB" sz="1400" dirty="0"/>
              <a:t> </a:t>
            </a:r>
            <a:r>
              <a:rPr lang="en-GB" sz="1400" dirty="0" err="1"/>
              <a:t>va</a:t>
            </a:r>
            <a:r>
              <a:rPr lang="en-GB" sz="1400" dirty="0"/>
              <a:t> </a:t>
            </a:r>
            <a:r>
              <a:rPr lang="en-GB" sz="1400" dirty="0" err="1"/>
              <a:t>fotonlar</a:t>
            </a:r>
            <a:r>
              <a:rPr lang="en-GB" sz="1400" dirty="0"/>
              <a:t> </a:t>
            </a:r>
            <a:r>
              <a:rPr lang="en-GB" sz="1400" dirty="0" err="1"/>
              <a:t>oqimi</a:t>
            </a:r>
            <a:r>
              <a:rPr lang="en-GB" sz="1400" dirty="0"/>
              <a:t> </a:t>
            </a:r>
            <a:r>
              <a:rPr lang="en-GB" sz="1400" dirty="0" err="1"/>
              <a:t>bilan</a:t>
            </a:r>
            <a:r>
              <a:rPr lang="en-GB" sz="1400" dirty="0"/>
              <a:t> </a:t>
            </a:r>
            <a:r>
              <a:rPr lang="en-GB" sz="1400" dirty="0" err="1"/>
              <a:t>birga</a:t>
            </a:r>
            <a:r>
              <a:rPr lang="en-GB" sz="1400" dirty="0"/>
              <a:t> </a:t>
            </a:r>
            <a:r>
              <a:rPr lang="en-GB" sz="1400" dirty="0" err="1"/>
              <a:t>og‘ir</a:t>
            </a:r>
            <a:r>
              <a:rPr lang="en-GB" sz="1400" dirty="0"/>
              <a:t> </a:t>
            </a:r>
            <a:r>
              <a:rPr lang="en-GB" sz="1400" dirty="0" err="1"/>
              <a:t>zarrachalar</a:t>
            </a:r>
            <a:r>
              <a:rPr lang="en-GB" sz="1400" dirty="0"/>
              <a:t> (</a:t>
            </a:r>
            <a:r>
              <a:rPr lang="en-GB" sz="1400" dirty="0" err="1"/>
              <a:t>fotoyadroviy</a:t>
            </a:r>
            <a:r>
              <a:rPr lang="en-GB" sz="1400" dirty="0"/>
              <a:t> </a:t>
            </a:r>
            <a:r>
              <a:rPr lang="en-GB" sz="1400" dirty="0" err="1"/>
              <a:t>mahsulotlar</a:t>
            </a:r>
            <a:r>
              <a:rPr lang="en-GB" sz="1400" dirty="0"/>
              <a:t>) </a:t>
            </a:r>
            <a:r>
              <a:rPr lang="en-GB" sz="1400" dirty="0" err="1"/>
              <a:t>oqimi</a:t>
            </a:r>
            <a:r>
              <a:rPr lang="en-GB" sz="1400" dirty="0"/>
              <a:t> </a:t>
            </a:r>
            <a:r>
              <a:rPr lang="en-GB" sz="1400" dirty="0" err="1"/>
              <a:t>bilan</a:t>
            </a:r>
            <a:r>
              <a:rPr lang="en-GB" sz="1400" dirty="0"/>
              <a:t> </a:t>
            </a:r>
            <a:r>
              <a:rPr lang="en-GB" sz="1400" dirty="0" err="1"/>
              <a:t>kuzatiladi</a:t>
            </a:r>
            <a:r>
              <a:rPr lang="en-GB" sz="1400" dirty="0"/>
              <a:t>. </a:t>
            </a:r>
            <a:r>
              <a:rPr lang="en-GB" sz="1400" dirty="0" err="1"/>
              <a:t>Zaryadsiz</a:t>
            </a:r>
            <a:r>
              <a:rPr lang="en-GB" sz="1400" dirty="0"/>
              <a:t> </a:t>
            </a:r>
            <a:r>
              <a:rPr lang="en-GB" sz="1400" dirty="0" err="1"/>
              <a:t>neytronlar</a:t>
            </a:r>
            <a:r>
              <a:rPr lang="en-GB" sz="1400" dirty="0"/>
              <a:t> </a:t>
            </a:r>
            <a:r>
              <a:rPr lang="en-GB" sz="1400" dirty="0" err="1"/>
              <a:t>modda</a:t>
            </a:r>
            <a:r>
              <a:rPr lang="en-GB" sz="1400" dirty="0"/>
              <a:t> </a:t>
            </a:r>
            <a:r>
              <a:rPr lang="en-GB" sz="1400" dirty="0" err="1"/>
              <a:t>chuqurligida</a:t>
            </a:r>
            <a:r>
              <a:rPr lang="en-GB" sz="1400" dirty="0"/>
              <a:t> </a:t>
            </a:r>
            <a:r>
              <a:rPr lang="en-GB" sz="1400" dirty="0" err="1"/>
              <a:t>uzoq</a:t>
            </a:r>
            <a:r>
              <a:rPr lang="en-GB" sz="1400" dirty="0"/>
              <a:t> </a:t>
            </a:r>
            <a:r>
              <a:rPr lang="en-GB" sz="1400" dirty="0" err="1"/>
              <a:t>masofaga</a:t>
            </a:r>
            <a:r>
              <a:rPr lang="en-GB" sz="1400" dirty="0"/>
              <a:t> </a:t>
            </a:r>
            <a:r>
              <a:rPr lang="en-GB" sz="1400" dirty="0" err="1"/>
              <a:t>tarqaladi</a:t>
            </a:r>
            <a:r>
              <a:rPr lang="en-GB" sz="1400" dirty="0"/>
              <a:t>, </a:t>
            </a:r>
            <a:r>
              <a:rPr lang="en-GB" sz="1400" dirty="0" err="1"/>
              <a:t>zaryadlangan</a:t>
            </a:r>
            <a:r>
              <a:rPr lang="en-GB" sz="1400" dirty="0"/>
              <a:t> </a:t>
            </a:r>
            <a:r>
              <a:rPr lang="en-GB" sz="1400" dirty="0" err="1"/>
              <a:t>zarrachalar</a:t>
            </a:r>
            <a:r>
              <a:rPr lang="en-GB" sz="1400" dirty="0"/>
              <a:t> </a:t>
            </a:r>
            <a:r>
              <a:rPr lang="en-GB" sz="1400" dirty="0" err="1"/>
              <a:t>esa</a:t>
            </a:r>
            <a:r>
              <a:rPr lang="en-GB" sz="1400" dirty="0"/>
              <a:t> </a:t>
            </a:r>
            <a:r>
              <a:rPr lang="en-GB" sz="1400" dirty="0" err="1"/>
              <a:t>odatda</a:t>
            </a:r>
            <a:r>
              <a:rPr lang="en-GB" sz="1400" dirty="0"/>
              <a:t> </a:t>
            </a:r>
            <a:r>
              <a:rPr lang="en-GB" sz="1400" dirty="0" err="1"/>
              <a:t>millimetrgacha</a:t>
            </a:r>
            <a:r>
              <a:rPr lang="en-GB" sz="1400" dirty="0"/>
              <a:t> </a:t>
            </a:r>
            <a:r>
              <a:rPr lang="en-GB" sz="1400" dirty="0" err="1"/>
              <a:t>bo‘lgan</a:t>
            </a:r>
            <a:r>
              <a:rPr lang="en-GB" sz="1400" dirty="0"/>
              <a:t> </a:t>
            </a:r>
            <a:r>
              <a:rPr lang="en-GB" sz="1400" dirty="0" err="1"/>
              <a:t>qisqa</a:t>
            </a:r>
            <a:r>
              <a:rPr lang="en-GB" sz="1400" dirty="0"/>
              <a:t> </a:t>
            </a:r>
            <a:r>
              <a:rPr lang="en-GB" sz="1400" dirty="0" err="1"/>
              <a:t>masofada</a:t>
            </a:r>
            <a:r>
              <a:rPr lang="en-GB" sz="1400" dirty="0"/>
              <a:t> </a:t>
            </a:r>
            <a:r>
              <a:rPr lang="en-GB" sz="1400" dirty="0" err="1"/>
              <a:t>to‘xtaydi</a:t>
            </a:r>
            <a:r>
              <a:rPr lang="en-GB" sz="1400" dirty="0"/>
              <a:t>.</a:t>
            </a:r>
            <a:endParaRPr lang="en-GB" sz="1400" dirty="0">
              <a:effectLst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714375" cy="6858000"/>
            <a:chOff x="0" y="0"/>
            <a:chExt cx="812800" cy="2709333"/>
          </a:xfrm>
        </p:grpSpPr>
        <p:sp>
          <p:nvSpPr>
            <p:cNvPr id="5" name="Freeform 4"/>
            <p:cNvSpPr/>
            <p:nvPr/>
          </p:nvSpPr>
          <p:spPr>
            <a:xfrm>
              <a:off x="0" y="0"/>
              <a:ext cx="812800" cy="2709333"/>
            </a:xfrm>
            <a:custGeom>
              <a:avLst/>
              <a:gdLst/>
              <a:ahLst/>
              <a:cxnLst/>
              <a:rect l="l" t="t" r="r" b="b"/>
              <a:pathLst>
                <a:path w="812800" h="2709333">
                  <a:moveTo>
                    <a:pt x="90311" y="0"/>
                  </a:moveTo>
                  <a:lnTo>
                    <a:pt x="722489" y="0"/>
                  </a:lnTo>
                  <a:cubicBezTo>
                    <a:pt x="746441" y="0"/>
                    <a:pt x="769412" y="9515"/>
                    <a:pt x="786348" y="26452"/>
                  </a:cubicBezTo>
                  <a:cubicBezTo>
                    <a:pt x="803285" y="43388"/>
                    <a:pt x="812800" y="66359"/>
                    <a:pt x="812800" y="90311"/>
                  </a:cubicBezTo>
                  <a:lnTo>
                    <a:pt x="812800" y="2619022"/>
                  </a:lnTo>
                  <a:cubicBezTo>
                    <a:pt x="812800" y="2642974"/>
                    <a:pt x="803285" y="2665945"/>
                    <a:pt x="786348" y="2682882"/>
                  </a:cubicBezTo>
                  <a:cubicBezTo>
                    <a:pt x="769412" y="2699818"/>
                    <a:pt x="746441" y="2709333"/>
                    <a:pt x="722489" y="2709333"/>
                  </a:cubicBezTo>
                  <a:lnTo>
                    <a:pt x="90311" y="2709333"/>
                  </a:lnTo>
                  <a:cubicBezTo>
                    <a:pt x="40434" y="2709333"/>
                    <a:pt x="0" y="2668900"/>
                    <a:pt x="0" y="2619022"/>
                  </a:cubicBezTo>
                  <a:lnTo>
                    <a:pt x="0" y="90311"/>
                  </a:lnTo>
                  <a:cubicBezTo>
                    <a:pt x="0" y="66359"/>
                    <a:pt x="9515" y="43388"/>
                    <a:pt x="26452" y="26452"/>
                  </a:cubicBezTo>
                  <a:cubicBezTo>
                    <a:pt x="43388" y="9515"/>
                    <a:pt x="66359" y="0"/>
                    <a:pt x="90311" y="0"/>
                  </a:cubicBezTo>
                  <a:close/>
                </a:path>
              </a:pathLst>
            </a:custGeom>
            <a:solidFill>
              <a:srgbClr val="303870"/>
            </a:solidFill>
          </p:spPr>
        </p:sp>
        <p:sp>
          <p:nvSpPr>
            <p:cNvPr id="6" name="TextBox 5"/>
            <p:cNvSpPr txBox="1"/>
            <p:nvPr/>
          </p:nvSpPr>
          <p:spPr>
            <a:xfrm>
              <a:off x="0" y="-95250"/>
              <a:ext cx="812800" cy="2804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7"/>
                </a:lnSpc>
              </a:pPr>
              <a:endParaRPr/>
            </a:p>
          </p:txBody>
        </p:sp>
      </p:grpSp>
      <p:pic>
        <p:nvPicPr>
          <p:cNvPr id="7" name="Picture 2" descr="Strong enhancement of electromagnetic shower development in oriented  scintillating crystals and implications for particle detectors | The  European Physical Journal C | Springer Nature Lin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449" y="1029338"/>
            <a:ext cx="6401457" cy="492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181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4575" y="716107"/>
            <a:ext cx="107473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oʻzaro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mexanizmini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batafsil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koʻrib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chiqamiz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Fotonlarning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atomlar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oʻzaro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mexanizmlari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Fotoeffekt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bog‘langan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oʻrtasidagi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oʻzaro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mexanizmi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deyarli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atom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elektroniga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uzatiladi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→ A⁺ + e⁻ </a:t>
            </a: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Fotoeffektda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farqlanadi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fotoeffekt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moddadagi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bog‘langan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holatlardan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holatlarga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o‘tishi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tashqariga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chiqmaydi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elektromagnit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o‘zgaradi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fotoeffekt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alohida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molekulalarda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tashqariga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chiqarilishi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kuzatiladi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fotonlarning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atom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so‘rilishi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natijasida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sodir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Fotoeffekt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chegaraviy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atomdagi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minimal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bog‘lanish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belgilanadi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95250" y="0"/>
            <a:ext cx="714375" cy="6858000"/>
            <a:chOff x="0" y="0"/>
            <a:chExt cx="812800" cy="2709333"/>
          </a:xfrm>
        </p:grpSpPr>
        <p:sp>
          <p:nvSpPr>
            <p:cNvPr id="4" name="Freeform 3"/>
            <p:cNvSpPr/>
            <p:nvPr/>
          </p:nvSpPr>
          <p:spPr>
            <a:xfrm>
              <a:off x="0" y="0"/>
              <a:ext cx="812800" cy="2709333"/>
            </a:xfrm>
            <a:custGeom>
              <a:avLst/>
              <a:gdLst/>
              <a:ahLst/>
              <a:cxnLst/>
              <a:rect l="l" t="t" r="r" b="b"/>
              <a:pathLst>
                <a:path w="812800" h="2709333">
                  <a:moveTo>
                    <a:pt x="90311" y="0"/>
                  </a:moveTo>
                  <a:lnTo>
                    <a:pt x="722489" y="0"/>
                  </a:lnTo>
                  <a:cubicBezTo>
                    <a:pt x="746441" y="0"/>
                    <a:pt x="769412" y="9515"/>
                    <a:pt x="786348" y="26452"/>
                  </a:cubicBezTo>
                  <a:cubicBezTo>
                    <a:pt x="803285" y="43388"/>
                    <a:pt x="812800" y="66359"/>
                    <a:pt x="812800" y="90311"/>
                  </a:cubicBezTo>
                  <a:lnTo>
                    <a:pt x="812800" y="2619022"/>
                  </a:lnTo>
                  <a:cubicBezTo>
                    <a:pt x="812800" y="2642974"/>
                    <a:pt x="803285" y="2665945"/>
                    <a:pt x="786348" y="2682882"/>
                  </a:cubicBezTo>
                  <a:cubicBezTo>
                    <a:pt x="769412" y="2699818"/>
                    <a:pt x="746441" y="2709333"/>
                    <a:pt x="722489" y="2709333"/>
                  </a:cubicBezTo>
                  <a:lnTo>
                    <a:pt x="90311" y="2709333"/>
                  </a:lnTo>
                  <a:cubicBezTo>
                    <a:pt x="40434" y="2709333"/>
                    <a:pt x="0" y="2668900"/>
                    <a:pt x="0" y="2619022"/>
                  </a:cubicBezTo>
                  <a:lnTo>
                    <a:pt x="0" y="90311"/>
                  </a:lnTo>
                  <a:cubicBezTo>
                    <a:pt x="0" y="66359"/>
                    <a:pt x="9515" y="43388"/>
                    <a:pt x="26452" y="26452"/>
                  </a:cubicBezTo>
                  <a:cubicBezTo>
                    <a:pt x="43388" y="9515"/>
                    <a:pt x="66359" y="0"/>
                    <a:pt x="90311" y="0"/>
                  </a:cubicBezTo>
                  <a:close/>
                </a:path>
              </a:pathLst>
            </a:custGeom>
            <a:solidFill>
              <a:srgbClr val="303870"/>
            </a:solidFill>
          </p:spPr>
        </p:sp>
        <p:sp>
          <p:nvSpPr>
            <p:cNvPr id="5" name="TextBox 4"/>
            <p:cNvSpPr txBox="1"/>
            <p:nvPr/>
          </p:nvSpPr>
          <p:spPr>
            <a:xfrm>
              <a:off x="0" y="-95250"/>
              <a:ext cx="812800" cy="2804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7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772335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868</Words>
  <Application>Microsoft Office PowerPoint</Application>
  <PresentationFormat>Widescreen</PresentationFormat>
  <Paragraphs>89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MT-Extra</vt:lpstr>
      <vt:lpstr>Nunito</vt:lpstr>
      <vt:lpstr>PTSerif-Bold</vt:lpstr>
      <vt:lpstr>PTSerif-Regular</vt:lpstr>
      <vt:lpstr>Times New Roman</vt:lpstr>
      <vt:lpstr>Тема Office</vt:lpstr>
      <vt:lpstr>  9. Gamma nurlarning modda bilan o‘zaro ta’siri. </vt:lpstr>
      <vt:lpstr>Reja: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Yuqori energiyali foton (γ, energiyasi E ≥ 1.022 MeV = 2mₑc²) atom yadrosi yaqinidagi kuchli elektromagnit maydonda o‘z energiyasini to‘liq elektron (e⁻) va pozitron (e⁺) juftiga aylantiradi. Jarayon: γ + yadro → e⁻ + e⁺ + yadro (yadroning impuls oladi, energiya saqlanadi). Bu mexanizm faqat yadro maydonida sodir bo‘ladi (elektron maydonida ehtimollik juda past). Natijada elektron-foton yomg‘irida (kaskadda) yangi zaryadlangan zarrachalar paydo bo‘lib, kaskad yanada rivojlanadi. Energiya yetarli bo‘lmasa, juftlik hosil bo‘lmaydi. </vt:lpstr>
      <vt:lpstr>Yadroviy fotoeffekt (fotodisintegratsiya yoki fotoyadroviy reaksiya) Yuqori energiyali gamma-foton (E &gt; yadro bog‘lanish energiyasi, odatda 5–20 MeV) atom yadrosi tomonidan to‘liq yutiladi. Natijada yadro qo‘zg‘alib, undan nuklon (neytron, proton yoki alfa-zarracha) chiqariladi. Asosiy mexanizm — gigant dipol rezonansi (GDR): yadro ichida proton va neytronlar bir-biriga nisbatan tebranishadi. Oddiy misol: γ + ²H → p + n (deyteron uchun threshold energiya ~2.23 MeV). Umumiy: γ + A → (A−1) + n (yoki p). Bu jarayon elektron-foton yomg‘irida yuqori energiyalarda yuzaga keladi va fotoyadroviy mahsulotlar (neytronlar, protonlar) hosil qiladi. Zaryadlangan zarrachalar qisqa masofada to‘xtaydi, neytronlar esa chuqurlik bo‘ylab tarqaladi. </vt:lpstr>
      <vt:lpstr>Foydalanilgan adabiyotlar:  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8-ma’ruza. Fotonlarning modda bilan o‘zaro ta’siri. Foton manbalari. Foton nurlanishining modda bilan o‘zaro ta’sirining asosiy mexanizmlari va nurlanish oqimi zichligining kamayish qonuniyatlari.</dc:title>
  <dc:creator>Saydimov</dc:creator>
  <cp:lastModifiedBy>AZIZBEKJON</cp:lastModifiedBy>
  <cp:revision>43</cp:revision>
  <dcterms:created xsi:type="dcterms:W3CDTF">2026-03-16T15:07:23Z</dcterms:created>
  <dcterms:modified xsi:type="dcterms:W3CDTF">2026-04-02T04:26:40Z</dcterms:modified>
</cp:coreProperties>
</file>