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3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 Math" panose="02040503050406030204" pitchFamily="18" charset="0"/>
      <p:regular r:id="rId23"/>
    </p:embeddedFont>
    <p:embeddedFont>
      <p:font typeface="Inter" panose="020B0604020202020204" charset="0"/>
      <p:regular r:id="rId24"/>
    </p:embeddedFont>
    <p:embeddedFont>
      <p:font typeface="Inter Light" panose="020B0604020202020204" charset="0"/>
      <p:regular r:id="rId25"/>
    </p:embeddedFont>
    <p:embeddedFont>
      <p:font typeface="Inter Semi-Bold" panose="020B0604020202020204" charset="0"/>
      <p:regular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Bold" panose="020B0806030504020204" charset="0"/>
      <p:regular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hrom Shokirov" userId="85037247d64708f2" providerId="LiveId" clId="{8579D161-8357-432E-9CC2-E5455C068B86}"/>
    <pc:docChg chg="modSld">
      <pc:chgData name="Bahrom Shokirov" userId="85037247d64708f2" providerId="LiveId" clId="{8579D161-8357-432E-9CC2-E5455C068B86}" dt="2026-03-18T16:56:28.770" v="5" actId="1036"/>
      <pc:docMkLst>
        <pc:docMk/>
      </pc:docMkLst>
      <pc:sldChg chg="addSp delSp modSp mod">
        <pc:chgData name="Bahrom Shokirov" userId="85037247d64708f2" providerId="LiveId" clId="{8579D161-8357-432E-9CC2-E5455C068B86}" dt="2026-03-18T16:56:28.770" v="5" actId="1036"/>
        <pc:sldMkLst>
          <pc:docMk/>
          <pc:sldMk cId="2099630749" sldId="273"/>
        </pc:sldMkLst>
        <pc:picChg chg="add mod">
          <ac:chgData name="Bahrom Shokirov" userId="85037247d64708f2" providerId="LiveId" clId="{8579D161-8357-432E-9CC2-E5455C068B86}" dt="2026-03-18T16:56:28.770" v="5" actId="1036"/>
          <ac:picMkLst>
            <pc:docMk/>
            <pc:sldMk cId="2099630749" sldId="273"/>
            <ac:picMk id="3" creationId="{08E352CE-E6AC-4F76-9EE6-4850A0FAF777}"/>
          </ac:picMkLst>
        </pc:picChg>
        <pc:picChg chg="add del mod">
          <ac:chgData name="Bahrom Shokirov" userId="85037247d64708f2" providerId="LiveId" clId="{8579D161-8357-432E-9CC2-E5455C068B86}" dt="2026-03-18T16:55:54.632" v="2" actId="21"/>
          <ac:picMkLst>
            <pc:docMk/>
            <pc:sldMk cId="2099630749" sldId="273"/>
            <ac:picMk id="5" creationId="{46EE50C4-6DF6-4405-9528-33956E53830E}"/>
          </ac:picMkLst>
        </pc:picChg>
        <pc:picChg chg="del">
          <ac:chgData name="Bahrom Shokirov" userId="85037247d64708f2" providerId="LiveId" clId="{8579D161-8357-432E-9CC2-E5455C068B86}" dt="2026-03-18T16:55:46.886" v="0" actId="21"/>
          <ac:picMkLst>
            <pc:docMk/>
            <pc:sldMk cId="2099630749" sldId="273"/>
            <ac:picMk id="1026" creationId="{A3F53E9F-0EE2-4A84-8E79-37A3AD31724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hare.google/XYLKgiPaLa4M2fM7p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2633335" y="2165776"/>
            <a:ext cx="10730064" cy="5955448"/>
            <a:chOff x="0" y="0"/>
            <a:chExt cx="3845413" cy="21342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2134298"/>
            </a:xfrm>
            <a:custGeom>
              <a:avLst/>
              <a:gdLst/>
              <a:ahLst/>
              <a:cxnLst/>
              <a:rect l="l" t="t" r="r" b="b"/>
              <a:pathLst>
                <a:path w="3845413" h="2134298">
                  <a:moveTo>
                    <a:pt x="0" y="0"/>
                  </a:moveTo>
                  <a:lnTo>
                    <a:pt x="3845413" y="0"/>
                  </a:lnTo>
                  <a:lnTo>
                    <a:pt x="3845413" y="2134298"/>
                  </a:lnTo>
                  <a:lnTo>
                    <a:pt x="0" y="2134298"/>
                  </a:lnTo>
                  <a:close/>
                </a:path>
              </a:pathLst>
            </a:custGeom>
            <a:solidFill>
              <a:srgbClr val="F6F5F3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2181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08323" y="3868740"/>
            <a:ext cx="9152075" cy="2835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24"/>
              </a:lnSpc>
            </a:pPr>
            <a:r>
              <a:rPr lang="en-US" sz="8499" b="1" spc="-637">
                <a:solidFill>
                  <a:srgbClr val="403E3E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GAMMA NURLARNI MODDALAR BILAN O’ZARO TA’SIRI</a:t>
            </a:r>
          </a:p>
        </p:txBody>
      </p:sp>
      <p:sp>
        <p:nvSpPr>
          <p:cNvPr id="9" name="Freeform 9"/>
          <p:cNvSpPr/>
          <p:nvPr/>
        </p:nvSpPr>
        <p:spPr>
          <a:xfrm>
            <a:off x="5235230" y="1031452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54510" y="7451535"/>
            <a:ext cx="5154911" cy="1507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5"/>
              </a:lnSpc>
            </a:pPr>
            <a:r>
              <a:rPr lang="en-US" sz="2168" spc="-86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TUZUVCHI: SHOKIROV BAHROMJON</a:t>
            </a:r>
          </a:p>
          <a:p>
            <a:pPr algn="ctr">
              <a:lnSpc>
                <a:spcPts val="3035"/>
              </a:lnSpc>
            </a:pPr>
            <a:r>
              <a:rPr lang="en-US" sz="2168" spc="-86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MIRZAQULOV ARABBOY</a:t>
            </a:r>
          </a:p>
          <a:p>
            <a:pPr marL="0" lvl="0" indent="0" algn="ctr">
              <a:lnSpc>
                <a:spcPts val="3035"/>
              </a:lnSpc>
              <a:spcBef>
                <a:spcPct val="0"/>
              </a:spcBef>
            </a:pPr>
            <a:r>
              <a:rPr lang="en-US" sz="2168" spc="-86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QABUL QILUVCHI: XOSHIMJONOV XURSHID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0914" y="983827"/>
            <a:ext cx="4021566" cy="107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1"/>
              </a:lnSpc>
              <a:spcBef>
                <a:spcPct val="0"/>
              </a:spcBef>
            </a:pPr>
            <a:r>
              <a:rPr lang="en-US" sz="2058" spc="-8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IONLASHTIRUVCHI NURLARNING MODDALAR BILAN O’ZARO TA’SIRI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2382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12.02.2026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662154" y="2414649"/>
            <a:ext cx="6108650" cy="4760095"/>
          </a:xfrm>
          <a:custGeom>
            <a:avLst/>
            <a:gdLst/>
            <a:ahLst/>
            <a:cxnLst/>
            <a:rect l="l" t="t" r="r" b="b"/>
            <a:pathLst>
              <a:path w="6108650" h="4760095">
                <a:moveTo>
                  <a:pt x="0" y="0"/>
                </a:moveTo>
                <a:lnTo>
                  <a:pt x="6108650" y="0"/>
                </a:lnTo>
                <a:lnTo>
                  <a:pt x="6108650" y="4760095"/>
                </a:lnTo>
                <a:lnTo>
                  <a:pt x="0" y="4760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865"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8"/>
              <p:cNvSpPr txBox="1"/>
              <p:nvPr/>
            </p:nvSpPr>
            <p:spPr>
              <a:xfrm>
                <a:off x="752493" y="825244"/>
                <a:ext cx="8798025" cy="407720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219"/>
                  </a:lnSpc>
                </a:pP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Foton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va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tinch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holatdagi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erkin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elektronning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elastik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to'qnashuvi</a:t>
                </a:r>
                <a:endParaRPr lang="en-US" sz="22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tufayli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vujudga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kelgan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to'lqin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uzunligining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o'zgarishini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aniqlash</a:t>
                </a:r>
                <a:endParaRPr lang="en-US" sz="22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uchun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energiya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va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impulsning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saqlanish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qonunlarini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quyidagicha</a:t>
                </a:r>
                <a:endParaRPr lang="en-US" sz="22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yozish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299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mumkin</a:t>
                </a:r>
                <a:r>
                  <a:rPr lang="en-US" sz="2299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:</a:t>
                </a:r>
              </a:p>
              <a:p>
                <a:pPr algn="ctr">
                  <a:lnSpc>
                    <a:spcPts val="3219"/>
                  </a:lnSpc>
                </a:pPr>
                <a:endParaRPr lang="en-US" sz="22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𝑓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𝑒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𝑓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𝑒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800" b="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:endParaRPr lang="en-US" sz="28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𝑓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𝑓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𝑒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800" b="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19"/>
                  </a:lnSpc>
                </a:pPr>
                <a:endParaRPr lang="en-US" sz="22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mc:Choice>
        <mc:Fallback xmlns="">
          <p:sp>
            <p:nvSpPr>
              <p:cNvPr id="8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93" y="825244"/>
                <a:ext cx="8798025" cy="4077206"/>
              </a:xfrm>
              <a:prstGeom prst="rect">
                <a:avLst/>
              </a:prstGeom>
              <a:blipFill>
                <a:blip r:embed="rId3"/>
                <a:stretch>
                  <a:fillRect l="-69" t="-1644" r="-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752493" y="4746666"/>
                <a:ext cx="8348481" cy="366690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220"/>
                  </a:lnSpc>
                </a:pP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Yuqoridagi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tenglamalar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sistemasini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yechish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orqali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to’qnashuvdan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oldingi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va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keyingi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foton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to’lqin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uzunliklarini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faqrqini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topish</a:t>
                </a:r>
                <a:r>
                  <a:rPr lang="en-US" sz="2300" dirty="0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300" dirty="0" err="1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mumkin</a:t>
                </a:r>
                <a:endParaRPr lang="en-US" sz="23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:endParaRPr lang="en-US" sz="23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:endParaRPr lang="en-US" sz="23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Δ</m:t>
                      </m:r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𝜆</m:t>
                      </m:r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h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𝑐</m:t>
                          </m:r>
                        </m:den>
                      </m:f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b="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:endParaRPr lang="en-US" sz="2300" b="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:endParaRPr lang="en-US" sz="2300" b="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220"/>
                  </a:lnSpc>
                </a:pPr>
                <a:endParaRPr lang="en-US" sz="23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93" y="4746666"/>
                <a:ext cx="8348481" cy="3666901"/>
              </a:xfrm>
              <a:prstGeom prst="rect">
                <a:avLst/>
              </a:prstGeom>
              <a:blipFill>
                <a:blip r:embed="rId4"/>
                <a:stretch>
                  <a:fillRect t="-1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2621133" y="2153574"/>
            <a:ext cx="10730064" cy="5979852"/>
            <a:chOff x="0" y="0"/>
            <a:chExt cx="3845413" cy="21430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2143044"/>
            </a:xfrm>
            <a:custGeom>
              <a:avLst/>
              <a:gdLst/>
              <a:ahLst/>
              <a:cxnLst/>
              <a:rect l="l" t="t" r="r" b="b"/>
              <a:pathLst>
                <a:path w="3845413" h="2143044">
                  <a:moveTo>
                    <a:pt x="0" y="0"/>
                  </a:moveTo>
                  <a:lnTo>
                    <a:pt x="3845413" y="0"/>
                  </a:lnTo>
                  <a:lnTo>
                    <a:pt x="3845413" y="2143044"/>
                  </a:lnTo>
                  <a:lnTo>
                    <a:pt x="0" y="2143044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2190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235230" y="1031452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>
            <a:off x="6528952" y="3575208"/>
            <a:ext cx="9504908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848524" y="3258094"/>
            <a:ext cx="4386706" cy="4448317"/>
          </a:xfrm>
          <a:custGeom>
            <a:avLst/>
            <a:gdLst/>
            <a:ahLst/>
            <a:cxnLst/>
            <a:rect l="l" t="t" r="r" b="b"/>
            <a:pathLst>
              <a:path w="4386706" h="4448317">
                <a:moveTo>
                  <a:pt x="0" y="0"/>
                </a:moveTo>
                <a:lnTo>
                  <a:pt x="4386706" y="0"/>
                </a:lnTo>
                <a:lnTo>
                  <a:pt x="4386706" y="4448317"/>
                </a:lnTo>
                <a:lnTo>
                  <a:pt x="0" y="4448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09421" y="1866982"/>
            <a:ext cx="11672675" cy="158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Elekrtron</a:t>
            </a:r>
            <a:r>
              <a:rPr lang="en-US" sz="4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</a:t>
            </a:r>
            <a:r>
              <a:rPr lang="en-US" sz="4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pozitron</a:t>
            </a:r>
            <a:r>
              <a:rPr lang="en-US" sz="4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juftining</a:t>
            </a:r>
            <a:r>
              <a:rPr lang="en-US" sz="4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hosil</a:t>
            </a:r>
            <a:r>
              <a:rPr lang="en-US" sz="4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bo’lishi</a:t>
            </a:r>
            <a:endParaRPr lang="en-US" sz="46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937504" y="4880660"/>
            <a:ext cx="9216509" cy="282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Elektron-pozitron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jufti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yadroning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maydonida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yuz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beradi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</a:t>
            </a:r>
            <a:endParaRPr lang="en-US" sz="1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jarayon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vaqtida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yadroga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tepki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energiya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ko'rinishida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energiya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beriladi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Elektron-pozitronning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tinch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holatdagi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massasiga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to'g'ri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keluvchi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energiya</a:t>
            </a:r>
            <a:endParaRPr lang="en-US" sz="1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2m c^2 = 1,02 MeV.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Shuning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uchun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gamma-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kvant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energiyasi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1,02 MeV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dan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katta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bo'lgandagina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elektron-pozitron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jufti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hosil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bo'lishi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mumkin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Elektron-pozitron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juftining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hosil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bo'lishida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yadro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olgan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tepki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energiyasi</a:t>
            </a:r>
            <a:endParaRPr lang="en-US" sz="1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juda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kichik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bo'lgani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uchun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E, ~ 2m c2 dan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boshlab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elektron-pozitron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jufti</a:t>
            </a:r>
            <a:endParaRPr lang="en-US" sz="1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hosil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bo'lishi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mumkin</a:t>
            </a:r>
            <a:r>
              <a:rPr lang="en-US" sz="1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2621133" y="2153574"/>
            <a:ext cx="10730064" cy="5979852"/>
            <a:chOff x="0" y="0"/>
            <a:chExt cx="3845413" cy="21430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2143044"/>
            </a:xfrm>
            <a:custGeom>
              <a:avLst/>
              <a:gdLst/>
              <a:ahLst/>
              <a:cxnLst/>
              <a:rect l="l" t="t" r="r" b="b"/>
              <a:pathLst>
                <a:path w="3845413" h="2143044">
                  <a:moveTo>
                    <a:pt x="0" y="0"/>
                  </a:moveTo>
                  <a:lnTo>
                    <a:pt x="3845413" y="0"/>
                  </a:lnTo>
                  <a:lnTo>
                    <a:pt x="3845413" y="2143044"/>
                  </a:lnTo>
                  <a:lnTo>
                    <a:pt x="0" y="2143044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2190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00122" y="3072900"/>
            <a:ext cx="5160373" cy="4141199"/>
          </a:xfrm>
          <a:custGeom>
            <a:avLst/>
            <a:gdLst/>
            <a:ahLst/>
            <a:cxnLst/>
            <a:rect l="l" t="t" r="r" b="b"/>
            <a:pathLst>
              <a:path w="5160373" h="4141199">
                <a:moveTo>
                  <a:pt x="0" y="0"/>
                </a:moveTo>
                <a:lnTo>
                  <a:pt x="5160373" y="0"/>
                </a:lnTo>
                <a:lnTo>
                  <a:pt x="5160373" y="4141200"/>
                </a:lnTo>
                <a:lnTo>
                  <a:pt x="0" y="4141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6110302" y="205034"/>
                <a:ext cx="10772520" cy="801416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just">
                  <a:lnSpc>
                    <a:spcPts val="4524"/>
                  </a:lnSpc>
                  <a:spcBef>
                    <a:spcPct val="0"/>
                  </a:spcBef>
                </a:pP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Elektronning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maydonida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ham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elektron-pozitron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jufti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hosil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bo'lishi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mumkin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Lekin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bu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holda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katta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tepki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energiya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oladi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Shuning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uchun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ham,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maydonida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gamma-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kvant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energiyasi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31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𝐸</m:t>
                    </m:r>
                    <m:r>
                      <a:rPr lang="en-US" sz="3231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=2</m:t>
                    </m:r>
                    <m:sSub>
                      <m:sSubPr>
                        <m:ctrlP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bPr>
                      <m:e>
                        <m: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𝑚</m:t>
                        </m:r>
                      </m:e>
                      <m:sub>
                        <m: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pPr>
                      <m:e>
                        <m: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𝑐</m:t>
                        </m:r>
                      </m:e>
                      <m:sup>
                        <m:r>
                          <a:rPr lang="en-US" sz="3231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= 2,04 MeV dan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katta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bo'lgandagina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elektron-pozitron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jufti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hosil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bo'ladi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Bo'shliqda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elektron-pozitron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jufti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hosil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bo'lmaydi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,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aks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holda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energiya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va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impulsning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saqlanish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qonuni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buziladi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Elektron-pozitron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jufti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ikki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foton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yoki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ikki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to'qnashishida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ham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hosil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bo'lishi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mumkin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Birinchi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holda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to'qnashuvchi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fotonlar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energiyalarining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yig'indisi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E + E2&gt;</a:t>
                </a:r>
                <a:r>
                  <a:rPr lang="en-US" sz="3231" dirty="0">
                    <a:solidFill>
                      <a:srgbClr val="000000"/>
                    </a:solidFill>
                    <a:ea typeface="Poppins"/>
                    <a:cs typeface="Poppins"/>
                    <a:sym typeface="Poppins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3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2</m:t>
                    </m:r>
                    <m:sSub>
                      <m:sSubPr>
                        <m:ctrlP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bPr>
                      <m:e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𝑚</m:t>
                        </m:r>
                      </m:e>
                      <m:sub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pPr>
                      <m:e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𝑐</m:t>
                        </m:r>
                      </m:e>
                      <m:sup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31" dirty="0">
                    <a:solidFill>
                      <a:srgbClr val="000000"/>
                    </a:solidFill>
                    <a:ea typeface="Poppins"/>
                    <a:cs typeface="Poppins"/>
                    <a:sym typeface="Poppins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31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 </m:t>
                    </m:r>
                  </m:oMath>
                </a14:m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,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ikkinchi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holda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harakatdagi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elektronning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to'la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energiyasi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E„ &gt; </a:t>
                </a:r>
                <a14:m>
                  <m:oMath xmlns:m="http://schemas.openxmlformats.org/officeDocument/2006/math">
                    <m:r>
                      <a:rPr lang="en-US" sz="323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7</m:t>
                    </m:r>
                    <m:r>
                      <a:rPr lang="en-US" sz="3231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oppins"/>
                        <a:cs typeface="Poppins"/>
                        <a:sym typeface="Poppins"/>
                      </a:rPr>
                      <m:t> </m:t>
                    </m:r>
                    <m:sSub>
                      <m:sSubPr>
                        <m:ctrlPr>
                          <a:rPr lang="en-US" sz="323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bPr>
                      <m:e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𝑚</m:t>
                        </m:r>
                      </m:e>
                      <m:sub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</m:ctrlPr>
                      </m:sSupPr>
                      <m:e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𝑐</m:t>
                        </m:r>
                      </m:e>
                      <m:sup>
                        <m:r>
                          <a:rPr lang="en-US" sz="323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oppins"/>
                            <a:cs typeface="Poppins"/>
                            <a:sym typeface="Poppin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bo'lishi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3231" dirty="0" err="1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shart</a:t>
                </a:r>
                <a:r>
                  <a:rPr lang="en-US" sz="3231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302" y="205034"/>
                <a:ext cx="10772520" cy="8014162"/>
              </a:xfrm>
              <a:prstGeom prst="rect">
                <a:avLst/>
              </a:prstGeom>
              <a:blipFill>
                <a:blip r:embed="rId3"/>
                <a:stretch>
                  <a:fillRect l="-2264" t="-989" r="-2320" b="-2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7659448" y="-7437684"/>
            <a:ext cx="2969118" cy="18511389"/>
            <a:chOff x="0" y="0"/>
            <a:chExt cx="1064065" cy="66340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4065" cy="6634064"/>
            </a:xfrm>
            <a:custGeom>
              <a:avLst/>
              <a:gdLst/>
              <a:ahLst/>
              <a:cxnLst/>
              <a:rect l="l" t="t" r="r" b="b"/>
              <a:pathLst>
                <a:path w="1064065" h="6634064">
                  <a:moveTo>
                    <a:pt x="0" y="0"/>
                  </a:moveTo>
                  <a:lnTo>
                    <a:pt x="1064065" y="0"/>
                  </a:lnTo>
                  <a:lnTo>
                    <a:pt x="1064065" y="6634064"/>
                  </a:lnTo>
                  <a:lnTo>
                    <a:pt x="0" y="6634064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064065" cy="6681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321509" y="4686300"/>
            <a:ext cx="9644982" cy="5019595"/>
          </a:xfrm>
          <a:custGeom>
            <a:avLst/>
            <a:gdLst/>
            <a:ahLst/>
            <a:cxnLst/>
            <a:rect l="l" t="t" r="r" b="b"/>
            <a:pathLst>
              <a:path w="9644982" h="5019595">
                <a:moveTo>
                  <a:pt x="0" y="0"/>
                </a:moveTo>
                <a:lnTo>
                  <a:pt x="9644982" y="0"/>
                </a:lnTo>
                <a:lnTo>
                  <a:pt x="9644982" y="5019595"/>
                </a:lnTo>
                <a:lnTo>
                  <a:pt x="0" y="5019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9574E4-C476-4C92-827C-FA016925E2C3}"/>
                  </a:ext>
                </a:extLst>
              </p:cNvPr>
              <p:cNvSpPr txBox="1"/>
              <p:nvPr/>
            </p:nvSpPr>
            <p:spPr>
              <a:xfrm>
                <a:off x="3693337" y="1883268"/>
                <a:ext cx="9848538" cy="11406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799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𝑗𝑢𝑓𝑡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137</m:t>
                          </m:r>
                        </m:den>
                      </m:f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218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27</m:t>
                              </m:r>
                            </m:den>
                          </m:f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b="0" dirty="0"/>
              </a:p>
              <a:p>
                <a:pPr algn="ctr">
                  <a:lnSpc>
                    <a:spcPts val="2799"/>
                  </a:lnSpc>
                  <a:spcBef>
                    <a:spcPct val="0"/>
                  </a:spcBef>
                </a:pPr>
                <a:endParaRPr lang="en-US" b="0" dirty="0"/>
              </a:p>
              <a:p>
                <a:pPr algn="ctr">
                  <a:lnSpc>
                    <a:spcPts val="2799"/>
                  </a:lnSpc>
                  <a:spcBef>
                    <a:spcPct val="0"/>
                  </a:spcBef>
                </a:pP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9574E4-C476-4C92-827C-FA016925E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3337" y="1883268"/>
                <a:ext cx="9848538" cy="1140697"/>
              </a:xfrm>
              <a:prstGeom prst="rect">
                <a:avLst/>
              </a:prstGeom>
              <a:blipFill>
                <a:blip r:embed="rId3"/>
                <a:stretch>
                  <a:fillRect t="-32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E20D128-2776-4BB4-B57E-B4A8A49BDBA2}"/>
              </a:ext>
            </a:extLst>
          </p:cNvPr>
          <p:cNvSpPr txBox="1"/>
          <p:nvPr/>
        </p:nvSpPr>
        <p:spPr>
          <a:xfrm>
            <a:off x="3959412" y="3440437"/>
            <a:ext cx="132617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ELEKTRON POZITRON JUFTINING EFFEKTIV KESIMINI GAMMA KVANT ENERGIYASIGA BOG’LANISHI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04A672-6E4B-4702-8E81-98EA75779741}"/>
              </a:ext>
            </a:extLst>
          </p:cNvPr>
          <p:cNvSpPr txBox="1"/>
          <p:nvPr/>
        </p:nvSpPr>
        <p:spPr>
          <a:xfrm>
            <a:off x="4267200" y="737754"/>
            <a:ext cx="13106400" cy="47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Poppins"/>
                <a:cs typeface="Poppins"/>
                <a:sym typeface="Poppins"/>
              </a:rPr>
              <a:t>QO’RG’OSHIN UCHUN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BARCHA EFFEKTLAR EFFEKTIV KESIMLARINING GRAFIGI </a:t>
            </a:r>
            <a:endParaRPr lang="en-US" sz="24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E352CE-E6AC-4F76-9EE6-4850A0FAF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723238"/>
            <a:ext cx="13536914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3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 rot="5972069">
            <a:off x="-4633583" y="-1032058"/>
            <a:ext cx="23914102" cy="1518667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8" name="Freeform 8"/>
          <p:cNvSpPr/>
          <p:nvPr/>
        </p:nvSpPr>
        <p:spPr>
          <a:xfrm>
            <a:off x="6140140" y="1028700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200" y="4995895"/>
            <a:ext cx="6380594" cy="4246790"/>
          </a:xfrm>
          <a:custGeom>
            <a:avLst/>
            <a:gdLst/>
            <a:ahLst/>
            <a:cxnLst/>
            <a:rect l="l" t="t" r="r" b="b"/>
            <a:pathLst>
              <a:path w="6380594" h="4246790">
                <a:moveTo>
                  <a:pt x="0" y="0"/>
                </a:moveTo>
                <a:lnTo>
                  <a:pt x="6380593" y="0"/>
                </a:lnTo>
                <a:lnTo>
                  <a:pt x="6380593" y="4246790"/>
                </a:lnTo>
                <a:lnTo>
                  <a:pt x="0" y="42467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183611" y="1539358"/>
            <a:ext cx="7553325" cy="1012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24"/>
              </a:lnSpc>
            </a:pPr>
            <a:r>
              <a:rPr lang="en-US" sz="8499" b="1" spc="-637">
                <a:solidFill>
                  <a:srgbClr val="403E3E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XULOSA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2"/>
              <p:cNvSpPr txBox="1"/>
              <p:nvPr/>
            </p:nvSpPr>
            <p:spPr>
              <a:xfrm>
                <a:off x="7088521" y="4156510"/>
                <a:ext cx="8816082" cy="346248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Yuqorida gamma-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kvantlarning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muhit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bilan</a:t>
                </a: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ta'sirlashuvida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fotoeffekt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,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kompton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effekti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va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elektron-pozitron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juftini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hosil</a:t>
                </a: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bo'lishi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natijasida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muhitda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yutilishini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ko'rib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chiqdik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. Gamma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nurlarning</a:t>
                </a: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muhitda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to'la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yutilish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koeffitsienti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yuqoridagi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uch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jarayon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hisobiga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yutilish</a:t>
                </a: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koeffitsientlari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yig'indisidan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 </a:t>
                </a:r>
                <a:r>
                  <a:rPr lang="en-US" sz="1899" dirty="0" err="1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iborat</a:t>
                </a:r>
                <a:r>
                  <a:rPr lang="en-US" sz="1899" dirty="0">
                    <a:solidFill>
                      <a:srgbClr val="403E3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:</a:t>
                </a: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:endParaRPr lang="en-US" sz="1899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algn="just">
                  <a:lnSpc>
                    <a:spcPts val="2659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Poppins"/>
                          <a:cs typeface="Poppins"/>
                          <a:sym typeface="Poppins"/>
                        </a:rPr>
                        <m:t>𝜇</m:t>
                      </m:r>
                      <m:r>
                        <a:rPr lang="en-US" sz="36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Poppins"/>
                          <a:cs typeface="Poppins"/>
                          <a:sym typeface="Poppins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𝜇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𝑓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Poppins"/>
                          <a:cs typeface="Poppins"/>
                          <a:sym typeface="Poppins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𝜇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𝑘𝑜𝑚𝑝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Poppins"/>
                          <a:cs typeface="Poppins"/>
                          <a:sym typeface="Poppins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𝜇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Poppins"/>
                              <a:cs typeface="Poppins"/>
                              <a:sym typeface="Poppins"/>
                            </a:rPr>
                            <m:t>𝑗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Poppins"/>
                          <a:cs typeface="Poppins"/>
                          <a:sym typeface="Poppins"/>
                        </a:rPr>
                        <m:t>  </m:t>
                      </m:r>
                    </m:oMath>
                  </m:oMathPara>
                </a14:m>
                <a:endParaRPr lang="en-US" sz="3600" dirty="0">
                  <a:solidFill>
                    <a:srgbClr val="403E3E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</mc:Choice>
        <mc:Fallback xmlns="">
          <p:sp>
            <p:nvSpPr>
              <p:cNvPr id="12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521" y="4156510"/>
                <a:ext cx="8816082" cy="3462486"/>
              </a:xfrm>
              <a:prstGeom prst="rect">
                <a:avLst/>
              </a:prstGeom>
              <a:blipFill>
                <a:blip r:embed="rId5"/>
                <a:stretch>
                  <a:fillRect l="-1729" t="-1408" r="-1660" b="-5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8CD0EF4-115B-42C3-ABF2-6FEC3CDCD5A1}"/>
              </a:ext>
            </a:extLst>
          </p:cNvPr>
          <p:cNvSpPr txBox="1"/>
          <p:nvPr/>
        </p:nvSpPr>
        <p:spPr>
          <a:xfrm>
            <a:off x="278568" y="1966404"/>
            <a:ext cx="1031323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BARCHA EFFEKTLAR EFFEKTIV KESIMLARINING GRAFIGI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851559" y="933450"/>
            <a:ext cx="858488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Foydalanilgan adabiyotlar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30105" y="2719705"/>
            <a:ext cx="13241179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share.google/XYLKgiPaLa4M2fM7p"/>
              </a:rPr>
              <a:t>T. M. Mo’minov “Atom yadrosi va zarralar fizikasi” 2009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share.google/XYLKgiPaLa4M2fM7p"/>
              </a:rPr>
              <a:t> Q. T. Teshaboyev “Yadro va elementar zarralar fizikasi” 1992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share.google/XYLKgiPaLa4M2fM7p"/>
              </a:rPr>
              <a:t> https://share.google/XSkoYmcSJ2s10KKYq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share.google/XYLKgiPaLa4M2fM7p"/>
              </a:rPr>
              <a:t>https://share.google/AUGOP76TBsLAxNt7J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https://share.google/XYLKgiPaLa4M2fM7p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https://share.google/XYLKgiPaLa4M2fM7p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https://uz.wikipedia.org/wiki/Gamma_kvantlarning_muhit_bilan_o%27zaro_ta%27siri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5464" y="1028700"/>
            <a:ext cx="9297072" cy="8387576"/>
          </a:xfrm>
          <a:custGeom>
            <a:avLst/>
            <a:gdLst/>
            <a:ahLst/>
            <a:cxnLst/>
            <a:rect l="l" t="t" r="r" b="b"/>
            <a:pathLst>
              <a:path w="9297072" h="8387576">
                <a:moveTo>
                  <a:pt x="0" y="0"/>
                </a:moveTo>
                <a:lnTo>
                  <a:pt x="9297072" y="0"/>
                </a:lnTo>
                <a:lnTo>
                  <a:pt x="9297072" y="8387576"/>
                </a:lnTo>
                <a:lnTo>
                  <a:pt x="0" y="83875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903816" y="4458336"/>
            <a:ext cx="10464345" cy="1569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4" lvl="1" indent="-388617" algn="l">
              <a:lnSpc>
                <a:spcPts val="3059"/>
              </a:lnSpc>
              <a:buAutoNum type="arabicPeriod"/>
            </a:pP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Kirish</a:t>
            </a:r>
            <a:endParaRPr lang="en-US" sz="3599" spc="-269" dirty="0">
              <a:solidFill>
                <a:srgbClr val="403E3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77234" lvl="1" indent="-388617" algn="l">
              <a:lnSpc>
                <a:spcPts val="3059"/>
              </a:lnSpc>
              <a:buAutoNum type="arabicPeriod"/>
            </a:pP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</a:t>
            </a:r>
            <a:endParaRPr lang="en-US" sz="3599" spc="-269" dirty="0">
              <a:solidFill>
                <a:srgbClr val="403E3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77234" lvl="1" indent="-388617" algn="l">
              <a:lnSpc>
                <a:spcPts val="3059"/>
              </a:lnSpc>
              <a:buAutoNum type="arabicPeriod"/>
            </a:pP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Kompton</a:t>
            </a:r>
            <a:r>
              <a:rPr lang="en-US" sz="3599" spc="-269" dirty="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effekti</a:t>
            </a:r>
            <a:endParaRPr lang="en-US" sz="3599" spc="-269" dirty="0">
              <a:solidFill>
                <a:srgbClr val="403E3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77234" lvl="1" indent="-388617" algn="l">
              <a:lnSpc>
                <a:spcPts val="3059"/>
              </a:lnSpc>
              <a:buAutoNum type="arabicPeriod"/>
            </a:pP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Elektron</a:t>
            </a:r>
            <a:r>
              <a:rPr lang="en-US" sz="3599" spc="-269" dirty="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pozitron</a:t>
            </a:r>
            <a:r>
              <a:rPr lang="en-US" sz="3599" spc="-269" dirty="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juftini</a:t>
            </a:r>
            <a:r>
              <a:rPr lang="en-US" sz="3599" spc="-269" dirty="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hosil</a:t>
            </a:r>
            <a:r>
              <a:rPr lang="en-US" sz="3599" spc="-269" dirty="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599" spc="-269" dirty="0" err="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bo’lishi</a:t>
            </a:r>
            <a:endParaRPr lang="en-US" sz="3599" spc="-269" dirty="0">
              <a:solidFill>
                <a:srgbClr val="403E3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6" name="Group 6"/>
          <p:cNvGrpSpPr/>
          <p:nvPr/>
        </p:nvGrpSpPr>
        <p:grpSpPr>
          <a:xfrm rot="5400000">
            <a:off x="-3195310" y="2727751"/>
            <a:ext cx="10730064" cy="4831498"/>
            <a:chOff x="0" y="0"/>
            <a:chExt cx="3845413" cy="1731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45413" cy="1731500"/>
            </a:xfrm>
            <a:custGeom>
              <a:avLst/>
              <a:gdLst/>
              <a:ahLst/>
              <a:cxnLst/>
              <a:rect l="l" t="t" r="r" b="b"/>
              <a:pathLst>
                <a:path w="3845413" h="1731500">
                  <a:moveTo>
                    <a:pt x="0" y="0"/>
                  </a:moveTo>
                  <a:lnTo>
                    <a:pt x="3845413" y="0"/>
                  </a:lnTo>
                  <a:lnTo>
                    <a:pt x="3845413" y="1731500"/>
                  </a:lnTo>
                  <a:lnTo>
                    <a:pt x="0" y="1731500"/>
                  </a:lnTo>
                  <a:close/>
                </a:path>
              </a:pathLst>
            </a:custGeom>
            <a:solidFill>
              <a:srgbClr val="F6F5F3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845413" cy="1779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39715" y="936202"/>
            <a:ext cx="2850172" cy="82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19"/>
              </a:lnSpc>
              <a:spcBef>
                <a:spcPct val="0"/>
              </a:spcBef>
            </a:pPr>
            <a:r>
              <a:rPr lang="en-US" sz="4799" spc="-191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REJA:</a:t>
            </a:r>
          </a:p>
        </p:txBody>
      </p:sp>
      <p:sp>
        <p:nvSpPr>
          <p:cNvPr id="10" name="Freeform 10"/>
          <p:cNvSpPr/>
          <p:nvPr/>
        </p:nvSpPr>
        <p:spPr>
          <a:xfrm>
            <a:off x="4111280" y="1028700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INMO’T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7689" y="3152966"/>
            <a:ext cx="60006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spc="-209">
                <a:solidFill>
                  <a:srgbClr val="403E3E"/>
                </a:solidFill>
                <a:latin typeface="Inter Light"/>
                <a:ea typeface="Inter Light"/>
                <a:cs typeface="Inter Light"/>
                <a:sym typeface="Inter Light"/>
              </a:rPr>
              <a:t>GAMMA NURI NIMA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84450" y="3152966"/>
            <a:ext cx="8568104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spc="-209">
                <a:solidFill>
                  <a:srgbClr val="403E3E"/>
                </a:solidFill>
                <a:latin typeface="Inter Light"/>
                <a:ea typeface="Inter Light"/>
                <a:cs typeface="Inter Light"/>
                <a:sym typeface="Inter Light"/>
              </a:rPr>
              <a:t>GAMMA NURLARINING MODDALAR BILAN TA’SIRLASHUVI</a:t>
            </a:r>
          </a:p>
        </p:txBody>
      </p:sp>
      <p:sp>
        <p:nvSpPr>
          <p:cNvPr id="8" name="AutoShape 8"/>
          <p:cNvSpPr/>
          <p:nvPr/>
        </p:nvSpPr>
        <p:spPr>
          <a:xfrm>
            <a:off x="1028700" y="3093500"/>
            <a:ext cx="15223854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1028700" y="8330590"/>
            <a:ext cx="15223854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H="1" flipV="1">
            <a:off x="7679687" y="3210116"/>
            <a:ext cx="0" cy="523709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1028700" y="3750912"/>
            <a:ext cx="15223854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453786" y="2031931"/>
            <a:ext cx="190369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403E3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Kirish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2410" y="4517675"/>
            <a:ext cx="5312926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Gamma-nurlar energiyalari bir necha o'n keV dan yuqori bo'lgan qisqa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elektromagnit to'lqinidir.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84450" y="5117750"/>
            <a:ext cx="7820819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just">
              <a:lnSpc>
                <a:spcPts val="4759"/>
              </a:lnSpc>
              <a:buAutoNum type="arabicPeriod"/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Fotoeffekt</a:t>
            </a:r>
          </a:p>
          <a:p>
            <a:pPr marL="734059" lvl="1" indent="-367030" algn="just">
              <a:lnSpc>
                <a:spcPts val="4759"/>
              </a:lnSpc>
              <a:buAutoNum type="arabicPeriod"/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 Kompton effekti</a:t>
            </a:r>
          </a:p>
          <a:p>
            <a:pPr marL="734059" lvl="1" indent="-367030" algn="just">
              <a:lnSpc>
                <a:spcPts val="4759"/>
              </a:lnSpc>
              <a:buAutoNum type="arabicPeriod"/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Elektron va pozitron juftini hosil bo’lishi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4204353" y="3779569"/>
            <a:ext cx="10730064" cy="2727862"/>
            <a:chOff x="0" y="0"/>
            <a:chExt cx="3845413" cy="977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977604"/>
            </a:xfrm>
            <a:custGeom>
              <a:avLst/>
              <a:gdLst/>
              <a:ahLst/>
              <a:cxnLst/>
              <a:rect l="l" t="t" r="r" b="b"/>
              <a:pathLst>
                <a:path w="3845413" h="977604">
                  <a:moveTo>
                    <a:pt x="0" y="0"/>
                  </a:moveTo>
                  <a:lnTo>
                    <a:pt x="3845413" y="0"/>
                  </a:lnTo>
                  <a:lnTo>
                    <a:pt x="3845413" y="977604"/>
                  </a:lnTo>
                  <a:lnTo>
                    <a:pt x="0" y="977604"/>
                  </a:lnTo>
                  <a:close/>
                </a:path>
              </a:pathLst>
            </a:custGeom>
            <a:solidFill>
              <a:srgbClr val="F6F5F3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1025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050420" y="1028700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0" y="0"/>
                </a:lnTo>
                <a:lnTo>
                  <a:pt x="948380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51263" y="4354426"/>
            <a:ext cx="6314571" cy="5220284"/>
          </a:xfrm>
          <a:custGeom>
            <a:avLst/>
            <a:gdLst/>
            <a:ahLst/>
            <a:cxnLst/>
            <a:rect l="l" t="t" r="r" b="b"/>
            <a:pathLst>
              <a:path w="6314571" h="5220284">
                <a:moveTo>
                  <a:pt x="0" y="0"/>
                </a:moveTo>
                <a:lnTo>
                  <a:pt x="6314571" y="0"/>
                </a:lnTo>
                <a:lnTo>
                  <a:pt x="6314571" y="5220284"/>
                </a:lnTo>
                <a:lnTo>
                  <a:pt x="0" y="5220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914616" y="2111162"/>
            <a:ext cx="3787864" cy="876531"/>
          </a:xfrm>
          <a:custGeom>
            <a:avLst/>
            <a:gdLst/>
            <a:ahLst/>
            <a:cxnLst/>
            <a:rect l="l" t="t" r="r" b="b"/>
            <a:pathLst>
              <a:path w="3787864" h="876531">
                <a:moveTo>
                  <a:pt x="0" y="0"/>
                </a:moveTo>
                <a:lnTo>
                  <a:pt x="3787864" y="0"/>
                </a:lnTo>
                <a:lnTo>
                  <a:pt x="3787864" y="876530"/>
                </a:lnTo>
                <a:lnTo>
                  <a:pt x="0" y="876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344222" y="2987692"/>
            <a:ext cx="2928653" cy="1071458"/>
          </a:xfrm>
          <a:custGeom>
            <a:avLst/>
            <a:gdLst/>
            <a:ahLst/>
            <a:cxnLst/>
            <a:rect l="l" t="t" r="r" b="b"/>
            <a:pathLst>
              <a:path w="2928653" h="1071458">
                <a:moveTo>
                  <a:pt x="0" y="0"/>
                </a:moveTo>
                <a:lnTo>
                  <a:pt x="2928653" y="0"/>
                </a:lnTo>
                <a:lnTo>
                  <a:pt x="2928653" y="1071459"/>
                </a:lnTo>
                <a:lnTo>
                  <a:pt x="0" y="10714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008450" y="993352"/>
            <a:ext cx="2243423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3403572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KIRISH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51263" y="1233382"/>
            <a:ext cx="631457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Buger-Lambert-Ber qonuni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797224" y="1242907"/>
            <a:ext cx="5630686" cy="839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4"/>
              </a:lnSpc>
            </a:pPr>
            <a:r>
              <a:rPr lang="en-US" sz="3181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Monoxromatik gamma kvantlar oqimining 1 sekundda 1 sm2 yuzadan</a:t>
            </a:r>
          </a:p>
          <a:p>
            <a:pPr algn="ctr">
              <a:lnSpc>
                <a:spcPts val="4454"/>
              </a:lnSpc>
            </a:pPr>
            <a:r>
              <a:rPr lang="en-US" sz="3181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o'tayotgan intensivligi I, dx qalinlikdan o'tganda kamayishi dI bo'lsin.</a:t>
            </a:r>
          </a:p>
          <a:p>
            <a:pPr algn="ctr">
              <a:lnSpc>
                <a:spcPts val="4454"/>
              </a:lnSpc>
            </a:pPr>
            <a:r>
              <a:rPr lang="en-US" sz="3181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O'z navbatida dI kamayishi oqim va qatlam qalinligiga bog'liq:</a:t>
            </a:r>
          </a:p>
          <a:p>
            <a:pPr algn="ctr">
              <a:lnSpc>
                <a:spcPts val="4454"/>
              </a:lnSpc>
            </a:pPr>
            <a:r>
              <a:rPr lang="en-US" sz="3181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Bu yerda I - boshlang'ich intensivlik, I - x qalinlikdagi muhitdan</a:t>
            </a:r>
          </a:p>
          <a:p>
            <a:pPr algn="ctr">
              <a:lnSpc>
                <a:spcPts val="4454"/>
              </a:lnSpc>
            </a:pPr>
            <a:r>
              <a:rPr lang="en-US" sz="3181">
                <a:solidFill>
                  <a:srgbClr val="403E3E"/>
                </a:solidFill>
                <a:latin typeface="Open Sans"/>
                <a:ea typeface="Open Sans"/>
                <a:cs typeface="Open Sans"/>
                <a:sym typeface="Open Sans"/>
              </a:rPr>
              <a:t>o'tgandan so'nggi intensivlik, mu - yutilish yoki kuchsizlanish koeffitsienti.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095609" y="2593362"/>
            <a:ext cx="15150827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9818096" y="2881091"/>
            <a:ext cx="6428340" cy="5675229"/>
          </a:xfrm>
          <a:custGeom>
            <a:avLst/>
            <a:gdLst/>
            <a:ahLst/>
            <a:cxnLst/>
            <a:rect l="l" t="t" r="r" b="b"/>
            <a:pathLst>
              <a:path w="6428340" h="5675229">
                <a:moveTo>
                  <a:pt x="0" y="0"/>
                </a:moveTo>
                <a:lnTo>
                  <a:pt x="6428340" y="0"/>
                </a:lnTo>
                <a:lnTo>
                  <a:pt x="6428340" y="5675229"/>
                </a:lnTo>
                <a:lnTo>
                  <a:pt x="0" y="56752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396264" y="990600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KIRISH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5609" y="1488122"/>
            <a:ext cx="1085701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spc="-209">
                <a:solidFill>
                  <a:srgbClr val="403E3E"/>
                </a:solidFill>
                <a:latin typeface="Inter Light"/>
                <a:ea typeface="Inter Light"/>
                <a:cs typeface="Inter Light"/>
                <a:sym typeface="Inter Light"/>
              </a:rPr>
              <a:t>GAMMA NURLAR ENERGIYASINI TO’LQIN UZUNLIGIGA BOG’LIQLIGI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0"/>
              <p:cNvSpPr txBox="1"/>
              <p:nvPr/>
            </p:nvSpPr>
            <p:spPr>
              <a:xfrm>
                <a:off x="1309921" y="2536212"/>
                <a:ext cx="6312950" cy="696754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241"/>
                  </a:lnSpc>
                </a:pP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Hozirgi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zamon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tezlatgichlari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yordamida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gamma-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kvantlar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energiyalarini</a:t>
                </a: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bir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necha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GeV ga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yetkazish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mumkin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. Gamma-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kvantlar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to'lqin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uzunliklari</a:t>
                </a: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energiyalari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ortishi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bilan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kamayib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3029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boradi</a:t>
                </a:r>
                <a:r>
                  <a:rPr lang="en-US" sz="3029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:</a:t>
                </a:r>
              </a:p>
              <a:p>
                <a:pPr algn="ctr">
                  <a:lnSpc>
                    <a:spcPts val="4241"/>
                  </a:lnSpc>
                </a:pP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29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𝜆</m:t>
                      </m:r>
                      <m:r>
                        <a:rPr lang="en-US" sz="3029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f>
                        <m:fPr>
                          <m:ctrlPr>
                            <a:rPr lang="en-US" sz="3029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Pr>
                        <m:num>
                          <m:r>
                            <a:rPr lang="en-US" sz="3029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h𝑐</m:t>
                          </m:r>
                        </m:num>
                        <m:den>
                          <m:r>
                            <a:rPr lang="en-US" sz="3029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en-US" sz="3029" b="0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4241"/>
                  </a:lnSpc>
                </a:pPr>
                <a:endParaRPr lang="en-US" sz="3029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mc:Choice>
        <mc:Fallback xmlns="">
          <p:sp>
            <p:nvSpPr>
              <p:cNvPr id="10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921" y="2536212"/>
                <a:ext cx="6312950" cy="6967548"/>
              </a:xfrm>
              <a:prstGeom prst="rect">
                <a:avLst/>
              </a:prstGeom>
              <a:blipFill>
                <a:blip r:embed="rId3"/>
                <a:stretch>
                  <a:fillRect l="-870" t="-1137" r="-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6743474" y="3337131"/>
            <a:ext cx="9504908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 rot="5400000">
            <a:off x="-2830683" y="2363124"/>
            <a:ext cx="10730064" cy="5560752"/>
            <a:chOff x="0" y="0"/>
            <a:chExt cx="3845413" cy="19928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45413" cy="1992848"/>
            </a:xfrm>
            <a:custGeom>
              <a:avLst/>
              <a:gdLst/>
              <a:ahLst/>
              <a:cxnLst/>
              <a:rect l="l" t="t" r="r" b="b"/>
              <a:pathLst>
                <a:path w="3845413" h="1992848">
                  <a:moveTo>
                    <a:pt x="0" y="0"/>
                  </a:moveTo>
                  <a:lnTo>
                    <a:pt x="3845413" y="0"/>
                  </a:lnTo>
                  <a:lnTo>
                    <a:pt x="3845413" y="1992848"/>
                  </a:lnTo>
                  <a:lnTo>
                    <a:pt x="0" y="1992848"/>
                  </a:lnTo>
                  <a:close/>
                </a:path>
              </a:pathLst>
            </a:custGeom>
            <a:solidFill>
              <a:srgbClr val="F6F5F3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845413" cy="20404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40534" y="1031452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1559" y="285750"/>
            <a:ext cx="4645579" cy="5143500"/>
          </a:xfrm>
          <a:custGeom>
            <a:avLst/>
            <a:gdLst/>
            <a:ahLst/>
            <a:cxnLst/>
            <a:rect l="l" t="t" r="r" b="b"/>
            <a:pathLst>
              <a:path w="4645579" h="5143500">
                <a:moveTo>
                  <a:pt x="0" y="0"/>
                </a:moveTo>
                <a:lnTo>
                  <a:pt x="4645579" y="0"/>
                </a:lnTo>
                <a:lnTo>
                  <a:pt x="464557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64" r="-864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11559" y="5993358"/>
            <a:ext cx="4924601" cy="3878123"/>
          </a:xfrm>
          <a:custGeom>
            <a:avLst/>
            <a:gdLst/>
            <a:ahLst/>
            <a:cxnLst/>
            <a:rect l="l" t="t" r="r" b="b"/>
            <a:pathLst>
              <a:path w="4924601" h="3878123">
                <a:moveTo>
                  <a:pt x="0" y="0"/>
                </a:moveTo>
                <a:lnTo>
                  <a:pt x="4924601" y="0"/>
                </a:lnTo>
                <a:lnTo>
                  <a:pt x="4924601" y="3878123"/>
                </a:lnTo>
                <a:lnTo>
                  <a:pt x="0" y="38781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747646" y="1768999"/>
            <a:ext cx="9500737" cy="6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  <a:spcBef>
                <a:spcPct val="0"/>
              </a:spcBef>
            </a:pPr>
            <a:r>
              <a:rPr lang="en-US" sz="5600" spc="-42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398210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5"/>
              <p:cNvSpPr txBox="1"/>
              <p:nvPr/>
            </p:nvSpPr>
            <p:spPr>
              <a:xfrm>
                <a:off x="6743474" y="3560969"/>
                <a:ext cx="10359985" cy="532799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3780"/>
                  </a:lnSpc>
                </a:pP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Gamma-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kvantlar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muhit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atomlaridagi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bog'langan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elektronlar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bilan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ta'sirlashganda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unga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o'zining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hamma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energiyasini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berib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yutilishi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elektronni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urib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chiqarsa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,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bu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jarayonga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fotoeffekt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deb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ataladi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.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Erkin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elektronlarda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fotoeffekt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hodisasi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yuz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berishi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mumkin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emas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,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chunki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bu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holda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energiya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va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impuls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saqlanish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qonunlari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2700" dirty="0" err="1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bajarilmaydi</a:t>
                </a:r>
                <a:r>
                  <a:rPr lang="en-US" sz="2700" dirty="0">
                    <a:solidFill>
                      <a:srgbClr val="403E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.</a:t>
                </a:r>
              </a:p>
              <a:p>
                <a:pPr algn="ctr">
                  <a:lnSpc>
                    <a:spcPts val="3780"/>
                  </a:lnSpc>
                </a:pPr>
                <a:endParaRPr lang="en-US" sz="2700" b="0" i="1" dirty="0">
                  <a:solidFill>
                    <a:srgbClr val="403E3E"/>
                  </a:solidFill>
                  <a:latin typeface="Cambria Math" panose="02040503050406030204" pitchFamily="18" charset="0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78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𝑘𝑣</m:t>
                          </m:r>
                        </m:sub>
                      </m:sSub>
                      <m:r>
                        <a:rPr lang="en-US" sz="27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>
                        <m:sSubPr>
                          <m:ctrlP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𝐴</m:t>
                          </m:r>
                        </m:e>
                        <m:sub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𝑐h</m:t>
                          </m:r>
                        </m:sub>
                      </m:sSub>
                      <m:r>
                        <a:rPr lang="en-US" sz="27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>
                        <m:sSubPr>
                          <m:ctrlP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700" b="0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780"/>
                  </a:lnSpc>
                </a:pPr>
                <a:endParaRPr lang="en-US" sz="2700" b="0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78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h𝑣</m:t>
                      </m:r>
                      <m:r>
                        <a:rPr lang="en-US" sz="27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>
                        <m:sSubPr>
                          <m:ctrlP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𝐴</m:t>
                          </m:r>
                        </m:e>
                        <m:sub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𝑐h</m:t>
                          </m:r>
                        </m:sub>
                      </m:sSub>
                      <m:r>
                        <a:rPr lang="en-US" sz="2700" b="0" i="1" smtClean="0">
                          <a:solidFill>
                            <a:srgbClr val="403E3E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f>
                        <m:fPr>
                          <m:ctrlP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2700" b="0" i="1" smtClean="0">
                                  <a:solidFill>
                                    <a:srgbClr val="403E3E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pPr>
                            <m:e>
                              <m:r>
                                <a:rPr lang="en-US" sz="2700" b="0" i="1" smtClean="0">
                                  <a:solidFill>
                                    <a:srgbClr val="403E3E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700" b="0" i="1" smtClean="0">
                                  <a:solidFill>
                                    <a:srgbClr val="403E3E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700" b="0" i="1" smtClean="0">
                              <a:solidFill>
                                <a:srgbClr val="403E3E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700" b="0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algn="ctr">
                  <a:lnSpc>
                    <a:spcPts val="3780"/>
                  </a:lnSpc>
                </a:pPr>
                <a:endParaRPr lang="en-US" sz="2700" dirty="0">
                  <a:solidFill>
                    <a:srgbClr val="403E3E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mc:Choice>
        <mc:Fallback xmlns="">
          <p:sp>
            <p:nvSpPr>
              <p:cNvPr id="15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474" y="3560969"/>
                <a:ext cx="10359985" cy="5327997"/>
              </a:xfrm>
              <a:prstGeom prst="rect">
                <a:avLst/>
              </a:prstGeom>
              <a:blipFill>
                <a:blip r:embed="rId6"/>
                <a:stretch>
                  <a:fillRect l="-2000" t="-1259" r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6747646" y="8666700"/>
            <a:ext cx="9504908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6528952" y="3575208"/>
            <a:ext cx="9504908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6743474" y="5712045"/>
            <a:ext cx="9504908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 rot="5400000">
            <a:off x="-2621133" y="2153574"/>
            <a:ext cx="10730064" cy="5979852"/>
            <a:chOff x="0" y="0"/>
            <a:chExt cx="3845413" cy="21430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45413" cy="2143044"/>
            </a:xfrm>
            <a:custGeom>
              <a:avLst/>
              <a:gdLst/>
              <a:ahLst/>
              <a:cxnLst/>
              <a:rect l="l" t="t" r="r" b="b"/>
              <a:pathLst>
                <a:path w="3845413" h="2143044">
                  <a:moveTo>
                    <a:pt x="0" y="0"/>
                  </a:moveTo>
                  <a:lnTo>
                    <a:pt x="3845413" y="0"/>
                  </a:lnTo>
                  <a:lnTo>
                    <a:pt x="3845413" y="2143044"/>
                  </a:lnTo>
                  <a:lnTo>
                    <a:pt x="0" y="2143044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845413" cy="2190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235230" y="1031452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4073455"/>
            <a:ext cx="4431996" cy="3277180"/>
          </a:xfrm>
          <a:custGeom>
            <a:avLst/>
            <a:gdLst/>
            <a:ahLst/>
            <a:cxnLst/>
            <a:rect l="l" t="t" r="r" b="b"/>
            <a:pathLst>
              <a:path w="4431996" h="3277180">
                <a:moveTo>
                  <a:pt x="0" y="0"/>
                </a:moveTo>
                <a:lnTo>
                  <a:pt x="4431996" y="0"/>
                </a:lnTo>
                <a:lnTo>
                  <a:pt x="4431996" y="3277180"/>
                </a:lnTo>
                <a:lnTo>
                  <a:pt x="0" y="3277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747646" y="1768999"/>
            <a:ext cx="9500737" cy="6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  <a:spcBef>
                <a:spcPct val="0"/>
              </a:spcBef>
            </a:pPr>
            <a:r>
              <a:rPr lang="en-US" sz="5600" spc="-42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 qonunlari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747646" y="3788574"/>
            <a:ext cx="4138546" cy="1611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3596" lvl="1" indent="-196798" algn="l">
              <a:lnSpc>
                <a:spcPts val="2552"/>
              </a:lnSpc>
              <a:spcBef>
                <a:spcPct val="0"/>
              </a:spcBef>
              <a:buAutoNum type="arabicPeriod"/>
            </a:pPr>
            <a:r>
              <a:rPr lang="en-US" sz="1823" spc="-136">
                <a:solidFill>
                  <a:srgbClr val="403E3E"/>
                </a:solidFill>
                <a:latin typeface="Inter Light"/>
                <a:ea typeface="Inter Light"/>
                <a:cs typeface="Inter Light"/>
                <a:sym typeface="Inter Light"/>
              </a:rPr>
              <a:t>YORUG'LIK KATOD SIRTIDAN VAQT BIRLIGIDA URIB CHIQARGAN ELECTRONLAR SONI KATOD SIRTIGA TUSHAYOTGAN YORUG'LIK INTENSIVLIGIGA TO'G'RI PROPRSIONAL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157654" y="3835253"/>
            <a:ext cx="3919853" cy="132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4526" lvl="1" indent="-207263" algn="l">
              <a:lnSpc>
                <a:spcPts val="2687"/>
              </a:lnSpc>
              <a:spcBef>
                <a:spcPct val="0"/>
              </a:spcBef>
              <a:buAutoNum type="arabicPeriod"/>
            </a:pPr>
            <a:r>
              <a:rPr lang="en-US" sz="1919" spc="-143">
                <a:solidFill>
                  <a:srgbClr val="403E3E"/>
                </a:solidFill>
                <a:latin typeface="Inter Light"/>
                <a:ea typeface="Inter Light"/>
                <a:cs typeface="Inter Light"/>
                <a:sym typeface="Inter Light"/>
              </a:rPr>
              <a:t>KATOD SIRTIDAN CHIQAYOTGAN ELEKTRONLAR KINETIK ENERGIYASI YORUG’LIK CHASTOTASIGA CHIZIQLI BOG’LIQ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98210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43474" y="5916832"/>
            <a:ext cx="4142718" cy="2656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209" lvl="1" indent="-205105" algn="l">
              <a:lnSpc>
                <a:spcPts val="2659"/>
              </a:lnSpc>
              <a:spcBef>
                <a:spcPct val="0"/>
              </a:spcBef>
              <a:buAutoNum type="arabicPeriod"/>
            </a:pPr>
            <a:r>
              <a:rPr lang="en-US" sz="1899" spc="-75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FOTOKATOD MATERIALI UCHUN BIROR CHEGARAVIY CHASTOTA MAVJUDKI U CHASTOTADAN PAST CHASTOTALARDA FOTOEFFEKT KUZATILMAYDI. USHBU CHEGARAVIY CHASTOTA FOTOEFFEKT QIZIL CHEGARASI DEYILADI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157654" y="5954932"/>
            <a:ext cx="4316603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209" lvl="1" indent="-205105" algn="l">
              <a:lnSpc>
                <a:spcPts val="2659"/>
              </a:lnSpc>
              <a:spcBef>
                <a:spcPct val="0"/>
              </a:spcBef>
              <a:buAutoNum type="arabicPeriod"/>
            </a:pPr>
            <a:r>
              <a:rPr lang="en-US" sz="1899" spc="-75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FOTOEFFEKT HODISASI BIR ONDA SODIR BO’LADI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1858487" y="1203922"/>
            <a:ext cx="10730064" cy="7879155"/>
            <a:chOff x="0" y="0"/>
            <a:chExt cx="3845413" cy="28237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2823711"/>
            </a:xfrm>
            <a:custGeom>
              <a:avLst/>
              <a:gdLst/>
              <a:ahLst/>
              <a:cxnLst/>
              <a:rect l="l" t="t" r="r" b="b"/>
              <a:pathLst>
                <a:path w="3845413" h="2823711">
                  <a:moveTo>
                    <a:pt x="0" y="0"/>
                  </a:moveTo>
                  <a:lnTo>
                    <a:pt x="3845413" y="0"/>
                  </a:lnTo>
                  <a:lnTo>
                    <a:pt x="3845413" y="2823711"/>
                  </a:lnTo>
                  <a:lnTo>
                    <a:pt x="0" y="2823711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2871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955399" y="1028700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0" y="0"/>
                </a:lnTo>
                <a:lnTo>
                  <a:pt x="948380" y="1520727"/>
                </a:lnTo>
                <a:lnTo>
                  <a:pt x="0" y="1520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845" y="3144107"/>
            <a:ext cx="7181779" cy="3998786"/>
          </a:xfrm>
          <a:custGeom>
            <a:avLst/>
            <a:gdLst/>
            <a:ahLst/>
            <a:cxnLst/>
            <a:rect l="l" t="t" r="r" b="b"/>
            <a:pathLst>
              <a:path w="7181779" h="3998786">
                <a:moveTo>
                  <a:pt x="0" y="0"/>
                </a:moveTo>
                <a:lnTo>
                  <a:pt x="7181779" y="0"/>
                </a:lnTo>
                <a:lnTo>
                  <a:pt x="7181779" y="3998786"/>
                </a:lnTo>
                <a:lnTo>
                  <a:pt x="0" y="39987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024" r="-7024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3372005" y="990600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FOTOEFFEKRT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91724" y="1221105"/>
            <a:ext cx="7683950" cy="815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Fotoeffekt ehtimolligi foton energiyasi elektron atomda bog'lanish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energiyasiga yaqin qiymatlarda eng katta bo'ladi. Foton energiyasining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elektron bog'lanish energiyasidan otrib ketsa, elektron atomda erkin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bo'lganga o'xshab qoladi. Shuning uchun fotoeffekt ehtimolyati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kamayib ketadi, bog'lanish energiyasi qancha katta bo'lsa, fotoeffekt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hodisasi shuncha katta bo'ladi. Turli qobiqdagi elektronlarning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bog'lanish energiyasi har xil bo'lgani uchun bu elektronlarda fotoeffekt</a:t>
            </a:r>
          </a:p>
          <a:p>
            <a:pPr algn="ctr">
              <a:lnSpc>
                <a:spcPts val="4027"/>
              </a:lnSpc>
              <a:spcBef>
                <a:spcPct val="0"/>
              </a:spcBef>
            </a:pPr>
            <a:r>
              <a:rPr lang="en-US" sz="2876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bo'lish ehtimoli, ya'ni fotoeffekt kesimi ham keskin o'zgaradi.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667400" y="-6899948"/>
            <a:ext cx="4044591" cy="17622955"/>
            <a:chOff x="0" y="0"/>
            <a:chExt cx="1449490" cy="63156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9490" cy="6315670"/>
            </a:xfrm>
            <a:custGeom>
              <a:avLst/>
              <a:gdLst/>
              <a:ahLst/>
              <a:cxnLst/>
              <a:rect l="l" t="t" r="r" b="b"/>
              <a:pathLst>
                <a:path w="1449490" h="6315670">
                  <a:moveTo>
                    <a:pt x="0" y="0"/>
                  </a:moveTo>
                  <a:lnTo>
                    <a:pt x="1449490" y="0"/>
                  </a:lnTo>
                  <a:lnTo>
                    <a:pt x="1449490" y="6315670"/>
                  </a:lnTo>
                  <a:lnTo>
                    <a:pt x="0" y="6315670"/>
                  </a:lnTo>
                  <a:close/>
                </a:path>
              </a:pathLst>
            </a:custGeom>
            <a:solidFill>
              <a:srgbClr val="EFEEEC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49490" cy="63632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12432431" y="4605338"/>
            <a:ext cx="10730064" cy="1076325"/>
            <a:chOff x="0" y="0"/>
            <a:chExt cx="3845413" cy="3857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5413" cy="385731"/>
            </a:xfrm>
            <a:custGeom>
              <a:avLst/>
              <a:gdLst/>
              <a:ahLst/>
              <a:cxnLst/>
              <a:rect l="l" t="t" r="r" b="b"/>
              <a:pathLst>
                <a:path w="3845413" h="385731">
                  <a:moveTo>
                    <a:pt x="0" y="0"/>
                  </a:moveTo>
                  <a:lnTo>
                    <a:pt x="3845413" y="0"/>
                  </a:lnTo>
                  <a:lnTo>
                    <a:pt x="3845413" y="385731"/>
                  </a:lnTo>
                  <a:lnTo>
                    <a:pt x="0" y="385731"/>
                  </a:lnTo>
                  <a:close/>
                </a:path>
              </a:pathLst>
            </a:custGeom>
            <a:solidFill>
              <a:srgbClr val="FDFDFA"/>
            </a:solidFill>
            <a:ln w="9525" cap="sq">
              <a:solidFill>
                <a:srgbClr val="403E3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45413" cy="433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flipV="1">
            <a:off x="1028700" y="6026749"/>
            <a:ext cx="15313002" cy="0"/>
          </a:xfrm>
          <a:prstGeom prst="line">
            <a:avLst/>
          </a:prstGeom>
          <a:ln w="952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 rot="5400000">
            <a:off x="15018000" y="3173461"/>
            <a:ext cx="948381" cy="1520727"/>
          </a:xfrm>
          <a:custGeom>
            <a:avLst/>
            <a:gdLst/>
            <a:ahLst/>
            <a:cxnLst/>
            <a:rect l="l" t="t" r="r" b="b"/>
            <a:pathLst>
              <a:path w="948381" h="1520727">
                <a:moveTo>
                  <a:pt x="0" y="0"/>
                </a:moveTo>
                <a:lnTo>
                  <a:pt x="948381" y="0"/>
                </a:lnTo>
                <a:lnTo>
                  <a:pt x="948381" y="1520728"/>
                </a:lnTo>
                <a:lnTo>
                  <a:pt x="0" y="1520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551851" y="6155337"/>
            <a:ext cx="6275689" cy="3120216"/>
          </a:xfrm>
          <a:custGeom>
            <a:avLst/>
            <a:gdLst/>
            <a:ahLst/>
            <a:cxnLst/>
            <a:rect l="l" t="t" r="r" b="b"/>
            <a:pathLst>
              <a:path w="6275689" h="3120216">
                <a:moveTo>
                  <a:pt x="0" y="0"/>
                </a:moveTo>
                <a:lnTo>
                  <a:pt x="6275689" y="0"/>
                </a:lnTo>
                <a:lnTo>
                  <a:pt x="6275689" y="3120216"/>
                </a:lnTo>
                <a:lnTo>
                  <a:pt x="0" y="31202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2675890"/>
            <a:ext cx="9594056" cy="6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  <a:spcBef>
                <a:spcPct val="0"/>
              </a:spcBef>
            </a:pPr>
            <a:r>
              <a:rPr lang="en-US" sz="5600" spc="-420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Kompton effekti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2382" y="993352"/>
            <a:ext cx="285017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spc="-72">
                <a:solidFill>
                  <a:srgbClr val="403E3E"/>
                </a:solidFill>
                <a:latin typeface="Inter"/>
                <a:ea typeface="Inter"/>
                <a:cs typeface="Inter"/>
                <a:sym typeface="Inter"/>
              </a:rPr>
              <a:t>KOMPTON EFFEKTI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04329" y="4333240"/>
            <a:ext cx="14370734" cy="1563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403E3E"/>
                </a:solidFill>
                <a:latin typeface="Poppins"/>
                <a:ea typeface="Poppins"/>
                <a:cs typeface="Poppins"/>
                <a:sym typeface="Poppins"/>
              </a:rPr>
              <a:t>Gamma-foton muhitdan o'tishda fotoelektronlar chiqarishdan tashqari, atom elektronlari bilan to'qnashib, natijada elektronni chiqarib, bir qism energiya va impulsini elektronga berishi, gamma-foton o'z energiya va yo'nalishini o'zgartirib sochilishi mumkin. Gamma-fotonlarning bunday elektronlardan energiya va yo'nalishini o'zgartirib sochilishiga kompton sochilish deb ataladi.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784</Words>
  <Application>Microsoft Office PowerPoint</Application>
  <PresentationFormat>Произвольный</PresentationFormat>
  <Paragraphs>112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Calibri</vt:lpstr>
      <vt:lpstr>Open Sans</vt:lpstr>
      <vt:lpstr>Inter Semi-Bold</vt:lpstr>
      <vt:lpstr>Inter Light</vt:lpstr>
      <vt:lpstr>Inter</vt:lpstr>
      <vt:lpstr>Arial</vt:lpstr>
      <vt:lpstr>Open Sans Bold</vt:lpstr>
      <vt:lpstr>Cambria Math</vt:lpstr>
      <vt:lpstr>Poppins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Ionlashtiruvchi nurlarning moddalar bilan o’zaro ta’siri</dc:title>
  <dc:creator>Acer</dc:creator>
  <cp:lastModifiedBy>Bahrom Shokirov</cp:lastModifiedBy>
  <cp:revision>6</cp:revision>
  <dcterms:created xsi:type="dcterms:W3CDTF">2006-08-16T00:00:00Z</dcterms:created>
  <dcterms:modified xsi:type="dcterms:W3CDTF">2026-03-18T16:56:37Z</dcterms:modified>
  <dc:identifier>DAHA_cf5n_s</dc:identifier>
</cp:coreProperties>
</file>