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3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92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3F2C2-2F60-4444-8E70-5684919BACB3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DBCB1-F07B-4DBB-B9CB-417365F81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374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9750A6-6C49-BDAF-9CF0-7D28D7945C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BDA8BD-DC11-ED91-059D-3A3601C9C5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FAF522-3FCC-A953-15E0-51E5338E4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58186-6B77-4269-8E06-97C9CF4080E2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75A32F-ECCE-1B76-39F0-85256CF48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7CF885-AB41-5562-911B-12BAE28F0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2FF8-E4D7-489E-9023-50438A460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41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493042-1A04-925F-5772-992FC2B6E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E77D2B-6E1E-0068-154A-B3C910300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3EB570-31A8-E49B-75DD-ABD6D9791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58186-6B77-4269-8E06-97C9CF4080E2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D9C5DE-CB0B-0972-33E7-27ACA63F4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CF599D-3B14-BD04-6A01-CD5ABEDC1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2FF8-E4D7-489E-9023-50438A460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59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7A27980-E14A-4D2E-9749-2AB9F2E607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EA276CC-1F0B-B056-3499-D975D9EEE7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0ED33A-AA07-562B-935D-DBDF855F4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58186-6B77-4269-8E06-97C9CF4080E2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30060B-32E5-A1AE-8559-BBDA97222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58C7DE-E7E1-94AF-D5FA-AE6A446F7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2FF8-E4D7-489E-9023-50438A460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698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D49003-6B58-CEDE-1529-C623175C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817AE6-A0CB-2D4E-02B3-849E1AFA0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EF203B-377F-5C9C-3DA6-3F0CC9C3B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58186-6B77-4269-8E06-97C9CF4080E2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E4D85C-E800-DF52-1582-C21704808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89F053-B8EC-4C05-F4AC-E7D74846C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2FF8-E4D7-489E-9023-50438A460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854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468BD4-6679-F4D5-9663-B8A870893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44B3C2-78D2-C8BD-F8F2-89AFD9AFF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E834C3-D263-0942-8B59-BA7E93E0F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58186-6B77-4269-8E06-97C9CF4080E2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4A94C6-B2DA-049E-C9E0-4FCE98D47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DD4D2E-07F0-77E5-19F0-56BD2D807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2FF8-E4D7-489E-9023-50438A460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47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9CDECB-A843-7404-BE62-B73AB3479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28B4AE-4B52-7CA5-2C29-0CB5A9F418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2846C1C-B516-EE73-C19C-C7F83C42D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EB2663-878B-F7AE-A6B4-7FE5D30BB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58186-6B77-4269-8E06-97C9CF4080E2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4CC20-8E70-A81D-483A-C6A17FBC2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E89292A-792F-867F-502A-A2C2638D8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2FF8-E4D7-489E-9023-50438A460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716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7D6160-7EE8-8CD6-1B91-2F4910685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0C7055-E330-A259-152D-F275B2256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BD2FD55-8BF3-15A4-E882-FFCF3566C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72A43A9-A5A1-A02C-044D-6AFFDDE3C8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9E5B531-8563-3AF4-1438-244352523A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5CF0B52-D0B6-7A23-8C18-7AFBF739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58186-6B77-4269-8E06-97C9CF4080E2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2245A09-9E50-A1A7-0DD2-E3CEF848A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5EC18C3-C425-7B18-C22D-8E2810F3E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2FF8-E4D7-489E-9023-50438A460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300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BA7589-3685-72C4-755F-556A872A3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3A92D8-AA34-C3E3-2E94-E8200AFDC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58186-6B77-4269-8E06-97C9CF4080E2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046F070-5FD0-9D97-0F94-4D586C411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16FAD55-0F81-4E30-5113-C351745FC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2FF8-E4D7-489E-9023-50438A460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53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341613-4259-0F92-EB6A-F65684AB2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58186-6B77-4269-8E06-97C9CF4080E2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27C0892-3F88-730E-70C6-577FE447B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6FBFA8B-56F8-D359-4C50-712DD619E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2FF8-E4D7-489E-9023-50438A460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964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DE45F4-C117-BB7C-28D5-93A2EA328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7232E1-B1FB-F6A3-BD23-1BF60CDFE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602BCF4-AB89-4EA9-8CD4-1B5D2D062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83CA67-64B3-8F56-C1BB-B980F81B7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58186-6B77-4269-8E06-97C9CF4080E2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87FEF4E-2032-D3E0-FD98-D693648D7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AD09C5-FC8A-0DF2-BF0D-57C4E378B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2FF8-E4D7-489E-9023-50438A460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27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84D7D9-A829-39CD-C393-97F1AD6B0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362D190-448A-B693-F180-6A625CE33B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9E43027-11F3-CA70-D377-0937802A06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507E8D1-6E20-7939-DDF8-92611A9CE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58186-6B77-4269-8E06-97C9CF4080E2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C1380A-54C7-C54F-4473-B55C5FFFE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30A8AEE-25E0-445B-BC38-10EB1777A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A2FF8-E4D7-489E-9023-50438A460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823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31468D-E160-E485-0501-FB93E77D3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C7EF26-44AF-3828-AE0F-C9CFEEF01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0F06DB-66E6-5225-E0C3-22B605EA4C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58186-6B77-4269-8E06-97C9CF4080E2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2A3B54-C4FC-7576-D737-2EE200ACDD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6283C9-9066-0872-C5C1-39DD12401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A2FF8-E4D7-489E-9023-50438A4608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209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06FF2-44D0-88B6-FE05-20F98D246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F0D154E-5FC2-F183-2C44-2B76A5A20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4378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7EF68EE-0EA4-D56D-2CC2-CFEC89F222BB}"/>
              </a:ext>
            </a:extLst>
          </p:cNvPr>
          <p:cNvSpPr txBox="1"/>
          <p:nvPr/>
        </p:nvSpPr>
        <p:spPr>
          <a:xfrm>
            <a:off x="6250020" y="2136497"/>
            <a:ext cx="623056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Latn-U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Reja:</a:t>
            </a:r>
          </a:p>
          <a:p>
            <a:pPr marL="342900" indent="-342900"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Islom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moliyasining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asosiy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tamoyillari</a:t>
            </a:r>
            <a:endParaRPr lang="uz-Latn-U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tarqalgan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islomiy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kredit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mahsulotlari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turlari</a:t>
            </a:r>
            <a:endParaRPr lang="uz-Latn-U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Sherikchilikka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asoslangan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boshqa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mahsulotlar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amaliy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qo'llash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61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BA2A8-0D6D-712B-C1F8-68B30B802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4641D022-EFDB-630A-6D18-FDFE731E66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379750"/>
              </p:ext>
            </p:extLst>
          </p:nvPr>
        </p:nvGraphicFramePr>
        <p:xfrm>
          <a:off x="989838" y="1253331"/>
          <a:ext cx="10212324" cy="474432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404108">
                  <a:extLst>
                    <a:ext uri="{9D8B030D-6E8A-4147-A177-3AD203B41FA5}">
                      <a16:colId xmlns:a16="http://schemas.microsoft.com/office/drawing/2014/main" val="3136283720"/>
                    </a:ext>
                  </a:extLst>
                </a:gridCol>
                <a:gridCol w="3404108">
                  <a:extLst>
                    <a:ext uri="{9D8B030D-6E8A-4147-A177-3AD203B41FA5}">
                      <a16:colId xmlns:a16="http://schemas.microsoft.com/office/drawing/2014/main" val="1509734365"/>
                    </a:ext>
                  </a:extLst>
                </a:gridCol>
                <a:gridCol w="3404108">
                  <a:extLst>
                    <a:ext uri="{9D8B030D-6E8A-4147-A177-3AD203B41FA5}">
                      <a16:colId xmlns:a16="http://schemas.microsoft.com/office/drawing/2014/main" val="2205025125"/>
                    </a:ext>
                  </a:extLst>
                </a:gridCol>
              </a:tblGrid>
              <a:tr h="3552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Xususiyat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803" marR="88803" marT="44401" marB="444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Ta'rif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803" marR="88803" marT="44401" marB="444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Amaliy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qo'llanish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sohalari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803" marR="88803" marT="44401" marB="44401" anchor="ctr"/>
                </a:tc>
                <a:extLst>
                  <a:ext uri="{0D108BD9-81ED-4DB2-BD59-A6C34878D82A}">
                    <a16:rowId xmlns:a16="http://schemas.microsoft.com/office/drawing/2014/main" val="140803013"/>
                  </a:ext>
                </a:extLst>
              </a:tr>
              <a:tr h="11544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Mohiyati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803" marR="88803" marT="44401" marB="444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Bank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mijozning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talabiga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binoan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kelishilgan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narxda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ma'lum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mahsulotni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ishlab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chiqarishga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yoki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qurishga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buyurtma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beradi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88803" marR="88803" marT="44401" marB="444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Qurilish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loyihalari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yirik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uskunalar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yoki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maxsus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mashinalar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sotib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olishda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qo'llaniladi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88803" marR="88803" marT="44401" marB="44401" anchor="ctr"/>
                </a:tc>
                <a:extLst>
                  <a:ext uri="{0D108BD9-81ED-4DB2-BD59-A6C34878D82A}">
                    <a16:rowId xmlns:a16="http://schemas.microsoft.com/office/drawing/2014/main" val="3463590087"/>
                  </a:ext>
                </a:extLst>
              </a:tr>
              <a:tr h="14208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Bankning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roli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803" marR="88803" marT="44401" marB="444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Bank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ishlab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chiqaruvchi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quruvchi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bilan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shartnoma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tuzadi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mahsulot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tayyor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bo'lgach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mijozga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yetkazib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beradi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to'g'ridan-to'g'ri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sotadi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yoki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ijaraga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beradi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marL="88803" marR="88803" marT="44401" marB="444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Mijoz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uchun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murakkab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ishlab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chiqarish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jarayonini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bank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moliyalashtiradi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88803" marR="88803" marT="44401" marB="44401" anchor="ctr"/>
                </a:tc>
                <a:extLst>
                  <a:ext uri="{0D108BD9-81ED-4DB2-BD59-A6C34878D82A}">
                    <a16:rowId xmlns:a16="http://schemas.microsoft.com/office/drawing/2014/main" val="3127316099"/>
                  </a:ext>
                </a:extLst>
              </a:tr>
              <a:tr h="14208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To'lov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usuli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803" marR="88803" marT="44401" marB="444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Mijoz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bankka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to'lovni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bosqichma-bosqich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qurilish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davomida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yoki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bino/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uskuna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tugallangandan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so'ng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muddatli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to'lov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asosida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amalga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oshirishi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mumkin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88803" marR="88803" marT="44401" marB="444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Ipoteka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yoki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yirik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sanoat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lizingiga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muqobil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chunki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bank real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aktivning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yaratilishiga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sarmoya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kiritadi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88803" marR="88803" marT="44401" marB="44401" anchor="ctr"/>
                </a:tc>
                <a:extLst>
                  <a:ext uri="{0D108BD9-81ED-4DB2-BD59-A6C34878D82A}">
                    <a16:rowId xmlns:a16="http://schemas.microsoft.com/office/drawing/2014/main" val="2641478541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15BFD320-29CF-55CA-4DA5-97290318AF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9610" y="496371"/>
            <a:ext cx="66527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Istisna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buyurtmaga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asoslangan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ishlab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chiqarish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22010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E32C5-B5E6-F916-BD1A-58C72D0FB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032F7B80-D6F3-DFE6-EE67-64DB60435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5656" y="2998113"/>
            <a:ext cx="490070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z-Latn-UZ" alt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 uchun rahmat</a:t>
            </a:r>
            <a:endParaRPr kumimoji="0" lang="ru-RU" altLang="ru-RU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449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48F0C-8DEB-8563-3913-D30C8D4A7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D0BA68-7AAB-40CC-B24D-DCDA397CCE6D}"/>
              </a:ext>
            </a:extLst>
          </p:cNvPr>
          <p:cNvSpPr txBox="1"/>
          <p:nvPr/>
        </p:nvSpPr>
        <p:spPr>
          <a:xfrm>
            <a:off x="3048811" y="627594"/>
            <a:ext cx="60943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Islom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moliyasining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tamoyillari</a:t>
            </a:r>
            <a:endParaRPr lang="uz-Latn-U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EB17792-4944-5917-E3D8-EAF3E7AE1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984714"/>
              </p:ext>
            </p:extLst>
          </p:nvPr>
        </p:nvGraphicFramePr>
        <p:xfrm>
          <a:off x="838200" y="1600200"/>
          <a:ext cx="10515600" cy="365760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66042706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57976277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7678480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Tamoyil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Ta'rif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An'anaviy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kreditdan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farqi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11588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Ribo (</a:t>
                      </a:r>
                      <a:r>
                        <a:rPr lang="en-US" b="1" dirty="0" err="1"/>
                        <a:t>foiz</a:t>
                      </a:r>
                      <a:r>
                        <a:rPr lang="en-US" b="1" dirty="0"/>
                        <a:t>)</a:t>
                      </a:r>
                      <a:r>
                        <a:rPr lang="en-US" b="1" dirty="0" err="1"/>
                        <a:t>ning</a:t>
                      </a:r>
                      <a:r>
                        <a:rPr lang="en-US" b="1" dirty="0"/>
                        <a:t> man </a:t>
                      </a:r>
                      <a:r>
                        <a:rPr lang="en-US" b="1" dirty="0" err="1"/>
                        <a:t>etilishi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Pulni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qo'shimcha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haqi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bilan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foiz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bilan</a:t>
                      </a:r>
                      <a:r>
                        <a:rPr lang="en-US" dirty="0"/>
                        <a:t>) </a:t>
                      </a:r>
                      <a:r>
                        <a:rPr lang="en-US" dirty="0" err="1"/>
                        <a:t>sotish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yoki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puldan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foydalanganlik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uchun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haq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olish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qat'iyan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taqiqlanadi</a:t>
                      </a:r>
                      <a:r>
                        <a:rPr lang="en-US" dirty="0"/>
                        <a:t>.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An'anaviy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banklar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foiz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orqali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daromad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qiladi</a:t>
                      </a:r>
                      <a:r>
                        <a:rPr lang="en-US" dirty="0"/>
                        <a:t>; </a:t>
                      </a:r>
                      <a:r>
                        <a:rPr lang="en-US" dirty="0" err="1"/>
                        <a:t>islom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banklari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esa</a:t>
                      </a:r>
                      <a:r>
                        <a:rPr lang="en-US" dirty="0"/>
                        <a:t> </a:t>
                      </a:r>
                      <a:r>
                        <a:rPr lang="en-US" b="1" dirty="0" err="1"/>
                        <a:t>savdo</a:t>
                      </a:r>
                      <a:r>
                        <a:rPr lang="en-US" b="1" dirty="0"/>
                        <a:t>, </a:t>
                      </a:r>
                      <a:r>
                        <a:rPr lang="en-US" b="1" dirty="0" err="1"/>
                        <a:t>ijaraga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berish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yoki</a:t>
                      </a:r>
                      <a:r>
                        <a:rPr lang="en-US" dirty="0"/>
                        <a:t> </a:t>
                      </a:r>
                      <a:r>
                        <a:rPr lang="en-US" b="1" dirty="0" err="1"/>
                        <a:t>sherikchilik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orqali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foyda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oladi</a:t>
                      </a:r>
                      <a:r>
                        <a:rPr lang="en-US" dirty="0"/>
                        <a:t>.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43116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/>
                        <a:t>Haqiqiy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riskni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zamin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qilish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Daromad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olish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uchun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moliyaviy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muassasa</a:t>
                      </a:r>
                      <a:r>
                        <a:rPr lang="en-US" dirty="0"/>
                        <a:t> real </a:t>
                      </a:r>
                      <a:r>
                        <a:rPr lang="en-US" dirty="0" err="1"/>
                        <a:t>iqtisodiy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faoliyatga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oid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xavfni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tavakkalni</a:t>
                      </a:r>
                      <a:r>
                        <a:rPr lang="en-US" dirty="0"/>
                        <a:t>) </a:t>
                      </a:r>
                      <a:r>
                        <a:rPr lang="en-US" dirty="0" err="1"/>
                        <a:t>o'z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zimmasiga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olishi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shart</a:t>
                      </a:r>
                      <a:r>
                        <a:rPr lang="en-US" dirty="0"/>
                        <a:t>.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Faqat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pul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berib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kafolatlangan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foyda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olish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foiz</a:t>
                      </a:r>
                      <a:r>
                        <a:rPr lang="en-US" dirty="0"/>
                        <a:t>) </a:t>
                      </a:r>
                      <a:r>
                        <a:rPr lang="en-US" dirty="0" err="1"/>
                        <a:t>mumkin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emas</a:t>
                      </a:r>
                      <a:r>
                        <a:rPr lang="en-US" dirty="0"/>
                        <a:t>.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99572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/>
                        <a:t>Adolatli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daromad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Daromad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faqat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qanday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tovar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yoki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xizmatning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qiymati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o'sishi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hisobiga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olinadi</a:t>
                      </a:r>
                      <a:r>
                        <a:rPr lang="en-US" dirty="0"/>
                        <a:t>.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Foizlarsiz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ijtimoiy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adolatni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ta'minlashga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intiladi</a:t>
                      </a:r>
                      <a:r>
                        <a:rPr lang="en-US" dirty="0"/>
                        <a:t>.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5804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9303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9B513-A6BD-6CFF-A7DD-1903743EF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06742D34-5173-6F81-293D-31D04A7B8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661663"/>
              </p:ext>
            </p:extLst>
          </p:nvPr>
        </p:nvGraphicFramePr>
        <p:xfrm>
          <a:off x="838200" y="1600200"/>
          <a:ext cx="10515600" cy="3657600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30271934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5311026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0263540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Tamoyil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Ma'nosi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Shartnomaga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qo'yiladigan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talab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34332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G'arar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noaniqlik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Shartnoma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mavzusi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narxi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sifati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yoki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muddati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bo'yicha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haddan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tashqari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noaniqlik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bo'lishi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man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etiladi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Shartnomaning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barcha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shartlari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tovar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narx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yetkazib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berish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sanasi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sifati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aniq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oshkora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bo'lishi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kerak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8713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Maysir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qimor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spekulyatsiya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Qimor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elementlari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mavjud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bo'lgan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natijasi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noma'lum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katta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xavfga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asoslangan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faoliyatlar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taqiqlanadi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real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ishlab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chiqarish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yoki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savdoga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emas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balki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"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omad"ga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bog'liq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operatsiyalarga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yo'naltirilishi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taqiqlanadi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68574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Oshkoralik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Moliyaviy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muassasa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mijoz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o'rtasidagi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barcha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bitimlar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xarajatlar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shaffof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bo'lishi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shart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Mijozning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kelishuv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mohiyatini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to'liq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tushunishini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ta'minlaydi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1194640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7CFDF35B-7C9E-6D1A-07F3-1DF630C31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2833" y="773991"/>
            <a:ext cx="74463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G'arar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Noaniqlik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Maysir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Qimor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Cheklanishi</a:t>
            </a:r>
            <a:endParaRPr kumimoji="0" lang="ru-RU" alt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056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532E1-9A95-4194-D934-256E68058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B3D0BEE-8630-DFB2-BBFF-A7FB59E8D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414219"/>
              </p:ext>
            </p:extLst>
          </p:nvPr>
        </p:nvGraphicFramePr>
        <p:xfrm>
          <a:off x="838200" y="1737360"/>
          <a:ext cx="10515600" cy="338328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70293926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1649670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291327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Tamoyil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Mexanizm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Moliyaviy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operatsiya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774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Aktivga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asoslangan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moliyalashtirish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to'g'ridan-to'g'ri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berilmaydi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balki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bank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avval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tovar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yoki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mulk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sotib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so'ng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mijozga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yetkazadi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berish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foiz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o'rniga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tovar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yoki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xizmat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almashtiriladi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69031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mulkchiligini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o'tkazish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Murabaxa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shartnomasida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topishdan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oldin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sotib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egalik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qilish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zarur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operatsiyaning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savdo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deb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hisoblanishi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uchun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asosiy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talab.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61972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Haqiqiy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iqtisodiyot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Moliya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faqat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real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iqtisodiy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faoliyatga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savdo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ishlab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chiqarish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xizmat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ko'rsatish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bog'lanadi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Moliyaviy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tizimning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spekulyativ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"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pufakchalar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yaratishini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cheklaydi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686010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0264D0C6-8D1B-EEA6-A216-E8E9354F9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8498" y="729224"/>
            <a:ext cx="39950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Haqiqiy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aktivlarga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bog'liqlik</a:t>
            </a:r>
            <a:endParaRPr kumimoji="0" lang="ru-RU" alt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538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AF253-535D-711F-F25A-F92B1B13F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3948B5-70D5-634E-7300-A7141F657DEA}"/>
              </a:ext>
            </a:extLst>
          </p:cNvPr>
          <p:cNvSpPr txBox="1"/>
          <p:nvPr/>
        </p:nvSpPr>
        <p:spPr>
          <a:xfrm>
            <a:off x="2433941" y="131483"/>
            <a:ext cx="73241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Latn-U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tarqalgan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islomiy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kredit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mahsulotlari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turlari</a:t>
            </a:r>
            <a:endParaRPr lang="uz-Latn-U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60783B2B-469A-0D45-A000-2ADE4A8B8E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378808"/>
              </p:ext>
            </p:extLst>
          </p:nvPr>
        </p:nvGraphicFramePr>
        <p:xfrm>
          <a:off x="838199" y="1852684"/>
          <a:ext cx="10515600" cy="393192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84220061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00127948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6643403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</a:rPr>
                        <a:t>Xususiyat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</a:rPr>
                        <a:t>Ta'rif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</a:rPr>
                        <a:t>An'anaviy</a:t>
                      </a:r>
                      <a:r>
                        <a:rPr lang="en-US" b="1" dirty="0">
                          <a:effectLst/>
                        </a:rPr>
                        <a:t> </a:t>
                      </a:r>
                      <a:r>
                        <a:rPr lang="en-US" b="1" dirty="0" err="1">
                          <a:effectLst/>
                        </a:rPr>
                        <a:t>kreditlardagi</a:t>
                      </a:r>
                      <a:r>
                        <a:rPr lang="en-US" b="1" dirty="0">
                          <a:effectLst/>
                        </a:rPr>
                        <a:t> </a:t>
                      </a:r>
                      <a:r>
                        <a:rPr lang="en-US" b="1" dirty="0" err="1">
                          <a:effectLst/>
                        </a:rPr>
                        <a:t>o'rni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22108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</a:rPr>
                        <a:t>Mohiyati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</a:rPr>
                        <a:t>Xarajatning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ustiga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qo'shilgan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aniq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va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oldindan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kelishilgan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foyda</a:t>
                      </a:r>
                      <a:r>
                        <a:rPr lang="en-US" dirty="0">
                          <a:effectLst/>
                        </a:rPr>
                        <a:t> (</a:t>
                      </a:r>
                      <a:r>
                        <a:rPr lang="en-US" dirty="0" err="1">
                          <a:effectLst/>
                        </a:rPr>
                        <a:t>marja</a:t>
                      </a:r>
                      <a:r>
                        <a:rPr lang="en-US" dirty="0">
                          <a:effectLst/>
                        </a:rPr>
                        <a:t>) </a:t>
                      </a:r>
                      <a:r>
                        <a:rPr lang="en-US" dirty="0" err="1">
                          <a:effectLst/>
                        </a:rPr>
                        <a:t>bilan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b="1" dirty="0" err="1">
                          <a:effectLst/>
                        </a:rPr>
                        <a:t>muddatli</a:t>
                      </a:r>
                      <a:r>
                        <a:rPr lang="en-US" b="1" dirty="0">
                          <a:effectLst/>
                        </a:rPr>
                        <a:t> </a:t>
                      </a:r>
                      <a:r>
                        <a:rPr lang="en-US" b="1" dirty="0" err="1">
                          <a:effectLst/>
                        </a:rPr>
                        <a:t>sotish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shartnomasi</a:t>
                      </a:r>
                      <a:r>
                        <a:rPr lang="en-US" dirty="0">
                          <a:effectLst/>
                        </a:rPr>
                        <a:t>.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</a:rPr>
                        <a:t>Iste'mol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kreditlari</a:t>
                      </a:r>
                      <a:r>
                        <a:rPr lang="en-US" dirty="0">
                          <a:effectLst/>
                        </a:rPr>
                        <a:t>, </a:t>
                      </a:r>
                      <a:r>
                        <a:rPr lang="en-US" dirty="0" err="1">
                          <a:effectLst/>
                        </a:rPr>
                        <a:t>avtokreditlar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va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uy</a:t>
                      </a:r>
                      <a:r>
                        <a:rPr lang="en-US" dirty="0">
                          <a:effectLst/>
                        </a:rPr>
                        <a:t>-joy </a:t>
                      </a:r>
                      <a:r>
                        <a:rPr lang="en-US" dirty="0" err="1">
                          <a:effectLst/>
                        </a:rPr>
                        <a:t>kreditlarining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muqobili</a:t>
                      </a:r>
                      <a:r>
                        <a:rPr lang="en-US" dirty="0">
                          <a:effectLst/>
                        </a:rPr>
                        <a:t>.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98966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</a:rPr>
                        <a:t>Bankning</a:t>
                      </a:r>
                      <a:r>
                        <a:rPr lang="en-US" b="1" dirty="0">
                          <a:effectLst/>
                        </a:rPr>
                        <a:t> </a:t>
                      </a:r>
                      <a:r>
                        <a:rPr lang="en-US" b="1" dirty="0" err="1">
                          <a:effectLst/>
                        </a:rPr>
                        <a:t>roli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</a:rPr>
                        <a:t>Bank </a:t>
                      </a:r>
                      <a:r>
                        <a:rPr lang="en-US" dirty="0" err="1">
                          <a:effectLst/>
                        </a:rPr>
                        <a:t>avval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mijoz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xohlagan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tovarni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b="1" dirty="0" err="1">
                          <a:effectLst/>
                        </a:rPr>
                        <a:t>sotib</a:t>
                      </a:r>
                      <a:r>
                        <a:rPr lang="en-US" b="1" dirty="0">
                          <a:effectLst/>
                        </a:rPr>
                        <a:t> </a:t>
                      </a:r>
                      <a:r>
                        <a:rPr lang="en-US" b="1" dirty="0" err="1">
                          <a:effectLst/>
                        </a:rPr>
                        <a:t>oladi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va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uning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egasi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bo'ladi</a:t>
                      </a:r>
                      <a:r>
                        <a:rPr lang="en-US" dirty="0">
                          <a:effectLst/>
                        </a:rPr>
                        <a:t>, </a:t>
                      </a:r>
                      <a:r>
                        <a:rPr lang="en-US" dirty="0" err="1">
                          <a:effectLst/>
                        </a:rPr>
                        <a:t>so'ngra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mijozga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yuqori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narxda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sotadi</a:t>
                      </a:r>
                      <a:r>
                        <a:rPr lang="en-US" dirty="0">
                          <a:effectLst/>
                        </a:rPr>
                        <a:t>.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dirty="0">
                          <a:effectLst/>
                        </a:rPr>
                        <a:t>Bank bevosita pul bermaydi, balki tovar savdosida ishtirok etadi.</a:t>
                      </a:r>
                      <a:endParaRPr lang="sv-S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03111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</a:rPr>
                        <a:t>Qarzni</a:t>
                      </a:r>
                      <a:r>
                        <a:rPr lang="en-US" b="1" dirty="0">
                          <a:effectLst/>
                        </a:rPr>
                        <a:t> </a:t>
                      </a:r>
                      <a:r>
                        <a:rPr lang="en-US" b="1" dirty="0" err="1">
                          <a:effectLst/>
                        </a:rPr>
                        <a:t>to'lash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</a:rPr>
                        <a:t>Mijoz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belgilangan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narxni</a:t>
                      </a:r>
                      <a:r>
                        <a:rPr lang="en-US" dirty="0">
                          <a:effectLst/>
                        </a:rPr>
                        <a:t> (</a:t>
                      </a:r>
                      <a:r>
                        <a:rPr lang="en-US" dirty="0" err="1">
                          <a:effectLst/>
                        </a:rPr>
                        <a:t>xarajat</a:t>
                      </a:r>
                      <a:r>
                        <a:rPr lang="en-US" dirty="0">
                          <a:effectLst/>
                        </a:rPr>
                        <a:t> + </a:t>
                      </a:r>
                      <a:r>
                        <a:rPr lang="en-US" dirty="0" err="1">
                          <a:effectLst/>
                        </a:rPr>
                        <a:t>marja</a:t>
                      </a:r>
                      <a:r>
                        <a:rPr lang="en-US" dirty="0">
                          <a:effectLst/>
                        </a:rPr>
                        <a:t>) </a:t>
                      </a:r>
                      <a:r>
                        <a:rPr lang="en-US" dirty="0" err="1">
                          <a:effectLst/>
                        </a:rPr>
                        <a:t>kelishilgan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muddat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davomida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bo'lib-bo'lib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to'laydi</a:t>
                      </a:r>
                      <a:r>
                        <a:rPr lang="en-US" dirty="0">
                          <a:effectLst/>
                        </a:rPr>
                        <a:t>.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</a:rPr>
                        <a:t>To'lov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muddati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uzaytirilsa</a:t>
                      </a:r>
                      <a:r>
                        <a:rPr lang="en-US" dirty="0">
                          <a:effectLst/>
                        </a:rPr>
                        <a:t>, </a:t>
                      </a:r>
                      <a:r>
                        <a:rPr lang="en-US" dirty="0" err="1">
                          <a:effectLst/>
                        </a:rPr>
                        <a:t>yangi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foiz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emas</a:t>
                      </a:r>
                      <a:r>
                        <a:rPr lang="en-US" dirty="0">
                          <a:effectLst/>
                        </a:rPr>
                        <a:t>, </a:t>
                      </a:r>
                      <a:r>
                        <a:rPr lang="en-US" dirty="0" err="1">
                          <a:effectLst/>
                        </a:rPr>
                        <a:t>balki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yangi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shartnoma</a:t>
                      </a:r>
                      <a:r>
                        <a:rPr lang="en-US" dirty="0">
                          <a:effectLst/>
                        </a:rPr>
                        <a:t> talab </a:t>
                      </a:r>
                      <a:r>
                        <a:rPr lang="en-US" dirty="0" err="1">
                          <a:effectLst/>
                        </a:rPr>
                        <a:t>qilinadi</a:t>
                      </a:r>
                      <a:r>
                        <a:rPr lang="en-US" dirty="0">
                          <a:effectLst/>
                        </a:rPr>
                        <a:t> (</a:t>
                      </a:r>
                      <a:r>
                        <a:rPr lang="en-US" dirty="0" err="1">
                          <a:effectLst/>
                        </a:rPr>
                        <a:t>foizning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r>
                        <a:rPr lang="en-US" dirty="0" err="1">
                          <a:effectLst/>
                        </a:rPr>
                        <a:t>o'sishi</a:t>
                      </a:r>
                      <a:r>
                        <a:rPr lang="en-US" dirty="0">
                          <a:effectLst/>
                        </a:rPr>
                        <a:t> man </a:t>
                      </a:r>
                      <a:r>
                        <a:rPr lang="en-US" dirty="0" err="1">
                          <a:effectLst/>
                        </a:rPr>
                        <a:t>etilgan</a:t>
                      </a:r>
                      <a:r>
                        <a:rPr lang="en-US" dirty="0">
                          <a:effectLst/>
                        </a:rPr>
                        <a:t>).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233451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75A1295-26E4-A26E-E63A-7F3A870A9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2467" y="1038250"/>
            <a:ext cx="40270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Murabaxa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Xarajat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Foyda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94918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7D712-98D7-58A3-A89E-2EB16D193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627D5086-5BAE-4B90-0D1B-EC5606AD9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963613"/>
              </p:ext>
            </p:extLst>
          </p:nvPr>
        </p:nvGraphicFramePr>
        <p:xfrm>
          <a:off x="838200" y="1737360"/>
          <a:ext cx="10515600" cy="338328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83551838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65844252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914532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Xususiyat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Ta'rif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An'anaviy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kreditlardagi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o'rni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0587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Mohiyati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Bank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biror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uy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uskuna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mashina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sotib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ma'lum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muddatga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mijozga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ijaraga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Lizing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ijara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orqali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sotib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ipotekaning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islomiy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muqobili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224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Mulkiy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ega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Ijara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muddati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davomida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egasi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bank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bo'lib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qoladi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Mijoz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ijaraga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oluvchi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hisoblanadi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Mulkdan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foydalanganlik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uchun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ijara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haqi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renta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to'lanadi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foiz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emas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00072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Ijara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muntahiya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bit-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tamlik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Ijara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muddati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tugagach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bank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bepul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yoki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ramziy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narxda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mijozga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mulk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qilib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o'tkazishi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mumkin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mexanizm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ijaraga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oluvchini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oxir-oqibat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egasiga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aylantiradi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1900137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C9719421-3300-CFB9-ED8B-EA4CDA42E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3969" y="534674"/>
            <a:ext cx="24240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Ijara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ijara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haqi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26603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5C36A-7226-3362-8560-661BA929B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100CCC6-B94C-DDF5-14AC-D8EB64E1EE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760149"/>
              </p:ext>
            </p:extLst>
          </p:nvPr>
        </p:nvGraphicFramePr>
        <p:xfrm>
          <a:off x="838199" y="1463040"/>
          <a:ext cx="10515600" cy="3931920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90818127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750968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5428387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Xususiyat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Ta'rif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An'anaviy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kreditlardagi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o'rni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35173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Mohiyati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Bank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mijoz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birgalikda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biznes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loyihasiga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sarmoya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kiritadi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xavfni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o'z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zimmalariga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Biznes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kreditlari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venchur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kapitalning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muqobili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59457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Foyda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taqsimoti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Foyda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oldindan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kelishilgan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nisbatda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masalan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60/40)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taqsimlanadi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Bu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sarmoya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ulushiga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bog'liq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bo'lishi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shart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emas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Agar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loyiha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kutilganidan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ko'proq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foyda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keltirsa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bank ham,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tadbirkor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ham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undan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ko'proq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ulush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24851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Zararni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qoplash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Zarar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sarmoya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kiritilgan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ulushga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mutanosib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ravishda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taqsimlanadi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masalan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bank 80%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sarmoya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kiritgan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bo'lsa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80%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zararni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qoplaydi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Ribo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taqiqlanganligi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sababli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bank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mijozdan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kafolatlangan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doimiy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foyda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talab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qila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olmaydi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506902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4FB29216-2548-43AA-F12F-B93B5D9E9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8071" y="521414"/>
            <a:ext cx="359585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Musharaka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Sherikchilik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144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EBB9B-3658-26DA-C03D-17C0B88AC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87D8DDA-1A3B-64F2-3384-25A3D9DC2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479315"/>
              </p:ext>
            </p:extLst>
          </p:nvPr>
        </p:nvGraphicFramePr>
        <p:xfrm>
          <a:off x="838199" y="1820353"/>
          <a:ext cx="10515600" cy="448056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40944158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96141364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9828798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Xususiyat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Ta'rif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Musharakadan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asosiy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farqi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93094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Mohiyati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tomon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rabb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ul-mol - bank)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kapital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ikkinchi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tomon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mudorib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tadbirkor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o'z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mehnati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menejmenti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qatnashadi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Musharakada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ikki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tomon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ham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kiritadi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mudorabada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mehnat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birlashadi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76815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Foyda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taqsimoti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Oldindan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kelishilgan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foizsiz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nisbatga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ko'ra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taqsimlanadi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masalan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70%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tadbirkorga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30%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bankka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Agar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loyiha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kutilganidan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ko'proq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foyda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keltirsa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bankning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foydasi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ham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oshadi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riba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emas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77298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Zararni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qoplash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Agar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zarar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mudoribning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beparvoligisiz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yuzaga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kelsa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faqatgina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bank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qoplaydi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ya'ni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sarmoya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yo'qotiladi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Tadbirkorning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mehnati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zoye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Tadbirkorning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ishi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kafolatlanmagan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bo'ladi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adolatni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ta'minlaydi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686316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712555AA-6301-B761-1B8A-45C165ED3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3006" y="1141214"/>
            <a:ext cx="43059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Mudoraba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passiv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sherikchilik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76E80F-4FFC-D3E9-AE6B-76AF30BA595F}"/>
              </a:ext>
            </a:extLst>
          </p:cNvPr>
          <p:cNvSpPr txBox="1"/>
          <p:nvPr/>
        </p:nvSpPr>
        <p:spPr>
          <a:xfrm>
            <a:off x="1574462" y="291921"/>
            <a:ext cx="90430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Latn-U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S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herikchilikka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asoslangan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boshqa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mahsulotlar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qo'llash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02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2C89E-01C2-4BA5-6456-B314D43AE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C301250-067B-2FE2-1648-F1392DCA5C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685077"/>
              </p:ext>
            </p:extLst>
          </p:nvPr>
        </p:nvGraphicFramePr>
        <p:xfrm>
          <a:off x="838200" y="1325880"/>
          <a:ext cx="10515600" cy="420624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0858991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81676305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8123161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Xususiyat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Ta'rif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Amaliy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qo'llanish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sohalari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37630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Mohiyati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Sotuvchi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mijoz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kelajakda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aniq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belgilangan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mahsulotni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masalan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bug'doy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paxta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yetkazib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berish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majburiyatini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xaridor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(bank)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to'lovni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to'liq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oldindan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amalga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oshiradi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Asosan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qishloq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xo'jaligi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fermerlarni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moliyalashtirishda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qo'llaniladi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05344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Ribo/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g'arar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cheklovi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Yetkazib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beriladigan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tovarning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miqdori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sifati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muddati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shartnomada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aniq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ko'rsatilishi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shart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g'ararni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oldini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berib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kelajakda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kamroq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narxda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mahsulot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mumkin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ishlab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chiqaruvchiga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zudlik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berish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orqali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yordam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4597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Bankning</a:t>
                      </a:r>
                      <a:r>
                        <a:rPr lang="en-US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daromadi</a:t>
                      </a:r>
                      <a:endParaRPr lang="en-US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Bank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tovar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belgilangan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narxda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sotib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olinadi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keyinchalik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bozor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narxida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sotish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orqali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foyda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oladi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Fermerga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hosil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olishgacha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bo'lgan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xarajatlarni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qoplash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uchun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aylanma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mablag'ni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ta'minlaydi</a:t>
                      </a:r>
                      <a:r>
                        <a:rPr lang="en-US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8153098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46ACD80D-10B8-7D94-9711-1E1E0ED69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7936" y="516973"/>
            <a:ext cx="341612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</a:t>
            </a:r>
            <a:r>
              <a:rPr kumimoji="0" lang="uz-Latn-UZ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 (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Oldindan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To'lov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9231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1035</Words>
  <Application>Microsoft Office PowerPoint</Application>
  <PresentationFormat>Широкоэкранный</PresentationFormat>
  <Paragraphs>124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Og'abek Azamov</dc:creator>
  <cp:lastModifiedBy>Og'abek Azamov</cp:lastModifiedBy>
  <cp:revision>2</cp:revision>
  <dcterms:created xsi:type="dcterms:W3CDTF">2025-11-14T15:48:26Z</dcterms:created>
  <dcterms:modified xsi:type="dcterms:W3CDTF">2025-11-27T14:21:36Z</dcterms:modified>
</cp:coreProperties>
</file>