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Calibri" panose="020F0502020204030204" pitchFamily="34" charset="0"/>
      <p:regular r:id="rId14"/>
      <p:bold r:id="rId15"/>
      <p:italic r:id="rId16"/>
      <p:boldItalic r:id="rId17"/>
    </p:embeddedFont>
    <p:embeddedFont>
      <p:font typeface="Cambria Math" panose="02040503050406030204" pitchFamily="18" charset="0"/>
      <p:regular r:id="rId18"/>
    </p:embeddedFont>
    <p:embeddedFont>
      <p:font typeface="DM Sans" panose="020B0604020202020204" charset="0"/>
      <p:regular r:id="rId19"/>
    </p:embeddedFont>
    <p:embeddedFont>
      <p:font typeface="DM Sans Bold" panose="020B0604020202020204" charset="0"/>
      <p:regular r:id="rId20"/>
    </p:embeddedFont>
    <p:embeddedFont>
      <p:font typeface="Open Sans" panose="020B0606030504020204" pitchFamily="34" charset="0"/>
      <p:regular r:id="rId21"/>
      <p:bold r:id="rId22"/>
      <p:italic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29"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hrom Shokirov" userId="85037247d64708f2" providerId="LiveId" clId="{FA5F8046-2238-46C9-AF2D-EF615E57FAEF}"/>
    <pc:docChg chg="undo custSel modSld">
      <pc:chgData name="Bahrom Shokirov" userId="85037247d64708f2" providerId="LiveId" clId="{FA5F8046-2238-46C9-AF2D-EF615E57FAEF}" dt="2026-03-25T18:55:22.383" v="1046" actId="255"/>
      <pc:docMkLst>
        <pc:docMk/>
      </pc:docMkLst>
      <pc:sldChg chg="modSp mod">
        <pc:chgData name="Bahrom Shokirov" userId="85037247d64708f2" providerId="LiveId" clId="{FA5F8046-2238-46C9-AF2D-EF615E57FAEF}" dt="2026-03-25T18:55:22.383" v="1046" actId="255"/>
        <pc:sldMkLst>
          <pc:docMk/>
          <pc:sldMk cId="0" sldId="257"/>
        </pc:sldMkLst>
        <pc:spChg chg="mod">
          <ac:chgData name="Bahrom Shokirov" userId="85037247d64708f2" providerId="LiveId" clId="{FA5F8046-2238-46C9-AF2D-EF615E57FAEF}" dt="2026-03-25T18:55:22.383" v="1046" actId="255"/>
          <ac:spMkLst>
            <pc:docMk/>
            <pc:sldMk cId="0" sldId="257"/>
            <ac:spMk id="2" creationId="{00000000-0000-0000-0000-000000000000}"/>
          </ac:spMkLst>
        </pc:spChg>
        <pc:spChg chg="mod">
          <ac:chgData name="Bahrom Shokirov" userId="85037247d64708f2" providerId="LiveId" clId="{FA5F8046-2238-46C9-AF2D-EF615E57FAEF}" dt="2026-03-25T18:54:04.402" v="1035" actId="1076"/>
          <ac:spMkLst>
            <pc:docMk/>
            <pc:sldMk cId="0" sldId="257"/>
            <ac:spMk id="4" creationId="{00000000-0000-0000-0000-000000000000}"/>
          </ac:spMkLst>
        </pc:spChg>
        <pc:spChg chg="mod">
          <ac:chgData name="Bahrom Shokirov" userId="85037247d64708f2" providerId="LiveId" clId="{FA5F8046-2238-46C9-AF2D-EF615E57FAEF}" dt="2026-03-25T18:54:10.178" v="1036" actId="1076"/>
          <ac:spMkLst>
            <pc:docMk/>
            <pc:sldMk cId="0" sldId="257"/>
            <ac:spMk id="27" creationId="{00000000-0000-0000-0000-000000000000}"/>
          </ac:spMkLst>
        </pc:spChg>
        <pc:spChg chg="mod">
          <ac:chgData name="Bahrom Shokirov" userId="85037247d64708f2" providerId="LiveId" clId="{FA5F8046-2238-46C9-AF2D-EF615E57FAEF}" dt="2026-03-25T18:54:44.135" v="1040" actId="1076"/>
          <ac:spMkLst>
            <pc:docMk/>
            <pc:sldMk cId="0" sldId="257"/>
            <ac:spMk id="30" creationId="{00000000-0000-0000-0000-000000000000}"/>
          </ac:spMkLst>
        </pc:spChg>
        <pc:grpChg chg="mod">
          <ac:chgData name="Bahrom Shokirov" userId="85037247d64708f2" providerId="LiveId" clId="{FA5F8046-2238-46C9-AF2D-EF615E57FAEF}" dt="2026-03-25T18:54:28.453" v="1038" actId="1076"/>
          <ac:grpSpMkLst>
            <pc:docMk/>
            <pc:sldMk cId="0" sldId="257"/>
            <ac:grpSpMk id="11" creationId="{00000000-0000-0000-0000-000000000000}"/>
          </ac:grpSpMkLst>
        </pc:grpChg>
        <pc:grpChg chg="mod">
          <ac:chgData name="Bahrom Shokirov" userId="85037247d64708f2" providerId="LiveId" clId="{FA5F8046-2238-46C9-AF2D-EF615E57FAEF}" dt="2026-03-25T18:54:49.509" v="1041" actId="1076"/>
          <ac:grpSpMkLst>
            <pc:docMk/>
            <pc:sldMk cId="0" sldId="257"/>
            <ac:grpSpMk id="14" creationId="{00000000-0000-0000-0000-000000000000}"/>
          </ac:grpSpMkLst>
        </pc:grpChg>
        <pc:grpChg chg="mod">
          <ac:chgData name="Bahrom Shokirov" userId="85037247d64708f2" providerId="LiveId" clId="{FA5F8046-2238-46C9-AF2D-EF615E57FAEF}" dt="2026-03-25T18:54:39.075" v="1039" actId="1076"/>
          <ac:grpSpMkLst>
            <pc:docMk/>
            <pc:sldMk cId="0" sldId="257"/>
            <ac:grpSpMk id="20" creationId="{00000000-0000-0000-0000-000000000000}"/>
          </ac:grpSpMkLst>
        </pc:grpChg>
      </pc:sldChg>
      <pc:sldChg chg="modSp mod">
        <pc:chgData name="Bahrom Shokirov" userId="85037247d64708f2" providerId="LiveId" clId="{FA5F8046-2238-46C9-AF2D-EF615E57FAEF}" dt="2026-03-25T18:50:01.386" v="1014" actId="20577"/>
        <pc:sldMkLst>
          <pc:docMk/>
          <pc:sldMk cId="0" sldId="261"/>
        </pc:sldMkLst>
        <pc:spChg chg="mod">
          <ac:chgData name="Bahrom Shokirov" userId="85037247d64708f2" providerId="LiveId" clId="{FA5F8046-2238-46C9-AF2D-EF615E57FAEF}" dt="2026-03-25T18:31:18.226" v="24" actId="20577"/>
          <ac:spMkLst>
            <pc:docMk/>
            <pc:sldMk cId="0" sldId="261"/>
            <ac:spMk id="8" creationId="{00000000-0000-0000-0000-000000000000}"/>
          </ac:spMkLst>
        </pc:spChg>
        <pc:spChg chg="mod">
          <ac:chgData name="Bahrom Shokirov" userId="85037247d64708f2" providerId="LiveId" clId="{FA5F8046-2238-46C9-AF2D-EF615E57FAEF}" dt="2026-03-25T18:50:01.386" v="1014" actId="20577"/>
          <ac:spMkLst>
            <pc:docMk/>
            <pc:sldMk cId="0" sldId="261"/>
            <ac:spMk id="12" creationId="{00000000-0000-0000-0000-000000000000}"/>
          </ac:spMkLst>
        </pc:spChg>
        <pc:picChg chg="mod">
          <ac:chgData name="Bahrom Shokirov" userId="85037247d64708f2" providerId="LiveId" clId="{FA5F8046-2238-46C9-AF2D-EF615E57FAEF}" dt="2026-03-25T18:31:31.961" v="25" actId="1076"/>
          <ac:picMkLst>
            <pc:docMk/>
            <pc:sldMk cId="0" sldId="261"/>
            <ac:picMk id="9" creationId="{00000000-0000-0000-0000-000000000000}"/>
          </ac:picMkLst>
        </pc:picChg>
      </pc:sldChg>
      <pc:sldChg chg="delSp modSp mod">
        <pc:chgData name="Bahrom Shokirov" userId="85037247d64708f2" providerId="LiveId" clId="{FA5F8046-2238-46C9-AF2D-EF615E57FAEF}" dt="2026-03-25T18:53:44.803" v="1034" actId="313"/>
        <pc:sldMkLst>
          <pc:docMk/>
          <pc:sldMk cId="0" sldId="262"/>
        </pc:sldMkLst>
        <pc:spChg chg="del mod">
          <ac:chgData name="Bahrom Shokirov" userId="85037247d64708f2" providerId="LiveId" clId="{FA5F8046-2238-46C9-AF2D-EF615E57FAEF}" dt="2026-03-25T18:36:39.226" v="150" actId="21"/>
          <ac:spMkLst>
            <pc:docMk/>
            <pc:sldMk cId="0" sldId="262"/>
            <ac:spMk id="6" creationId="{00000000-0000-0000-0000-000000000000}"/>
          </ac:spMkLst>
        </pc:spChg>
        <pc:spChg chg="del">
          <ac:chgData name="Bahrom Shokirov" userId="85037247d64708f2" providerId="LiveId" clId="{FA5F8046-2238-46C9-AF2D-EF615E57FAEF}" dt="2026-03-25T18:41:53.010" v="500" actId="21"/>
          <ac:spMkLst>
            <pc:docMk/>
            <pc:sldMk cId="0" sldId="262"/>
            <ac:spMk id="7" creationId="{00000000-0000-0000-0000-000000000000}"/>
          </ac:spMkLst>
        </pc:spChg>
        <pc:spChg chg="del">
          <ac:chgData name="Bahrom Shokirov" userId="85037247d64708f2" providerId="LiveId" clId="{FA5F8046-2238-46C9-AF2D-EF615E57FAEF}" dt="2026-03-25T18:46:03.347" v="927" actId="21"/>
          <ac:spMkLst>
            <pc:docMk/>
            <pc:sldMk cId="0" sldId="262"/>
            <ac:spMk id="10" creationId="{00000000-0000-0000-0000-000000000000}"/>
          </ac:spMkLst>
        </pc:spChg>
        <pc:spChg chg="mod">
          <ac:chgData name="Bahrom Shokirov" userId="85037247d64708f2" providerId="LiveId" clId="{FA5F8046-2238-46C9-AF2D-EF615E57FAEF}" dt="2026-03-25T18:47:22.631" v="937" actId="313"/>
          <ac:spMkLst>
            <pc:docMk/>
            <pc:sldMk cId="0" sldId="262"/>
            <ac:spMk id="11" creationId="{00000000-0000-0000-0000-000000000000}"/>
          </ac:spMkLst>
        </pc:spChg>
        <pc:spChg chg="mod">
          <ac:chgData name="Bahrom Shokirov" userId="85037247d64708f2" providerId="LiveId" clId="{FA5F8046-2238-46C9-AF2D-EF615E57FAEF}" dt="2026-03-25T18:53:44.803" v="1034" actId="313"/>
          <ac:spMkLst>
            <pc:docMk/>
            <pc:sldMk cId="0" sldId="262"/>
            <ac:spMk id="12" creationId="{00000000-0000-0000-0000-000000000000}"/>
          </ac:spMkLst>
        </pc:spChg>
      </pc:sldChg>
      <pc:sldChg chg="modSp mod">
        <pc:chgData name="Bahrom Shokirov" userId="85037247d64708f2" providerId="LiveId" clId="{FA5F8046-2238-46C9-AF2D-EF615E57FAEF}" dt="2026-03-25T18:29:37.034" v="0" actId="1076"/>
        <pc:sldMkLst>
          <pc:docMk/>
          <pc:sldMk cId="0" sldId="265"/>
        </pc:sldMkLst>
        <pc:picChg chg="mod">
          <ac:chgData name="Bahrom Shokirov" userId="85037247d64708f2" providerId="LiveId" clId="{FA5F8046-2238-46C9-AF2D-EF615E57FAEF}" dt="2026-03-25T18:29:37.034" v="0" actId="1076"/>
          <ac:picMkLst>
            <pc:docMk/>
            <pc:sldMk cId="0" sldId="265"/>
            <ac:picMk id="11" creationId="{00000000-0000-0000-0000-000000000000}"/>
          </ac:picMkLst>
        </pc:picChg>
      </pc:sldChg>
      <pc:sldChg chg="addSp delSp modSp mod">
        <pc:chgData name="Bahrom Shokirov" userId="85037247d64708f2" providerId="LiveId" clId="{FA5F8046-2238-46C9-AF2D-EF615E57FAEF}" dt="2026-03-25T18:53:06.694" v="1029" actId="14100"/>
        <pc:sldMkLst>
          <pc:docMk/>
          <pc:sldMk cId="0" sldId="266"/>
        </pc:sldMkLst>
        <pc:spChg chg="del mod">
          <ac:chgData name="Bahrom Shokirov" userId="85037247d64708f2" providerId="LiveId" clId="{FA5F8046-2238-46C9-AF2D-EF615E57FAEF}" dt="2026-03-25T18:52:21.891" v="1023"/>
          <ac:spMkLst>
            <pc:docMk/>
            <pc:sldMk cId="0" sldId="266"/>
            <ac:spMk id="3" creationId="{00000000-0000-0000-0000-000000000000}"/>
          </ac:spMkLst>
        </pc:spChg>
        <pc:spChg chg="add mod">
          <ac:chgData name="Bahrom Shokirov" userId="85037247d64708f2" providerId="LiveId" clId="{FA5F8046-2238-46C9-AF2D-EF615E57FAEF}" dt="2026-03-25T18:53:06.694" v="1029" actId="14100"/>
          <ac:spMkLst>
            <pc:docMk/>
            <pc:sldMk cId="0" sldId="266"/>
            <ac:spMk id="5" creationId="{F1DDA280-E670-4969-9B52-B86224ACB3D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39.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svg"/><Relationship Id="rId10" Type="http://schemas.openxmlformats.org/officeDocument/2006/relationships/image" Target="../media/image40.png"/><Relationship Id="rId4" Type="http://schemas.openxmlformats.org/officeDocument/2006/relationships/image" Target="../media/image36.png"/><Relationship Id="rId9" Type="http://schemas.openxmlformats.org/officeDocument/2006/relationships/image" Target="../media/image4.svg"/></Relationships>
</file>

<file path=ppt/slides/_rels/slide11.xml.rels><?xml version="1.0" encoding="UTF-8" standalone="yes"?>
<Relationships xmlns="http://schemas.openxmlformats.org/package/2006/relationships"><Relationship Id="rId2" Type="http://schemas.openxmlformats.org/officeDocument/2006/relationships/hyperlink" Target="https://share.google/XYLKgiPaLa4M2fM7p"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29.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sv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sv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6.png"/><Relationship Id="rId7"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18.sv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6128820">
            <a:off x="12175379" y="4825365"/>
            <a:ext cx="8994098" cy="8229600"/>
          </a:xfrm>
          <a:custGeom>
            <a:avLst/>
            <a:gdLst/>
            <a:ahLst/>
            <a:cxnLst/>
            <a:rect l="l" t="t" r="r" b="b"/>
            <a:pathLst>
              <a:path w="8994098" h="8229600">
                <a:moveTo>
                  <a:pt x="0" y="0"/>
                </a:moveTo>
                <a:lnTo>
                  <a:pt x="8994098" y="0"/>
                </a:lnTo>
                <a:lnTo>
                  <a:pt x="8994098" y="8229600"/>
                </a:lnTo>
                <a:lnTo>
                  <a:pt x="0" y="8229600"/>
                </a:lnTo>
                <a:lnTo>
                  <a:pt x="0" y="0"/>
                </a:lnTo>
                <a:close/>
              </a:path>
            </a:pathLst>
          </a:custGeom>
          <a:blipFill>
            <a:blip r:embed="rId2">
              <a:alphaModFix amt="57000"/>
            </a:blip>
            <a:stretch>
              <a:fillRect/>
            </a:stretch>
          </a:blipFill>
        </p:spPr>
      </p:sp>
      <p:sp>
        <p:nvSpPr>
          <p:cNvPr id="3" name="Freeform 3"/>
          <p:cNvSpPr/>
          <p:nvPr/>
        </p:nvSpPr>
        <p:spPr>
          <a:xfrm rot="-1337144">
            <a:off x="-3566128" y="835730"/>
            <a:ext cx="7581519" cy="8229600"/>
          </a:xfrm>
          <a:custGeom>
            <a:avLst/>
            <a:gdLst/>
            <a:ahLst/>
            <a:cxnLst/>
            <a:rect l="l" t="t" r="r" b="b"/>
            <a:pathLst>
              <a:path w="7581519" h="8229600">
                <a:moveTo>
                  <a:pt x="0" y="0"/>
                </a:moveTo>
                <a:lnTo>
                  <a:pt x="7581519" y="0"/>
                </a:lnTo>
                <a:lnTo>
                  <a:pt x="7581519" y="8229600"/>
                </a:lnTo>
                <a:lnTo>
                  <a:pt x="0" y="8229600"/>
                </a:lnTo>
                <a:lnTo>
                  <a:pt x="0" y="0"/>
                </a:lnTo>
                <a:close/>
              </a:path>
            </a:pathLst>
          </a:custGeom>
          <a:blipFill>
            <a:blip r:embed="rId3">
              <a:alphaModFix amt="46000"/>
            </a:blip>
            <a:stretch>
              <a:fillRect/>
            </a:stretch>
          </a:blipFill>
        </p:spPr>
      </p:sp>
      <p:sp>
        <p:nvSpPr>
          <p:cNvPr id="4" name="TextBox 4"/>
          <p:cNvSpPr txBox="1"/>
          <p:nvPr/>
        </p:nvSpPr>
        <p:spPr>
          <a:xfrm>
            <a:off x="682143" y="3906561"/>
            <a:ext cx="10626359" cy="1861524"/>
          </a:xfrm>
          <a:prstGeom prst="rect">
            <a:avLst/>
          </a:prstGeom>
        </p:spPr>
        <p:txBody>
          <a:bodyPr lIns="0" tIns="0" rIns="0" bIns="0" rtlCol="0" anchor="t">
            <a:spAutoFit/>
          </a:bodyPr>
          <a:lstStyle/>
          <a:p>
            <a:pPr algn="ctr">
              <a:lnSpc>
                <a:spcPts val="4740"/>
              </a:lnSpc>
            </a:pPr>
            <a:r>
              <a:rPr lang="en-US" sz="5852" b="1">
                <a:solidFill>
                  <a:srgbClr val="222222"/>
                </a:solidFill>
                <a:latin typeface="DM Sans Bold"/>
                <a:ea typeface="DM Sans Bold"/>
                <a:cs typeface="DM Sans Bold"/>
                <a:sym typeface="DM Sans Bold"/>
              </a:rPr>
              <a:t>Zarralarning kanallashishi. Elektronlarning kristallarda kanallashishi.</a:t>
            </a:r>
          </a:p>
        </p:txBody>
      </p:sp>
      <p:sp>
        <p:nvSpPr>
          <p:cNvPr id="5" name="Freeform 5"/>
          <p:cNvSpPr/>
          <p:nvPr/>
        </p:nvSpPr>
        <p:spPr>
          <a:xfrm rot="134122">
            <a:off x="11115908" y="1395268"/>
            <a:ext cx="6377190" cy="6655511"/>
          </a:xfrm>
          <a:custGeom>
            <a:avLst/>
            <a:gdLst/>
            <a:ahLst/>
            <a:cxnLst/>
            <a:rect l="l" t="t" r="r" b="b"/>
            <a:pathLst>
              <a:path w="6377190" h="6655511">
                <a:moveTo>
                  <a:pt x="0" y="0"/>
                </a:moveTo>
                <a:lnTo>
                  <a:pt x="6377190" y="0"/>
                </a:lnTo>
                <a:lnTo>
                  <a:pt x="6377190" y="6655511"/>
                </a:lnTo>
                <a:lnTo>
                  <a:pt x="0" y="665551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AutoShape 6"/>
          <p:cNvSpPr/>
          <p:nvPr/>
        </p:nvSpPr>
        <p:spPr>
          <a:xfrm>
            <a:off x="1028700" y="7354125"/>
            <a:ext cx="6492240" cy="0"/>
          </a:xfrm>
          <a:prstGeom prst="line">
            <a:avLst/>
          </a:prstGeom>
          <a:ln w="38100" cap="flat">
            <a:solidFill>
              <a:srgbClr val="222222"/>
            </a:solidFill>
            <a:prstDash val="solid"/>
            <a:headEnd type="none" w="sm" len="sm"/>
            <a:tailEnd type="none" w="sm" len="sm"/>
          </a:ln>
        </p:spPr>
      </p:sp>
      <p:sp>
        <p:nvSpPr>
          <p:cNvPr id="7" name="AutoShape 7"/>
          <p:cNvSpPr/>
          <p:nvPr/>
        </p:nvSpPr>
        <p:spPr>
          <a:xfrm flipH="1">
            <a:off x="1028700" y="1028700"/>
            <a:ext cx="0" cy="709035"/>
          </a:xfrm>
          <a:prstGeom prst="line">
            <a:avLst/>
          </a:prstGeom>
          <a:ln w="66675" cap="rnd">
            <a:solidFill>
              <a:srgbClr val="222222"/>
            </a:solidFill>
            <a:prstDash val="solid"/>
            <a:headEnd type="none" w="sm" len="sm"/>
            <a:tailEnd type="none" w="sm" len="sm"/>
          </a:ln>
        </p:spPr>
      </p:sp>
      <p:sp>
        <p:nvSpPr>
          <p:cNvPr id="8" name="TextBox 8"/>
          <p:cNvSpPr txBox="1"/>
          <p:nvPr/>
        </p:nvSpPr>
        <p:spPr>
          <a:xfrm>
            <a:off x="1028700" y="7536549"/>
            <a:ext cx="7433850" cy="737235"/>
          </a:xfrm>
          <a:prstGeom prst="rect">
            <a:avLst/>
          </a:prstGeom>
        </p:spPr>
        <p:txBody>
          <a:bodyPr lIns="0" tIns="0" rIns="0" bIns="0" rtlCol="0" anchor="t">
            <a:spAutoFit/>
          </a:bodyPr>
          <a:lstStyle/>
          <a:p>
            <a:pPr algn="l">
              <a:lnSpc>
                <a:spcPts val="2940"/>
              </a:lnSpc>
            </a:pPr>
            <a:r>
              <a:rPr lang="en-US" sz="2100" b="1" spc="420">
                <a:solidFill>
                  <a:srgbClr val="222222"/>
                </a:solidFill>
                <a:latin typeface="DM Sans Bold"/>
                <a:ea typeface="DM Sans Bold"/>
                <a:cs typeface="DM Sans Bold"/>
                <a:sym typeface="DM Sans Bold"/>
              </a:rPr>
              <a:t>MIRZAQULOV ARABBOY</a:t>
            </a:r>
          </a:p>
          <a:p>
            <a:pPr algn="l">
              <a:lnSpc>
                <a:spcPts val="2940"/>
              </a:lnSpc>
              <a:spcBef>
                <a:spcPct val="0"/>
              </a:spcBef>
            </a:pPr>
            <a:r>
              <a:rPr lang="en-US" sz="2100" b="1" spc="420">
                <a:solidFill>
                  <a:srgbClr val="222222"/>
                </a:solidFill>
                <a:latin typeface="DM Sans Bold"/>
                <a:ea typeface="DM Sans Bold"/>
                <a:cs typeface="DM Sans Bold"/>
                <a:sym typeface="DM Sans Bold"/>
              </a:rPr>
              <a:t>SHOKIROV BAHROMJON</a:t>
            </a:r>
          </a:p>
        </p:txBody>
      </p:sp>
      <p:sp>
        <p:nvSpPr>
          <p:cNvPr id="9" name="TextBox 9"/>
          <p:cNvSpPr txBox="1"/>
          <p:nvPr/>
        </p:nvSpPr>
        <p:spPr>
          <a:xfrm>
            <a:off x="1202022" y="981075"/>
            <a:ext cx="11735891" cy="365760"/>
          </a:xfrm>
          <a:prstGeom prst="rect">
            <a:avLst/>
          </a:prstGeom>
        </p:spPr>
        <p:txBody>
          <a:bodyPr lIns="0" tIns="0" rIns="0" bIns="0" rtlCol="0" anchor="t">
            <a:spAutoFit/>
          </a:bodyPr>
          <a:lstStyle/>
          <a:p>
            <a:pPr algn="l">
              <a:lnSpc>
                <a:spcPts val="2940"/>
              </a:lnSpc>
              <a:spcBef>
                <a:spcPct val="0"/>
              </a:spcBef>
            </a:pPr>
            <a:r>
              <a:rPr lang="en-US" sz="2100" spc="420">
                <a:solidFill>
                  <a:srgbClr val="222222"/>
                </a:solidFill>
                <a:latin typeface="DM Sans"/>
                <a:ea typeface="DM Sans"/>
                <a:cs typeface="DM Sans"/>
                <a:sym typeface="DM Sans"/>
              </a:rPr>
              <a:t>IONLASHTIRUVCHI NURLARNING MODDALAR BILAN O’ZARO TA’SIR</a:t>
            </a:r>
          </a:p>
        </p:txBody>
      </p:sp>
      <p:sp>
        <p:nvSpPr>
          <p:cNvPr id="10" name="TextBox 10"/>
          <p:cNvSpPr txBox="1"/>
          <p:nvPr/>
        </p:nvSpPr>
        <p:spPr>
          <a:xfrm>
            <a:off x="1202022" y="1341902"/>
            <a:ext cx="4793300" cy="405765"/>
          </a:xfrm>
          <a:prstGeom prst="rect">
            <a:avLst/>
          </a:prstGeom>
        </p:spPr>
        <p:txBody>
          <a:bodyPr lIns="0" tIns="0" rIns="0" bIns="0" rtlCol="0" anchor="t">
            <a:spAutoFit/>
          </a:bodyPr>
          <a:lstStyle/>
          <a:p>
            <a:pPr algn="l">
              <a:lnSpc>
                <a:spcPts val="3359"/>
              </a:lnSpc>
              <a:spcBef>
                <a:spcPct val="0"/>
              </a:spcBef>
            </a:pPr>
            <a:r>
              <a:rPr lang="en-US" sz="2399" b="1" spc="479">
                <a:solidFill>
                  <a:srgbClr val="222222"/>
                </a:solidFill>
                <a:latin typeface="DM Sans Bold"/>
                <a:ea typeface="DM Sans Bold"/>
                <a:cs typeface="DM Sans Bold"/>
                <a:sym typeface="DM Sans Bold"/>
              </a:rPr>
              <a:t>UZMU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10800000">
            <a:off x="-3659874" y="6318160"/>
            <a:ext cx="9018740" cy="8229600"/>
          </a:xfrm>
          <a:custGeom>
            <a:avLst/>
            <a:gdLst/>
            <a:ahLst/>
            <a:cxnLst/>
            <a:rect l="l" t="t" r="r" b="b"/>
            <a:pathLst>
              <a:path w="9018740" h="8229600">
                <a:moveTo>
                  <a:pt x="0" y="0"/>
                </a:moveTo>
                <a:lnTo>
                  <a:pt x="9018740" y="0"/>
                </a:lnTo>
                <a:lnTo>
                  <a:pt x="9018740" y="8229600"/>
                </a:lnTo>
                <a:lnTo>
                  <a:pt x="0" y="8229600"/>
                </a:lnTo>
                <a:lnTo>
                  <a:pt x="0" y="0"/>
                </a:lnTo>
                <a:close/>
              </a:path>
            </a:pathLst>
          </a:custGeom>
          <a:blipFill>
            <a:blip r:embed="rId2"/>
            <a:stretch>
              <a:fillRect/>
            </a:stretch>
          </a:blipFill>
        </p:spPr>
      </p:sp>
      <p:sp>
        <p:nvSpPr>
          <p:cNvPr id="3" name="Freeform 3"/>
          <p:cNvSpPr/>
          <p:nvPr/>
        </p:nvSpPr>
        <p:spPr>
          <a:xfrm rot="-1065604">
            <a:off x="10184825" y="-4678507"/>
            <a:ext cx="8994098" cy="8229600"/>
          </a:xfrm>
          <a:custGeom>
            <a:avLst/>
            <a:gdLst/>
            <a:ahLst/>
            <a:cxnLst/>
            <a:rect l="l" t="t" r="r" b="b"/>
            <a:pathLst>
              <a:path w="8994098" h="8229600">
                <a:moveTo>
                  <a:pt x="0" y="0"/>
                </a:moveTo>
                <a:lnTo>
                  <a:pt x="8994098" y="0"/>
                </a:lnTo>
                <a:lnTo>
                  <a:pt x="8994098" y="8229600"/>
                </a:lnTo>
                <a:lnTo>
                  <a:pt x="0" y="8229600"/>
                </a:lnTo>
                <a:lnTo>
                  <a:pt x="0" y="0"/>
                </a:lnTo>
                <a:close/>
              </a:path>
            </a:pathLst>
          </a:custGeom>
          <a:blipFill>
            <a:blip r:embed="rId3">
              <a:alphaModFix amt="65000"/>
            </a:blip>
            <a:stretch>
              <a:fillRect/>
            </a:stretch>
          </a:blipFill>
        </p:spPr>
      </p:sp>
      <p:grpSp>
        <p:nvGrpSpPr>
          <p:cNvPr id="4" name="Group 4"/>
          <p:cNvGrpSpPr/>
          <p:nvPr/>
        </p:nvGrpSpPr>
        <p:grpSpPr>
          <a:xfrm>
            <a:off x="2699391" y="2130035"/>
            <a:ext cx="13362181" cy="6408939"/>
            <a:chOff x="0" y="0"/>
            <a:chExt cx="3519258" cy="1687951"/>
          </a:xfrm>
        </p:grpSpPr>
        <p:sp>
          <p:nvSpPr>
            <p:cNvPr id="5" name="Freeform 5"/>
            <p:cNvSpPr/>
            <p:nvPr/>
          </p:nvSpPr>
          <p:spPr>
            <a:xfrm>
              <a:off x="0" y="0"/>
              <a:ext cx="3519258" cy="1687951"/>
            </a:xfrm>
            <a:custGeom>
              <a:avLst/>
              <a:gdLst/>
              <a:ahLst/>
              <a:cxnLst/>
              <a:rect l="l" t="t" r="r" b="b"/>
              <a:pathLst>
                <a:path w="3519258" h="1687951">
                  <a:moveTo>
                    <a:pt x="13326" y="0"/>
                  </a:moveTo>
                  <a:lnTo>
                    <a:pt x="3505932" y="0"/>
                  </a:lnTo>
                  <a:cubicBezTo>
                    <a:pt x="3509466" y="0"/>
                    <a:pt x="3512855" y="1404"/>
                    <a:pt x="3515354" y="3903"/>
                  </a:cubicBezTo>
                  <a:cubicBezTo>
                    <a:pt x="3517854" y="6402"/>
                    <a:pt x="3519258" y="9792"/>
                    <a:pt x="3519258" y="13326"/>
                  </a:cubicBezTo>
                  <a:lnTo>
                    <a:pt x="3519258" y="1674625"/>
                  </a:lnTo>
                  <a:cubicBezTo>
                    <a:pt x="3519258" y="1678159"/>
                    <a:pt x="3517854" y="1681549"/>
                    <a:pt x="3515354" y="1684048"/>
                  </a:cubicBezTo>
                  <a:cubicBezTo>
                    <a:pt x="3512855" y="1686547"/>
                    <a:pt x="3509466" y="1687951"/>
                    <a:pt x="3505932" y="1687951"/>
                  </a:cubicBezTo>
                  <a:lnTo>
                    <a:pt x="13326" y="1687951"/>
                  </a:lnTo>
                  <a:cubicBezTo>
                    <a:pt x="9792" y="1687951"/>
                    <a:pt x="6402" y="1686547"/>
                    <a:pt x="3903" y="1684048"/>
                  </a:cubicBezTo>
                  <a:cubicBezTo>
                    <a:pt x="1404" y="1681549"/>
                    <a:pt x="0" y="1678159"/>
                    <a:pt x="0" y="1674625"/>
                  </a:cubicBezTo>
                  <a:lnTo>
                    <a:pt x="0" y="13326"/>
                  </a:lnTo>
                  <a:cubicBezTo>
                    <a:pt x="0" y="9792"/>
                    <a:pt x="1404" y="6402"/>
                    <a:pt x="3903" y="3903"/>
                  </a:cubicBezTo>
                  <a:cubicBezTo>
                    <a:pt x="6402" y="1404"/>
                    <a:pt x="9792" y="0"/>
                    <a:pt x="13326" y="0"/>
                  </a:cubicBezTo>
                  <a:close/>
                </a:path>
              </a:pathLst>
            </a:custGeom>
            <a:ln w="38100" cap="rnd">
              <a:solidFill>
                <a:srgbClr val="222222"/>
              </a:solidFill>
              <a:prstDash val="solid"/>
              <a:round/>
            </a:ln>
          </p:spPr>
        </p:sp>
        <p:sp>
          <p:nvSpPr>
            <p:cNvPr id="6" name="TextBox 6"/>
            <p:cNvSpPr txBox="1"/>
            <p:nvPr/>
          </p:nvSpPr>
          <p:spPr>
            <a:xfrm>
              <a:off x="0" y="-47625"/>
              <a:ext cx="3519258" cy="1735576"/>
            </a:xfrm>
            <a:prstGeom prst="rect">
              <a:avLst/>
            </a:prstGeom>
          </p:spPr>
          <p:txBody>
            <a:bodyPr lIns="50800" tIns="50800" rIns="50800" bIns="50800" rtlCol="0" anchor="ctr"/>
            <a:lstStyle/>
            <a:p>
              <a:pPr algn="ctr">
                <a:lnSpc>
                  <a:spcPts val="2940"/>
                </a:lnSpc>
              </a:pPr>
              <a:endParaRPr/>
            </a:p>
          </p:txBody>
        </p:sp>
      </p:grpSp>
      <p:sp>
        <p:nvSpPr>
          <p:cNvPr id="7" name="Freeform 7"/>
          <p:cNvSpPr/>
          <p:nvPr/>
        </p:nvSpPr>
        <p:spPr>
          <a:xfrm rot="-428172">
            <a:off x="-1141296" y="-512690"/>
            <a:ext cx="4761335" cy="4536254"/>
          </a:xfrm>
          <a:custGeom>
            <a:avLst/>
            <a:gdLst/>
            <a:ahLst/>
            <a:cxnLst/>
            <a:rect l="l" t="t" r="r" b="b"/>
            <a:pathLst>
              <a:path w="4761335" h="4536254">
                <a:moveTo>
                  <a:pt x="0" y="0"/>
                </a:moveTo>
                <a:lnTo>
                  <a:pt x="4761336" y="0"/>
                </a:lnTo>
                <a:lnTo>
                  <a:pt x="4761336" y="4536253"/>
                </a:lnTo>
                <a:lnTo>
                  <a:pt x="0" y="45362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15178257" y="-1412975"/>
            <a:ext cx="4463931" cy="3968840"/>
          </a:xfrm>
          <a:custGeom>
            <a:avLst/>
            <a:gdLst/>
            <a:ahLst/>
            <a:cxnLst/>
            <a:rect l="l" t="t" r="r" b="b"/>
            <a:pathLst>
              <a:path w="4463931" h="3968840">
                <a:moveTo>
                  <a:pt x="0" y="0"/>
                </a:moveTo>
                <a:lnTo>
                  <a:pt x="4463931" y="0"/>
                </a:lnTo>
                <a:lnTo>
                  <a:pt x="4463931" y="3968840"/>
                </a:lnTo>
                <a:lnTo>
                  <a:pt x="0" y="396884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TextBox 9"/>
          <p:cNvSpPr txBox="1"/>
          <p:nvPr/>
        </p:nvSpPr>
        <p:spPr>
          <a:xfrm>
            <a:off x="2945751" y="2298690"/>
            <a:ext cx="12869462" cy="5755767"/>
          </a:xfrm>
          <a:prstGeom prst="rect">
            <a:avLst/>
          </a:prstGeom>
        </p:spPr>
        <p:txBody>
          <a:bodyPr lIns="0" tIns="0" rIns="0" bIns="0" rtlCol="0" anchor="t">
            <a:spAutoFit/>
          </a:bodyPr>
          <a:lstStyle/>
          <a:p>
            <a:pPr algn="just">
              <a:lnSpc>
                <a:spcPts val="5124"/>
              </a:lnSpc>
            </a:pPr>
            <a:r>
              <a:rPr lang="en-US" sz="2100">
                <a:solidFill>
                  <a:srgbClr val="222222"/>
                </a:solidFill>
                <a:latin typeface="DM Sans"/>
                <a:ea typeface="DM Sans"/>
                <a:cs typeface="DM Sans"/>
                <a:sym typeface="DM Sans"/>
              </a:rPr>
              <a:t>Kanallashgan (yoki kanalga tushgan) zarralarni atomlar qatori yoki zanjiri o qidan ushlab turish boshqa fizikaviy jarayonlarga ham olib kelishi mumkin         bo'lganda ichki elektron qobiqdan xarakteristik rentgen nurlar chiqishi kamayadi. Kanallashgan zarralarning yugurish yo'li, zaryadlangan zarralar kanallashish hodisasi sodir bo’Imagan zarralarning yugurish yo'liga nisbatan sezilarli ravishda katta bo’ladi. Bunga sabab bir tomondan yadro bilan yaqindan to'qnashish mavjud emasligi yadroviy energiya yo'qotishni kamayishi bo'lsa. ikkinchi tomondan esa kanallashgan zarralar traektoriyasi elektron zichligi kamaygan sohada bo'lishidir. Bu o'z navbatida ionlashtirishning kamayishiga olib keladi.</a:t>
            </a:r>
          </a:p>
          <a:p>
            <a:pPr algn="just">
              <a:lnSpc>
                <a:spcPts val="5124"/>
              </a:lnSpc>
            </a:pPr>
            <a:r>
              <a:rPr lang="en-US" sz="2100">
                <a:solidFill>
                  <a:srgbClr val="222222"/>
                </a:solidFill>
                <a:latin typeface="DM Sans"/>
                <a:ea typeface="DM Sans"/>
                <a:cs typeface="DM Sans"/>
                <a:sym typeface="DM Sans"/>
              </a:rPr>
              <a:t>Hozirgi kunda zaryadlangan zarralar kanallashish hodisasi qattiq jismlar fizikasida, tezlatkichlar fizikasida va amaliy yadro fizikasining ayrim yo'nalishlarida qo'llanilmoqda.</a:t>
            </a:r>
          </a:p>
        </p:txBody>
      </p:sp>
      <p:sp>
        <p:nvSpPr>
          <p:cNvPr id="10" name="Freeform 10"/>
          <p:cNvSpPr/>
          <p:nvPr/>
        </p:nvSpPr>
        <p:spPr>
          <a:xfrm rot="134122">
            <a:off x="1410129" y="7017547"/>
            <a:ext cx="2183539" cy="2278836"/>
          </a:xfrm>
          <a:custGeom>
            <a:avLst/>
            <a:gdLst/>
            <a:ahLst/>
            <a:cxnLst/>
            <a:rect l="l" t="t" r="r" b="b"/>
            <a:pathLst>
              <a:path w="2183539" h="2278836">
                <a:moveTo>
                  <a:pt x="0" y="0"/>
                </a:moveTo>
                <a:lnTo>
                  <a:pt x="2183539" y="0"/>
                </a:lnTo>
                <a:lnTo>
                  <a:pt x="2183539" y="2278836"/>
                </a:lnTo>
                <a:lnTo>
                  <a:pt x="0" y="227883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pic>
        <p:nvPicPr>
          <p:cNvPr id="11" name="Picture 11"/>
          <p:cNvPicPr>
            <a:picLocks noChangeAspect="1"/>
          </p:cNvPicPr>
          <p:nvPr/>
        </p:nvPicPr>
        <p:blipFill>
          <a:blip r:embed="rId10"/>
          <a:stretch>
            <a:fillRect/>
          </a:stretch>
        </p:blipFill>
        <p:spPr>
          <a:xfrm>
            <a:off x="8869719" y="3162300"/>
            <a:ext cx="1021523" cy="40393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TextBox 2"/>
          <p:cNvSpPr txBox="1"/>
          <p:nvPr/>
        </p:nvSpPr>
        <p:spPr>
          <a:xfrm>
            <a:off x="1833079" y="1855112"/>
            <a:ext cx="14294405" cy="1566544"/>
          </a:xfrm>
          <a:prstGeom prst="rect">
            <a:avLst/>
          </a:prstGeom>
        </p:spPr>
        <p:txBody>
          <a:bodyPr lIns="0" tIns="0" rIns="0" bIns="0" rtlCol="0" anchor="t">
            <a:spAutoFit/>
          </a:bodyPr>
          <a:lstStyle/>
          <a:p>
            <a:pPr algn="ctr">
              <a:lnSpc>
                <a:spcPts val="12880"/>
              </a:lnSpc>
            </a:pPr>
            <a:r>
              <a:rPr lang="en-US" sz="9200">
                <a:solidFill>
                  <a:srgbClr val="000000"/>
                </a:solidFill>
                <a:latin typeface="Open Sans"/>
                <a:ea typeface="Open Sans"/>
                <a:cs typeface="Open Sans"/>
                <a:sym typeface="Open Sans"/>
              </a:rPr>
              <a:t>Foydalanilgan adabiyotlar.</a:t>
            </a:r>
          </a:p>
        </p:txBody>
      </p:sp>
      <p:sp>
        <p:nvSpPr>
          <p:cNvPr id="5" name="TextBox 4">
            <a:extLst>
              <a:ext uri="{FF2B5EF4-FFF2-40B4-BE49-F238E27FC236}">
                <a16:creationId xmlns:a16="http://schemas.microsoft.com/office/drawing/2014/main" id="{F1DDA280-E670-4969-9B52-B86224ACB3DC}"/>
              </a:ext>
            </a:extLst>
          </p:cNvPr>
          <p:cNvSpPr txBox="1"/>
          <p:nvPr/>
        </p:nvSpPr>
        <p:spPr>
          <a:xfrm>
            <a:off x="1981200" y="4000500"/>
            <a:ext cx="9829800" cy="2610843"/>
          </a:xfrm>
          <a:prstGeom prst="rect">
            <a:avLst/>
          </a:prstGeom>
          <a:noFill/>
        </p:spPr>
        <p:txBody>
          <a:bodyPr wrap="square">
            <a:spAutoFit/>
          </a:bodyPr>
          <a:lstStyle/>
          <a:p>
            <a:pPr>
              <a:lnSpc>
                <a:spcPct val="150000"/>
              </a:lnSpc>
            </a:pPr>
            <a:r>
              <a:rPr lang="en-US" sz="2800" dirty="0"/>
              <a:t>1. </a:t>
            </a:r>
            <a:r>
              <a:rPr lang="en-US" sz="2800" dirty="0" err="1"/>
              <a:t>Polvonov</a:t>
            </a:r>
            <a:r>
              <a:rPr lang="en-US" sz="2800" dirty="0"/>
              <a:t> “</a:t>
            </a:r>
            <a:r>
              <a:rPr lang="en-US" sz="2800" dirty="0" err="1"/>
              <a:t>Amaliy</a:t>
            </a:r>
            <a:r>
              <a:rPr lang="en-US" sz="2800" dirty="0"/>
              <a:t> </a:t>
            </a:r>
            <a:r>
              <a:rPr lang="en-US" sz="2800" dirty="0" err="1"/>
              <a:t>yadro</a:t>
            </a:r>
            <a:r>
              <a:rPr lang="en-US" sz="2800" dirty="0"/>
              <a:t> </a:t>
            </a:r>
            <a:r>
              <a:rPr lang="en-US" sz="2800" dirty="0" err="1"/>
              <a:t>fizikasi</a:t>
            </a:r>
            <a:r>
              <a:rPr lang="en-US" sz="2800" dirty="0"/>
              <a:t>” 2020</a:t>
            </a:r>
          </a:p>
          <a:p>
            <a:pPr>
              <a:lnSpc>
                <a:spcPct val="150000"/>
              </a:lnSpc>
            </a:pPr>
            <a:r>
              <a:rPr lang="en-US" sz="2800" dirty="0">
                <a:hlinkClick r:id="rId2"/>
              </a:rPr>
              <a:t>2.Q. T. </a:t>
            </a:r>
            <a:r>
              <a:rPr lang="en-US" sz="2800" dirty="0" err="1">
                <a:hlinkClick r:id="rId2"/>
              </a:rPr>
              <a:t>Teshaboyev</a:t>
            </a:r>
            <a:r>
              <a:rPr lang="en-US" sz="2800" dirty="0">
                <a:hlinkClick r:id="rId2"/>
              </a:rPr>
              <a:t> “</a:t>
            </a:r>
            <a:r>
              <a:rPr lang="en-US" sz="2800" dirty="0" err="1">
                <a:hlinkClick r:id="rId2"/>
              </a:rPr>
              <a:t>Yadro</a:t>
            </a:r>
            <a:r>
              <a:rPr lang="en-US" sz="2800" dirty="0">
                <a:hlinkClick r:id="rId2"/>
              </a:rPr>
              <a:t> </a:t>
            </a:r>
            <a:r>
              <a:rPr lang="en-US" sz="2800" dirty="0" err="1">
                <a:hlinkClick r:id="rId2"/>
              </a:rPr>
              <a:t>va</a:t>
            </a:r>
            <a:r>
              <a:rPr lang="en-US" sz="2800" dirty="0">
                <a:hlinkClick r:id="rId2"/>
              </a:rPr>
              <a:t> </a:t>
            </a:r>
            <a:r>
              <a:rPr lang="en-US" sz="2800" dirty="0" err="1">
                <a:hlinkClick r:id="rId2"/>
              </a:rPr>
              <a:t>elementar</a:t>
            </a:r>
            <a:r>
              <a:rPr lang="en-US" sz="2800" dirty="0">
                <a:hlinkClick r:id="rId2"/>
              </a:rPr>
              <a:t> </a:t>
            </a:r>
            <a:r>
              <a:rPr lang="en-US" sz="2800" dirty="0" err="1">
                <a:hlinkClick r:id="rId2"/>
              </a:rPr>
              <a:t>zarralar</a:t>
            </a:r>
            <a:r>
              <a:rPr lang="en-US" sz="2800" dirty="0">
                <a:hlinkClick r:id="rId2"/>
              </a:rPr>
              <a:t> </a:t>
            </a:r>
            <a:r>
              <a:rPr lang="en-US" sz="2800" dirty="0" err="1">
                <a:hlinkClick r:id="rId2"/>
              </a:rPr>
              <a:t>fizikasi</a:t>
            </a:r>
            <a:r>
              <a:rPr lang="en-US" sz="2800" dirty="0">
                <a:hlinkClick r:id="rId2"/>
              </a:rPr>
              <a:t>” 1992</a:t>
            </a:r>
            <a:endParaRPr lang="en-US" sz="2800" dirty="0"/>
          </a:p>
          <a:p>
            <a:pPr>
              <a:lnSpc>
                <a:spcPct val="150000"/>
              </a:lnSpc>
            </a:pPr>
            <a:r>
              <a:rPr lang="en-US" sz="2800" dirty="0"/>
              <a:t>3.</a:t>
            </a:r>
            <a:r>
              <a:rPr lang="en-US" sz="2800" dirty="0">
                <a:hlinkClick r:id="rId2"/>
              </a:rPr>
              <a:t> T. M. </a:t>
            </a:r>
            <a:r>
              <a:rPr lang="en-US" sz="2800" dirty="0" err="1">
                <a:hlinkClick r:id="rId2"/>
              </a:rPr>
              <a:t>Mo’minov</a:t>
            </a:r>
            <a:r>
              <a:rPr lang="en-US" sz="2800" dirty="0">
                <a:hlinkClick r:id="rId2"/>
              </a:rPr>
              <a:t> “Atom </a:t>
            </a:r>
            <a:r>
              <a:rPr lang="en-US" sz="2800" dirty="0" err="1">
                <a:hlinkClick r:id="rId2"/>
              </a:rPr>
              <a:t>yadrosi</a:t>
            </a:r>
            <a:r>
              <a:rPr lang="en-US" sz="2800" dirty="0">
                <a:hlinkClick r:id="rId2"/>
              </a:rPr>
              <a:t> </a:t>
            </a:r>
            <a:r>
              <a:rPr lang="en-US" sz="2800" dirty="0" err="1">
                <a:hlinkClick r:id="rId2"/>
              </a:rPr>
              <a:t>va</a:t>
            </a:r>
            <a:r>
              <a:rPr lang="en-US" sz="2800" dirty="0">
                <a:hlinkClick r:id="rId2"/>
              </a:rPr>
              <a:t> </a:t>
            </a:r>
            <a:r>
              <a:rPr lang="en-US" sz="2800" dirty="0" err="1">
                <a:hlinkClick r:id="rId2"/>
              </a:rPr>
              <a:t>zarralar</a:t>
            </a:r>
            <a:r>
              <a:rPr lang="en-US" sz="2800" dirty="0">
                <a:hlinkClick r:id="rId2"/>
              </a:rPr>
              <a:t> </a:t>
            </a:r>
            <a:r>
              <a:rPr lang="en-US" sz="2800" dirty="0" err="1">
                <a:hlinkClick r:id="rId2"/>
              </a:rPr>
              <a:t>fizikasi</a:t>
            </a:r>
            <a:r>
              <a:rPr lang="en-US" sz="2800" dirty="0">
                <a:hlinkClick r:id="rId2"/>
              </a:rPr>
              <a:t>” 2009</a:t>
            </a:r>
            <a:endParaRPr lang="en-US" sz="2800" dirty="0"/>
          </a:p>
          <a:p>
            <a:pPr>
              <a:lnSpc>
                <a:spcPct val="150000"/>
              </a:lnSpc>
            </a:pPr>
            <a:endParaRPr 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6128820">
            <a:off x="12343763" y="5903028"/>
            <a:ext cx="8994098" cy="8229600"/>
          </a:xfrm>
          <a:custGeom>
            <a:avLst/>
            <a:gdLst/>
            <a:ahLst/>
            <a:cxnLst/>
            <a:rect l="l" t="t" r="r" b="b"/>
            <a:pathLst>
              <a:path w="8994098" h="8229600">
                <a:moveTo>
                  <a:pt x="0" y="0"/>
                </a:moveTo>
                <a:lnTo>
                  <a:pt x="8994099" y="0"/>
                </a:lnTo>
                <a:lnTo>
                  <a:pt x="8994099" y="8229600"/>
                </a:lnTo>
                <a:lnTo>
                  <a:pt x="0" y="8229600"/>
                </a:lnTo>
                <a:lnTo>
                  <a:pt x="0" y="0"/>
                </a:lnTo>
                <a:close/>
              </a:path>
            </a:pathLst>
          </a:custGeom>
          <a:blipFill>
            <a:blip r:embed="rId2">
              <a:alphaModFix amt="57000"/>
            </a:blip>
            <a:stretch>
              <a:fillRect/>
            </a:stretch>
          </a:blipFill>
        </p:spPr>
      </p:sp>
      <p:sp>
        <p:nvSpPr>
          <p:cNvPr id="3" name="Freeform 3"/>
          <p:cNvSpPr/>
          <p:nvPr/>
        </p:nvSpPr>
        <p:spPr>
          <a:xfrm>
            <a:off x="-3060347" y="-2377065"/>
            <a:ext cx="7581519" cy="8229600"/>
          </a:xfrm>
          <a:custGeom>
            <a:avLst/>
            <a:gdLst/>
            <a:ahLst/>
            <a:cxnLst/>
            <a:rect l="l" t="t" r="r" b="b"/>
            <a:pathLst>
              <a:path w="7581519" h="8229600">
                <a:moveTo>
                  <a:pt x="0" y="0"/>
                </a:moveTo>
                <a:lnTo>
                  <a:pt x="7581519" y="0"/>
                </a:lnTo>
                <a:lnTo>
                  <a:pt x="7581519" y="8229600"/>
                </a:lnTo>
                <a:lnTo>
                  <a:pt x="0" y="8229600"/>
                </a:lnTo>
                <a:lnTo>
                  <a:pt x="0" y="0"/>
                </a:lnTo>
                <a:close/>
              </a:path>
            </a:pathLst>
          </a:custGeom>
          <a:blipFill>
            <a:blip r:embed="rId3">
              <a:alphaModFix amt="46000"/>
            </a:blip>
            <a:stretch>
              <a:fillRect/>
            </a:stretch>
          </a:blipFill>
        </p:spPr>
      </p:sp>
      <p:sp>
        <p:nvSpPr>
          <p:cNvPr id="4" name="TextBox 4"/>
          <p:cNvSpPr txBox="1"/>
          <p:nvPr/>
        </p:nvSpPr>
        <p:spPr>
          <a:xfrm>
            <a:off x="-135518" y="3156580"/>
            <a:ext cx="13268280" cy="3034160"/>
          </a:xfrm>
          <a:prstGeom prst="rect">
            <a:avLst/>
          </a:prstGeom>
        </p:spPr>
        <p:txBody>
          <a:bodyPr lIns="0" tIns="0" rIns="0" bIns="0" rtlCol="0" anchor="t">
            <a:spAutoFit/>
          </a:bodyPr>
          <a:lstStyle/>
          <a:p>
            <a:pPr algn="ctr">
              <a:lnSpc>
                <a:spcPts val="11300"/>
              </a:lnSpc>
            </a:pPr>
            <a:r>
              <a:rPr lang="en-US" sz="13951">
                <a:solidFill>
                  <a:srgbClr val="222222"/>
                </a:solidFill>
                <a:latin typeface="DM Sans"/>
                <a:ea typeface="DM Sans"/>
                <a:cs typeface="DM Sans"/>
                <a:sym typeface="DM Sans"/>
              </a:rPr>
              <a:t>E’tiboringiz uchun rahmat</a:t>
            </a:r>
          </a:p>
        </p:txBody>
      </p:sp>
      <p:sp>
        <p:nvSpPr>
          <p:cNvPr id="5" name="AutoShape 5"/>
          <p:cNvSpPr/>
          <p:nvPr/>
        </p:nvSpPr>
        <p:spPr>
          <a:xfrm>
            <a:off x="730412" y="7793962"/>
            <a:ext cx="6492240" cy="0"/>
          </a:xfrm>
          <a:prstGeom prst="line">
            <a:avLst/>
          </a:prstGeom>
          <a:ln w="38100" cap="flat">
            <a:solidFill>
              <a:srgbClr val="222222"/>
            </a:solidFill>
            <a:prstDash val="solid"/>
            <a:headEnd type="none" w="sm" len="sm"/>
            <a:tailEnd type="none" w="sm" len="sm"/>
          </a:ln>
        </p:spPr>
      </p:sp>
      <p:sp>
        <p:nvSpPr>
          <p:cNvPr id="6" name="AutoShape 6"/>
          <p:cNvSpPr/>
          <p:nvPr/>
        </p:nvSpPr>
        <p:spPr>
          <a:xfrm flipH="1">
            <a:off x="1028700" y="1028700"/>
            <a:ext cx="0" cy="709035"/>
          </a:xfrm>
          <a:prstGeom prst="line">
            <a:avLst/>
          </a:prstGeom>
          <a:ln w="66675" cap="rnd">
            <a:solidFill>
              <a:srgbClr val="222222"/>
            </a:solidFill>
            <a:prstDash val="solid"/>
            <a:headEnd type="none" w="sm" len="sm"/>
            <a:tailEnd type="none" w="sm" len="sm"/>
          </a:ln>
        </p:spPr>
      </p:sp>
      <p:sp>
        <p:nvSpPr>
          <p:cNvPr id="7" name="Freeform 7"/>
          <p:cNvSpPr/>
          <p:nvPr/>
        </p:nvSpPr>
        <p:spPr>
          <a:xfrm>
            <a:off x="12353314" y="1028700"/>
            <a:ext cx="4905986" cy="4654799"/>
          </a:xfrm>
          <a:custGeom>
            <a:avLst/>
            <a:gdLst/>
            <a:ahLst/>
            <a:cxnLst/>
            <a:rect l="l" t="t" r="r" b="b"/>
            <a:pathLst>
              <a:path w="4905986" h="4654799">
                <a:moveTo>
                  <a:pt x="0" y="0"/>
                </a:moveTo>
                <a:lnTo>
                  <a:pt x="4905986" y="0"/>
                </a:lnTo>
                <a:lnTo>
                  <a:pt x="4905986" y="4654799"/>
                </a:lnTo>
                <a:lnTo>
                  <a:pt x="0" y="46547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5238623" y="-4483015"/>
            <a:ext cx="10794561" cy="10166514"/>
          </a:xfrm>
          <a:custGeom>
            <a:avLst/>
            <a:gdLst/>
            <a:ahLst/>
            <a:cxnLst/>
            <a:rect l="l" t="t" r="r" b="b"/>
            <a:pathLst>
              <a:path w="10794561" h="10166514">
                <a:moveTo>
                  <a:pt x="0" y="0"/>
                </a:moveTo>
                <a:lnTo>
                  <a:pt x="10794562" y="0"/>
                </a:lnTo>
                <a:lnTo>
                  <a:pt x="10794562" y="10166514"/>
                </a:lnTo>
                <a:lnTo>
                  <a:pt x="0" y="10166514"/>
                </a:lnTo>
                <a:lnTo>
                  <a:pt x="0"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sp>
        <p:nvSpPr>
          <p:cNvPr id="9" name="TextBox 9"/>
          <p:cNvSpPr txBox="1"/>
          <p:nvPr/>
        </p:nvSpPr>
        <p:spPr>
          <a:xfrm>
            <a:off x="1028700" y="7037677"/>
            <a:ext cx="7433850" cy="737235"/>
          </a:xfrm>
          <a:prstGeom prst="rect">
            <a:avLst/>
          </a:prstGeom>
        </p:spPr>
        <p:txBody>
          <a:bodyPr lIns="0" tIns="0" rIns="0" bIns="0" rtlCol="0" anchor="t">
            <a:spAutoFit/>
          </a:bodyPr>
          <a:lstStyle/>
          <a:p>
            <a:pPr algn="l">
              <a:lnSpc>
                <a:spcPts val="2940"/>
              </a:lnSpc>
            </a:pPr>
            <a:r>
              <a:rPr lang="en-US" sz="2100" b="1" spc="420">
                <a:solidFill>
                  <a:srgbClr val="222222"/>
                </a:solidFill>
                <a:latin typeface="DM Sans Bold"/>
                <a:ea typeface="DM Sans Bold"/>
                <a:cs typeface="DM Sans Bold"/>
                <a:sym typeface="DM Sans Bold"/>
              </a:rPr>
              <a:t>MIRZAQULOV ARABBOY</a:t>
            </a:r>
          </a:p>
          <a:p>
            <a:pPr algn="l">
              <a:lnSpc>
                <a:spcPts val="2940"/>
              </a:lnSpc>
              <a:spcBef>
                <a:spcPct val="0"/>
              </a:spcBef>
            </a:pPr>
            <a:r>
              <a:rPr lang="en-US" sz="2100" b="1" spc="420">
                <a:solidFill>
                  <a:srgbClr val="222222"/>
                </a:solidFill>
                <a:latin typeface="DM Sans Bold"/>
                <a:ea typeface="DM Sans Bold"/>
                <a:cs typeface="DM Sans Bold"/>
                <a:sym typeface="DM Sans Bold"/>
              </a:rPr>
              <a:t>SHOKIROV BAHROMJON</a:t>
            </a:r>
          </a:p>
        </p:txBody>
      </p:sp>
      <p:sp>
        <p:nvSpPr>
          <p:cNvPr id="10" name="TextBox 10"/>
          <p:cNvSpPr txBox="1"/>
          <p:nvPr/>
        </p:nvSpPr>
        <p:spPr>
          <a:xfrm>
            <a:off x="1202022" y="981075"/>
            <a:ext cx="13863456" cy="365760"/>
          </a:xfrm>
          <a:prstGeom prst="rect">
            <a:avLst/>
          </a:prstGeom>
        </p:spPr>
        <p:txBody>
          <a:bodyPr lIns="0" tIns="0" rIns="0" bIns="0" rtlCol="0" anchor="t">
            <a:spAutoFit/>
          </a:bodyPr>
          <a:lstStyle/>
          <a:p>
            <a:pPr algn="l">
              <a:lnSpc>
                <a:spcPts val="2940"/>
              </a:lnSpc>
              <a:spcBef>
                <a:spcPct val="0"/>
              </a:spcBef>
            </a:pPr>
            <a:r>
              <a:rPr lang="en-US" sz="2100" spc="420">
                <a:solidFill>
                  <a:srgbClr val="222222"/>
                </a:solidFill>
                <a:latin typeface="DM Sans"/>
                <a:ea typeface="DM Sans"/>
                <a:cs typeface="DM Sans"/>
                <a:sym typeface="DM Sans"/>
              </a:rPr>
              <a:t>IONLASHTIRUVCI NURLARNING MODDALAR BILAN O’ZARO TA’SIRI</a:t>
            </a:r>
          </a:p>
        </p:txBody>
      </p:sp>
      <p:sp>
        <p:nvSpPr>
          <p:cNvPr id="11" name="TextBox 11"/>
          <p:cNvSpPr txBox="1"/>
          <p:nvPr/>
        </p:nvSpPr>
        <p:spPr>
          <a:xfrm>
            <a:off x="1202022" y="1341902"/>
            <a:ext cx="4793300" cy="405765"/>
          </a:xfrm>
          <a:prstGeom prst="rect">
            <a:avLst/>
          </a:prstGeom>
        </p:spPr>
        <p:txBody>
          <a:bodyPr lIns="0" tIns="0" rIns="0" bIns="0" rtlCol="0" anchor="t">
            <a:spAutoFit/>
          </a:bodyPr>
          <a:lstStyle/>
          <a:p>
            <a:pPr algn="l">
              <a:lnSpc>
                <a:spcPts val="3359"/>
              </a:lnSpc>
              <a:spcBef>
                <a:spcPct val="0"/>
              </a:spcBef>
            </a:pPr>
            <a:r>
              <a:rPr lang="en-US" sz="2399" b="1" spc="479">
                <a:solidFill>
                  <a:srgbClr val="222222"/>
                </a:solidFill>
                <a:latin typeface="DM Sans Bold"/>
                <a:ea typeface="DM Sans Bold"/>
                <a:cs typeface="DM Sans Bold"/>
                <a:sym typeface="DM Sans Bold"/>
              </a:rPr>
              <a:t>O’ZMU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TextBox 2"/>
          <p:cNvSpPr txBox="1"/>
          <p:nvPr/>
        </p:nvSpPr>
        <p:spPr>
          <a:xfrm>
            <a:off x="2509860" y="3375598"/>
            <a:ext cx="13268280" cy="1049262"/>
          </a:xfrm>
          <a:prstGeom prst="rect">
            <a:avLst/>
          </a:prstGeom>
        </p:spPr>
        <p:txBody>
          <a:bodyPr lIns="0" tIns="0" rIns="0" bIns="0" rtlCol="0" anchor="t">
            <a:spAutoFit/>
          </a:bodyPr>
          <a:lstStyle/>
          <a:p>
            <a:pPr algn="ctr">
              <a:lnSpc>
                <a:spcPts val="7087"/>
              </a:lnSpc>
            </a:pPr>
            <a:r>
              <a:rPr lang="en-US" sz="10000" dirty="0">
                <a:solidFill>
                  <a:srgbClr val="222222"/>
                </a:solidFill>
                <a:latin typeface="DM Sans"/>
                <a:ea typeface="DM Sans"/>
                <a:cs typeface="DM Sans"/>
                <a:sym typeface="DM Sans"/>
              </a:rPr>
              <a:t>REJA:</a:t>
            </a:r>
          </a:p>
        </p:txBody>
      </p:sp>
      <p:sp>
        <p:nvSpPr>
          <p:cNvPr id="3" name="Freeform 3"/>
          <p:cNvSpPr/>
          <p:nvPr/>
        </p:nvSpPr>
        <p:spPr>
          <a:xfrm rot="9178498">
            <a:off x="12144899" y="-4287195"/>
            <a:ext cx="8994098" cy="8229600"/>
          </a:xfrm>
          <a:custGeom>
            <a:avLst/>
            <a:gdLst/>
            <a:ahLst/>
            <a:cxnLst/>
            <a:rect l="l" t="t" r="r" b="b"/>
            <a:pathLst>
              <a:path w="8994098" h="8229600">
                <a:moveTo>
                  <a:pt x="0" y="0"/>
                </a:moveTo>
                <a:lnTo>
                  <a:pt x="8994098" y="0"/>
                </a:lnTo>
                <a:lnTo>
                  <a:pt x="8994098" y="8229600"/>
                </a:lnTo>
                <a:lnTo>
                  <a:pt x="0" y="8229600"/>
                </a:lnTo>
                <a:lnTo>
                  <a:pt x="0" y="0"/>
                </a:lnTo>
                <a:close/>
              </a:path>
            </a:pathLst>
          </a:custGeom>
          <a:blipFill>
            <a:blip r:embed="rId2">
              <a:alphaModFix amt="57000"/>
            </a:blip>
            <a:stretch>
              <a:fillRect/>
            </a:stretch>
          </a:blipFill>
        </p:spPr>
      </p:sp>
      <p:sp>
        <p:nvSpPr>
          <p:cNvPr id="4" name="Freeform 4"/>
          <p:cNvSpPr/>
          <p:nvPr/>
        </p:nvSpPr>
        <p:spPr>
          <a:xfrm rot="5400000">
            <a:off x="-2865148" y="4788755"/>
            <a:ext cx="7581519" cy="7978798"/>
          </a:xfrm>
          <a:custGeom>
            <a:avLst/>
            <a:gdLst/>
            <a:ahLst/>
            <a:cxnLst/>
            <a:rect l="l" t="t" r="r" b="b"/>
            <a:pathLst>
              <a:path w="7581519" h="7978798">
                <a:moveTo>
                  <a:pt x="0" y="0"/>
                </a:moveTo>
                <a:lnTo>
                  <a:pt x="7581519" y="0"/>
                </a:lnTo>
                <a:lnTo>
                  <a:pt x="7581519" y="7978798"/>
                </a:lnTo>
                <a:lnTo>
                  <a:pt x="0" y="7978798"/>
                </a:lnTo>
                <a:lnTo>
                  <a:pt x="0" y="0"/>
                </a:lnTo>
                <a:close/>
              </a:path>
            </a:pathLst>
          </a:custGeom>
          <a:blipFill>
            <a:blip r:embed="rId3">
              <a:alphaModFix amt="46000"/>
            </a:blip>
            <a:stretch>
              <a:fillRect t="-1571" b="-1571"/>
            </a:stretch>
          </a:blipFill>
        </p:spPr>
      </p:sp>
      <p:grpSp>
        <p:nvGrpSpPr>
          <p:cNvPr id="5" name="Group 5"/>
          <p:cNvGrpSpPr/>
          <p:nvPr/>
        </p:nvGrpSpPr>
        <p:grpSpPr>
          <a:xfrm>
            <a:off x="1892197" y="5622205"/>
            <a:ext cx="3446483" cy="1356563"/>
            <a:chOff x="0" y="0"/>
            <a:chExt cx="907716" cy="357284"/>
          </a:xfrm>
        </p:grpSpPr>
        <p:sp>
          <p:nvSpPr>
            <p:cNvPr id="6" name="Freeform 6"/>
            <p:cNvSpPr/>
            <p:nvPr/>
          </p:nvSpPr>
          <p:spPr>
            <a:xfrm>
              <a:off x="0" y="0"/>
              <a:ext cx="907716" cy="357284"/>
            </a:xfrm>
            <a:custGeom>
              <a:avLst/>
              <a:gdLst/>
              <a:ahLst/>
              <a:cxnLst/>
              <a:rect l="l" t="t" r="r" b="b"/>
              <a:pathLst>
                <a:path w="907716" h="357284">
                  <a:moveTo>
                    <a:pt x="113720" y="0"/>
                  </a:moveTo>
                  <a:lnTo>
                    <a:pt x="793996" y="0"/>
                  </a:lnTo>
                  <a:cubicBezTo>
                    <a:pt x="856802" y="0"/>
                    <a:pt x="907716" y="50914"/>
                    <a:pt x="907716" y="113720"/>
                  </a:cubicBezTo>
                  <a:lnTo>
                    <a:pt x="907716" y="243564"/>
                  </a:lnTo>
                  <a:cubicBezTo>
                    <a:pt x="907716" y="306370"/>
                    <a:pt x="856802" y="357284"/>
                    <a:pt x="793996" y="357284"/>
                  </a:cubicBezTo>
                  <a:lnTo>
                    <a:pt x="113720" y="357284"/>
                  </a:lnTo>
                  <a:cubicBezTo>
                    <a:pt x="50914" y="357284"/>
                    <a:pt x="0" y="306370"/>
                    <a:pt x="0" y="243564"/>
                  </a:cubicBezTo>
                  <a:lnTo>
                    <a:pt x="0" y="113720"/>
                  </a:lnTo>
                  <a:cubicBezTo>
                    <a:pt x="0" y="50914"/>
                    <a:pt x="50914" y="0"/>
                    <a:pt x="113720" y="0"/>
                  </a:cubicBezTo>
                  <a:close/>
                </a:path>
              </a:pathLst>
            </a:custGeom>
            <a:ln w="38100" cap="rnd">
              <a:solidFill>
                <a:srgbClr val="222222"/>
              </a:solidFill>
              <a:prstDash val="solid"/>
              <a:round/>
            </a:ln>
          </p:spPr>
        </p:sp>
        <p:sp>
          <p:nvSpPr>
            <p:cNvPr id="7" name="TextBox 7"/>
            <p:cNvSpPr txBox="1"/>
            <p:nvPr/>
          </p:nvSpPr>
          <p:spPr>
            <a:xfrm>
              <a:off x="0" y="-47625"/>
              <a:ext cx="907716" cy="404909"/>
            </a:xfrm>
            <a:prstGeom prst="rect">
              <a:avLst/>
            </a:prstGeom>
          </p:spPr>
          <p:txBody>
            <a:bodyPr lIns="50800" tIns="50800" rIns="50800" bIns="50800" rtlCol="0" anchor="ctr"/>
            <a:lstStyle/>
            <a:p>
              <a:pPr algn="ctr">
                <a:lnSpc>
                  <a:spcPts val="2940"/>
                </a:lnSpc>
              </a:pPr>
              <a:endParaRPr/>
            </a:p>
          </p:txBody>
        </p:sp>
      </p:grpSp>
      <p:grpSp>
        <p:nvGrpSpPr>
          <p:cNvPr id="8" name="Group 8"/>
          <p:cNvGrpSpPr/>
          <p:nvPr/>
        </p:nvGrpSpPr>
        <p:grpSpPr>
          <a:xfrm>
            <a:off x="1868298" y="8291100"/>
            <a:ext cx="3554818" cy="1471745"/>
            <a:chOff x="0" y="0"/>
            <a:chExt cx="936248" cy="387620"/>
          </a:xfrm>
        </p:grpSpPr>
        <p:sp>
          <p:nvSpPr>
            <p:cNvPr id="9" name="Freeform 9"/>
            <p:cNvSpPr/>
            <p:nvPr/>
          </p:nvSpPr>
          <p:spPr>
            <a:xfrm>
              <a:off x="0" y="0"/>
              <a:ext cx="936248" cy="387620"/>
            </a:xfrm>
            <a:custGeom>
              <a:avLst/>
              <a:gdLst/>
              <a:ahLst/>
              <a:cxnLst/>
              <a:rect l="l" t="t" r="r" b="b"/>
              <a:pathLst>
                <a:path w="936248" h="387620">
                  <a:moveTo>
                    <a:pt x="110254" y="0"/>
                  </a:moveTo>
                  <a:lnTo>
                    <a:pt x="825994" y="0"/>
                  </a:lnTo>
                  <a:cubicBezTo>
                    <a:pt x="886886" y="0"/>
                    <a:pt x="936248" y="49363"/>
                    <a:pt x="936248" y="110254"/>
                  </a:cubicBezTo>
                  <a:lnTo>
                    <a:pt x="936248" y="277366"/>
                  </a:lnTo>
                  <a:cubicBezTo>
                    <a:pt x="936248" y="306607"/>
                    <a:pt x="924632" y="334651"/>
                    <a:pt x="903956" y="355327"/>
                  </a:cubicBezTo>
                  <a:cubicBezTo>
                    <a:pt x="883279" y="376004"/>
                    <a:pt x="855235" y="387620"/>
                    <a:pt x="825994" y="387620"/>
                  </a:cubicBezTo>
                  <a:lnTo>
                    <a:pt x="110254" y="387620"/>
                  </a:lnTo>
                  <a:cubicBezTo>
                    <a:pt x="49363" y="387620"/>
                    <a:pt x="0" y="338257"/>
                    <a:pt x="0" y="277366"/>
                  </a:cubicBezTo>
                  <a:lnTo>
                    <a:pt x="0" y="110254"/>
                  </a:lnTo>
                  <a:cubicBezTo>
                    <a:pt x="0" y="81013"/>
                    <a:pt x="11616" y="52970"/>
                    <a:pt x="32293" y="32293"/>
                  </a:cubicBezTo>
                  <a:cubicBezTo>
                    <a:pt x="52970" y="11616"/>
                    <a:pt x="81013" y="0"/>
                    <a:pt x="110254" y="0"/>
                  </a:cubicBezTo>
                  <a:close/>
                </a:path>
              </a:pathLst>
            </a:custGeom>
            <a:ln w="38100" cap="rnd">
              <a:solidFill>
                <a:srgbClr val="222222"/>
              </a:solidFill>
              <a:prstDash val="solid"/>
              <a:round/>
            </a:ln>
          </p:spPr>
        </p:sp>
        <p:sp>
          <p:nvSpPr>
            <p:cNvPr id="10" name="TextBox 10"/>
            <p:cNvSpPr txBox="1"/>
            <p:nvPr/>
          </p:nvSpPr>
          <p:spPr>
            <a:xfrm>
              <a:off x="0" y="-47625"/>
              <a:ext cx="936248" cy="435245"/>
            </a:xfrm>
            <a:prstGeom prst="rect">
              <a:avLst/>
            </a:prstGeom>
          </p:spPr>
          <p:txBody>
            <a:bodyPr lIns="50800" tIns="50800" rIns="50800" bIns="50800" rtlCol="0" anchor="ctr"/>
            <a:lstStyle/>
            <a:p>
              <a:pPr algn="ctr">
                <a:lnSpc>
                  <a:spcPts val="2940"/>
                </a:lnSpc>
              </a:pPr>
              <a:endParaRPr/>
            </a:p>
          </p:txBody>
        </p:sp>
      </p:grpSp>
      <p:grpSp>
        <p:nvGrpSpPr>
          <p:cNvPr id="11" name="Group 11"/>
          <p:cNvGrpSpPr/>
          <p:nvPr/>
        </p:nvGrpSpPr>
        <p:grpSpPr>
          <a:xfrm>
            <a:off x="6369745" y="5467075"/>
            <a:ext cx="4696610" cy="1660009"/>
            <a:chOff x="0" y="0"/>
            <a:chExt cx="1236967" cy="437204"/>
          </a:xfrm>
        </p:grpSpPr>
        <p:sp>
          <p:nvSpPr>
            <p:cNvPr id="12" name="Freeform 12"/>
            <p:cNvSpPr/>
            <p:nvPr/>
          </p:nvSpPr>
          <p:spPr>
            <a:xfrm>
              <a:off x="0" y="0"/>
              <a:ext cx="1236967" cy="437204"/>
            </a:xfrm>
            <a:custGeom>
              <a:avLst/>
              <a:gdLst/>
              <a:ahLst/>
              <a:cxnLst/>
              <a:rect l="l" t="t" r="r" b="b"/>
              <a:pathLst>
                <a:path w="1236967" h="437204">
                  <a:moveTo>
                    <a:pt x="83451" y="0"/>
                  </a:moveTo>
                  <a:lnTo>
                    <a:pt x="1153517" y="0"/>
                  </a:lnTo>
                  <a:cubicBezTo>
                    <a:pt x="1199605" y="0"/>
                    <a:pt x="1236967" y="37362"/>
                    <a:pt x="1236967" y="83451"/>
                  </a:cubicBezTo>
                  <a:lnTo>
                    <a:pt x="1236967" y="353753"/>
                  </a:lnTo>
                  <a:cubicBezTo>
                    <a:pt x="1236967" y="399842"/>
                    <a:pt x="1199605" y="437204"/>
                    <a:pt x="1153517" y="437204"/>
                  </a:cubicBezTo>
                  <a:lnTo>
                    <a:pt x="83451" y="437204"/>
                  </a:lnTo>
                  <a:cubicBezTo>
                    <a:pt x="37362" y="437204"/>
                    <a:pt x="0" y="399842"/>
                    <a:pt x="0" y="353753"/>
                  </a:cubicBezTo>
                  <a:lnTo>
                    <a:pt x="0" y="83451"/>
                  </a:lnTo>
                  <a:cubicBezTo>
                    <a:pt x="0" y="37362"/>
                    <a:pt x="37362" y="0"/>
                    <a:pt x="83451" y="0"/>
                  </a:cubicBezTo>
                  <a:close/>
                </a:path>
              </a:pathLst>
            </a:custGeom>
            <a:ln w="38100" cap="rnd">
              <a:solidFill>
                <a:srgbClr val="222222"/>
              </a:solidFill>
              <a:prstDash val="solid"/>
              <a:round/>
            </a:ln>
          </p:spPr>
        </p:sp>
        <p:sp>
          <p:nvSpPr>
            <p:cNvPr id="13" name="TextBox 13"/>
            <p:cNvSpPr txBox="1"/>
            <p:nvPr/>
          </p:nvSpPr>
          <p:spPr>
            <a:xfrm>
              <a:off x="0" y="-47625"/>
              <a:ext cx="1236967" cy="484829"/>
            </a:xfrm>
            <a:prstGeom prst="rect">
              <a:avLst/>
            </a:prstGeom>
          </p:spPr>
          <p:txBody>
            <a:bodyPr lIns="50800" tIns="50800" rIns="50800" bIns="50800" rtlCol="0" anchor="ctr"/>
            <a:lstStyle/>
            <a:p>
              <a:pPr algn="ctr">
                <a:lnSpc>
                  <a:spcPts val="2940"/>
                </a:lnSpc>
              </a:pPr>
              <a:endParaRPr/>
            </a:p>
          </p:txBody>
        </p:sp>
      </p:grpSp>
      <p:grpSp>
        <p:nvGrpSpPr>
          <p:cNvPr id="14" name="Group 14"/>
          <p:cNvGrpSpPr/>
          <p:nvPr/>
        </p:nvGrpSpPr>
        <p:grpSpPr>
          <a:xfrm>
            <a:off x="6113475" y="8291099"/>
            <a:ext cx="5422277" cy="1471745"/>
            <a:chOff x="0" y="0"/>
            <a:chExt cx="1428089" cy="387620"/>
          </a:xfrm>
        </p:grpSpPr>
        <p:sp>
          <p:nvSpPr>
            <p:cNvPr id="15" name="Freeform 15"/>
            <p:cNvSpPr/>
            <p:nvPr/>
          </p:nvSpPr>
          <p:spPr>
            <a:xfrm>
              <a:off x="0" y="0"/>
              <a:ext cx="1428089" cy="387620"/>
            </a:xfrm>
            <a:custGeom>
              <a:avLst/>
              <a:gdLst/>
              <a:ahLst/>
              <a:cxnLst/>
              <a:rect l="l" t="t" r="r" b="b"/>
              <a:pathLst>
                <a:path w="1428089" h="387620">
                  <a:moveTo>
                    <a:pt x="72282" y="0"/>
                  </a:moveTo>
                  <a:lnTo>
                    <a:pt x="1355807" y="0"/>
                  </a:lnTo>
                  <a:cubicBezTo>
                    <a:pt x="1395727" y="0"/>
                    <a:pt x="1428089" y="32362"/>
                    <a:pt x="1428089" y="72282"/>
                  </a:cubicBezTo>
                  <a:lnTo>
                    <a:pt x="1428089" y="315338"/>
                  </a:lnTo>
                  <a:cubicBezTo>
                    <a:pt x="1428089" y="334508"/>
                    <a:pt x="1420474" y="352893"/>
                    <a:pt x="1406918" y="366449"/>
                  </a:cubicBezTo>
                  <a:cubicBezTo>
                    <a:pt x="1393363" y="380005"/>
                    <a:pt x="1374977" y="387620"/>
                    <a:pt x="1355807" y="387620"/>
                  </a:cubicBezTo>
                  <a:lnTo>
                    <a:pt x="72282" y="387620"/>
                  </a:lnTo>
                  <a:cubicBezTo>
                    <a:pt x="32362" y="387620"/>
                    <a:pt x="0" y="355258"/>
                    <a:pt x="0" y="315338"/>
                  </a:cubicBezTo>
                  <a:lnTo>
                    <a:pt x="0" y="72282"/>
                  </a:lnTo>
                  <a:cubicBezTo>
                    <a:pt x="0" y="32362"/>
                    <a:pt x="32362" y="0"/>
                    <a:pt x="72282" y="0"/>
                  </a:cubicBezTo>
                  <a:close/>
                </a:path>
              </a:pathLst>
            </a:custGeom>
            <a:ln w="38100" cap="rnd">
              <a:solidFill>
                <a:srgbClr val="222222"/>
              </a:solidFill>
              <a:prstDash val="solid"/>
              <a:round/>
            </a:ln>
          </p:spPr>
        </p:sp>
        <p:sp>
          <p:nvSpPr>
            <p:cNvPr id="16" name="TextBox 16"/>
            <p:cNvSpPr txBox="1"/>
            <p:nvPr/>
          </p:nvSpPr>
          <p:spPr>
            <a:xfrm>
              <a:off x="0" y="-47625"/>
              <a:ext cx="1428089" cy="435245"/>
            </a:xfrm>
            <a:prstGeom prst="rect">
              <a:avLst/>
            </a:prstGeom>
          </p:spPr>
          <p:txBody>
            <a:bodyPr lIns="50800" tIns="50800" rIns="50800" bIns="50800" rtlCol="0" anchor="ctr"/>
            <a:lstStyle/>
            <a:p>
              <a:pPr algn="ctr">
                <a:lnSpc>
                  <a:spcPts val="2940"/>
                </a:lnSpc>
              </a:pPr>
              <a:endParaRPr/>
            </a:p>
          </p:txBody>
        </p:sp>
      </p:grpSp>
      <p:grpSp>
        <p:nvGrpSpPr>
          <p:cNvPr id="17" name="Group 17"/>
          <p:cNvGrpSpPr/>
          <p:nvPr/>
        </p:nvGrpSpPr>
        <p:grpSpPr>
          <a:xfrm>
            <a:off x="11938620" y="5470482"/>
            <a:ext cx="5452549" cy="1660009"/>
            <a:chOff x="0" y="0"/>
            <a:chExt cx="1436062" cy="437204"/>
          </a:xfrm>
        </p:grpSpPr>
        <p:sp>
          <p:nvSpPr>
            <p:cNvPr id="18" name="Freeform 18"/>
            <p:cNvSpPr/>
            <p:nvPr/>
          </p:nvSpPr>
          <p:spPr>
            <a:xfrm>
              <a:off x="0" y="0"/>
              <a:ext cx="1436062" cy="437204"/>
            </a:xfrm>
            <a:custGeom>
              <a:avLst/>
              <a:gdLst/>
              <a:ahLst/>
              <a:cxnLst/>
              <a:rect l="l" t="t" r="r" b="b"/>
              <a:pathLst>
                <a:path w="1436062" h="437204">
                  <a:moveTo>
                    <a:pt x="71881" y="0"/>
                  </a:moveTo>
                  <a:lnTo>
                    <a:pt x="1364181" y="0"/>
                  </a:lnTo>
                  <a:cubicBezTo>
                    <a:pt x="1383245" y="0"/>
                    <a:pt x="1401529" y="7573"/>
                    <a:pt x="1415009" y="21053"/>
                  </a:cubicBezTo>
                  <a:cubicBezTo>
                    <a:pt x="1428489" y="34534"/>
                    <a:pt x="1436062" y="52817"/>
                    <a:pt x="1436062" y="71881"/>
                  </a:cubicBezTo>
                  <a:lnTo>
                    <a:pt x="1436062" y="365323"/>
                  </a:lnTo>
                  <a:cubicBezTo>
                    <a:pt x="1436062" y="405022"/>
                    <a:pt x="1403880" y="437204"/>
                    <a:pt x="1364181" y="437204"/>
                  </a:cubicBezTo>
                  <a:lnTo>
                    <a:pt x="71881" y="437204"/>
                  </a:lnTo>
                  <a:cubicBezTo>
                    <a:pt x="32182" y="437204"/>
                    <a:pt x="0" y="405022"/>
                    <a:pt x="0" y="365323"/>
                  </a:cubicBezTo>
                  <a:lnTo>
                    <a:pt x="0" y="71881"/>
                  </a:lnTo>
                  <a:cubicBezTo>
                    <a:pt x="0" y="32182"/>
                    <a:pt x="32182" y="0"/>
                    <a:pt x="71881" y="0"/>
                  </a:cubicBezTo>
                  <a:close/>
                </a:path>
              </a:pathLst>
            </a:custGeom>
            <a:ln w="38100" cap="rnd">
              <a:solidFill>
                <a:srgbClr val="222222"/>
              </a:solidFill>
              <a:prstDash val="solid"/>
              <a:round/>
            </a:ln>
          </p:spPr>
        </p:sp>
        <p:sp>
          <p:nvSpPr>
            <p:cNvPr id="19" name="TextBox 19"/>
            <p:cNvSpPr txBox="1"/>
            <p:nvPr/>
          </p:nvSpPr>
          <p:spPr>
            <a:xfrm>
              <a:off x="0" y="-47625"/>
              <a:ext cx="1436062" cy="484829"/>
            </a:xfrm>
            <a:prstGeom prst="rect">
              <a:avLst/>
            </a:prstGeom>
          </p:spPr>
          <p:txBody>
            <a:bodyPr lIns="50800" tIns="50800" rIns="50800" bIns="50800" rtlCol="0" anchor="ctr"/>
            <a:lstStyle/>
            <a:p>
              <a:pPr algn="ctr">
                <a:lnSpc>
                  <a:spcPts val="2940"/>
                </a:lnSpc>
              </a:pPr>
              <a:endParaRPr/>
            </a:p>
          </p:txBody>
        </p:sp>
      </p:grpSp>
      <p:grpSp>
        <p:nvGrpSpPr>
          <p:cNvPr id="20" name="Group 20"/>
          <p:cNvGrpSpPr/>
          <p:nvPr/>
        </p:nvGrpSpPr>
        <p:grpSpPr>
          <a:xfrm>
            <a:off x="12041588" y="8291100"/>
            <a:ext cx="4481082" cy="1471745"/>
            <a:chOff x="0" y="0"/>
            <a:chExt cx="1180203" cy="387620"/>
          </a:xfrm>
        </p:grpSpPr>
        <p:sp>
          <p:nvSpPr>
            <p:cNvPr id="21" name="Freeform 21"/>
            <p:cNvSpPr/>
            <p:nvPr/>
          </p:nvSpPr>
          <p:spPr>
            <a:xfrm>
              <a:off x="0" y="0"/>
              <a:ext cx="1180203" cy="387620"/>
            </a:xfrm>
            <a:custGeom>
              <a:avLst/>
              <a:gdLst/>
              <a:ahLst/>
              <a:cxnLst/>
              <a:rect l="l" t="t" r="r" b="b"/>
              <a:pathLst>
                <a:path w="1180203" h="387620">
                  <a:moveTo>
                    <a:pt x="87464" y="0"/>
                  </a:moveTo>
                  <a:lnTo>
                    <a:pt x="1092738" y="0"/>
                  </a:lnTo>
                  <a:cubicBezTo>
                    <a:pt x="1115935" y="0"/>
                    <a:pt x="1138182" y="9215"/>
                    <a:pt x="1154585" y="25618"/>
                  </a:cubicBezTo>
                  <a:cubicBezTo>
                    <a:pt x="1170988" y="42020"/>
                    <a:pt x="1180203" y="64267"/>
                    <a:pt x="1180203" y="87464"/>
                  </a:cubicBezTo>
                  <a:lnTo>
                    <a:pt x="1180203" y="300156"/>
                  </a:lnTo>
                  <a:cubicBezTo>
                    <a:pt x="1180203" y="323353"/>
                    <a:pt x="1170988" y="345600"/>
                    <a:pt x="1154585" y="362002"/>
                  </a:cubicBezTo>
                  <a:cubicBezTo>
                    <a:pt x="1138182" y="378405"/>
                    <a:pt x="1115935" y="387620"/>
                    <a:pt x="1092738" y="387620"/>
                  </a:cubicBezTo>
                  <a:lnTo>
                    <a:pt x="87464" y="387620"/>
                  </a:lnTo>
                  <a:cubicBezTo>
                    <a:pt x="64267" y="387620"/>
                    <a:pt x="42020" y="378405"/>
                    <a:pt x="25618" y="362002"/>
                  </a:cubicBezTo>
                  <a:cubicBezTo>
                    <a:pt x="9215" y="345600"/>
                    <a:pt x="0" y="323353"/>
                    <a:pt x="0" y="300156"/>
                  </a:cubicBezTo>
                  <a:lnTo>
                    <a:pt x="0" y="87464"/>
                  </a:lnTo>
                  <a:cubicBezTo>
                    <a:pt x="0" y="64267"/>
                    <a:pt x="9215" y="42020"/>
                    <a:pt x="25618" y="25618"/>
                  </a:cubicBezTo>
                  <a:cubicBezTo>
                    <a:pt x="42020" y="9215"/>
                    <a:pt x="64267" y="0"/>
                    <a:pt x="87464" y="0"/>
                  </a:cubicBezTo>
                  <a:close/>
                </a:path>
              </a:pathLst>
            </a:custGeom>
            <a:ln w="38100" cap="rnd">
              <a:solidFill>
                <a:srgbClr val="222222"/>
              </a:solidFill>
              <a:prstDash val="solid"/>
              <a:round/>
            </a:ln>
          </p:spPr>
        </p:sp>
        <p:sp>
          <p:nvSpPr>
            <p:cNvPr id="22" name="TextBox 22"/>
            <p:cNvSpPr txBox="1"/>
            <p:nvPr/>
          </p:nvSpPr>
          <p:spPr>
            <a:xfrm>
              <a:off x="0" y="-47625"/>
              <a:ext cx="1180203" cy="435245"/>
            </a:xfrm>
            <a:prstGeom prst="rect">
              <a:avLst/>
            </a:prstGeom>
          </p:spPr>
          <p:txBody>
            <a:bodyPr lIns="50800" tIns="50800" rIns="50800" bIns="50800" rtlCol="0" anchor="ctr"/>
            <a:lstStyle/>
            <a:p>
              <a:pPr algn="ctr">
                <a:lnSpc>
                  <a:spcPts val="2940"/>
                </a:lnSpc>
              </a:pPr>
              <a:endParaRPr/>
            </a:p>
          </p:txBody>
        </p:sp>
      </p:grpSp>
      <p:sp>
        <p:nvSpPr>
          <p:cNvPr id="23" name="AutoShape 23"/>
          <p:cNvSpPr/>
          <p:nvPr/>
        </p:nvSpPr>
        <p:spPr>
          <a:xfrm>
            <a:off x="-3624216" y="5143500"/>
            <a:ext cx="6492240" cy="0"/>
          </a:xfrm>
          <a:prstGeom prst="line">
            <a:avLst/>
          </a:prstGeom>
          <a:ln w="38100" cap="flat">
            <a:solidFill>
              <a:srgbClr val="222222"/>
            </a:solidFill>
            <a:prstDash val="solid"/>
            <a:headEnd type="none" w="sm" len="sm"/>
            <a:tailEnd type="none" w="sm" len="sm"/>
          </a:ln>
        </p:spPr>
      </p:sp>
      <p:sp>
        <p:nvSpPr>
          <p:cNvPr id="24" name="AutoShape 24"/>
          <p:cNvSpPr/>
          <p:nvPr/>
        </p:nvSpPr>
        <p:spPr>
          <a:xfrm>
            <a:off x="15419976" y="5143500"/>
            <a:ext cx="6492240" cy="0"/>
          </a:xfrm>
          <a:prstGeom prst="line">
            <a:avLst/>
          </a:prstGeom>
          <a:ln w="38100" cap="flat">
            <a:solidFill>
              <a:srgbClr val="222222"/>
            </a:solidFill>
            <a:prstDash val="solid"/>
            <a:headEnd type="none" w="sm" len="sm"/>
            <a:tailEnd type="none" w="sm" len="sm"/>
          </a:ln>
        </p:spPr>
      </p:sp>
      <p:sp>
        <p:nvSpPr>
          <p:cNvPr id="25" name="Freeform 25"/>
          <p:cNvSpPr/>
          <p:nvPr/>
        </p:nvSpPr>
        <p:spPr>
          <a:xfrm rot="-3581591">
            <a:off x="1200635" y="-1028700"/>
            <a:ext cx="4318969" cy="4114800"/>
          </a:xfrm>
          <a:custGeom>
            <a:avLst/>
            <a:gdLst/>
            <a:ahLst/>
            <a:cxnLst/>
            <a:rect l="l" t="t" r="r" b="b"/>
            <a:pathLst>
              <a:path w="4318969" h="4114800">
                <a:moveTo>
                  <a:pt x="0" y="0"/>
                </a:moveTo>
                <a:lnTo>
                  <a:pt x="4318970" y="0"/>
                </a:lnTo>
                <a:lnTo>
                  <a:pt x="431897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6" name="Freeform 26"/>
          <p:cNvSpPr/>
          <p:nvPr/>
        </p:nvSpPr>
        <p:spPr>
          <a:xfrm>
            <a:off x="14179161" y="867101"/>
            <a:ext cx="2626519" cy="2626519"/>
          </a:xfrm>
          <a:custGeom>
            <a:avLst/>
            <a:gdLst/>
            <a:ahLst/>
            <a:cxnLst/>
            <a:rect l="l" t="t" r="r" b="b"/>
            <a:pathLst>
              <a:path w="2626519" h="2626519">
                <a:moveTo>
                  <a:pt x="0" y="0"/>
                </a:moveTo>
                <a:lnTo>
                  <a:pt x="2626519" y="0"/>
                </a:lnTo>
                <a:lnTo>
                  <a:pt x="2626519" y="2626519"/>
                </a:lnTo>
                <a:lnTo>
                  <a:pt x="0" y="262651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7" name="TextBox 27"/>
          <p:cNvSpPr txBox="1"/>
          <p:nvPr/>
        </p:nvSpPr>
        <p:spPr>
          <a:xfrm>
            <a:off x="1860242" y="6155516"/>
            <a:ext cx="3446483" cy="365760"/>
          </a:xfrm>
          <a:prstGeom prst="rect">
            <a:avLst/>
          </a:prstGeom>
        </p:spPr>
        <p:txBody>
          <a:bodyPr lIns="0" tIns="0" rIns="0" bIns="0" rtlCol="0" anchor="t">
            <a:spAutoFit/>
          </a:bodyPr>
          <a:lstStyle/>
          <a:p>
            <a:pPr algn="ctr">
              <a:lnSpc>
                <a:spcPts val="2940"/>
              </a:lnSpc>
              <a:spcBef>
                <a:spcPct val="0"/>
              </a:spcBef>
            </a:pPr>
            <a:r>
              <a:rPr lang="en-US" sz="2100" b="1" spc="420" dirty="0">
                <a:solidFill>
                  <a:srgbClr val="222222"/>
                </a:solidFill>
                <a:latin typeface="DM Sans Bold"/>
                <a:ea typeface="DM Sans Bold"/>
                <a:cs typeface="DM Sans Bold"/>
                <a:sym typeface="DM Sans Bold"/>
              </a:rPr>
              <a:t>KIRISH</a:t>
            </a:r>
          </a:p>
        </p:txBody>
      </p:sp>
      <p:sp>
        <p:nvSpPr>
          <p:cNvPr id="28" name="TextBox 28"/>
          <p:cNvSpPr txBox="1"/>
          <p:nvPr/>
        </p:nvSpPr>
        <p:spPr>
          <a:xfrm>
            <a:off x="1868298" y="8568008"/>
            <a:ext cx="3554818" cy="737235"/>
          </a:xfrm>
          <a:prstGeom prst="rect">
            <a:avLst/>
          </a:prstGeom>
        </p:spPr>
        <p:txBody>
          <a:bodyPr lIns="0" tIns="0" rIns="0" bIns="0" rtlCol="0" anchor="t">
            <a:spAutoFit/>
          </a:bodyPr>
          <a:lstStyle/>
          <a:p>
            <a:pPr algn="ctr">
              <a:lnSpc>
                <a:spcPts val="2940"/>
              </a:lnSpc>
              <a:spcBef>
                <a:spcPct val="0"/>
              </a:spcBef>
            </a:pPr>
            <a:r>
              <a:rPr lang="en-US" sz="2100" b="1" spc="420">
                <a:solidFill>
                  <a:srgbClr val="222222"/>
                </a:solidFill>
                <a:latin typeface="DM Sans Bold"/>
                <a:ea typeface="DM Sans Bold"/>
                <a:cs typeface="DM Sans Bold"/>
                <a:sym typeface="DM Sans Bold"/>
              </a:rPr>
              <a:t>LINDXARD BURCHAGI</a:t>
            </a:r>
          </a:p>
        </p:txBody>
      </p:sp>
      <p:sp>
        <p:nvSpPr>
          <p:cNvPr id="29" name="TextBox 29"/>
          <p:cNvSpPr txBox="1"/>
          <p:nvPr/>
        </p:nvSpPr>
        <p:spPr>
          <a:xfrm>
            <a:off x="6307954" y="5785299"/>
            <a:ext cx="4696610" cy="1108710"/>
          </a:xfrm>
          <a:prstGeom prst="rect">
            <a:avLst/>
          </a:prstGeom>
        </p:spPr>
        <p:txBody>
          <a:bodyPr lIns="0" tIns="0" rIns="0" bIns="0" rtlCol="0" anchor="t">
            <a:spAutoFit/>
          </a:bodyPr>
          <a:lstStyle/>
          <a:p>
            <a:pPr algn="ctr">
              <a:lnSpc>
                <a:spcPts val="2940"/>
              </a:lnSpc>
              <a:spcBef>
                <a:spcPct val="0"/>
              </a:spcBef>
            </a:pPr>
            <a:r>
              <a:rPr lang="en-US" sz="2100" b="1" spc="420">
                <a:solidFill>
                  <a:srgbClr val="222222"/>
                </a:solidFill>
                <a:latin typeface="DM Sans Bold"/>
                <a:ea typeface="DM Sans Bold"/>
                <a:cs typeface="DM Sans Bold"/>
                <a:sym typeface="DM Sans Bold"/>
              </a:rPr>
              <a:t>ATOM QATORLARI SHAKLLANTIRGAN KANALLAR</a:t>
            </a:r>
          </a:p>
        </p:txBody>
      </p:sp>
      <p:sp>
        <p:nvSpPr>
          <p:cNvPr id="30" name="TextBox 30"/>
          <p:cNvSpPr txBox="1"/>
          <p:nvPr/>
        </p:nvSpPr>
        <p:spPr>
          <a:xfrm>
            <a:off x="6307954" y="8472617"/>
            <a:ext cx="4877651" cy="1108710"/>
          </a:xfrm>
          <a:prstGeom prst="rect">
            <a:avLst/>
          </a:prstGeom>
        </p:spPr>
        <p:txBody>
          <a:bodyPr lIns="0" tIns="0" rIns="0" bIns="0" rtlCol="0" anchor="t">
            <a:spAutoFit/>
          </a:bodyPr>
          <a:lstStyle/>
          <a:p>
            <a:pPr algn="ctr">
              <a:lnSpc>
                <a:spcPts val="2940"/>
              </a:lnSpc>
              <a:spcBef>
                <a:spcPct val="0"/>
              </a:spcBef>
            </a:pPr>
            <a:r>
              <a:rPr lang="en-US" sz="2100" b="1" spc="420">
                <a:solidFill>
                  <a:srgbClr val="222222"/>
                </a:solidFill>
                <a:latin typeface="DM Sans Bold"/>
                <a:ea typeface="DM Sans Bold"/>
                <a:cs typeface="DM Sans Bold"/>
                <a:sym typeface="DM Sans Bold"/>
              </a:rPr>
              <a:t>TEKISLIKDA ZARYADLANGAN ZARRALAR KANALLANISHI</a:t>
            </a:r>
          </a:p>
        </p:txBody>
      </p:sp>
      <p:sp>
        <p:nvSpPr>
          <p:cNvPr id="31" name="TextBox 31"/>
          <p:cNvSpPr txBox="1"/>
          <p:nvPr/>
        </p:nvSpPr>
        <p:spPr>
          <a:xfrm>
            <a:off x="12041588" y="6042054"/>
            <a:ext cx="4696610" cy="737235"/>
          </a:xfrm>
          <a:prstGeom prst="rect">
            <a:avLst/>
          </a:prstGeom>
        </p:spPr>
        <p:txBody>
          <a:bodyPr lIns="0" tIns="0" rIns="0" bIns="0" rtlCol="0" anchor="t">
            <a:spAutoFit/>
          </a:bodyPr>
          <a:lstStyle/>
          <a:p>
            <a:pPr algn="ctr">
              <a:lnSpc>
                <a:spcPts val="2940"/>
              </a:lnSpc>
              <a:spcBef>
                <a:spcPct val="0"/>
              </a:spcBef>
            </a:pPr>
            <a:r>
              <a:rPr lang="en-US" sz="2100" b="1" spc="420">
                <a:solidFill>
                  <a:srgbClr val="222222"/>
                </a:solidFill>
                <a:latin typeface="DM Sans Bold"/>
                <a:ea typeface="DM Sans Bold"/>
                <a:cs typeface="DM Sans Bold"/>
                <a:sym typeface="DM Sans Bold"/>
              </a:rPr>
              <a:t>ZARYADLANGAN ZARRALAR KANALLASHUVI</a:t>
            </a:r>
          </a:p>
        </p:txBody>
      </p:sp>
      <p:sp>
        <p:nvSpPr>
          <p:cNvPr id="32" name="TextBox 32"/>
          <p:cNvSpPr txBox="1"/>
          <p:nvPr/>
        </p:nvSpPr>
        <p:spPr>
          <a:xfrm>
            <a:off x="11938620" y="8568008"/>
            <a:ext cx="4481082" cy="737235"/>
          </a:xfrm>
          <a:prstGeom prst="rect">
            <a:avLst/>
          </a:prstGeom>
        </p:spPr>
        <p:txBody>
          <a:bodyPr lIns="0" tIns="0" rIns="0" bIns="0" rtlCol="0" anchor="t">
            <a:spAutoFit/>
          </a:bodyPr>
          <a:lstStyle/>
          <a:p>
            <a:pPr algn="ctr">
              <a:lnSpc>
                <a:spcPts val="2940"/>
              </a:lnSpc>
              <a:spcBef>
                <a:spcPct val="0"/>
              </a:spcBef>
            </a:pPr>
            <a:r>
              <a:rPr lang="en-US" sz="2100" b="1" spc="420" dirty="0">
                <a:solidFill>
                  <a:srgbClr val="222222"/>
                </a:solidFill>
                <a:latin typeface="DM Sans Bold"/>
                <a:ea typeface="DM Sans Bold"/>
                <a:cs typeface="DM Sans Bold"/>
                <a:sym typeface="DM Sans Bold"/>
              </a:rPr>
              <a:t>FOYDALANILGAN ADABIYOTLAR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grpSp>
        <p:nvGrpSpPr>
          <p:cNvPr id="2" name="Group 2"/>
          <p:cNvGrpSpPr/>
          <p:nvPr/>
        </p:nvGrpSpPr>
        <p:grpSpPr>
          <a:xfrm>
            <a:off x="1005706" y="3853022"/>
            <a:ext cx="7736169" cy="5405278"/>
            <a:chOff x="0" y="0"/>
            <a:chExt cx="2037510" cy="1423612"/>
          </a:xfrm>
        </p:grpSpPr>
        <p:sp>
          <p:nvSpPr>
            <p:cNvPr id="3" name="Freeform 3"/>
            <p:cNvSpPr/>
            <p:nvPr/>
          </p:nvSpPr>
          <p:spPr>
            <a:xfrm>
              <a:off x="0" y="0"/>
              <a:ext cx="2037510" cy="1423612"/>
            </a:xfrm>
            <a:custGeom>
              <a:avLst/>
              <a:gdLst/>
              <a:ahLst/>
              <a:cxnLst/>
              <a:rect l="l" t="t" r="r" b="b"/>
              <a:pathLst>
                <a:path w="2037510" h="1423612">
                  <a:moveTo>
                    <a:pt x="23017" y="0"/>
                  </a:moveTo>
                  <a:lnTo>
                    <a:pt x="2014493" y="0"/>
                  </a:lnTo>
                  <a:cubicBezTo>
                    <a:pt x="2027205" y="0"/>
                    <a:pt x="2037510" y="10305"/>
                    <a:pt x="2037510" y="23017"/>
                  </a:cubicBezTo>
                  <a:lnTo>
                    <a:pt x="2037510" y="1400595"/>
                  </a:lnTo>
                  <a:cubicBezTo>
                    <a:pt x="2037510" y="1413307"/>
                    <a:pt x="2027205" y="1423612"/>
                    <a:pt x="2014493" y="1423612"/>
                  </a:cubicBezTo>
                  <a:lnTo>
                    <a:pt x="23017" y="1423612"/>
                  </a:lnTo>
                  <a:cubicBezTo>
                    <a:pt x="10305" y="1423612"/>
                    <a:pt x="0" y="1413307"/>
                    <a:pt x="0" y="1400595"/>
                  </a:cubicBezTo>
                  <a:lnTo>
                    <a:pt x="0" y="23017"/>
                  </a:lnTo>
                  <a:cubicBezTo>
                    <a:pt x="0" y="10305"/>
                    <a:pt x="10305" y="0"/>
                    <a:pt x="23017" y="0"/>
                  </a:cubicBezTo>
                  <a:close/>
                </a:path>
              </a:pathLst>
            </a:custGeom>
            <a:ln w="38100" cap="rnd">
              <a:solidFill>
                <a:srgbClr val="222222"/>
              </a:solidFill>
              <a:prstDash val="solid"/>
              <a:round/>
            </a:ln>
          </p:spPr>
        </p:sp>
        <p:sp>
          <p:nvSpPr>
            <p:cNvPr id="4" name="TextBox 4"/>
            <p:cNvSpPr txBox="1"/>
            <p:nvPr/>
          </p:nvSpPr>
          <p:spPr>
            <a:xfrm>
              <a:off x="0" y="-47625"/>
              <a:ext cx="2037510" cy="1471237"/>
            </a:xfrm>
            <a:prstGeom prst="rect">
              <a:avLst/>
            </a:prstGeom>
          </p:spPr>
          <p:txBody>
            <a:bodyPr lIns="50800" tIns="50800" rIns="50800" bIns="50800" rtlCol="0" anchor="ctr"/>
            <a:lstStyle/>
            <a:p>
              <a:pPr algn="ctr">
                <a:lnSpc>
                  <a:spcPts val="2940"/>
                </a:lnSpc>
              </a:pPr>
              <a:endParaRPr/>
            </a:p>
          </p:txBody>
        </p:sp>
      </p:grpSp>
      <p:grpSp>
        <p:nvGrpSpPr>
          <p:cNvPr id="5" name="Group 5"/>
          <p:cNvGrpSpPr/>
          <p:nvPr/>
        </p:nvGrpSpPr>
        <p:grpSpPr>
          <a:xfrm>
            <a:off x="9144000" y="3853022"/>
            <a:ext cx="7736169" cy="5405278"/>
            <a:chOff x="0" y="0"/>
            <a:chExt cx="2037510" cy="1423612"/>
          </a:xfrm>
        </p:grpSpPr>
        <p:sp>
          <p:nvSpPr>
            <p:cNvPr id="6" name="Freeform 6"/>
            <p:cNvSpPr/>
            <p:nvPr/>
          </p:nvSpPr>
          <p:spPr>
            <a:xfrm>
              <a:off x="0" y="0"/>
              <a:ext cx="2037510" cy="1423612"/>
            </a:xfrm>
            <a:custGeom>
              <a:avLst/>
              <a:gdLst/>
              <a:ahLst/>
              <a:cxnLst/>
              <a:rect l="l" t="t" r="r" b="b"/>
              <a:pathLst>
                <a:path w="2037510" h="1423612">
                  <a:moveTo>
                    <a:pt x="23017" y="0"/>
                  </a:moveTo>
                  <a:lnTo>
                    <a:pt x="2014493" y="0"/>
                  </a:lnTo>
                  <a:cubicBezTo>
                    <a:pt x="2027205" y="0"/>
                    <a:pt x="2037510" y="10305"/>
                    <a:pt x="2037510" y="23017"/>
                  </a:cubicBezTo>
                  <a:lnTo>
                    <a:pt x="2037510" y="1400595"/>
                  </a:lnTo>
                  <a:cubicBezTo>
                    <a:pt x="2037510" y="1413307"/>
                    <a:pt x="2027205" y="1423612"/>
                    <a:pt x="2014493" y="1423612"/>
                  </a:cubicBezTo>
                  <a:lnTo>
                    <a:pt x="23017" y="1423612"/>
                  </a:lnTo>
                  <a:cubicBezTo>
                    <a:pt x="10305" y="1423612"/>
                    <a:pt x="0" y="1413307"/>
                    <a:pt x="0" y="1400595"/>
                  </a:cubicBezTo>
                  <a:lnTo>
                    <a:pt x="0" y="23017"/>
                  </a:lnTo>
                  <a:cubicBezTo>
                    <a:pt x="0" y="10305"/>
                    <a:pt x="10305" y="0"/>
                    <a:pt x="23017" y="0"/>
                  </a:cubicBezTo>
                  <a:close/>
                </a:path>
              </a:pathLst>
            </a:custGeom>
            <a:ln w="38100" cap="rnd">
              <a:solidFill>
                <a:srgbClr val="222222"/>
              </a:solidFill>
              <a:prstDash val="solid"/>
              <a:round/>
            </a:ln>
          </p:spPr>
        </p:sp>
        <p:sp>
          <p:nvSpPr>
            <p:cNvPr id="7" name="TextBox 7"/>
            <p:cNvSpPr txBox="1"/>
            <p:nvPr/>
          </p:nvSpPr>
          <p:spPr>
            <a:xfrm>
              <a:off x="0" y="-47625"/>
              <a:ext cx="2037510" cy="1471237"/>
            </a:xfrm>
            <a:prstGeom prst="rect">
              <a:avLst/>
            </a:prstGeom>
          </p:spPr>
          <p:txBody>
            <a:bodyPr lIns="50800" tIns="50800" rIns="50800" bIns="50800" rtlCol="0" anchor="ctr"/>
            <a:lstStyle/>
            <a:p>
              <a:pPr algn="ctr">
                <a:lnSpc>
                  <a:spcPts val="2940"/>
                </a:lnSpc>
              </a:pPr>
              <a:endParaRPr/>
            </a:p>
          </p:txBody>
        </p:sp>
      </p:grpSp>
      <p:sp>
        <p:nvSpPr>
          <p:cNvPr id="8" name="Freeform 8"/>
          <p:cNvSpPr/>
          <p:nvPr/>
        </p:nvSpPr>
        <p:spPr>
          <a:xfrm rot="6226737">
            <a:off x="12749930" y="6822264"/>
            <a:ext cx="9018740" cy="8229600"/>
          </a:xfrm>
          <a:custGeom>
            <a:avLst/>
            <a:gdLst/>
            <a:ahLst/>
            <a:cxnLst/>
            <a:rect l="l" t="t" r="r" b="b"/>
            <a:pathLst>
              <a:path w="9018740" h="8229600">
                <a:moveTo>
                  <a:pt x="0" y="0"/>
                </a:moveTo>
                <a:lnTo>
                  <a:pt x="9018740" y="0"/>
                </a:lnTo>
                <a:lnTo>
                  <a:pt x="9018740" y="8229600"/>
                </a:lnTo>
                <a:lnTo>
                  <a:pt x="0" y="8229600"/>
                </a:lnTo>
                <a:lnTo>
                  <a:pt x="0" y="0"/>
                </a:lnTo>
                <a:close/>
              </a:path>
            </a:pathLst>
          </a:custGeom>
          <a:blipFill>
            <a:blip r:embed="rId2"/>
            <a:stretch>
              <a:fillRect/>
            </a:stretch>
          </a:blipFill>
        </p:spPr>
      </p:sp>
      <p:sp>
        <p:nvSpPr>
          <p:cNvPr id="9" name="Freeform 9"/>
          <p:cNvSpPr/>
          <p:nvPr/>
        </p:nvSpPr>
        <p:spPr>
          <a:xfrm rot="4091844">
            <a:off x="-1211596" y="-5232827"/>
            <a:ext cx="8994098" cy="8229600"/>
          </a:xfrm>
          <a:custGeom>
            <a:avLst/>
            <a:gdLst/>
            <a:ahLst/>
            <a:cxnLst/>
            <a:rect l="l" t="t" r="r" b="b"/>
            <a:pathLst>
              <a:path w="8994098" h="8229600">
                <a:moveTo>
                  <a:pt x="0" y="0"/>
                </a:moveTo>
                <a:lnTo>
                  <a:pt x="8994098" y="0"/>
                </a:lnTo>
                <a:lnTo>
                  <a:pt x="8994098" y="8229600"/>
                </a:lnTo>
                <a:lnTo>
                  <a:pt x="0" y="8229600"/>
                </a:lnTo>
                <a:lnTo>
                  <a:pt x="0" y="0"/>
                </a:lnTo>
                <a:close/>
              </a:path>
            </a:pathLst>
          </a:custGeom>
          <a:blipFill>
            <a:blip r:embed="rId3">
              <a:alphaModFix amt="65000"/>
            </a:blip>
            <a:stretch>
              <a:fillRect/>
            </a:stretch>
          </a:blipFill>
        </p:spPr>
      </p:sp>
      <p:sp>
        <p:nvSpPr>
          <p:cNvPr id="10" name="Freeform 10"/>
          <p:cNvSpPr/>
          <p:nvPr/>
        </p:nvSpPr>
        <p:spPr>
          <a:xfrm>
            <a:off x="15887531" y="1754504"/>
            <a:ext cx="1167326" cy="1738505"/>
          </a:xfrm>
          <a:custGeom>
            <a:avLst/>
            <a:gdLst/>
            <a:ahLst/>
            <a:cxnLst/>
            <a:rect l="l" t="t" r="r" b="b"/>
            <a:pathLst>
              <a:path w="1167326" h="1738505">
                <a:moveTo>
                  <a:pt x="0" y="0"/>
                </a:moveTo>
                <a:lnTo>
                  <a:pt x="1167326" y="0"/>
                </a:lnTo>
                <a:lnTo>
                  <a:pt x="1167326" y="1738505"/>
                </a:lnTo>
                <a:lnTo>
                  <a:pt x="0" y="17385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p:cNvSpPr/>
          <p:nvPr/>
        </p:nvSpPr>
        <p:spPr>
          <a:xfrm rot="904403">
            <a:off x="8158078" y="2906263"/>
            <a:ext cx="679682" cy="1699206"/>
          </a:xfrm>
          <a:custGeom>
            <a:avLst/>
            <a:gdLst/>
            <a:ahLst/>
            <a:cxnLst/>
            <a:rect l="l" t="t" r="r" b="b"/>
            <a:pathLst>
              <a:path w="679682" h="1699206">
                <a:moveTo>
                  <a:pt x="0" y="0"/>
                </a:moveTo>
                <a:lnTo>
                  <a:pt x="679683" y="0"/>
                </a:lnTo>
                <a:lnTo>
                  <a:pt x="679683" y="1699206"/>
                </a:lnTo>
                <a:lnTo>
                  <a:pt x="0" y="169920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TextBox 12"/>
          <p:cNvSpPr txBox="1"/>
          <p:nvPr/>
        </p:nvSpPr>
        <p:spPr>
          <a:xfrm>
            <a:off x="2540748" y="1538191"/>
            <a:ext cx="13206504" cy="661226"/>
          </a:xfrm>
          <a:prstGeom prst="rect">
            <a:avLst/>
          </a:prstGeom>
        </p:spPr>
        <p:txBody>
          <a:bodyPr lIns="0" tIns="0" rIns="0" bIns="0" rtlCol="0" anchor="t">
            <a:spAutoFit/>
          </a:bodyPr>
          <a:lstStyle/>
          <a:p>
            <a:pPr algn="ctr">
              <a:lnSpc>
                <a:spcPts val="4738"/>
              </a:lnSpc>
            </a:pPr>
            <a:r>
              <a:rPr lang="en-US" sz="5850">
                <a:solidFill>
                  <a:srgbClr val="222222"/>
                </a:solidFill>
                <a:latin typeface="DM Sans"/>
                <a:ea typeface="DM Sans"/>
                <a:cs typeface="DM Sans"/>
                <a:sym typeface="DM Sans"/>
              </a:rPr>
              <a:t>Kirish</a:t>
            </a:r>
          </a:p>
        </p:txBody>
      </p:sp>
      <p:sp>
        <p:nvSpPr>
          <p:cNvPr id="13" name="TextBox 13"/>
          <p:cNvSpPr txBox="1"/>
          <p:nvPr/>
        </p:nvSpPr>
        <p:spPr>
          <a:xfrm>
            <a:off x="3130672" y="4037833"/>
            <a:ext cx="3554818" cy="405765"/>
          </a:xfrm>
          <a:prstGeom prst="rect">
            <a:avLst/>
          </a:prstGeom>
        </p:spPr>
        <p:txBody>
          <a:bodyPr lIns="0" tIns="0" rIns="0" bIns="0" rtlCol="0" anchor="t">
            <a:spAutoFit/>
          </a:bodyPr>
          <a:lstStyle/>
          <a:p>
            <a:pPr algn="ctr">
              <a:lnSpc>
                <a:spcPts val="3359"/>
              </a:lnSpc>
              <a:spcBef>
                <a:spcPct val="0"/>
              </a:spcBef>
            </a:pPr>
            <a:r>
              <a:rPr lang="en-US" sz="2399" b="1" spc="479">
                <a:solidFill>
                  <a:srgbClr val="222222"/>
                </a:solidFill>
                <a:latin typeface="DM Sans Bold"/>
                <a:ea typeface="DM Sans Bold"/>
                <a:cs typeface="DM Sans Bold"/>
                <a:sym typeface="DM Sans Bold"/>
              </a:rPr>
              <a:t>TARIX</a:t>
            </a:r>
          </a:p>
        </p:txBody>
      </p:sp>
      <p:sp>
        <p:nvSpPr>
          <p:cNvPr id="14" name="TextBox 14"/>
          <p:cNvSpPr txBox="1"/>
          <p:nvPr/>
        </p:nvSpPr>
        <p:spPr>
          <a:xfrm>
            <a:off x="11234675" y="4037833"/>
            <a:ext cx="3554818" cy="405765"/>
          </a:xfrm>
          <a:prstGeom prst="rect">
            <a:avLst/>
          </a:prstGeom>
        </p:spPr>
        <p:txBody>
          <a:bodyPr lIns="0" tIns="0" rIns="0" bIns="0" rtlCol="0" anchor="t">
            <a:spAutoFit/>
          </a:bodyPr>
          <a:lstStyle/>
          <a:p>
            <a:pPr algn="ctr">
              <a:lnSpc>
                <a:spcPts val="3359"/>
              </a:lnSpc>
              <a:spcBef>
                <a:spcPct val="0"/>
              </a:spcBef>
            </a:pPr>
            <a:r>
              <a:rPr lang="en-US" sz="2399" b="1" spc="479">
                <a:solidFill>
                  <a:srgbClr val="222222"/>
                </a:solidFill>
                <a:latin typeface="DM Sans Bold"/>
                <a:ea typeface="DM Sans Bold"/>
                <a:cs typeface="DM Sans Bold"/>
                <a:sym typeface="DM Sans Bold"/>
              </a:rPr>
              <a:t>KANALLANISH</a:t>
            </a:r>
          </a:p>
        </p:txBody>
      </p:sp>
      <p:sp>
        <p:nvSpPr>
          <p:cNvPr id="15" name="TextBox 15"/>
          <p:cNvSpPr txBox="1"/>
          <p:nvPr/>
        </p:nvSpPr>
        <p:spPr>
          <a:xfrm>
            <a:off x="1169503" y="4886325"/>
            <a:ext cx="7328417" cy="3812667"/>
          </a:xfrm>
          <a:prstGeom prst="rect">
            <a:avLst/>
          </a:prstGeom>
        </p:spPr>
        <p:txBody>
          <a:bodyPr lIns="0" tIns="0" rIns="0" bIns="0" rtlCol="0" anchor="t">
            <a:spAutoFit/>
          </a:bodyPr>
          <a:lstStyle/>
          <a:p>
            <a:pPr algn="just">
              <a:lnSpc>
                <a:spcPts val="5124"/>
              </a:lnSpc>
            </a:pPr>
            <a:r>
              <a:rPr lang="en-US" sz="2100">
                <a:solidFill>
                  <a:srgbClr val="222222"/>
                </a:solidFill>
                <a:latin typeface="DM Sans"/>
                <a:ea typeface="DM Sans"/>
                <a:cs typeface="DM Sans"/>
                <a:sym typeface="DM Sans"/>
              </a:rPr>
              <a:t>Monokristall ichida atomlar parallel qatori yoki tekisliklari hosil qilgan «kanallar» bo'ylab zaryadlangan zarralarning harakatiga zaryadlangan zarralarning kanallashishi deyiladi. Zaryadlangan zarralarning kristallarda kanallashish hodisasi 1961-yilda M.T. Robinson va O.S. Oen tomonidan oldindan aytilgan bo'lib, u 1963-yilda tajribada kuzatildi.</a:t>
            </a:r>
          </a:p>
        </p:txBody>
      </p:sp>
      <p:sp>
        <p:nvSpPr>
          <p:cNvPr id="16" name="TextBox 16"/>
          <p:cNvSpPr txBox="1"/>
          <p:nvPr/>
        </p:nvSpPr>
        <p:spPr>
          <a:xfrm>
            <a:off x="9396862" y="4680713"/>
            <a:ext cx="7230446" cy="4577587"/>
          </a:xfrm>
          <a:prstGeom prst="rect">
            <a:avLst/>
          </a:prstGeom>
        </p:spPr>
        <p:txBody>
          <a:bodyPr lIns="0" tIns="0" rIns="0" bIns="0" rtlCol="0" anchor="t">
            <a:spAutoFit/>
          </a:bodyPr>
          <a:lstStyle/>
          <a:p>
            <a:pPr algn="just">
              <a:lnSpc>
                <a:spcPts val="4636"/>
              </a:lnSpc>
            </a:pPr>
            <a:r>
              <a:rPr lang="en-US" sz="1900">
                <a:solidFill>
                  <a:srgbClr val="222222"/>
                </a:solidFill>
                <a:latin typeface="DM Sans"/>
                <a:ea typeface="DM Sans"/>
                <a:cs typeface="DM Sans"/>
                <a:sym typeface="DM Sans"/>
              </a:rPr>
              <a:t>Zaryadlangan zarrałar kuchsiz tartiblangan qattiq obyektga kelib lushganda ularning sochilishi ma'lum bir darajada xaotik bo'ladi. Bunga sabab, ular alohida atomlar bilan to qnashadi. Agar zaryadlanganzarralar nozik dastasi ma'lum bir burchak ostida kristallga kelib tushsa. u holda alohida atomlarda sochilish kooperativ effektga olib keladi, ya'ni atomlar zanjiri yoki tekisliklari tomonidan zarralar harakati yo'naltiriladi (kanallashtiriladi).</a:t>
            </a:r>
          </a:p>
        </p:txBody>
      </p:sp>
      <p:sp>
        <p:nvSpPr>
          <p:cNvPr id="17" name="AutoShape 17"/>
          <p:cNvSpPr/>
          <p:nvPr/>
        </p:nvSpPr>
        <p:spPr>
          <a:xfrm>
            <a:off x="1072515" y="4683665"/>
            <a:ext cx="7669361" cy="0"/>
          </a:xfrm>
          <a:prstGeom prst="line">
            <a:avLst/>
          </a:prstGeom>
          <a:ln w="38100" cap="flat">
            <a:solidFill>
              <a:srgbClr val="222222"/>
            </a:solidFill>
            <a:prstDash val="solid"/>
            <a:headEnd type="none" w="sm" len="sm"/>
            <a:tailEnd type="none" w="sm" len="sm"/>
          </a:ln>
        </p:spPr>
      </p:sp>
      <p:sp>
        <p:nvSpPr>
          <p:cNvPr id="18" name="AutoShape 18"/>
          <p:cNvSpPr/>
          <p:nvPr/>
        </p:nvSpPr>
        <p:spPr>
          <a:xfrm>
            <a:off x="9144000" y="4645565"/>
            <a:ext cx="7701746" cy="0"/>
          </a:xfrm>
          <a:prstGeom prst="line">
            <a:avLst/>
          </a:prstGeom>
          <a:ln w="38100" cap="flat">
            <a:solidFill>
              <a:srgbClr val="222222"/>
            </a:solidFill>
            <a:prstDash val="solid"/>
            <a:headEnd type="none" w="sm" len="sm"/>
            <a:tailEnd type="none" w="sm" len="sm"/>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5565039">
            <a:off x="11435745" y="-2336292"/>
            <a:ext cx="7478649" cy="8229600"/>
          </a:xfrm>
          <a:custGeom>
            <a:avLst/>
            <a:gdLst/>
            <a:ahLst/>
            <a:cxnLst/>
            <a:rect l="l" t="t" r="r" b="b"/>
            <a:pathLst>
              <a:path w="7478649" h="8229600">
                <a:moveTo>
                  <a:pt x="0" y="0"/>
                </a:moveTo>
                <a:lnTo>
                  <a:pt x="7478649" y="0"/>
                </a:lnTo>
                <a:lnTo>
                  <a:pt x="7478649" y="8229600"/>
                </a:lnTo>
                <a:lnTo>
                  <a:pt x="0" y="8229600"/>
                </a:lnTo>
                <a:lnTo>
                  <a:pt x="0" y="0"/>
                </a:lnTo>
                <a:close/>
              </a:path>
            </a:pathLst>
          </a:custGeom>
          <a:blipFill>
            <a:blip r:embed="rId2">
              <a:alphaModFix amt="28000"/>
            </a:blip>
            <a:stretch>
              <a:fillRect/>
            </a:stretch>
          </a:blipFill>
        </p:spPr>
      </p:sp>
      <p:sp>
        <p:nvSpPr>
          <p:cNvPr id="3" name="Freeform 3"/>
          <p:cNvSpPr/>
          <p:nvPr/>
        </p:nvSpPr>
        <p:spPr>
          <a:xfrm rot="-6015158">
            <a:off x="3413489" y="8474325"/>
            <a:ext cx="7581519" cy="8229600"/>
          </a:xfrm>
          <a:custGeom>
            <a:avLst/>
            <a:gdLst/>
            <a:ahLst/>
            <a:cxnLst/>
            <a:rect l="l" t="t" r="r" b="b"/>
            <a:pathLst>
              <a:path w="7581519" h="8229600">
                <a:moveTo>
                  <a:pt x="0" y="0"/>
                </a:moveTo>
                <a:lnTo>
                  <a:pt x="7581519" y="0"/>
                </a:lnTo>
                <a:lnTo>
                  <a:pt x="7581519" y="8229600"/>
                </a:lnTo>
                <a:lnTo>
                  <a:pt x="0" y="8229600"/>
                </a:lnTo>
                <a:lnTo>
                  <a:pt x="0" y="0"/>
                </a:lnTo>
                <a:close/>
              </a:path>
            </a:pathLst>
          </a:custGeom>
          <a:blipFill>
            <a:blip r:embed="rId3"/>
            <a:stretch>
              <a:fillRect/>
            </a:stretch>
          </a:blipFill>
        </p:spPr>
      </p:sp>
      <p:sp>
        <p:nvSpPr>
          <p:cNvPr id="4" name="Freeform 4"/>
          <p:cNvSpPr/>
          <p:nvPr/>
        </p:nvSpPr>
        <p:spPr>
          <a:xfrm>
            <a:off x="10133902" y="2611002"/>
            <a:ext cx="5642022" cy="5064997"/>
          </a:xfrm>
          <a:custGeom>
            <a:avLst/>
            <a:gdLst/>
            <a:ahLst/>
            <a:cxnLst/>
            <a:rect l="l" t="t" r="r" b="b"/>
            <a:pathLst>
              <a:path w="5642022" h="5064997">
                <a:moveTo>
                  <a:pt x="0" y="0"/>
                </a:moveTo>
                <a:lnTo>
                  <a:pt x="5642022" y="0"/>
                </a:lnTo>
                <a:lnTo>
                  <a:pt x="5642022" y="5064996"/>
                </a:lnTo>
                <a:lnTo>
                  <a:pt x="0" y="5064996"/>
                </a:lnTo>
                <a:lnTo>
                  <a:pt x="0" y="0"/>
                </a:lnTo>
                <a:close/>
              </a:path>
            </a:pathLst>
          </a:custGeom>
          <a:blipFill>
            <a:blip r:embed="rId4"/>
            <a:stretch>
              <a:fillRect/>
            </a:stretch>
          </a:blipFill>
        </p:spPr>
      </p:sp>
      <p:sp>
        <p:nvSpPr>
          <p:cNvPr id="5" name="TextBox 5"/>
          <p:cNvSpPr txBox="1"/>
          <p:nvPr/>
        </p:nvSpPr>
        <p:spPr>
          <a:xfrm>
            <a:off x="1577348" y="3274717"/>
            <a:ext cx="8013301" cy="3470866"/>
          </a:xfrm>
          <a:prstGeom prst="rect">
            <a:avLst/>
          </a:prstGeom>
        </p:spPr>
        <p:txBody>
          <a:bodyPr lIns="0" tIns="0" rIns="0" bIns="0" rtlCol="0" anchor="t">
            <a:spAutoFit/>
          </a:bodyPr>
          <a:lstStyle/>
          <a:p>
            <a:pPr algn="just">
              <a:lnSpc>
                <a:spcPts val="5667"/>
              </a:lnSpc>
            </a:pPr>
            <a:r>
              <a:rPr lang="en-US" sz="2322">
                <a:solidFill>
                  <a:srgbClr val="222222"/>
                </a:solidFill>
                <a:latin typeface="DM Sans"/>
                <a:ea typeface="DM Sans"/>
                <a:cs typeface="DM Sans"/>
                <a:sym typeface="DM Sans"/>
              </a:rPr>
              <a:t>Zaryadlangan zarralarning bunday kanallashgan harakati ularning kristall ichiga chuqur kirib borishiga imkon beradi. Kristalldagi asosiy kristallografik yo'nalishlar bo'ylab atomlar qatorlari (zanjiri) shakllantirgan kanallari 1-rasmda ko'rsatilgan.</a:t>
            </a:r>
          </a:p>
        </p:txBody>
      </p:sp>
      <p:sp>
        <p:nvSpPr>
          <p:cNvPr id="6" name="TextBox 6"/>
          <p:cNvSpPr txBox="1"/>
          <p:nvPr/>
        </p:nvSpPr>
        <p:spPr>
          <a:xfrm>
            <a:off x="6312556" y="7662957"/>
            <a:ext cx="11975444" cy="869949"/>
          </a:xfrm>
          <a:prstGeom prst="rect">
            <a:avLst/>
          </a:prstGeom>
        </p:spPr>
        <p:txBody>
          <a:bodyPr lIns="0" tIns="0" rIns="0" bIns="0" rtlCol="0" anchor="t">
            <a:spAutoFit/>
          </a:bodyPr>
          <a:lstStyle/>
          <a:p>
            <a:pPr algn="ctr">
              <a:lnSpc>
                <a:spcPts val="3500"/>
              </a:lnSpc>
            </a:pPr>
            <a:r>
              <a:rPr lang="en-US" sz="2500">
                <a:solidFill>
                  <a:srgbClr val="222222"/>
                </a:solidFill>
                <a:latin typeface="Open Sans"/>
                <a:ea typeface="Open Sans"/>
                <a:cs typeface="Open Sans"/>
                <a:sym typeface="Open Sans"/>
              </a:rPr>
              <a:t>1-rasm. Kristalldagi asosiy kristallagrafik yo'nalishlar bo'ylab atomlar qatorlari (zanjiri) shakllantirgan kanallar.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AutoShape 2"/>
          <p:cNvSpPr/>
          <p:nvPr/>
        </p:nvSpPr>
        <p:spPr>
          <a:xfrm>
            <a:off x="1633120" y="1778846"/>
            <a:ext cx="16186785" cy="0"/>
          </a:xfrm>
          <a:prstGeom prst="line">
            <a:avLst/>
          </a:prstGeom>
          <a:ln w="38100" cap="flat">
            <a:solidFill>
              <a:srgbClr val="222222"/>
            </a:solidFill>
            <a:prstDash val="solid"/>
            <a:headEnd type="none" w="sm" len="sm"/>
            <a:tailEnd type="none" w="sm" len="sm"/>
          </a:ln>
        </p:spPr>
      </p:sp>
      <p:sp>
        <p:nvSpPr>
          <p:cNvPr id="3" name="Freeform 3"/>
          <p:cNvSpPr/>
          <p:nvPr/>
        </p:nvSpPr>
        <p:spPr>
          <a:xfrm rot="-578125">
            <a:off x="-1497005" y="-5654412"/>
            <a:ext cx="7581519" cy="8229600"/>
          </a:xfrm>
          <a:custGeom>
            <a:avLst/>
            <a:gdLst/>
            <a:ahLst/>
            <a:cxnLst/>
            <a:rect l="l" t="t" r="r" b="b"/>
            <a:pathLst>
              <a:path w="7581519" h="8229600">
                <a:moveTo>
                  <a:pt x="0" y="0"/>
                </a:moveTo>
                <a:lnTo>
                  <a:pt x="7581519" y="0"/>
                </a:lnTo>
                <a:lnTo>
                  <a:pt x="7581519" y="8229600"/>
                </a:lnTo>
                <a:lnTo>
                  <a:pt x="0" y="8229600"/>
                </a:lnTo>
                <a:lnTo>
                  <a:pt x="0" y="0"/>
                </a:lnTo>
                <a:close/>
              </a:path>
            </a:pathLst>
          </a:custGeom>
          <a:blipFill>
            <a:blip r:embed="rId2"/>
            <a:stretch>
              <a:fillRect/>
            </a:stretch>
          </a:blipFill>
        </p:spPr>
      </p:sp>
      <p:sp>
        <p:nvSpPr>
          <p:cNvPr id="4" name="Freeform 4"/>
          <p:cNvSpPr/>
          <p:nvPr/>
        </p:nvSpPr>
        <p:spPr>
          <a:xfrm rot="4070472">
            <a:off x="15172386" y="3203550"/>
            <a:ext cx="7951851" cy="8229600"/>
          </a:xfrm>
          <a:custGeom>
            <a:avLst/>
            <a:gdLst/>
            <a:ahLst/>
            <a:cxnLst/>
            <a:rect l="l" t="t" r="r" b="b"/>
            <a:pathLst>
              <a:path w="7951851" h="8229600">
                <a:moveTo>
                  <a:pt x="0" y="0"/>
                </a:moveTo>
                <a:lnTo>
                  <a:pt x="7951851" y="0"/>
                </a:lnTo>
                <a:lnTo>
                  <a:pt x="7951851" y="8229600"/>
                </a:lnTo>
                <a:lnTo>
                  <a:pt x="0" y="8229600"/>
                </a:lnTo>
                <a:lnTo>
                  <a:pt x="0" y="0"/>
                </a:lnTo>
                <a:close/>
              </a:path>
            </a:pathLst>
          </a:custGeom>
          <a:blipFill>
            <a:blip r:embed="rId3"/>
            <a:stretch>
              <a:fillRect/>
            </a:stretch>
          </a:blipFill>
        </p:spPr>
      </p:sp>
      <p:sp>
        <p:nvSpPr>
          <p:cNvPr id="5" name="Freeform 5"/>
          <p:cNvSpPr/>
          <p:nvPr/>
        </p:nvSpPr>
        <p:spPr>
          <a:xfrm>
            <a:off x="13660305" y="1754779"/>
            <a:ext cx="3202181" cy="2314967"/>
          </a:xfrm>
          <a:custGeom>
            <a:avLst/>
            <a:gdLst/>
            <a:ahLst/>
            <a:cxnLst/>
            <a:rect l="l" t="t" r="r" b="b"/>
            <a:pathLst>
              <a:path w="3202181" h="2314967">
                <a:moveTo>
                  <a:pt x="0" y="0"/>
                </a:moveTo>
                <a:lnTo>
                  <a:pt x="3202180" y="0"/>
                </a:lnTo>
                <a:lnTo>
                  <a:pt x="3202180" y="2314966"/>
                </a:lnTo>
                <a:lnTo>
                  <a:pt x="0" y="2314966"/>
                </a:lnTo>
                <a:lnTo>
                  <a:pt x="0" y="0"/>
                </a:lnTo>
                <a:close/>
              </a:path>
            </a:pathLst>
          </a:custGeom>
          <a:blipFill>
            <a:blip r:embed="rId4">
              <a:alphaModFix amt="6999"/>
              <a:extLst>
                <a:ext uri="{96DAC541-7B7A-43D3-8B79-37D633B846F1}">
                  <asvg:svgBlip xmlns:asvg="http://schemas.microsoft.com/office/drawing/2016/SVG/main" r:embed="rId5"/>
                </a:ext>
              </a:extLst>
            </a:blip>
            <a:stretch>
              <a:fillRect/>
            </a:stretch>
          </a:blipFill>
        </p:spPr>
      </p:sp>
      <p:sp>
        <p:nvSpPr>
          <p:cNvPr id="6" name="Freeform 6"/>
          <p:cNvSpPr/>
          <p:nvPr/>
        </p:nvSpPr>
        <p:spPr>
          <a:xfrm>
            <a:off x="9853595" y="2291568"/>
            <a:ext cx="7613419" cy="4524128"/>
          </a:xfrm>
          <a:custGeom>
            <a:avLst/>
            <a:gdLst/>
            <a:ahLst/>
            <a:cxnLst/>
            <a:rect l="l" t="t" r="r" b="b"/>
            <a:pathLst>
              <a:path w="7613419" h="4524128">
                <a:moveTo>
                  <a:pt x="0" y="0"/>
                </a:moveTo>
                <a:lnTo>
                  <a:pt x="7613420" y="0"/>
                </a:lnTo>
                <a:lnTo>
                  <a:pt x="7613420" y="4524128"/>
                </a:lnTo>
                <a:lnTo>
                  <a:pt x="0" y="4524128"/>
                </a:lnTo>
                <a:lnTo>
                  <a:pt x="0" y="0"/>
                </a:lnTo>
                <a:close/>
              </a:path>
            </a:pathLst>
          </a:custGeom>
          <a:blipFill>
            <a:blip r:embed="rId6"/>
            <a:stretch>
              <a:fillRect/>
            </a:stretch>
          </a:blipFill>
        </p:spPr>
      </p:sp>
      <p:sp>
        <p:nvSpPr>
          <p:cNvPr id="7" name="TextBox 7"/>
          <p:cNvSpPr txBox="1"/>
          <p:nvPr/>
        </p:nvSpPr>
        <p:spPr>
          <a:xfrm>
            <a:off x="4397817" y="812387"/>
            <a:ext cx="10052971" cy="661226"/>
          </a:xfrm>
          <a:prstGeom prst="rect">
            <a:avLst/>
          </a:prstGeom>
        </p:spPr>
        <p:txBody>
          <a:bodyPr lIns="0" tIns="0" rIns="0" bIns="0" rtlCol="0" anchor="t">
            <a:spAutoFit/>
          </a:bodyPr>
          <a:lstStyle/>
          <a:p>
            <a:pPr algn="ctr">
              <a:lnSpc>
                <a:spcPts val="4738"/>
              </a:lnSpc>
            </a:pPr>
            <a:r>
              <a:rPr lang="en-US" sz="5850">
                <a:solidFill>
                  <a:srgbClr val="222222"/>
                </a:solidFill>
                <a:latin typeface="DM Sans"/>
                <a:ea typeface="DM Sans"/>
                <a:cs typeface="DM Sans"/>
                <a:sym typeface="DM Sans"/>
              </a:rPr>
              <a:t>Kristallda kanallashuv</a:t>
            </a:r>
          </a:p>
        </p:txBody>
      </p:sp>
      <p:sp>
        <p:nvSpPr>
          <p:cNvPr id="8" name="TextBox 8"/>
          <p:cNvSpPr txBox="1"/>
          <p:nvPr/>
        </p:nvSpPr>
        <p:spPr>
          <a:xfrm>
            <a:off x="1028700" y="2243943"/>
            <a:ext cx="8395603" cy="5989955"/>
          </a:xfrm>
          <a:prstGeom prst="rect">
            <a:avLst/>
          </a:prstGeom>
        </p:spPr>
        <p:txBody>
          <a:bodyPr lIns="0" tIns="0" rIns="0" bIns="0" rtlCol="0" anchor="t">
            <a:spAutoFit/>
          </a:bodyPr>
          <a:lstStyle/>
          <a:p>
            <a:pPr algn="just">
              <a:lnSpc>
                <a:spcPts val="3219"/>
              </a:lnSpc>
              <a:spcBef>
                <a:spcPct val="0"/>
              </a:spcBef>
            </a:pPr>
            <a:r>
              <a:rPr lang="en-US" sz="2299" spc="459">
                <a:solidFill>
                  <a:srgbClr val="222222"/>
                </a:solidFill>
                <a:latin typeface="DM Sans"/>
                <a:ea typeface="DM Sans"/>
                <a:cs typeface="DM Sans"/>
                <a:sym typeface="DM Sans"/>
              </a:rPr>
              <a:t>Kristallning simmetriya tekisligi bo'ylab harakatlanayotgan zaryad langan zarralar odatdagidan boshqacharoq bo’ladi. ya'ni ular alohida (yakka) atomlar bilan o'zaro ta'sirlashmasdan,balki atom tekisliklari yoki qatorlari bilan o'zaro ta'sirlashadi. Kristallarda zaryadlangan zarralarning kanallashishi zarralarning bir-biriga parallel bo’lgan atomlar qatorlari hosil qilgan «kanallar»dagi harakatidir. Bunda zarralar ularni mazkur kanallarda ushlab turuvchi atomlar qatorlari biłan sirpanuvchi (sirg'anuvchi) (impuls deyarli o'zgarmaydi) to'qnashishlarni «boshidan kechiradi» (2-rasm).</a:t>
            </a:r>
          </a:p>
        </p:txBody>
      </p:sp>
      <p:sp>
        <p:nvSpPr>
          <p:cNvPr id="9" name="TextBox 9"/>
          <p:cNvSpPr txBox="1"/>
          <p:nvPr/>
        </p:nvSpPr>
        <p:spPr>
          <a:xfrm>
            <a:off x="9853595" y="7606271"/>
            <a:ext cx="8810765" cy="603553"/>
          </a:xfrm>
          <a:prstGeom prst="rect">
            <a:avLst/>
          </a:prstGeom>
        </p:spPr>
        <p:txBody>
          <a:bodyPr lIns="0" tIns="0" rIns="0" bIns="0" rtlCol="0" anchor="t">
            <a:spAutoFit/>
          </a:bodyPr>
          <a:lstStyle/>
          <a:p>
            <a:pPr algn="ctr">
              <a:lnSpc>
                <a:spcPts val="2442"/>
              </a:lnSpc>
              <a:spcBef>
                <a:spcPct val="0"/>
              </a:spcBef>
            </a:pPr>
            <a:r>
              <a:rPr lang="en-US" sz="1744" b="1" spc="348">
                <a:solidFill>
                  <a:srgbClr val="222222"/>
                </a:solidFill>
                <a:latin typeface="DM Sans Bold"/>
                <a:ea typeface="DM Sans Bold"/>
                <a:cs typeface="DM Sans Bold"/>
                <a:sym typeface="DM Sans Bold"/>
              </a:rPr>
              <a:t>2-rasm.Zaryaadlangan zarralarning kristallarda kanallashuvi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grpSp>
        <p:nvGrpSpPr>
          <p:cNvPr id="2" name="Group 2"/>
          <p:cNvGrpSpPr/>
          <p:nvPr/>
        </p:nvGrpSpPr>
        <p:grpSpPr>
          <a:xfrm>
            <a:off x="1028700" y="4245493"/>
            <a:ext cx="7608073" cy="5423721"/>
            <a:chOff x="0" y="0"/>
            <a:chExt cx="2003772" cy="1428470"/>
          </a:xfrm>
        </p:grpSpPr>
        <p:sp>
          <p:nvSpPr>
            <p:cNvPr id="3" name="Freeform 3"/>
            <p:cNvSpPr/>
            <p:nvPr/>
          </p:nvSpPr>
          <p:spPr>
            <a:xfrm>
              <a:off x="0" y="0"/>
              <a:ext cx="2003772" cy="1428470"/>
            </a:xfrm>
            <a:custGeom>
              <a:avLst/>
              <a:gdLst/>
              <a:ahLst/>
              <a:cxnLst/>
              <a:rect l="l" t="t" r="r" b="b"/>
              <a:pathLst>
                <a:path w="2003772" h="1428470">
                  <a:moveTo>
                    <a:pt x="23405" y="0"/>
                  </a:moveTo>
                  <a:lnTo>
                    <a:pt x="1980368" y="0"/>
                  </a:lnTo>
                  <a:cubicBezTo>
                    <a:pt x="1986575" y="0"/>
                    <a:pt x="1992528" y="2466"/>
                    <a:pt x="1996917" y="6855"/>
                  </a:cubicBezTo>
                  <a:cubicBezTo>
                    <a:pt x="2001307" y="11244"/>
                    <a:pt x="2003772" y="17197"/>
                    <a:pt x="2003772" y="23405"/>
                  </a:cubicBezTo>
                  <a:lnTo>
                    <a:pt x="2003772" y="1405065"/>
                  </a:lnTo>
                  <a:cubicBezTo>
                    <a:pt x="2003772" y="1411272"/>
                    <a:pt x="2001307" y="1417226"/>
                    <a:pt x="1996917" y="1421615"/>
                  </a:cubicBezTo>
                  <a:cubicBezTo>
                    <a:pt x="1992528" y="1426004"/>
                    <a:pt x="1986575" y="1428470"/>
                    <a:pt x="1980368" y="1428470"/>
                  </a:cubicBezTo>
                  <a:lnTo>
                    <a:pt x="23405" y="1428470"/>
                  </a:lnTo>
                  <a:cubicBezTo>
                    <a:pt x="17197" y="1428470"/>
                    <a:pt x="11244" y="1426004"/>
                    <a:pt x="6855" y="1421615"/>
                  </a:cubicBezTo>
                  <a:cubicBezTo>
                    <a:pt x="2466" y="1417226"/>
                    <a:pt x="0" y="1411272"/>
                    <a:pt x="0" y="1405065"/>
                  </a:cubicBezTo>
                  <a:lnTo>
                    <a:pt x="0" y="23405"/>
                  </a:lnTo>
                  <a:cubicBezTo>
                    <a:pt x="0" y="17197"/>
                    <a:pt x="2466" y="11244"/>
                    <a:pt x="6855" y="6855"/>
                  </a:cubicBezTo>
                  <a:cubicBezTo>
                    <a:pt x="11244" y="2466"/>
                    <a:pt x="17197" y="0"/>
                    <a:pt x="23405" y="0"/>
                  </a:cubicBezTo>
                  <a:close/>
                </a:path>
              </a:pathLst>
            </a:custGeom>
            <a:ln w="38100" cap="rnd">
              <a:solidFill>
                <a:srgbClr val="222222"/>
              </a:solidFill>
              <a:prstDash val="solid"/>
              <a:round/>
            </a:ln>
          </p:spPr>
        </p:sp>
        <p:sp>
          <p:nvSpPr>
            <p:cNvPr id="4" name="TextBox 4"/>
            <p:cNvSpPr txBox="1"/>
            <p:nvPr/>
          </p:nvSpPr>
          <p:spPr>
            <a:xfrm>
              <a:off x="0" y="-47625"/>
              <a:ext cx="2003772" cy="1476095"/>
            </a:xfrm>
            <a:prstGeom prst="rect">
              <a:avLst/>
            </a:prstGeom>
          </p:spPr>
          <p:txBody>
            <a:bodyPr lIns="50800" tIns="50800" rIns="50800" bIns="50800" rtlCol="0" anchor="ctr"/>
            <a:lstStyle/>
            <a:p>
              <a:pPr algn="ctr">
                <a:lnSpc>
                  <a:spcPts val="2940"/>
                </a:lnSpc>
              </a:pPr>
              <a:endParaRPr/>
            </a:p>
          </p:txBody>
        </p:sp>
      </p:grpSp>
      <p:sp>
        <p:nvSpPr>
          <p:cNvPr id="5" name="AutoShape 5"/>
          <p:cNvSpPr/>
          <p:nvPr/>
        </p:nvSpPr>
        <p:spPr>
          <a:xfrm>
            <a:off x="1028700" y="3169455"/>
            <a:ext cx="9512528" cy="0"/>
          </a:xfrm>
          <a:prstGeom prst="line">
            <a:avLst/>
          </a:prstGeom>
          <a:ln w="38100" cap="flat">
            <a:solidFill>
              <a:srgbClr val="222222"/>
            </a:solidFill>
            <a:prstDash val="solid"/>
            <a:headEnd type="none" w="sm" len="sm"/>
            <a:tailEnd type="none" w="sm" len="sm"/>
          </a:ln>
        </p:spPr>
      </p:sp>
      <p:sp>
        <p:nvSpPr>
          <p:cNvPr id="6" name="Freeform 6"/>
          <p:cNvSpPr/>
          <p:nvPr/>
        </p:nvSpPr>
        <p:spPr>
          <a:xfrm rot="5308591">
            <a:off x="13917060" y="4735551"/>
            <a:ext cx="8994098" cy="8229600"/>
          </a:xfrm>
          <a:custGeom>
            <a:avLst/>
            <a:gdLst/>
            <a:ahLst/>
            <a:cxnLst/>
            <a:rect l="l" t="t" r="r" b="b"/>
            <a:pathLst>
              <a:path w="8994098" h="8229600">
                <a:moveTo>
                  <a:pt x="0" y="0"/>
                </a:moveTo>
                <a:lnTo>
                  <a:pt x="8994098" y="0"/>
                </a:lnTo>
                <a:lnTo>
                  <a:pt x="8994098" y="8229600"/>
                </a:lnTo>
                <a:lnTo>
                  <a:pt x="0" y="8229600"/>
                </a:lnTo>
                <a:lnTo>
                  <a:pt x="0" y="0"/>
                </a:lnTo>
                <a:close/>
              </a:path>
            </a:pathLst>
          </a:custGeom>
          <a:blipFill>
            <a:blip r:embed="rId2">
              <a:alphaModFix amt="65000"/>
            </a:blip>
            <a:stretch>
              <a:fillRect/>
            </a:stretch>
          </a:blipFill>
        </p:spPr>
      </p:sp>
      <p:sp>
        <p:nvSpPr>
          <p:cNvPr id="7" name="Freeform 7"/>
          <p:cNvSpPr/>
          <p:nvPr/>
        </p:nvSpPr>
        <p:spPr>
          <a:xfrm rot="-944863">
            <a:off x="11546119" y="-5553459"/>
            <a:ext cx="7581519" cy="8229600"/>
          </a:xfrm>
          <a:custGeom>
            <a:avLst/>
            <a:gdLst/>
            <a:ahLst/>
            <a:cxnLst/>
            <a:rect l="l" t="t" r="r" b="b"/>
            <a:pathLst>
              <a:path w="7581519" h="8229600">
                <a:moveTo>
                  <a:pt x="0" y="0"/>
                </a:moveTo>
                <a:lnTo>
                  <a:pt x="7581519" y="0"/>
                </a:lnTo>
                <a:lnTo>
                  <a:pt x="7581519" y="8229600"/>
                </a:lnTo>
                <a:lnTo>
                  <a:pt x="0" y="8229600"/>
                </a:lnTo>
                <a:lnTo>
                  <a:pt x="0" y="0"/>
                </a:lnTo>
                <a:close/>
              </a:path>
            </a:pathLst>
          </a:custGeom>
          <a:blipFill>
            <a:blip r:embed="rId3">
              <a:alphaModFix amt="70000"/>
            </a:blip>
            <a:stretch>
              <a:fillRect/>
            </a:stretch>
          </a:blipFill>
        </p:spPr>
      </p:sp>
      <mc:AlternateContent xmlns:mc="http://schemas.openxmlformats.org/markup-compatibility/2006">
        <mc:Choice xmlns:a14="http://schemas.microsoft.com/office/drawing/2010/main" Requires="a14">
          <p:sp>
            <p:nvSpPr>
              <p:cNvPr id="8" name="TextBox 8"/>
              <p:cNvSpPr txBox="1"/>
              <p:nvPr/>
            </p:nvSpPr>
            <p:spPr>
              <a:xfrm>
                <a:off x="1434941" y="4473043"/>
                <a:ext cx="6795592" cy="5047216"/>
              </a:xfrm>
              <a:prstGeom prst="rect">
                <a:avLst/>
              </a:prstGeom>
            </p:spPr>
            <p:txBody>
              <a:bodyPr lIns="0" tIns="0" rIns="0" bIns="0" rtlCol="0" anchor="t">
                <a:spAutoFit/>
              </a:bodyPr>
              <a:lstStyle/>
              <a:p>
                <a:pPr algn="just">
                  <a:lnSpc>
                    <a:spcPts val="3297"/>
                  </a:lnSpc>
                </a:pPr>
                <a:r>
                  <a:rPr lang="en-US" sz="2100" dirty="0">
                    <a:solidFill>
                      <a:srgbClr val="222222"/>
                    </a:solidFill>
                    <a:latin typeface="DM Sans"/>
                    <a:ea typeface="DM Sans"/>
                    <a:cs typeface="DM Sans"/>
                    <a:sym typeface="DM Sans"/>
                  </a:rPr>
                  <a:t>Zaryadlangan </a:t>
                </a:r>
                <a:r>
                  <a:rPr lang="en-US" sz="2100" dirty="0" err="1">
                    <a:solidFill>
                      <a:srgbClr val="222222"/>
                    </a:solidFill>
                    <a:latin typeface="DM Sans"/>
                    <a:ea typeface="DM Sans"/>
                    <a:cs typeface="DM Sans"/>
                    <a:sym typeface="DM Sans"/>
                  </a:rPr>
                  <a:t>zarralarning</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kanallashuvi</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aksial</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va</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tekislikdagilardan</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farq</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qiladi</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Kanallashuv</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zaryadlangan</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zarralar</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dastasi</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monokristallga</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uning</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kristallografik</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o'qlarining</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biriga</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kichik</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burchak</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ostida</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tushganda</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kuzatiladi</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Bunda</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tez</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harakatlanayotgan</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musbat</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zaryadlangan</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zarra</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masalan</a:t>
                </a:r>
                <a:r>
                  <a:rPr lang="en-US" sz="2100" dirty="0">
                    <a:solidFill>
                      <a:srgbClr val="222222"/>
                    </a:solidFill>
                    <a:latin typeface="DM Sans"/>
                    <a:ea typeface="DM Sans"/>
                    <a:cs typeface="DM Sans"/>
                    <a:sym typeface="DM Sans"/>
                  </a:rPr>
                  <a:t>. proton) </a:t>
                </a:r>
                <a:r>
                  <a:rPr lang="en-US" sz="2100" dirty="0" err="1">
                    <a:solidFill>
                      <a:srgbClr val="222222"/>
                    </a:solidFill>
                    <a:latin typeface="DM Sans"/>
                    <a:ea typeface="DM Sans"/>
                    <a:cs typeface="DM Sans"/>
                    <a:sym typeface="DM Sans"/>
                  </a:rPr>
                  <a:t>kristallografik</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o'qqa</a:t>
                </a:r>
                <a:r>
                  <a:rPr lang="en-US" sz="2100" dirty="0">
                    <a:solidFill>
                      <a:srgbClr val="222222"/>
                    </a:solidFill>
                    <a:latin typeface="DM Sans"/>
                    <a:ea typeface="DM Sans"/>
                    <a:cs typeface="DM Sans"/>
                    <a:sym typeface="DM Sans"/>
                  </a:rPr>
                  <a:t> parallel </a:t>
                </a:r>
                <a:r>
                  <a:rPr lang="en-US" sz="2100" dirty="0" err="1">
                    <a:solidFill>
                      <a:srgbClr val="222222"/>
                    </a:solidFill>
                    <a:latin typeface="DM Sans"/>
                    <a:ea typeface="DM Sans"/>
                    <a:cs typeface="DM Sans"/>
                    <a:sym typeface="DM Sans"/>
                  </a:rPr>
                  <a:t>bo'lgan</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atomlar</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qatoriga</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zajiriga</a:t>
                </a:r>
                <a:r>
                  <a:rPr lang="en-US" sz="2100" dirty="0">
                    <a:solidFill>
                      <a:srgbClr val="222222"/>
                    </a:solidFill>
                    <a:latin typeface="DM Sans"/>
                    <a:ea typeface="DM Sans"/>
                    <a:cs typeface="DM Sans"/>
                    <a:sym typeface="DM Sans"/>
                  </a:rPr>
                  <a:t>)</a:t>
                </a:r>
                <a:r>
                  <a:rPr lang="en-US" sz="2100" dirty="0" err="1">
                    <a:solidFill>
                      <a:srgbClr val="222222"/>
                    </a:solidFill>
                    <a:latin typeface="DM Sans"/>
                    <a:ea typeface="DM Sans"/>
                    <a:cs typeface="DM Sans"/>
                    <a:sym typeface="DM Sans"/>
                  </a:rPr>
                  <a:t>yaqinlashadi</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va</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ketma-ket</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sodir</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bo'lgan</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kuchsiz</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sochilishlar</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natijasida</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o'z</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traektoriyasini</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silliq</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egri</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chiziq</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ko'rinishda</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o'zgartiradi</a:t>
                </a:r>
                <a:r>
                  <a:rPr lang="en-US" sz="2100" dirty="0">
                    <a:solidFill>
                      <a:srgbClr val="222222"/>
                    </a:solidFill>
                    <a:latin typeface="DM Sans"/>
                    <a:ea typeface="DM Sans"/>
                    <a:cs typeface="DM Sans"/>
                    <a:sym typeface="DM Sans"/>
                  </a:rPr>
                  <a:t>. Bu </a:t>
                </a:r>
                <a:r>
                  <a:rPr lang="en-US" sz="2100" dirty="0" err="1">
                    <a:solidFill>
                      <a:srgbClr val="222222"/>
                    </a:solidFill>
                    <a:latin typeface="DM Sans"/>
                    <a:ea typeface="DM Sans"/>
                    <a:cs typeface="DM Sans"/>
                    <a:sym typeface="DM Sans"/>
                  </a:rPr>
                  <a:t>yerda</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zarralarning</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atomlar</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zanjiridan</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deyarli</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ko'zgusimon</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qaytishi</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sodir</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bo</a:t>
                </a:r>
                <a:r>
                  <a:rPr lang="en-US" sz="2100" dirty="0">
                    <a:solidFill>
                      <a:srgbClr val="222222"/>
                    </a:solidFill>
                    <a:latin typeface="DM Sans"/>
                    <a:ea typeface="DM Sans"/>
                    <a:cs typeface="DM Sans"/>
                    <a:sym typeface="DM Sans"/>
                  </a:rPr>
                  <a:t> </a:t>
                </a:r>
                <a:r>
                  <a:rPr lang="en-US" sz="2100" dirty="0" err="1">
                    <a:solidFill>
                      <a:srgbClr val="222222"/>
                    </a:solidFill>
                    <a:latin typeface="DM Sans"/>
                    <a:ea typeface="DM Sans"/>
                    <a:cs typeface="DM Sans"/>
                    <a:sym typeface="DM Sans"/>
                  </a:rPr>
                  <a:t>ladi</a:t>
                </a:r>
                <a:r>
                  <a:rPr lang="en-US" sz="2100" dirty="0">
                    <a:solidFill>
                      <a:srgbClr val="222222"/>
                    </a:solidFill>
                    <a:latin typeface="DM Sans"/>
                    <a:ea typeface="DM Sans"/>
                    <a:cs typeface="DM Sans"/>
                    <a:sym typeface="DM Sans"/>
                  </a:rPr>
                  <a:t> (</a:t>
                </a:r>
                <a14:m>
                  <m:oMath xmlns:m="http://schemas.openxmlformats.org/officeDocument/2006/math">
                    <m:sSub>
                      <m:sSubPr>
                        <m:ctrlPr>
                          <a:rPr lang="en-US" sz="2100" b="0" i="1" smtClean="0">
                            <a:solidFill>
                              <a:srgbClr val="222222"/>
                            </a:solidFill>
                            <a:latin typeface="Cambria Math" panose="02040503050406030204" pitchFamily="18" charset="0"/>
                            <a:ea typeface="DM Sans"/>
                            <a:cs typeface="DM Sans"/>
                            <a:sym typeface="DM Sans"/>
                          </a:rPr>
                        </m:ctrlPr>
                      </m:sSubPr>
                      <m:e>
                        <m:r>
                          <a:rPr lang="en-US" sz="2100" b="0" i="1" smtClean="0">
                            <a:solidFill>
                              <a:srgbClr val="222222"/>
                            </a:solidFill>
                            <a:latin typeface="Cambria Math" panose="02040503050406030204" pitchFamily="18" charset="0"/>
                            <a:ea typeface="DM Sans"/>
                            <a:cs typeface="DM Sans"/>
                            <a:sym typeface="DM Sans"/>
                          </a:rPr>
                          <m:t>𝜃</m:t>
                        </m:r>
                      </m:e>
                      <m:sub>
                        <m:r>
                          <a:rPr lang="en-US" sz="2100" b="0" i="1" smtClean="0">
                            <a:solidFill>
                              <a:srgbClr val="222222"/>
                            </a:solidFill>
                            <a:latin typeface="Cambria Math" panose="02040503050406030204" pitchFamily="18" charset="0"/>
                            <a:ea typeface="DM Sans"/>
                            <a:cs typeface="DM Sans"/>
                            <a:sym typeface="DM Sans"/>
                          </a:rPr>
                          <m:t>1</m:t>
                        </m:r>
                      </m:sub>
                    </m:sSub>
                    <m:r>
                      <a:rPr lang="en-US" sz="2100" b="0" i="1" smtClean="0">
                        <a:solidFill>
                          <a:srgbClr val="222222"/>
                        </a:solidFill>
                        <a:latin typeface="Cambria Math" panose="02040503050406030204" pitchFamily="18" charset="0"/>
                        <a:ea typeface="DM Sans"/>
                        <a:cs typeface="DM Sans"/>
                        <a:sym typeface="DM Sans"/>
                      </a:rPr>
                      <m:t>=</m:t>
                    </m:r>
                    <m:sSub>
                      <m:sSubPr>
                        <m:ctrlPr>
                          <a:rPr lang="en-US" sz="2100" b="0" i="1" smtClean="0">
                            <a:solidFill>
                              <a:srgbClr val="222222"/>
                            </a:solidFill>
                            <a:latin typeface="Cambria Math" panose="02040503050406030204" pitchFamily="18" charset="0"/>
                            <a:ea typeface="DM Sans"/>
                            <a:cs typeface="DM Sans"/>
                            <a:sym typeface="DM Sans"/>
                          </a:rPr>
                        </m:ctrlPr>
                      </m:sSubPr>
                      <m:e>
                        <m:r>
                          <a:rPr lang="en-US" sz="2100" b="0" i="1" smtClean="0">
                            <a:solidFill>
                              <a:srgbClr val="222222"/>
                            </a:solidFill>
                            <a:latin typeface="Cambria Math" panose="02040503050406030204" pitchFamily="18" charset="0"/>
                            <a:ea typeface="DM Sans"/>
                            <a:cs typeface="DM Sans"/>
                            <a:sym typeface="DM Sans"/>
                          </a:rPr>
                          <m:t>𝜃</m:t>
                        </m:r>
                      </m:e>
                      <m:sub>
                        <m:r>
                          <a:rPr lang="en-US" sz="2100" b="0" i="1" smtClean="0">
                            <a:solidFill>
                              <a:srgbClr val="222222"/>
                            </a:solidFill>
                            <a:latin typeface="Cambria Math" panose="02040503050406030204" pitchFamily="18" charset="0"/>
                            <a:ea typeface="DM Sans"/>
                            <a:cs typeface="DM Sans"/>
                            <a:sym typeface="DM Sans"/>
                          </a:rPr>
                          <m:t>2</m:t>
                        </m:r>
                      </m:sub>
                    </m:sSub>
                  </m:oMath>
                </a14:m>
                <a:r>
                  <a:rPr lang="en-US" sz="2100" dirty="0">
                    <a:solidFill>
                      <a:srgbClr val="222222"/>
                    </a:solidFill>
                    <a:latin typeface="DM Sans"/>
                    <a:ea typeface="DM Sans"/>
                    <a:cs typeface="DM Sans"/>
                    <a:sym typeface="DM Sans"/>
                  </a:rPr>
                  <a:t>) 3-rasmdagi «a» </a:t>
                </a:r>
                <a:r>
                  <a:rPr lang="en-US" sz="2100" dirty="0" err="1">
                    <a:solidFill>
                      <a:srgbClr val="222222"/>
                    </a:solidFill>
                    <a:latin typeface="DM Sans"/>
                    <a:ea typeface="DM Sans"/>
                    <a:cs typeface="DM Sans"/>
                    <a:sym typeface="DM Sans"/>
                  </a:rPr>
                  <a:t>egrichiziq</a:t>
                </a:r>
                <a:r>
                  <a:rPr lang="en-US" sz="2100" dirty="0">
                    <a:solidFill>
                      <a:srgbClr val="222222"/>
                    </a:solidFill>
                    <a:latin typeface="DM Sans"/>
                    <a:ea typeface="DM Sans"/>
                    <a:cs typeface="DM Sans"/>
                    <a:sym typeface="DM Sans"/>
                  </a:rPr>
                  <a:t>). </a:t>
                </a:r>
              </a:p>
            </p:txBody>
          </p:sp>
        </mc:Choice>
        <mc:Fallback>
          <p:sp>
            <p:nvSpPr>
              <p:cNvPr id="8" name="TextBox 8"/>
              <p:cNvSpPr txBox="1">
                <a:spLocks noRot="1" noChangeAspect="1" noMove="1" noResize="1" noEditPoints="1" noAdjustHandles="1" noChangeArrowheads="1" noChangeShapeType="1" noTextEdit="1"/>
              </p:cNvSpPr>
              <p:nvPr/>
            </p:nvSpPr>
            <p:spPr>
              <a:xfrm>
                <a:off x="1434941" y="4473043"/>
                <a:ext cx="6795592" cy="5047216"/>
              </a:xfrm>
              <a:prstGeom prst="rect">
                <a:avLst/>
              </a:prstGeom>
              <a:blipFill>
                <a:blip r:embed="rId4"/>
                <a:stretch>
                  <a:fillRect l="-2422" t="-242" r="-2422" b="-2415"/>
                </a:stretch>
              </a:blipFill>
            </p:spPr>
            <p:txBody>
              <a:bodyPr/>
              <a:lstStyle/>
              <a:p>
                <a:r>
                  <a:rPr lang="en-US">
                    <a:noFill/>
                  </a:rPr>
                  <a:t> </a:t>
                </a:r>
              </a:p>
            </p:txBody>
          </p:sp>
        </mc:Fallback>
      </mc:AlternateContent>
      <p:pic>
        <p:nvPicPr>
          <p:cNvPr id="9" name="Picture 9"/>
          <p:cNvPicPr>
            <a:picLocks noChangeAspect="1"/>
          </p:cNvPicPr>
          <p:nvPr/>
        </p:nvPicPr>
        <p:blipFill>
          <a:blip r:embed="rId5"/>
          <a:stretch>
            <a:fillRect/>
          </a:stretch>
        </p:blipFill>
        <p:spPr>
          <a:xfrm>
            <a:off x="4494522" y="5829300"/>
            <a:ext cx="338214" cy="319424"/>
          </a:xfrm>
          <a:prstGeom prst="rect">
            <a:avLst/>
          </a:prstGeom>
        </p:spPr>
      </p:pic>
      <p:sp>
        <p:nvSpPr>
          <p:cNvPr id="10" name="Freeform 10"/>
          <p:cNvSpPr/>
          <p:nvPr/>
        </p:nvSpPr>
        <p:spPr>
          <a:xfrm>
            <a:off x="9447087" y="3856548"/>
            <a:ext cx="7634279" cy="3413114"/>
          </a:xfrm>
          <a:custGeom>
            <a:avLst/>
            <a:gdLst/>
            <a:ahLst/>
            <a:cxnLst/>
            <a:rect l="l" t="t" r="r" b="b"/>
            <a:pathLst>
              <a:path w="7634279" h="3413114">
                <a:moveTo>
                  <a:pt x="0" y="0"/>
                </a:moveTo>
                <a:lnTo>
                  <a:pt x="7634280" y="0"/>
                </a:lnTo>
                <a:lnTo>
                  <a:pt x="7634280" y="3413114"/>
                </a:lnTo>
                <a:lnTo>
                  <a:pt x="0" y="3413114"/>
                </a:lnTo>
                <a:lnTo>
                  <a:pt x="0" y="0"/>
                </a:lnTo>
                <a:close/>
              </a:path>
            </a:pathLst>
          </a:custGeom>
          <a:blipFill>
            <a:blip r:embed="rId6"/>
            <a:stretch>
              <a:fillRect/>
            </a:stretch>
          </a:blipFill>
        </p:spPr>
      </p:sp>
      <p:sp>
        <p:nvSpPr>
          <p:cNvPr id="11" name="TextBox 11"/>
          <p:cNvSpPr txBox="1"/>
          <p:nvPr/>
        </p:nvSpPr>
        <p:spPr>
          <a:xfrm>
            <a:off x="1561581" y="1649523"/>
            <a:ext cx="14935431" cy="1261301"/>
          </a:xfrm>
          <a:prstGeom prst="rect">
            <a:avLst/>
          </a:prstGeom>
        </p:spPr>
        <p:txBody>
          <a:bodyPr lIns="0" tIns="0" rIns="0" bIns="0" rtlCol="0" anchor="t">
            <a:spAutoFit/>
          </a:bodyPr>
          <a:lstStyle/>
          <a:p>
            <a:pPr algn="ctr">
              <a:lnSpc>
                <a:spcPts val="4738"/>
              </a:lnSpc>
            </a:pPr>
            <a:r>
              <a:rPr lang="en-US" sz="5850">
                <a:solidFill>
                  <a:srgbClr val="222222"/>
                </a:solidFill>
                <a:latin typeface="DM Sans"/>
                <a:ea typeface="DM Sans"/>
                <a:cs typeface="DM Sans"/>
                <a:sym typeface="DM Sans"/>
              </a:rPr>
              <a:t>Zaryadli zarralarning kristallardagi traektoriyasi</a:t>
            </a:r>
          </a:p>
        </p:txBody>
      </p:sp>
      <mc:AlternateContent xmlns:mc="http://schemas.openxmlformats.org/markup-compatibility/2006">
        <mc:Choice xmlns:a14="http://schemas.microsoft.com/office/drawing/2010/main" Requires="a14">
          <p:sp>
            <p:nvSpPr>
              <p:cNvPr id="12" name="TextBox 12"/>
              <p:cNvSpPr txBox="1"/>
              <p:nvPr/>
            </p:nvSpPr>
            <p:spPr>
              <a:xfrm>
                <a:off x="9029297" y="7851157"/>
                <a:ext cx="8556923" cy="856645"/>
              </a:xfrm>
              <a:prstGeom prst="rect">
                <a:avLst/>
              </a:prstGeom>
            </p:spPr>
            <p:txBody>
              <a:bodyPr lIns="0" tIns="0" rIns="0" bIns="0" rtlCol="0" anchor="t">
                <a:spAutoFit/>
              </a:bodyPr>
              <a:lstStyle/>
              <a:p>
                <a:pPr algn="ctr">
                  <a:lnSpc>
                    <a:spcPts val="3499"/>
                  </a:lnSpc>
                  <a:spcBef>
                    <a:spcPct val="0"/>
                  </a:spcBef>
                </a:pPr>
                <a:r>
                  <a:rPr lang="en-US" sz="2000" dirty="0">
                    <a:solidFill>
                      <a:srgbClr val="222222"/>
                    </a:solidFill>
                    <a:latin typeface="DM Sans"/>
                    <a:ea typeface="DM Sans"/>
                    <a:cs typeface="DM Sans"/>
                    <a:sym typeface="DM Sans"/>
                  </a:rPr>
                  <a:t>3-rasm..Zaryadlangan </a:t>
                </a:r>
                <a:r>
                  <a:rPr lang="en-US" sz="2000" dirty="0" err="1">
                    <a:solidFill>
                      <a:srgbClr val="222222"/>
                    </a:solidFill>
                    <a:latin typeface="DM Sans"/>
                    <a:ea typeface="DM Sans"/>
                    <a:cs typeface="DM Sans"/>
                    <a:sym typeface="DM Sans"/>
                  </a:rPr>
                  <a:t>zarralarning</a:t>
                </a:r>
                <a:r>
                  <a:rPr lang="en-US" sz="2000" dirty="0">
                    <a:solidFill>
                      <a:srgbClr val="222222"/>
                    </a:solidFill>
                    <a:latin typeface="DM Sans"/>
                    <a:ea typeface="DM Sans"/>
                    <a:cs typeface="DM Sans"/>
                    <a:sym typeface="DM Sans"/>
                  </a:rPr>
                  <a:t>  </a:t>
                </a:r>
                <a:r>
                  <a:rPr lang="en-US" sz="2000" dirty="0" err="1">
                    <a:solidFill>
                      <a:srgbClr val="222222"/>
                    </a:solidFill>
                    <a:latin typeface="DM Sans"/>
                    <a:ea typeface="DM Sans"/>
                    <a:cs typeface="DM Sans"/>
                    <a:sym typeface="DM Sans"/>
                  </a:rPr>
                  <a:t>kristalldagi</a:t>
                </a:r>
                <a:r>
                  <a:rPr lang="en-US" sz="2000" dirty="0">
                    <a:solidFill>
                      <a:srgbClr val="222222"/>
                    </a:solidFill>
                    <a:latin typeface="DM Sans"/>
                    <a:ea typeface="DM Sans"/>
                    <a:cs typeface="DM Sans"/>
                    <a:sym typeface="DM Sans"/>
                  </a:rPr>
                  <a:t> </a:t>
                </a:r>
                <a:r>
                  <a:rPr lang="en-US" sz="2000" dirty="0" err="1">
                    <a:solidFill>
                      <a:srgbClr val="222222"/>
                    </a:solidFill>
                    <a:latin typeface="DM Sans"/>
                    <a:ea typeface="DM Sans"/>
                    <a:cs typeface="DM Sans"/>
                    <a:sym typeface="DM Sans"/>
                  </a:rPr>
                  <a:t>traektoriyasi</a:t>
                </a:r>
                <a:r>
                  <a:rPr lang="en-US" sz="2000" dirty="0">
                    <a:solidFill>
                      <a:srgbClr val="222222"/>
                    </a:solidFill>
                    <a:latin typeface="DM Sans"/>
                    <a:ea typeface="DM Sans"/>
                    <a:cs typeface="DM Sans"/>
                    <a:sym typeface="DM Sans"/>
                  </a:rPr>
                  <a:t>.</a:t>
                </a:r>
              </a:p>
              <a:p>
                <a:pPr algn="ctr">
                  <a:lnSpc>
                    <a:spcPts val="3499"/>
                  </a:lnSpc>
                  <a:spcBef>
                    <a:spcPct val="0"/>
                  </a:spcBef>
                </a:pPr>
                <a14:m>
                  <m:oMath xmlns:m="http://schemas.openxmlformats.org/officeDocument/2006/math">
                    <m:r>
                      <a:rPr lang="en-US" sz="2000" b="0" i="1" smtClean="0">
                        <a:solidFill>
                          <a:srgbClr val="222222"/>
                        </a:solidFill>
                        <a:latin typeface="Cambria Math" panose="02040503050406030204" pitchFamily="18" charset="0"/>
                        <a:ea typeface="DM Sans"/>
                        <a:cs typeface="DM Sans"/>
                        <a:sym typeface="DM Sans"/>
                      </a:rPr>
                      <m:t>𝜃</m:t>
                    </m:r>
                    <m:r>
                      <a:rPr lang="en-US" sz="2000" b="0" i="1" smtClean="0">
                        <a:solidFill>
                          <a:srgbClr val="222222"/>
                        </a:solidFill>
                        <a:latin typeface="Cambria Math" panose="02040503050406030204" pitchFamily="18" charset="0"/>
                        <a:ea typeface="DM Sans"/>
                        <a:cs typeface="DM Sans"/>
                        <a:sym typeface="DM Sans"/>
                      </a:rPr>
                      <m:t>&lt;</m:t>
                    </m:r>
                    <m:sSub>
                      <m:sSubPr>
                        <m:ctrlPr>
                          <a:rPr lang="en-US" sz="2000" b="0" i="1" smtClean="0">
                            <a:solidFill>
                              <a:srgbClr val="222222"/>
                            </a:solidFill>
                            <a:latin typeface="Cambria Math" panose="02040503050406030204" pitchFamily="18" charset="0"/>
                            <a:ea typeface="DM Sans"/>
                            <a:cs typeface="DM Sans"/>
                            <a:sym typeface="DM Sans"/>
                          </a:rPr>
                        </m:ctrlPr>
                      </m:sSubPr>
                      <m:e>
                        <m:r>
                          <a:rPr lang="en-US" sz="2000" b="0" i="1" smtClean="0">
                            <a:solidFill>
                              <a:srgbClr val="222222"/>
                            </a:solidFill>
                            <a:latin typeface="Cambria Math" panose="02040503050406030204" pitchFamily="18" charset="0"/>
                            <a:ea typeface="DM Sans"/>
                            <a:cs typeface="DM Sans"/>
                            <a:sym typeface="DM Sans"/>
                          </a:rPr>
                          <m:t>𝜃</m:t>
                        </m:r>
                      </m:e>
                      <m:sub>
                        <m:r>
                          <a:rPr lang="en-US" sz="2000" b="0" i="1" smtClean="0">
                            <a:solidFill>
                              <a:srgbClr val="222222"/>
                            </a:solidFill>
                            <a:latin typeface="Cambria Math" panose="02040503050406030204" pitchFamily="18" charset="0"/>
                            <a:ea typeface="DM Sans"/>
                            <a:cs typeface="DM Sans"/>
                            <a:sym typeface="DM Sans"/>
                          </a:rPr>
                          <m:t>𝐿</m:t>
                        </m:r>
                      </m:sub>
                    </m:sSub>
                  </m:oMath>
                </a14:m>
                <a:r>
                  <a:rPr lang="en-US" sz="2000" dirty="0">
                    <a:solidFill>
                      <a:srgbClr val="222222"/>
                    </a:solidFill>
                    <a:latin typeface="DM Sans"/>
                    <a:ea typeface="DM Sans"/>
                    <a:cs typeface="DM Sans"/>
                    <a:sym typeface="DM Sans"/>
                  </a:rPr>
                  <a:t>(a-</a:t>
                </a:r>
                <a:r>
                  <a:rPr lang="en-US" sz="2000" dirty="0" err="1">
                    <a:solidFill>
                      <a:srgbClr val="222222"/>
                    </a:solidFill>
                    <a:latin typeface="DM Sans"/>
                    <a:ea typeface="DM Sans"/>
                    <a:cs typeface="DM Sans"/>
                    <a:sym typeface="DM Sans"/>
                  </a:rPr>
                  <a:t>egri</a:t>
                </a:r>
                <a:r>
                  <a:rPr lang="en-US" sz="2000" dirty="0">
                    <a:solidFill>
                      <a:srgbClr val="222222"/>
                    </a:solidFill>
                    <a:latin typeface="DM Sans"/>
                    <a:ea typeface="DM Sans"/>
                    <a:cs typeface="DM Sans"/>
                    <a:sym typeface="DM Sans"/>
                  </a:rPr>
                  <a:t> </a:t>
                </a:r>
                <a:r>
                  <a:rPr lang="en-US" sz="2000" dirty="0" err="1">
                    <a:solidFill>
                      <a:srgbClr val="222222"/>
                    </a:solidFill>
                    <a:latin typeface="DM Sans"/>
                    <a:ea typeface="DM Sans"/>
                    <a:cs typeface="DM Sans"/>
                    <a:sym typeface="DM Sans"/>
                  </a:rPr>
                  <a:t>chiziq</a:t>
                </a:r>
                <a:r>
                  <a:rPr lang="en-US" sz="2000" dirty="0">
                    <a:solidFill>
                      <a:srgbClr val="222222"/>
                    </a:solidFill>
                    <a:latin typeface="DM Sans"/>
                    <a:ea typeface="DM Sans"/>
                    <a:cs typeface="DM Sans"/>
                    <a:sym typeface="DM Sans"/>
                  </a:rPr>
                  <a:t>), </a:t>
                </a:r>
                <a14:m>
                  <m:oMath xmlns:m="http://schemas.openxmlformats.org/officeDocument/2006/math">
                    <m:r>
                      <a:rPr lang="en-US" sz="2000" b="0" i="1" smtClean="0">
                        <a:solidFill>
                          <a:srgbClr val="222222"/>
                        </a:solidFill>
                        <a:latin typeface="Cambria Math" panose="02040503050406030204" pitchFamily="18" charset="0"/>
                        <a:ea typeface="DM Sans"/>
                        <a:cs typeface="DM Sans"/>
                        <a:sym typeface="DM Sans"/>
                      </a:rPr>
                      <m:t>𝜃</m:t>
                    </m:r>
                    <m:r>
                      <a:rPr lang="en-US" sz="2000" b="0" i="1" smtClean="0">
                        <a:solidFill>
                          <a:srgbClr val="222222"/>
                        </a:solidFill>
                        <a:latin typeface="Cambria Math" panose="02040503050406030204" pitchFamily="18" charset="0"/>
                        <a:ea typeface="DM Sans"/>
                        <a:cs typeface="DM Sans"/>
                        <a:sym typeface="DM Sans"/>
                      </a:rPr>
                      <m:t>&gt;</m:t>
                    </m:r>
                    <m:sSub>
                      <m:sSubPr>
                        <m:ctrlPr>
                          <a:rPr lang="en-US" sz="2000" b="0" i="1" smtClean="0">
                            <a:solidFill>
                              <a:srgbClr val="222222"/>
                            </a:solidFill>
                            <a:latin typeface="Cambria Math" panose="02040503050406030204" pitchFamily="18" charset="0"/>
                            <a:ea typeface="DM Sans"/>
                            <a:cs typeface="DM Sans"/>
                            <a:sym typeface="DM Sans"/>
                          </a:rPr>
                        </m:ctrlPr>
                      </m:sSubPr>
                      <m:e>
                        <m:r>
                          <a:rPr lang="en-US" sz="2000" b="0" i="1" smtClean="0">
                            <a:solidFill>
                              <a:srgbClr val="222222"/>
                            </a:solidFill>
                            <a:latin typeface="Cambria Math" panose="02040503050406030204" pitchFamily="18" charset="0"/>
                            <a:ea typeface="DM Sans"/>
                            <a:cs typeface="DM Sans"/>
                            <a:sym typeface="DM Sans"/>
                          </a:rPr>
                          <m:t>𝜃</m:t>
                        </m:r>
                      </m:e>
                      <m:sub>
                        <m:r>
                          <a:rPr lang="en-US" sz="2000" b="0" i="1" smtClean="0">
                            <a:solidFill>
                              <a:srgbClr val="222222"/>
                            </a:solidFill>
                            <a:latin typeface="Cambria Math" panose="02040503050406030204" pitchFamily="18" charset="0"/>
                            <a:ea typeface="DM Sans"/>
                            <a:cs typeface="DM Sans"/>
                            <a:sym typeface="DM Sans"/>
                          </a:rPr>
                          <m:t>𝐿</m:t>
                        </m:r>
                      </m:sub>
                    </m:sSub>
                  </m:oMath>
                </a14:m>
                <a:r>
                  <a:rPr lang="en-US" sz="2000" dirty="0">
                    <a:solidFill>
                      <a:srgbClr val="222222"/>
                    </a:solidFill>
                    <a:latin typeface="DM Sans"/>
                    <a:ea typeface="DM Sans"/>
                    <a:cs typeface="DM Sans"/>
                    <a:sym typeface="DM Sans"/>
                  </a:rPr>
                  <a:t>(b-</a:t>
                </a:r>
                <a:r>
                  <a:rPr lang="en-US" sz="2000" dirty="0" err="1">
                    <a:solidFill>
                      <a:srgbClr val="222222"/>
                    </a:solidFill>
                    <a:latin typeface="DM Sans"/>
                    <a:ea typeface="DM Sans"/>
                    <a:cs typeface="DM Sans"/>
                    <a:sym typeface="DM Sans"/>
                  </a:rPr>
                  <a:t>egri</a:t>
                </a:r>
                <a:r>
                  <a:rPr lang="en-US" sz="2000" dirty="0">
                    <a:solidFill>
                      <a:srgbClr val="222222"/>
                    </a:solidFill>
                    <a:latin typeface="DM Sans"/>
                    <a:ea typeface="DM Sans"/>
                    <a:cs typeface="DM Sans"/>
                    <a:sym typeface="DM Sans"/>
                  </a:rPr>
                  <a:t> </a:t>
                </a:r>
                <a:r>
                  <a:rPr lang="en-US" sz="2000" dirty="0" err="1">
                    <a:solidFill>
                      <a:srgbClr val="222222"/>
                    </a:solidFill>
                    <a:latin typeface="DM Sans"/>
                    <a:ea typeface="DM Sans"/>
                    <a:cs typeface="DM Sans"/>
                    <a:sym typeface="DM Sans"/>
                  </a:rPr>
                  <a:t>chiziq</a:t>
                </a:r>
                <a:r>
                  <a:rPr lang="en-US" sz="2000" dirty="0">
                    <a:solidFill>
                      <a:srgbClr val="222222"/>
                    </a:solidFill>
                    <a:latin typeface="DM Sans"/>
                    <a:ea typeface="DM Sans"/>
                    <a:cs typeface="DM Sans"/>
                    <a:sym typeface="DM Sans"/>
                  </a:rPr>
                  <a:t>)</a:t>
                </a:r>
              </a:p>
            </p:txBody>
          </p:sp>
        </mc:Choice>
        <mc:Fallback>
          <p:sp>
            <p:nvSpPr>
              <p:cNvPr id="12" name="TextBox 12"/>
              <p:cNvSpPr txBox="1">
                <a:spLocks noRot="1" noChangeAspect="1" noMove="1" noResize="1" noEditPoints="1" noAdjustHandles="1" noChangeArrowheads="1" noChangeShapeType="1" noTextEdit="1"/>
              </p:cNvSpPr>
              <p:nvPr/>
            </p:nvSpPr>
            <p:spPr>
              <a:xfrm>
                <a:off x="9029297" y="7851157"/>
                <a:ext cx="8556923" cy="856645"/>
              </a:xfrm>
              <a:prstGeom prst="rect">
                <a:avLst/>
              </a:prstGeom>
              <a:blipFill>
                <a:blip r:embed="rId7"/>
                <a:stretch>
                  <a:fillRect b="-17857"/>
                </a:stretch>
              </a:blipFill>
            </p:spPr>
            <p:txBody>
              <a:bodyPr/>
              <a:lstStyle/>
              <a:p>
                <a:r>
                  <a:rPr lang="en-US">
                    <a:noFill/>
                  </a:rPr>
                  <a:t> </a:t>
                </a:r>
              </a:p>
            </p:txBody>
          </p:sp>
        </mc:Fallback>
      </mc:AlternateContent>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190609">
            <a:off x="-3383878" y="6172200"/>
            <a:ext cx="7581519" cy="8229600"/>
          </a:xfrm>
          <a:custGeom>
            <a:avLst/>
            <a:gdLst/>
            <a:ahLst/>
            <a:cxnLst/>
            <a:rect l="l" t="t" r="r" b="b"/>
            <a:pathLst>
              <a:path w="7581519" h="8229600">
                <a:moveTo>
                  <a:pt x="0" y="0"/>
                </a:moveTo>
                <a:lnTo>
                  <a:pt x="7581519" y="0"/>
                </a:lnTo>
                <a:lnTo>
                  <a:pt x="7581519" y="8229600"/>
                </a:lnTo>
                <a:lnTo>
                  <a:pt x="0" y="8229600"/>
                </a:lnTo>
                <a:lnTo>
                  <a:pt x="0" y="0"/>
                </a:lnTo>
                <a:close/>
              </a:path>
            </a:pathLst>
          </a:custGeom>
          <a:blipFill>
            <a:blip r:embed="rId2">
              <a:alphaModFix amt="70000"/>
            </a:blip>
            <a:stretch>
              <a:fillRect/>
            </a:stretch>
          </a:blipFill>
        </p:spPr>
      </p:sp>
      <p:sp>
        <p:nvSpPr>
          <p:cNvPr id="3" name="AutoShape 3"/>
          <p:cNvSpPr/>
          <p:nvPr/>
        </p:nvSpPr>
        <p:spPr>
          <a:xfrm>
            <a:off x="4140794" y="2170074"/>
            <a:ext cx="9512528" cy="0"/>
          </a:xfrm>
          <a:prstGeom prst="line">
            <a:avLst/>
          </a:prstGeom>
          <a:ln w="38100" cap="flat">
            <a:solidFill>
              <a:srgbClr val="222222"/>
            </a:solidFill>
            <a:prstDash val="solid"/>
            <a:headEnd type="none" w="sm" len="sm"/>
            <a:tailEnd type="none" w="sm" len="sm"/>
          </a:ln>
        </p:spPr>
      </p:sp>
      <p:sp>
        <p:nvSpPr>
          <p:cNvPr id="4" name="TextBox 4"/>
          <p:cNvSpPr txBox="1"/>
          <p:nvPr/>
        </p:nvSpPr>
        <p:spPr>
          <a:xfrm>
            <a:off x="5828517" y="1100604"/>
            <a:ext cx="8730674" cy="661226"/>
          </a:xfrm>
          <a:prstGeom prst="rect">
            <a:avLst/>
          </a:prstGeom>
        </p:spPr>
        <p:txBody>
          <a:bodyPr lIns="0" tIns="0" rIns="0" bIns="0" rtlCol="0" anchor="t">
            <a:spAutoFit/>
          </a:bodyPr>
          <a:lstStyle/>
          <a:p>
            <a:pPr algn="l">
              <a:lnSpc>
                <a:spcPts val="4738"/>
              </a:lnSpc>
            </a:pPr>
            <a:r>
              <a:rPr lang="en-US" sz="5850">
                <a:solidFill>
                  <a:srgbClr val="222222"/>
                </a:solidFill>
                <a:latin typeface="DM Sans"/>
                <a:ea typeface="DM Sans"/>
                <a:cs typeface="DM Sans"/>
                <a:sym typeface="DM Sans"/>
              </a:rPr>
              <a:t>Lindxard burchagi</a:t>
            </a:r>
          </a:p>
        </p:txBody>
      </p:sp>
      <p:sp>
        <p:nvSpPr>
          <p:cNvPr id="5" name="Freeform 5"/>
          <p:cNvSpPr/>
          <p:nvPr/>
        </p:nvSpPr>
        <p:spPr>
          <a:xfrm rot="4091844">
            <a:off x="12762251" y="-4332736"/>
            <a:ext cx="8994098" cy="8229600"/>
          </a:xfrm>
          <a:custGeom>
            <a:avLst/>
            <a:gdLst/>
            <a:ahLst/>
            <a:cxnLst/>
            <a:rect l="l" t="t" r="r" b="b"/>
            <a:pathLst>
              <a:path w="8994098" h="8229600">
                <a:moveTo>
                  <a:pt x="0" y="0"/>
                </a:moveTo>
                <a:lnTo>
                  <a:pt x="8994098" y="0"/>
                </a:lnTo>
                <a:lnTo>
                  <a:pt x="8994098" y="8229600"/>
                </a:lnTo>
                <a:lnTo>
                  <a:pt x="0" y="8229600"/>
                </a:lnTo>
                <a:lnTo>
                  <a:pt x="0" y="0"/>
                </a:lnTo>
                <a:close/>
              </a:path>
            </a:pathLst>
          </a:custGeom>
          <a:blipFill>
            <a:blip r:embed="rId3">
              <a:alphaModFix amt="65000"/>
            </a:blip>
            <a:stretch>
              <a:fillRect/>
            </a:stretch>
          </a:blipFill>
        </p:spPr>
      </p:sp>
      <p:sp>
        <p:nvSpPr>
          <p:cNvPr id="8" name="Freeform 8"/>
          <p:cNvSpPr/>
          <p:nvPr/>
        </p:nvSpPr>
        <p:spPr>
          <a:xfrm>
            <a:off x="9788046" y="2725121"/>
            <a:ext cx="7730553" cy="3987881"/>
          </a:xfrm>
          <a:custGeom>
            <a:avLst/>
            <a:gdLst/>
            <a:ahLst/>
            <a:cxnLst/>
            <a:rect l="l" t="t" r="r" b="b"/>
            <a:pathLst>
              <a:path w="7730553" h="3987881">
                <a:moveTo>
                  <a:pt x="0" y="0"/>
                </a:moveTo>
                <a:lnTo>
                  <a:pt x="7730553" y="0"/>
                </a:lnTo>
                <a:lnTo>
                  <a:pt x="7730553" y="3987881"/>
                </a:lnTo>
                <a:lnTo>
                  <a:pt x="0" y="3987881"/>
                </a:lnTo>
                <a:lnTo>
                  <a:pt x="0" y="0"/>
                </a:lnTo>
                <a:close/>
              </a:path>
            </a:pathLst>
          </a:custGeom>
          <a:blipFill>
            <a:blip r:embed="rId4"/>
            <a:stretch>
              <a:fillRect/>
            </a:stretch>
          </a:blipFill>
        </p:spPr>
      </p:sp>
      <p:sp>
        <p:nvSpPr>
          <p:cNvPr id="9" name="Freeform 9"/>
          <p:cNvSpPr/>
          <p:nvPr/>
        </p:nvSpPr>
        <p:spPr>
          <a:xfrm rot="190609">
            <a:off x="-3231478" y="6324600"/>
            <a:ext cx="7581519" cy="8229600"/>
          </a:xfrm>
          <a:custGeom>
            <a:avLst/>
            <a:gdLst/>
            <a:ahLst/>
            <a:cxnLst/>
            <a:rect l="l" t="t" r="r" b="b"/>
            <a:pathLst>
              <a:path w="7581519" h="8229600">
                <a:moveTo>
                  <a:pt x="0" y="0"/>
                </a:moveTo>
                <a:lnTo>
                  <a:pt x="7581519" y="0"/>
                </a:lnTo>
                <a:lnTo>
                  <a:pt x="7581519" y="8229600"/>
                </a:lnTo>
                <a:lnTo>
                  <a:pt x="0" y="8229600"/>
                </a:lnTo>
                <a:lnTo>
                  <a:pt x="0" y="0"/>
                </a:lnTo>
                <a:close/>
              </a:path>
            </a:pathLst>
          </a:custGeom>
          <a:blipFill>
            <a:blip r:embed="rId2">
              <a:alphaModFix amt="70000"/>
            </a:blip>
            <a:stretch>
              <a:fillRect/>
            </a:stretch>
          </a:blipFill>
        </p:spPr>
      </p:sp>
      <mc:AlternateContent xmlns:mc="http://schemas.openxmlformats.org/markup-compatibility/2006">
        <mc:Choice xmlns:a14="http://schemas.microsoft.com/office/drawing/2010/main" Requires="a14">
          <p:sp>
            <p:nvSpPr>
              <p:cNvPr id="11" name="TextBox 11"/>
              <p:cNvSpPr txBox="1"/>
              <p:nvPr/>
            </p:nvSpPr>
            <p:spPr>
              <a:xfrm>
                <a:off x="319581" y="2667560"/>
                <a:ext cx="9306233" cy="6518836"/>
              </a:xfrm>
              <a:prstGeom prst="rect">
                <a:avLst/>
              </a:prstGeom>
            </p:spPr>
            <p:txBody>
              <a:bodyPr wrap="square" lIns="0" tIns="0" rIns="0" bIns="0" rtlCol="0" anchor="t">
                <a:spAutoFit/>
              </a:bodyPr>
              <a:lstStyle/>
              <a:p>
                <a:pPr algn="just">
                  <a:lnSpc>
                    <a:spcPct val="150000"/>
                  </a:lnSpc>
                </a:pPr>
                <a:r>
                  <a:rPr lang="en-US" sz="1900" dirty="0">
                    <a:solidFill>
                      <a:srgbClr val="222222"/>
                    </a:solidFill>
                    <a:latin typeface="DM Sans"/>
                    <a:ea typeface="DM Sans"/>
                    <a:cs typeface="DM Sans"/>
                    <a:sym typeface="DM Sans"/>
                  </a:rPr>
                  <a:t>Nazariyadan </a:t>
                </a:r>
                <a:r>
                  <a:rPr lang="en-US" sz="1900" dirty="0" err="1">
                    <a:solidFill>
                      <a:srgbClr val="222222"/>
                    </a:solidFill>
                    <a:latin typeface="DM Sans"/>
                    <a:ea typeface="DM Sans"/>
                    <a:cs typeface="DM Sans"/>
                    <a:sym typeface="DM Sans"/>
                  </a:rPr>
                  <a:t>kelib</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chiqadiki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bunday</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ko'zgusimon</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sochilishlar</a:t>
                </a:r>
                <a:r>
                  <a:rPr lang="en-US" sz="1900" dirty="0">
                    <a:solidFill>
                      <a:srgbClr val="222222"/>
                    </a:solidFill>
                    <a:latin typeface="DM Sans"/>
                    <a:ea typeface="DM Sans"/>
                    <a:cs typeface="DM Sans"/>
                    <a:sym typeface="DM Sans"/>
                  </a:rPr>
                  <a:t>  </a:t>
                </a:r>
                <a14:m>
                  <m:oMath xmlns:m="http://schemas.openxmlformats.org/officeDocument/2006/math">
                    <m:r>
                      <a:rPr lang="en-US" sz="1900" b="0" i="1" smtClean="0">
                        <a:solidFill>
                          <a:srgbClr val="222222"/>
                        </a:solidFill>
                        <a:latin typeface="Cambria Math" panose="02040503050406030204" pitchFamily="18" charset="0"/>
                        <a:ea typeface="DM Sans"/>
                        <a:cs typeface="DM Sans"/>
                        <a:sym typeface="DM Sans"/>
                      </a:rPr>
                      <m:t>𝜃</m:t>
                    </m:r>
                    <m:r>
                      <a:rPr lang="en-US" sz="1900" b="0" i="1" smtClean="0">
                        <a:solidFill>
                          <a:srgbClr val="222222"/>
                        </a:solidFill>
                        <a:latin typeface="Cambria Math" panose="02040503050406030204" pitchFamily="18" charset="0"/>
                        <a:ea typeface="DM Sans"/>
                        <a:cs typeface="DM Sans"/>
                        <a:sym typeface="DM Sans"/>
                      </a:rPr>
                      <m:t>&lt;</m:t>
                    </m:r>
                    <m:sSub>
                      <m:sSubPr>
                        <m:ctrlPr>
                          <a:rPr lang="en-US" sz="1900" b="0" i="1" smtClean="0">
                            <a:solidFill>
                              <a:srgbClr val="222222"/>
                            </a:solidFill>
                            <a:latin typeface="Cambria Math" panose="02040503050406030204" pitchFamily="18" charset="0"/>
                            <a:ea typeface="DM Sans"/>
                            <a:cs typeface="DM Sans"/>
                            <a:sym typeface="DM Sans"/>
                          </a:rPr>
                        </m:ctrlPr>
                      </m:sSubPr>
                      <m:e>
                        <m:r>
                          <a:rPr lang="en-US" sz="1900" b="0" i="1" smtClean="0">
                            <a:solidFill>
                              <a:srgbClr val="222222"/>
                            </a:solidFill>
                            <a:latin typeface="Cambria Math" panose="02040503050406030204" pitchFamily="18" charset="0"/>
                            <a:ea typeface="DM Sans"/>
                            <a:cs typeface="DM Sans"/>
                            <a:sym typeface="DM Sans"/>
                          </a:rPr>
                          <m:t>𝜃</m:t>
                        </m:r>
                      </m:e>
                      <m:sub>
                        <m:r>
                          <a:rPr lang="en-US" sz="1900" b="0" i="1" smtClean="0">
                            <a:solidFill>
                              <a:srgbClr val="222222"/>
                            </a:solidFill>
                            <a:latin typeface="Cambria Math" panose="02040503050406030204" pitchFamily="18" charset="0"/>
                            <a:ea typeface="DM Sans"/>
                            <a:cs typeface="DM Sans"/>
                            <a:sym typeface="DM Sans"/>
                          </a:rPr>
                          <m:t>𝐿</m:t>
                        </m:r>
                      </m:sub>
                    </m:sSub>
                    <m:r>
                      <a:rPr lang="en-US" sz="1900" b="0" i="1" smtClean="0">
                        <a:solidFill>
                          <a:srgbClr val="222222"/>
                        </a:solidFill>
                        <a:latin typeface="Cambria Math" panose="02040503050406030204" pitchFamily="18" charset="0"/>
                        <a:ea typeface="DM Sans"/>
                        <a:cs typeface="DM Sans"/>
                        <a:sym typeface="DM Sans"/>
                      </a:rPr>
                      <m:t> </m:t>
                    </m:r>
                  </m:oMath>
                </a14:m>
                <a:r>
                  <a:rPr lang="en-US" sz="1900" dirty="0">
                    <a:solidFill>
                      <a:srgbClr val="222222"/>
                    </a:solidFill>
                    <a:latin typeface="DM Sans"/>
                    <a:ea typeface="DM Sans"/>
                    <a:cs typeface="DM Sans"/>
                    <a:sym typeface="DM Sans"/>
                  </a:rPr>
                  <a:t>(</a:t>
                </a:r>
                <a14:m>
                  <m:oMath xmlns:m="http://schemas.openxmlformats.org/officeDocument/2006/math">
                    <m:sSub>
                      <m:sSubPr>
                        <m:ctrlPr>
                          <a:rPr lang="en-US" sz="1900" b="0" i="1" dirty="0" smtClean="0">
                            <a:solidFill>
                              <a:srgbClr val="222222"/>
                            </a:solidFill>
                            <a:latin typeface="Cambria Math" panose="02040503050406030204" pitchFamily="18" charset="0"/>
                            <a:ea typeface="DM Sans"/>
                            <a:cs typeface="DM Sans"/>
                            <a:sym typeface="DM Sans"/>
                          </a:rPr>
                        </m:ctrlPr>
                      </m:sSubPr>
                      <m:e>
                        <m:r>
                          <a:rPr lang="en-US" sz="1900" b="0" i="1" dirty="0" smtClean="0">
                            <a:solidFill>
                              <a:srgbClr val="222222"/>
                            </a:solidFill>
                            <a:latin typeface="Cambria Math" panose="02040503050406030204" pitchFamily="18" charset="0"/>
                            <a:ea typeface="DM Sans"/>
                            <a:cs typeface="DM Sans"/>
                            <a:sym typeface="DM Sans"/>
                          </a:rPr>
                          <m:t>𝜃</m:t>
                        </m:r>
                      </m:e>
                      <m:sub>
                        <m:r>
                          <a:rPr lang="en-US" sz="1900" b="0" i="1" dirty="0" smtClean="0">
                            <a:solidFill>
                              <a:srgbClr val="222222"/>
                            </a:solidFill>
                            <a:latin typeface="Cambria Math" panose="02040503050406030204" pitchFamily="18" charset="0"/>
                            <a:ea typeface="DM Sans"/>
                            <a:cs typeface="DM Sans"/>
                            <a:sym typeface="DM Sans"/>
                          </a:rPr>
                          <m:t>𝐿</m:t>
                        </m:r>
                      </m:sub>
                    </m:sSub>
                  </m:oMath>
                </a14:m>
                <a:r>
                  <a:rPr lang="en-US" sz="1900" dirty="0">
                    <a:solidFill>
                      <a:srgbClr val="222222"/>
                    </a:solidFill>
                    <a:latin typeface="DM Sans"/>
                    <a:ea typeface="DM Sans"/>
                    <a:cs typeface="DM Sans"/>
                    <a:sym typeface="DM Sans"/>
                  </a:rPr>
                  <a:t> - </a:t>
                </a:r>
                <a:r>
                  <a:rPr lang="en-US" sz="1900" dirty="0" err="1">
                    <a:solidFill>
                      <a:srgbClr val="222222"/>
                    </a:solidFill>
                    <a:latin typeface="DM Sans"/>
                    <a:ea typeface="DM Sans"/>
                    <a:cs typeface="DM Sans"/>
                    <a:sym typeface="DM Sans"/>
                  </a:rPr>
                  <a:t>Lindxard</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burchagi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bo’Iganda</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kuzatiladi</a:t>
                </a:r>
                <a:r>
                  <a:rPr lang="en-US" sz="1900" dirty="0">
                    <a:solidFill>
                      <a:srgbClr val="222222"/>
                    </a:solidFill>
                    <a:latin typeface="DM Sans"/>
                    <a:ea typeface="DM Sans"/>
                    <a:cs typeface="DM Sans"/>
                    <a:sym typeface="DM Sans"/>
                  </a:rPr>
                  <a:t>.    </a:t>
                </a:r>
              </a:p>
              <a:p>
                <a:pPr algn="just">
                  <a:lnSpc>
                    <a:spcPct val="150000"/>
                  </a:lnSpc>
                </a:pPr>
                <a:r>
                  <a:rPr lang="en-US" sz="1900" dirty="0" err="1">
                    <a:solidFill>
                      <a:srgbClr val="222222"/>
                    </a:solidFill>
                    <a:latin typeface="DM Sans"/>
                    <a:ea typeface="DM Sans"/>
                    <a:cs typeface="DM Sans"/>
                    <a:sym typeface="DM Sans"/>
                  </a:rPr>
                  <a:t>Lindxard</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burchagi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quyidagi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ifoda</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yordamida</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aniqlanadi</a:t>
                </a:r>
                <a:r>
                  <a:rPr lang="en-US" sz="1900" dirty="0">
                    <a:solidFill>
                      <a:srgbClr val="222222"/>
                    </a:solidFill>
                    <a:latin typeface="DM Sans"/>
                    <a:ea typeface="DM Sans"/>
                    <a:cs typeface="DM Sans"/>
                    <a:sym typeface="DM Sans"/>
                  </a:rPr>
                  <a:t>:</a:t>
                </a:r>
              </a:p>
              <a:p>
                <a:pPr algn="just">
                  <a:lnSpc>
                    <a:spcPct val="150000"/>
                  </a:lnSpc>
                </a:pPr>
                <a14:m>
                  <m:oMathPara xmlns:m="http://schemas.openxmlformats.org/officeDocument/2006/math">
                    <m:oMathParaPr>
                      <m:jc m:val="centerGroup"/>
                    </m:oMathParaPr>
                    <m:oMath xmlns:m="http://schemas.openxmlformats.org/officeDocument/2006/math">
                      <m:sSub>
                        <m:sSubPr>
                          <m:ctrlPr>
                            <a:rPr lang="en-US" sz="1900" b="0" i="1" smtClean="0">
                              <a:solidFill>
                                <a:srgbClr val="222222"/>
                              </a:solidFill>
                              <a:latin typeface="Cambria Math" panose="02040503050406030204" pitchFamily="18" charset="0"/>
                              <a:ea typeface="DM Sans"/>
                              <a:cs typeface="DM Sans"/>
                              <a:sym typeface="DM Sans"/>
                            </a:rPr>
                          </m:ctrlPr>
                        </m:sSubPr>
                        <m:e>
                          <m:r>
                            <a:rPr lang="en-US" sz="1900" b="0" i="1" smtClean="0">
                              <a:solidFill>
                                <a:srgbClr val="222222"/>
                              </a:solidFill>
                              <a:latin typeface="Cambria Math" panose="02040503050406030204" pitchFamily="18" charset="0"/>
                              <a:ea typeface="DM Sans"/>
                              <a:cs typeface="DM Sans"/>
                              <a:sym typeface="DM Sans"/>
                            </a:rPr>
                            <m:t>𝜃</m:t>
                          </m:r>
                        </m:e>
                        <m:sub>
                          <m:r>
                            <a:rPr lang="en-US" sz="1900" b="0" i="1" smtClean="0">
                              <a:solidFill>
                                <a:srgbClr val="222222"/>
                              </a:solidFill>
                              <a:latin typeface="Cambria Math" panose="02040503050406030204" pitchFamily="18" charset="0"/>
                              <a:ea typeface="DM Sans"/>
                              <a:cs typeface="DM Sans"/>
                              <a:sym typeface="DM Sans"/>
                            </a:rPr>
                            <m:t>𝐿</m:t>
                          </m:r>
                        </m:sub>
                      </m:sSub>
                      <m:r>
                        <a:rPr lang="en-US" sz="1900" b="0" i="1" smtClean="0">
                          <a:solidFill>
                            <a:srgbClr val="222222"/>
                          </a:solidFill>
                          <a:latin typeface="Cambria Math" panose="02040503050406030204" pitchFamily="18" charset="0"/>
                          <a:ea typeface="DM Sans"/>
                          <a:cs typeface="DM Sans"/>
                          <a:sym typeface="DM Sans"/>
                        </a:rPr>
                        <m:t>=</m:t>
                      </m:r>
                      <m:rad>
                        <m:radPr>
                          <m:degHide m:val="on"/>
                          <m:ctrlPr>
                            <a:rPr lang="en-US" sz="1900" b="0" i="1" smtClean="0">
                              <a:solidFill>
                                <a:srgbClr val="222222"/>
                              </a:solidFill>
                              <a:latin typeface="Cambria Math" panose="02040503050406030204" pitchFamily="18" charset="0"/>
                              <a:ea typeface="DM Sans"/>
                              <a:cs typeface="DM Sans"/>
                              <a:sym typeface="DM Sans"/>
                            </a:rPr>
                          </m:ctrlPr>
                        </m:radPr>
                        <m:deg/>
                        <m:e>
                          <m:f>
                            <m:fPr>
                              <m:ctrlPr>
                                <a:rPr lang="en-US" sz="1900" b="0" i="1" smtClean="0">
                                  <a:solidFill>
                                    <a:srgbClr val="222222"/>
                                  </a:solidFill>
                                  <a:latin typeface="Cambria Math" panose="02040503050406030204" pitchFamily="18" charset="0"/>
                                  <a:ea typeface="DM Sans"/>
                                  <a:cs typeface="DM Sans"/>
                                  <a:sym typeface="DM Sans"/>
                                </a:rPr>
                              </m:ctrlPr>
                            </m:fPr>
                            <m:num>
                              <m:sSub>
                                <m:sSubPr>
                                  <m:ctrlPr>
                                    <a:rPr lang="en-US" sz="1900" b="0" i="1" smtClean="0">
                                      <a:solidFill>
                                        <a:srgbClr val="222222"/>
                                      </a:solidFill>
                                      <a:latin typeface="Cambria Math" panose="02040503050406030204" pitchFamily="18" charset="0"/>
                                      <a:ea typeface="DM Sans"/>
                                      <a:cs typeface="DM Sans"/>
                                      <a:sym typeface="DM Sans"/>
                                    </a:rPr>
                                  </m:ctrlPr>
                                </m:sSubPr>
                                <m:e>
                                  <m:r>
                                    <a:rPr lang="en-US" sz="1900" b="0" i="1" smtClean="0">
                                      <a:solidFill>
                                        <a:srgbClr val="222222"/>
                                      </a:solidFill>
                                      <a:latin typeface="Cambria Math" panose="02040503050406030204" pitchFamily="18" charset="0"/>
                                      <a:ea typeface="DM Sans"/>
                                      <a:cs typeface="DM Sans"/>
                                      <a:sym typeface="DM Sans"/>
                                    </a:rPr>
                                    <m:t>𝑍</m:t>
                                  </m:r>
                                </m:e>
                                <m:sub>
                                  <m:r>
                                    <a:rPr lang="en-US" sz="1900" b="0" i="1" smtClean="0">
                                      <a:solidFill>
                                        <a:srgbClr val="222222"/>
                                      </a:solidFill>
                                      <a:latin typeface="Cambria Math" panose="02040503050406030204" pitchFamily="18" charset="0"/>
                                      <a:ea typeface="DM Sans"/>
                                      <a:cs typeface="DM Sans"/>
                                      <a:sym typeface="DM Sans"/>
                                    </a:rPr>
                                    <m:t>1</m:t>
                                  </m:r>
                                </m:sub>
                              </m:sSub>
                              <m:r>
                                <a:rPr lang="en-US" sz="1900" b="0" i="1" smtClean="0">
                                  <a:solidFill>
                                    <a:srgbClr val="222222"/>
                                  </a:solidFill>
                                  <a:latin typeface="Cambria Math" panose="02040503050406030204" pitchFamily="18" charset="0"/>
                                  <a:ea typeface="DM Sans"/>
                                  <a:cs typeface="DM Sans"/>
                                  <a:sym typeface="DM Sans"/>
                                </a:rPr>
                                <m:t> </m:t>
                              </m:r>
                              <m:sSub>
                                <m:sSubPr>
                                  <m:ctrlPr>
                                    <a:rPr lang="en-US" sz="1900" b="0" i="1" smtClean="0">
                                      <a:solidFill>
                                        <a:srgbClr val="222222"/>
                                      </a:solidFill>
                                      <a:latin typeface="Cambria Math" panose="02040503050406030204" pitchFamily="18" charset="0"/>
                                      <a:ea typeface="DM Sans"/>
                                      <a:cs typeface="DM Sans"/>
                                      <a:sym typeface="DM Sans"/>
                                    </a:rPr>
                                  </m:ctrlPr>
                                </m:sSubPr>
                                <m:e>
                                  <m:r>
                                    <a:rPr lang="en-US" sz="1900" b="0" i="1" smtClean="0">
                                      <a:solidFill>
                                        <a:srgbClr val="222222"/>
                                      </a:solidFill>
                                      <a:latin typeface="Cambria Math" panose="02040503050406030204" pitchFamily="18" charset="0"/>
                                      <a:ea typeface="DM Sans"/>
                                      <a:cs typeface="DM Sans"/>
                                      <a:sym typeface="DM Sans"/>
                                    </a:rPr>
                                    <m:t>𝑍</m:t>
                                  </m:r>
                                </m:e>
                                <m:sub>
                                  <m:r>
                                    <a:rPr lang="en-US" sz="1900" b="0" i="1" smtClean="0">
                                      <a:solidFill>
                                        <a:srgbClr val="222222"/>
                                      </a:solidFill>
                                      <a:latin typeface="Cambria Math" panose="02040503050406030204" pitchFamily="18" charset="0"/>
                                      <a:ea typeface="DM Sans"/>
                                      <a:cs typeface="DM Sans"/>
                                      <a:sym typeface="DM Sans"/>
                                    </a:rPr>
                                    <m:t>2</m:t>
                                  </m:r>
                                </m:sub>
                              </m:sSub>
                              <m:sSup>
                                <m:sSupPr>
                                  <m:ctrlPr>
                                    <a:rPr lang="en-US" sz="1900" b="0" i="1" smtClean="0">
                                      <a:solidFill>
                                        <a:srgbClr val="222222"/>
                                      </a:solidFill>
                                      <a:latin typeface="Cambria Math" panose="02040503050406030204" pitchFamily="18" charset="0"/>
                                      <a:ea typeface="DM Sans"/>
                                      <a:cs typeface="DM Sans"/>
                                      <a:sym typeface="DM Sans"/>
                                    </a:rPr>
                                  </m:ctrlPr>
                                </m:sSupPr>
                                <m:e>
                                  <m:r>
                                    <a:rPr lang="en-US" sz="1900" b="0" i="1" smtClean="0">
                                      <a:solidFill>
                                        <a:srgbClr val="222222"/>
                                      </a:solidFill>
                                      <a:latin typeface="Cambria Math" panose="02040503050406030204" pitchFamily="18" charset="0"/>
                                      <a:ea typeface="DM Sans"/>
                                      <a:cs typeface="DM Sans"/>
                                      <a:sym typeface="DM Sans"/>
                                    </a:rPr>
                                    <m:t>𝑒</m:t>
                                  </m:r>
                                </m:e>
                                <m:sup>
                                  <m:r>
                                    <a:rPr lang="en-US" sz="1900" b="0" i="1" smtClean="0">
                                      <a:solidFill>
                                        <a:srgbClr val="222222"/>
                                      </a:solidFill>
                                      <a:latin typeface="Cambria Math" panose="02040503050406030204" pitchFamily="18" charset="0"/>
                                      <a:ea typeface="DM Sans"/>
                                      <a:cs typeface="DM Sans"/>
                                      <a:sym typeface="DM Sans"/>
                                    </a:rPr>
                                    <m:t>2</m:t>
                                  </m:r>
                                </m:sup>
                              </m:sSup>
                            </m:num>
                            <m:den>
                              <m:r>
                                <a:rPr lang="en-US" sz="1900" b="0" i="1" smtClean="0">
                                  <a:solidFill>
                                    <a:srgbClr val="222222"/>
                                  </a:solidFill>
                                  <a:latin typeface="Cambria Math" panose="02040503050406030204" pitchFamily="18" charset="0"/>
                                  <a:ea typeface="DM Sans"/>
                                  <a:cs typeface="DM Sans"/>
                                  <a:sym typeface="DM Sans"/>
                                </a:rPr>
                                <m:t>𝐸𝑙</m:t>
                              </m:r>
                              <m:r>
                                <a:rPr lang="en-US" sz="1900" b="0" i="1" smtClean="0">
                                  <a:solidFill>
                                    <a:srgbClr val="222222"/>
                                  </a:solidFill>
                                  <a:latin typeface="Cambria Math" panose="02040503050406030204" pitchFamily="18" charset="0"/>
                                  <a:ea typeface="DM Sans"/>
                                  <a:cs typeface="DM Sans"/>
                                  <a:sym typeface="DM Sans"/>
                                </a:rPr>
                                <m:t>  </m:t>
                              </m:r>
                            </m:den>
                          </m:f>
                        </m:e>
                      </m:rad>
                      <m:r>
                        <a:rPr lang="en-US" sz="1900" b="0" i="1" smtClean="0">
                          <a:solidFill>
                            <a:srgbClr val="222222"/>
                          </a:solidFill>
                          <a:latin typeface="Cambria Math" panose="02040503050406030204" pitchFamily="18" charset="0"/>
                          <a:ea typeface="DM Sans"/>
                          <a:cs typeface="DM Sans"/>
                          <a:sym typeface="DM Sans"/>
                        </a:rPr>
                        <m:t> </m:t>
                      </m:r>
                    </m:oMath>
                  </m:oMathPara>
                </a14:m>
                <a:endParaRPr lang="en-US" sz="1900" dirty="0">
                  <a:solidFill>
                    <a:srgbClr val="222222"/>
                  </a:solidFill>
                  <a:latin typeface="DM Sans"/>
                  <a:ea typeface="DM Sans"/>
                  <a:cs typeface="DM Sans"/>
                  <a:sym typeface="DM Sans"/>
                </a:endParaRPr>
              </a:p>
              <a:p>
                <a:pPr algn="just">
                  <a:lnSpc>
                    <a:spcPct val="150000"/>
                  </a:lnSpc>
                </a:pPr>
                <a:r>
                  <a:rPr lang="en-US" sz="1900" dirty="0">
                    <a:solidFill>
                      <a:srgbClr val="222222"/>
                    </a:solidFill>
                    <a:latin typeface="DM Sans"/>
                    <a:ea typeface="DM Sans"/>
                    <a:cs typeface="DM Sans"/>
                    <a:sym typeface="DM Sans"/>
                  </a:rPr>
                  <a:t>Bu </a:t>
                </a:r>
                <a:r>
                  <a:rPr lang="en-US" sz="1900" dirty="0" err="1">
                    <a:solidFill>
                      <a:srgbClr val="222222"/>
                    </a:solidFill>
                    <a:latin typeface="DM Sans"/>
                    <a:ea typeface="DM Sans"/>
                    <a:cs typeface="DM Sans"/>
                    <a:sym typeface="DM Sans"/>
                  </a:rPr>
                  <a:t>yerda</a:t>
                </a:r>
                <a:r>
                  <a:rPr lang="en-US" sz="1900" dirty="0">
                    <a:solidFill>
                      <a:srgbClr val="222222"/>
                    </a:solidFill>
                    <a:latin typeface="DM Sans"/>
                    <a:ea typeface="DM Sans"/>
                    <a:cs typeface="DM Sans"/>
                    <a:sym typeface="DM Sans"/>
                  </a:rPr>
                  <a:t> </a:t>
                </a:r>
                <a14:m>
                  <m:oMath xmlns:m="http://schemas.openxmlformats.org/officeDocument/2006/math">
                    <m:sSub>
                      <m:sSubPr>
                        <m:ctrlPr>
                          <a:rPr lang="en-US" sz="1900" b="0" i="1" smtClean="0">
                            <a:solidFill>
                              <a:srgbClr val="222222"/>
                            </a:solidFill>
                            <a:latin typeface="Cambria Math" panose="02040503050406030204" pitchFamily="18" charset="0"/>
                            <a:ea typeface="DM Sans"/>
                            <a:cs typeface="DM Sans"/>
                            <a:sym typeface="DM Sans"/>
                          </a:rPr>
                        </m:ctrlPr>
                      </m:sSubPr>
                      <m:e>
                        <m:r>
                          <a:rPr lang="en-US" sz="1900" b="0" i="1" smtClean="0">
                            <a:solidFill>
                              <a:srgbClr val="222222"/>
                            </a:solidFill>
                            <a:latin typeface="Cambria Math" panose="02040503050406030204" pitchFamily="18" charset="0"/>
                            <a:ea typeface="DM Sans"/>
                            <a:cs typeface="DM Sans"/>
                            <a:sym typeface="DM Sans"/>
                          </a:rPr>
                          <m:t>𝑍</m:t>
                        </m:r>
                      </m:e>
                      <m:sub>
                        <m:r>
                          <a:rPr lang="en-US" sz="1900" b="0" i="1" smtClean="0">
                            <a:solidFill>
                              <a:srgbClr val="222222"/>
                            </a:solidFill>
                            <a:latin typeface="Cambria Math" panose="02040503050406030204" pitchFamily="18" charset="0"/>
                            <a:ea typeface="DM Sans"/>
                            <a:cs typeface="DM Sans"/>
                            <a:sym typeface="DM Sans"/>
                          </a:rPr>
                          <m:t>1</m:t>
                        </m:r>
                      </m:sub>
                    </m:sSub>
                    <m:r>
                      <a:rPr lang="en-US" sz="1900" b="0" i="1" smtClean="0">
                        <a:solidFill>
                          <a:srgbClr val="222222"/>
                        </a:solidFill>
                        <a:latin typeface="Cambria Math" panose="02040503050406030204" pitchFamily="18" charset="0"/>
                        <a:ea typeface="DM Sans"/>
                        <a:cs typeface="DM Sans"/>
                        <a:sym typeface="DM Sans"/>
                      </a:rPr>
                      <m:t>𝑒</m:t>
                    </m:r>
                    <m:r>
                      <a:rPr lang="en-US" sz="1900" b="0" i="1" smtClean="0">
                        <a:solidFill>
                          <a:srgbClr val="222222"/>
                        </a:solidFill>
                        <a:latin typeface="Cambria Math" panose="02040503050406030204" pitchFamily="18" charset="0"/>
                        <a:ea typeface="DM Sans"/>
                        <a:cs typeface="DM Sans"/>
                        <a:sym typeface="DM Sans"/>
                      </a:rPr>
                      <m:t>, </m:t>
                    </m:r>
                    <m:sSub>
                      <m:sSubPr>
                        <m:ctrlPr>
                          <a:rPr lang="en-US" sz="1900" b="0" i="1" smtClean="0">
                            <a:solidFill>
                              <a:srgbClr val="222222"/>
                            </a:solidFill>
                            <a:latin typeface="Cambria Math" panose="02040503050406030204" pitchFamily="18" charset="0"/>
                            <a:ea typeface="DM Sans"/>
                            <a:cs typeface="DM Sans"/>
                            <a:sym typeface="DM Sans"/>
                          </a:rPr>
                        </m:ctrlPr>
                      </m:sSubPr>
                      <m:e>
                        <m:r>
                          <a:rPr lang="en-US" sz="1900" b="0" i="1" smtClean="0">
                            <a:solidFill>
                              <a:srgbClr val="222222"/>
                            </a:solidFill>
                            <a:latin typeface="Cambria Math" panose="02040503050406030204" pitchFamily="18" charset="0"/>
                            <a:ea typeface="DM Sans"/>
                            <a:cs typeface="DM Sans"/>
                            <a:sym typeface="DM Sans"/>
                          </a:rPr>
                          <m:t>𝑍</m:t>
                        </m:r>
                      </m:e>
                      <m:sub>
                        <m:r>
                          <a:rPr lang="en-US" sz="1900" b="0" i="1" smtClean="0">
                            <a:solidFill>
                              <a:srgbClr val="222222"/>
                            </a:solidFill>
                            <a:latin typeface="Cambria Math" panose="02040503050406030204" pitchFamily="18" charset="0"/>
                            <a:ea typeface="DM Sans"/>
                            <a:cs typeface="DM Sans"/>
                            <a:sym typeface="DM Sans"/>
                          </a:rPr>
                          <m:t>2</m:t>
                        </m:r>
                      </m:sub>
                    </m:sSub>
                    <m:r>
                      <a:rPr lang="en-US" sz="1900" b="0" i="1" smtClean="0">
                        <a:solidFill>
                          <a:srgbClr val="222222"/>
                        </a:solidFill>
                        <a:latin typeface="Cambria Math" panose="02040503050406030204" pitchFamily="18" charset="0"/>
                        <a:ea typeface="DM Sans"/>
                        <a:cs typeface="DM Sans"/>
                        <a:sym typeface="DM Sans"/>
                      </a:rPr>
                      <m:t>𝑒</m:t>
                    </m:r>
                  </m:oMath>
                </a14:m>
                <a:r>
                  <a:rPr lang="en-US" sz="1900" dirty="0">
                    <a:solidFill>
                      <a:srgbClr val="222222"/>
                    </a:solidFill>
                    <a:latin typeface="DM Sans"/>
                    <a:ea typeface="DM Sans"/>
                    <a:cs typeface="DM Sans"/>
                    <a:sym typeface="DM Sans"/>
                  </a:rPr>
                  <a:t>-</a:t>
                </a:r>
                <a:r>
                  <a:rPr lang="en-US" sz="1900" dirty="0" err="1">
                    <a:solidFill>
                      <a:srgbClr val="222222"/>
                    </a:solidFill>
                    <a:latin typeface="DM Sans"/>
                    <a:ea typeface="DM Sans"/>
                    <a:cs typeface="DM Sans"/>
                    <a:sym typeface="DM Sans"/>
                  </a:rPr>
                  <a:t>mos</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ravishda</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harakatlanayotgan</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zarra</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va</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monokristall</a:t>
                </a:r>
                <a:r>
                  <a:rPr lang="en-US" sz="1900" dirty="0">
                    <a:solidFill>
                      <a:srgbClr val="222222"/>
                    </a:solidFill>
                    <a:latin typeface="DM Sans"/>
                    <a:ea typeface="DM Sans"/>
                    <a:cs typeface="DM Sans"/>
                    <a:sym typeface="DM Sans"/>
                  </a:rPr>
                  <a:t> atom </a:t>
                </a:r>
                <a:r>
                  <a:rPr lang="en-US" sz="1900" dirty="0" err="1">
                    <a:solidFill>
                      <a:srgbClr val="222222"/>
                    </a:solidFill>
                    <a:latin typeface="DM Sans"/>
                    <a:ea typeface="DM Sans"/>
                    <a:cs typeface="DM Sans"/>
                    <a:sym typeface="DM Sans"/>
                  </a:rPr>
                  <a:t>yadrolarining</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zaryadlari</a:t>
                </a:r>
                <a:r>
                  <a:rPr lang="en-US" sz="1900" dirty="0">
                    <a:solidFill>
                      <a:srgbClr val="222222"/>
                    </a:solidFill>
                    <a:latin typeface="DM Sans"/>
                    <a:ea typeface="DM Sans"/>
                    <a:cs typeface="DM Sans"/>
                    <a:sym typeface="DM Sans"/>
                  </a:rPr>
                  <a:t>. E-</a:t>
                </a:r>
                <a:r>
                  <a:rPr lang="en-US" sz="1900" dirty="0" err="1">
                    <a:solidFill>
                      <a:srgbClr val="222222"/>
                    </a:solidFill>
                    <a:latin typeface="DM Sans"/>
                    <a:ea typeface="DM Sans"/>
                    <a:cs typeface="DM Sans"/>
                    <a:sym typeface="DM Sans"/>
                  </a:rPr>
                  <a:t>zarralar</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energiyasi</a:t>
                </a:r>
                <a:r>
                  <a:rPr lang="en-US" sz="1900" dirty="0">
                    <a:solidFill>
                      <a:srgbClr val="222222"/>
                    </a:solidFill>
                    <a:latin typeface="DM Sans"/>
                    <a:ea typeface="DM Sans"/>
                    <a:cs typeface="DM Sans"/>
                    <a:sym typeface="DM Sans"/>
                  </a:rPr>
                  <a:t>, </a:t>
                </a:r>
                <a14:m>
                  <m:oMath xmlns:m="http://schemas.openxmlformats.org/officeDocument/2006/math">
                    <m:r>
                      <a:rPr lang="en-US" sz="1900" b="0" i="1" smtClean="0">
                        <a:solidFill>
                          <a:srgbClr val="222222"/>
                        </a:solidFill>
                        <a:latin typeface="Cambria Math" panose="02040503050406030204" pitchFamily="18" charset="0"/>
                        <a:ea typeface="DM Sans"/>
                        <a:cs typeface="DM Sans"/>
                        <a:sym typeface="DM Sans"/>
                      </a:rPr>
                      <m:t>𝑙</m:t>
                    </m:r>
                  </m:oMath>
                </a14:m>
                <a:r>
                  <a:rPr lang="en-US" sz="1900" dirty="0">
                    <a:solidFill>
                      <a:srgbClr val="222222"/>
                    </a:solidFill>
                    <a:latin typeface="DM Sans"/>
                    <a:ea typeface="DM Sans"/>
                    <a:cs typeface="DM Sans"/>
                    <a:sym typeface="DM Sans"/>
                  </a:rPr>
                  <a:t>-</a:t>
                </a:r>
                <a:r>
                  <a:rPr lang="en-US" sz="1900" dirty="0" err="1">
                    <a:solidFill>
                      <a:srgbClr val="222222"/>
                    </a:solidFill>
                    <a:latin typeface="DM Sans"/>
                    <a:ea typeface="DM Sans"/>
                    <a:cs typeface="DM Sans"/>
                    <a:sym typeface="DM Sans"/>
                  </a:rPr>
                  <a:t>qatordagi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yoki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zanjirdagi</a:t>
                </a:r>
                <a:r>
                  <a:rPr lang="en-US" sz="1900" dirty="0">
                    <a:solidFill>
                      <a:srgbClr val="222222"/>
                    </a:solidFill>
                    <a:latin typeface="DM Sans"/>
                    <a:ea typeface="DM Sans"/>
                    <a:cs typeface="DM Sans"/>
                    <a:sym typeface="DM Sans"/>
                  </a:rPr>
                  <a:t> ) </a:t>
                </a:r>
                <a:r>
                  <a:rPr lang="en-US" sz="1900" dirty="0" err="1">
                    <a:solidFill>
                      <a:srgbClr val="222222"/>
                    </a:solidFill>
                    <a:latin typeface="DM Sans"/>
                    <a:ea typeface="DM Sans"/>
                    <a:cs typeface="DM Sans"/>
                    <a:sym typeface="DM Sans"/>
                  </a:rPr>
                  <a:t>qo’shni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atomlar</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orasidagi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masofa</a:t>
                </a:r>
                <a:r>
                  <a:rPr lang="en-US" sz="1900" dirty="0">
                    <a:solidFill>
                      <a:srgbClr val="222222"/>
                    </a:solidFill>
                    <a:latin typeface="DM Sans"/>
                    <a:ea typeface="DM Sans"/>
                    <a:cs typeface="DM Sans"/>
                    <a:sym typeface="DM Sans"/>
                  </a:rPr>
                  <a:t>(4-rasm). </a:t>
                </a:r>
                <a14:m>
                  <m:oMath xmlns:m="http://schemas.openxmlformats.org/officeDocument/2006/math">
                    <m:sSub>
                      <m:sSubPr>
                        <m:ctrlPr>
                          <a:rPr lang="en-US" sz="1900" b="0" i="1" smtClean="0">
                            <a:solidFill>
                              <a:srgbClr val="222222"/>
                            </a:solidFill>
                            <a:latin typeface="Cambria Math" panose="02040503050406030204" pitchFamily="18" charset="0"/>
                            <a:ea typeface="DM Sans"/>
                            <a:cs typeface="DM Sans"/>
                            <a:sym typeface="DM Sans"/>
                          </a:rPr>
                        </m:ctrlPr>
                      </m:sSubPr>
                      <m:e>
                        <m:r>
                          <a:rPr lang="en-US" sz="1900" b="0" i="1" smtClean="0">
                            <a:solidFill>
                              <a:srgbClr val="222222"/>
                            </a:solidFill>
                            <a:latin typeface="Cambria Math" panose="02040503050406030204" pitchFamily="18" charset="0"/>
                            <a:ea typeface="DM Sans"/>
                            <a:cs typeface="DM Sans"/>
                            <a:sym typeface="DM Sans"/>
                          </a:rPr>
                          <m:t>𝜃</m:t>
                        </m:r>
                      </m:e>
                      <m:sub>
                        <m:r>
                          <a:rPr lang="en-US" sz="1900" b="0" i="1" smtClean="0">
                            <a:solidFill>
                              <a:srgbClr val="222222"/>
                            </a:solidFill>
                            <a:latin typeface="Cambria Math" panose="02040503050406030204" pitchFamily="18" charset="0"/>
                            <a:ea typeface="DM Sans"/>
                            <a:cs typeface="DM Sans"/>
                            <a:sym typeface="DM Sans"/>
                          </a:rPr>
                          <m:t>1</m:t>
                        </m:r>
                      </m:sub>
                    </m:sSub>
                  </m:oMath>
                </a14:m>
                <a:r>
                  <a:rPr lang="en-US" sz="1900" dirty="0" err="1">
                    <a:solidFill>
                      <a:srgbClr val="222222"/>
                    </a:solidFill>
                    <a:latin typeface="DM Sans"/>
                    <a:ea typeface="DM Sans"/>
                    <a:cs typeface="DM Sans"/>
                    <a:sym typeface="DM Sans"/>
                  </a:rPr>
                  <a:t>burchakning</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qiymatini</a:t>
                </a:r>
                <a:r>
                  <a:rPr lang="en-US" sz="1900" dirty="0">
                    <a:solidFill>
                      <a:srgbClr val="222222"/>
                    </a:solidFill>
                    <a:latin typeface="DM Sans"/>
                    <a:ea typeface="DM Sans"/>
                    <a:cs typeface="DM Sans"/>
                    <a:sym typeface="DM Sans"/>
                  </a:rPr>
                  <a:t> </a:t>
                </a:r>
                <a14:m>
                  <m:oMath xmlns:m="http://schemas.openxmlformats.org/officeDocument/2006/math">
                    <m:r>
                      <a:rPr lang="en-US" sz="1900" b="0" i="1" smtClean="0">
                        <a:solidFill>
                          <a:srgbClr val="222222"/>
                        </a:solidFill>
                        <a:latin typeface="Cambria Math" panose="02040503050406030204" pitchFamily="18" charset="0"/>
                        <a:ea typeface="DM Sans"/>
                        <a:cs typeface="DM Sans"/>
                        <a:sym typeface="DM Sans"/>
                      </a:rPr>
                      <m:t>𝜃</m:t>
                    </m:r>
                    <m:r>
                      <a:rPr lang="en-US" sz="1900" b="0" i="1" smtClean="0">
                        <a:solidFill>
                          <a:srgbClr val="222222"/>
                        </a:solidFill>
                        <a:latin typeface="Cambria Math" panose="02040503050406030204" pitchFamily="18" charset="0"/>
                        <a:ea typeface="DM Sans"/>
                        <a:cs typeface="DM Sans"/>
                        <a:sym typeface="DM Sans"/>
                      </a:rPr>
                      <m:t>&gt;</m:t>
                    </m:r>
                    <m:sSub>
                      <m:sSubPr>
                        <m:ctrlPr>
                          <a:rPr lang="en-US" sz="1900" b="0" i="1" smtClean="0">
                            <a:solidFill>
                              <a:srgbClr val="222222"/>
                            </a:solidFill>
                            <a:latin typeface="Cambria Math" panose="02040503050406030204" pitchFamily="18" charset="0"/>
                            <a:ea typeface="DM Sans"/>
                            <a:cs typeface="DM Sans"/>
                            <a:sym typeface="DM Sans"/>
                          </a:rPr>
                        </m:ctrlPr>
                      </m:sSubPr>
                      <m:e>
                        <m:r>
                          <a:rPr lang="en-US" sz="1900" b="0" i="1" smtClean="0">
                            <a:solidFill>
                              <a:srgbClr val="222222"/>
                            </a:solidFill>
                            <a:latin typeface="Cambria Math" panose="02040503050406030204" pitchFamily="18" charset="0"/>
                            <a:ea typeface="DM Sans"/>
                            <a:cs typeface="DM Sans"/>
                            <a:sym typeface="DM Sans"/>
                          </a:rPr>
                          <m:t>𝜃</m:t>
                        </m:r>
                      </m:e>
                      <m:sub>
                        <m:r>
                          <a:rPr lang="en-US" sz="1900" b="0" i="1" smtClean="0">
                            <a:solidFill>
                              <a:srgbClr val="222222"/>
                            </a:solidFill>
                            <a:latin typeface="Cambria Math" panose="02040503050406030204" pitchFamily="18" charset="0"/>
                            <a:ea typeface="DM Sans"/>
                            <a:cs typeface="DM Sans"/>
                            <a:sym typeface="DM Sans"/>
                          </a:rPr>
                          <m:t>𝐿</m:t>
                        </m:r>
                      </m:sub>
                    </m:sSub>
                  </m:oMath>
                </a14:m>
                <a:r>
                  <a:rPr lang="en-US" sz="1900" dirty="0" err="1">
                    <a:solidFill>
                      <a:srgbClr val="222222"/>
                    </a:solidFill>
                    <a:latin typeface="DM Sans"/>
                    <a:ea typeface="DM Sans"/>
                    <a:cs typeface="DM Sans"/>
                    <a:sym typeface="DM Sans"/>
                  </a:rPr>
                  <a:t>gacha</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oshirilganda</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zarralarning</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harakatlanish</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xususiyati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o’zgaradi</a:t>
                </a:r>
                <a:r>
                  <a:rPr lang="en-US" sz="1900" dirty="0">
                    <a:solidFill>
                      <a:srgbClr val="222222"/>
                    </a:solidFill>
                    <a:latin typeface="DM Sans"/>
                    <a:ea typeface="DM Sans"/>
                    <a:cs typeface="DM Sans"/>
                    <a:sym typeface="DM Sans"/>
                  </a:rPr>
                  <a:t>.</a:t>
                </a:r>
              </a:p>
              <a:p>
                <a:pPr algn="just">
                  <a:lnSpc>
                    <a:spcPct val="150000"/>
                  </a:lnSpc>
                </a:pPr>
                <a:r>
                  <a:rPr lang="en-US" sz="1900" dirty="0" err="1">
                    <a:solidFill>
                      <a:srgbClr val="222222"/>
                    </a:solidFill>
                    <a:latin typeface="DM Sans"/>
                    <a:ea typeface="DM Sans"/>
                    <a:cs typeface="DM Sans"/>
                    <a:sym typeface="DM Sans"/>
                  </a:rPr>
                  <a:t>Zarra</a:t>
                </a:r>
                <a:r>
                  <a:rPr lang="en-US" sz="1900" dirty="0">
                    <a:solidFill>
                      <a:srgbClr val="222222"/>
                    </a:solidFill>
                    <a:latin typeface="DM Sans"/>
                    <a:ea typeface="DM Sans"/>
                    <a:cs typeface="DM Sans"/>
                    <a:sym typeface="DM Sans"/>
                  </a:rPr>
                  <a:t> atom </a:t>
                </a:r>
                <a:r>
                  <a:rPr lang="en-US" sz="1900" dirty="0" err="1">
                    <a:solidFill>
                      <a:srgbClr val="222222"/>
                    </a:solidFill>
                    <a:latin typeface="DM Sans"/>
                    <a:ea typeface="DM Sans"/>
                    <a:cs typeface="DM Sans"/>
                    <a:sym typeface="DM Sans"/>
                  </a:rPr>
                  <a:t>yadrosi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bilan</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yaqindan</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to’qnashishi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mumkin</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Buning</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natijasida</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ular</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katta</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burchaklarga</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sochiladi</a:t>
                </a:r>
                <a:r>
                  <a:rPr lang="en-US" sz="1900" dirty="0">
                    <a:solidFill>
                      <a:srgbClr val="222222"/>
                    </a:solidFill>
                    <a:latin typeface="DM Sans"/>
                    <a:ea typeface="DM Sans"/>
                    <a:cs typeface="DM Sans"/>
                    <a:sym typeface="DM Sans"/>
                  </a:rPr>
                  <a:t> (b- </a:t>
                </a:r>
                <a:r>
                  <a:rPr lang="en-US" sz="1900" dirty="0" err="1">
                    <a:solidFill>
                      <a:srgbClr val="222222"/>
                    </a:solidFill>
                    <a:latin typeface="DM Sans"/>
                    <a:ea typeface="DM Sans"/>
                    <a:cs typeface="DM Sans"/>
                    <a:sym typeface="DM Sans"/>
                  </a:rPr>
                  <a:t>egri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chiziq</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bu</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notartib</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muhitdagi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harakatga</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o’xshaydi</a:t>
                </a:r>
                <a:r>
                  <a:rPr lang="en-US" sz="1900" dirty="0">
                    <a:solidFill>
                      <a:srgbClr val="222222"/>
                    </a:solidFill>
                    <a:latin typeface="DM Sans"/>
                    <a:ea typeface="DM Sans"/>
                    <a:cs typeface="DM Sans"/>
                    <a:sym typeface="DM Sans"/>
                  </a:rPr>
                  <a:t>. </a:t>
                </a:r>
                <a14:m>
                  <m:oMath xmlns:m="http://schemas.openxmlformats.org/officeDocument/2006/math">
                    <m:sSub>
                      <m:sSubPr>
                        <m:ctrlPr>
                          <a:rPr lang="en-US" sz="1900" b="0" i="1" smtClean="0">
                            <a:solidFill>
                              <a:srgbClr val="222222"/>
                            </a:solidFill>
                            <a:latin typeface="Cambria Math" panose="02040503050406030204" pitchFamily="18" charset="0"/>
                            <a:ea typeface="DM Sans"/>
                            <a:cs typeface="DM Sans"/>
                            <a:sym typeface="DM Sans"/>
                          </a:rPr>
                        </m:ctrlPr>
                      </m:sSubPr>
                      <m:e>
                        <m:r>
                          <a:rPr lang="en-US" sz="1900" b="0" i="1" smtClean="0">
                            <a:solidFill>
                              <a:srgbClr val="222222"/>
                            </a:solidFill>
                            <a:latin typeface="Cambria Math" panose="02040503050406030204" pitchFamily="18" charset="0"/>
                            <a:ea typeface="DM Sans"/>
                            <a:cs typeface="DM Sans"/>
                            <a:sym typeface="DM Sans"/>
                          </a:rPr>
                          <m:t>𝜃</m:t>
                        </m:r>
                      </m:e>
                      <m:sub>
                        <m:r>
                          <a:rPr lang="en-US" sz="1900" b="0" i="1" smtClean="0">
                            <a:solidFill>
                              <a:srgbClr val="222222"/>
                            </a:solidFill>
                            <a:latin typeface="Cambria Math" panose="02040503050406030204" pitchFamily="18" charset="0"/>
                            <a:ea typeface="DM Sans"/>
                            <a:cs typeface="DM Sans"/>
                            <a:sym typeface="DM Sans"/>
                          </a:rPr>
                          <m:t>𝐿</m:t>
                        </m:r>
                      </m:sub>
                    </m:sSub>
                  </m:oMath>
                </a14:m>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Lindxard</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burchagi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gradusning</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ulushlari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tartibida</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bo’ladi.Qalin</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kristallda</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zaryadlangan</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zarralar</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aksial</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kanallashuvi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rejimida</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harakatlanib</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turli</a:t>
                </a:r>
                <a:r>
                  <a:rPr lang="en-US" sz="1900" dirty="0">
                    <a:solidFill>
                      <a:srgbClr val="222222"/>
                    </a:solidFill>
                    <a:latin typeface="DM Sans"/>
                    <a:ea typeface="DM Sans"/>
                    <a:cs typeface="DM Sans"/>
                    <a:sym typeface="DM Sans"/>
                  </a:rPr>
                  <a:t> atom </a:t>
                </a:r>
                <a:r>
                  <a:rPr lang="en-US" sz="1900" dirty="0" err="1">
                    <a:solidFill>
                      <a:srgbClr val="222222"/>
                    </a:solidFill>
                    <a:latin typeface="DM Sans"/>
                    <a:ea typeface="DM Sans"/>
                    <a:cs typeface="DM Sans"/>
                    <a:sym typeface="DM Sans"/>
                  </a:rPr>
                  <a:t>qatorlaridan</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ketma-ket</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ko’zgusimon</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qaytish</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aktlari</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yuz</a:t>
                </a:r>
                <a:r>
                  <a:rPr lang="en-US" sz="1900" dirty="0">
                    <a:solidFill>
                      <a:srgbClr val="222222"/>
                    </a:solidFill>
                    <a:latin typeface="DM Sans"/>
                    <a:ea typeface="DM Sans"/>
                    <a:cs typeface="DM Sans"/>
                    <a:sym typeface="DM Sans"/>
                  </a:rPr>
                  <a:t> </a:t>
                </a:r>
                <a:r>
                  <a:rPr lang="en-US" sz="1900" dirty="0" err="1">
                    <a:solidFill>
                      <a:srgbClr val="222222"/>
                    </a:solidFill>
                    <a:latin typeface="DM Sans"/>
                    <a:ea typeface="DM Sans"/>
                    <a:cs typeface="DM Sans"/>
                    <a:sym typeface="DM Sans"/>
                  </a:rPr>
                  <a:t>beradi</a:t>
                </a:r>
                <a:endParaRPr lang="en-US" sz="1900" dirty="0">
                  <a:solidFill>
                    <a:srgbClr val="222222"/>
                  </a:solidFill>
                  <a:latin typeface="DM Sans"/>
                  <a:ea typeface="DM Sans"/>
                  <a:cs typeface="DM Sans"/>
                  <a:sym typeface="DM Sans"/>
                </a:endParaRPr>
              </a:p>
            </p:txBody>
          </p:sp>
        </mc:Choice>
        <mc:Fallback>
          <p:sp>
            <p:nvSpPr>
              <p:cNvPr id="11" name="TextBox 11"/>
              <p:cNvSpPr txBox="1">
                <a:spLocks noRot="1" noChangeAspect="1" noMove="1" noResize="1" noEditPoints="1" noAdjustHandles="1" noChangeArrowheads="1" noChangeShapeType="1" noTextEdit="1"/>
              </p:cNvSpPr>
              <p:nvPr/>
            </p:nvSpPr>
            <p:spPr>
              <a:xfrm>
                <a:off x="319581" y="2667560"/>
                <a:ext cx="9306233" cy="6518836"/>
              </a:xfrm>
              <a:prstGeom prst="rect">
                <a:avLst/>
              </a:prstGeom>
              <a:blipFill>
                <a:blip r:embed="rId5"/>
                <a:stretch>
                  <a:fillRect l="-1572" r="-1637" b="-1310"/>
                </a:stretch>
              </a:blipFill>
            </p:spPr>
            <p:txBody>
              <a:bodyPr/>
              <a:lstStyle/>
              <a:p>
                <a:r>
                  <a:rPr lang="en-US">
                    <a:noFill/>
                  </a:rPr>
                  <a:t> </a:t>
                </a:r>
              </a:p>
            </p:txBody>
          </p:sp>
        </mc:Fallback>
      </mc:AlternateContent>
      <p:sp>
        <p:nvSpPr>
          <p:cNvPr id="12" name="TextBox 12"/>
          <p:cNvSpPr txBox="1"/>
          <p:nvPr/>
        </p:nvSpPr>
        <p:spPr>
          <a:xfrm>
            <a:off x="10258787" y="7220425"/>
            <a:ext cx="7432021" cy="946285"/>
          </a:xfrm>
          <a:prstGeom prst="rect">
            <a:avLst/>
          </a:prstGeom>
        </p:spPr>
        <p:txBody>
          <a:bodyPr lIns="0" tIns="0" rIns="0" bIns="0" rtlCol="0" anchor="t">
            <a:spAutoFit/>
          </a:bodyPr>
          <a:lstStyle/>
          <a:p>
            <a:pPr algn="ctr">
              <a:lnSpc>
                <a:spcPts val="2471"/>
              </a:lnSpc>
              <a:spcBef>
                <a:spcPct val="0"/>
              </a:spcBef>
            </a:pPr>
            <a:r>
              <a:rPr lang="en-US" sz="1765" b="1" spc="353" dirty="0">
                <a:solidFill>
                  <a:srgbClr val="222222"/>
                </a:solidFill>
                <a:latin typeface="DM Sans Bold"/>
                <a:ea typeface="DM Sans Bold"/>
                <a:cs typeface="DM Sans Bold"/>
                <a:sym typeface="DM Sans Bold"/>
              </a:rPr>
              <a:t>4-rasm.Ko'ndalang </a:t>
            </a:r>
            <a:r>
              <a:rPr lang="en-US" sz="1765" b="1" spc="353" dirty="0" err="1">
                <a:solidFill>
                  <a:srgbClr val="222222"/>
                </a:solidFill>
                <a:latin typeface="DM Sans Bold"/>
                <a:ea typeface="DM Sans Bold"/>
                <a:cs typeface="DM Sans Bold"/>
                <a:sym typeface="DM Sans Bold"/>
              </a:rPr>
              <a:t>tekislikda</a:t>
            </a:r>
            <a:r>
              <a:rPr lang="en-US" sz="1765" b="1" spc="353" dirty="0">
                <a:solidFill>
                  <a:srgbClr val="222222"/>
                </a:solidFill>
                <a:latin typeface="DM Sans Bold"/>
                <a:ea typeface="DM Sans Bold"/>
                <a:cs typeface="DM Sans Bold"/>
                <a:sym typeface="DM Sans Bold"/>
              </a:rPr>
              <a:t> </a:t>
            </a:r>
            <a:r>
              <a:rPr lang="en-US" sz="1765" b="1" spc="353" dirty="0" err="1">
                <a:solidFill>
                  <a:srgbClr val="222222"/>
                </a:solidFill>
                <a:latin typeface="DM Sans Bold"/>
                <a:ea typeface="DM Sans Bold"/>
                <a:cs typeface="DM Sans Bold"/>
                <a:sym typeface="DM Sans Bold"/>
              </a:rPr>
              <a:t>bunday</a:t>
            </a:r>
            <a:r>
              <a:rPr lang="en-US" sz="1765" b="1" spc="353" dirty="0">
                <a:solidFill>
                  <a:srgbClr val="222222"/>
                </a:solidFill>
                <a:latin typeface="DM Sans Bold"/>
                <a:ea typeface="DM Sans Bold"/>
                <a:cs typeface="DM Sans Bold"/>
                <a:sym typeface="DM Sans Bold"/>
              </a:rPr>
              <a:t> </a:t>
            </a:r>
            <a:r>
              <a:rPr lang="en-US" sz="1765" b="1" spc="353" dirty="0" err="1">
                <a:solidFill>
                  <a:srgbClr val="222222"/>
                </a:solidFill>
                <a:latin typeface="DM Sans Bold"/>
                <a:ea typeface="DM Sans Bold"/>
                <a:cs typeface="DM Sans Bold"/>
                <a:sym typeface="DM Sans Bold"/>
              </a:rPr>
              <a:t>zarraning</a:t>
            </a:r>
            <a:r>
              <a:rPr lang="en-US" sz="1765" b="1" spc="353" dirty="0">
                <a:solidFill>
                  <a:srgbClr val="222222"/>
                </a:solidFill>
                <a:latin typeface="DM Sans Bold"/>
                <a:ea typeface="DM Sans Bold"/>
                <a:cs typeface="DM Sans Bold"/>
                <a:sym typeface="DM Sans Bold"/>
              </a:rPr>
              <a:t> </a:t>
            </a:r>
            <a:r>
              <a:rPr lang="en-US" sz="1765" b="1" spc="353" dirty="0" err="1">
                <a:solidFill>
                  <a:srgbClr val="222222"/>
                </a:solidFill>
                <a:latin typeface="DM Sans Bold"/>
                <a:ea typeface="DM Sans Bold"/>
                <a:cs typeface="DM Sans Bold"/>
                <a:sym typeface="DM Sans Bold"/>
              </a:rPr>
              <a:t>harakati</a:t>
            </a:r>
            <a:r>
              <a:rPr lang="en-US" sz="1765" b="1" spc="353" dirty="0">
                <a:solidFill>
                  <a:srgbClr val="222222"/>
                </a:solidFill>
                <a:latin typeface="DM Sans Bold"/>
                <a:ea typeface="DM Sans Bold"/>
                <a:cs typeface="DM Sans Bold"/>
                <a:sym typeface="DM Sans Bold"/>
              </a:rPr>
              <a:t> </a:t>
            </a:r>
            <a:r>
              <a:rPr lang="en-US" sz="1765" b="1" spc="353" dirty="0" err="1">
                <a:solidFill>
                  <a:srgbClr val="222222"/>
                </a:solidFill>
                <a:latin typeface="DM Sans Bold"/>
                <a:ea typeface="DM Sans Bold"/>
                <a:cs typeface="DM Sans Bold"/>
                <a:sym typeface="DM Sans Bold"/>
              </a:rPr>
              <a:t>umumiy</a:t>
            </a:r>
            <a:r>
              <a:rPr lang="en-US" sz="1765" b="1" spc="353" dirty="0">
                <a:solidFill>
                  <a:srgbClr val="222222"/>
                </a:solidFill>
                <a:latin typeface="DM Sans Bold"/>
                <a:ea typeface="DM Sans Bold"/>
                <a:cs typeface="DM Sans Bold"/>
                <a:sym typeface="DM Sans Bold"/>
              </a:rPr>
              <a:t> </a:t>
            </a:r>
            <a:r>
              <a:rPr lang="en-US" sz="1765" b="1" spc="353" dirty="0" err="1">
                <a:solidFill>
                  <a:srgbClr val="222222"/>
                </a:solidFill>
                <a:latin typeface="DM Sans Bold"/>
                <a:ea typeface="DM Sans Bold"/>
                <a:cs typeface="DM Sans Bold"/>
                <a:sym typeface="DM Sans Bold"/>
              </a:rPr>
              <a:t>holda</a:t>
            </a:r>
            <a:r>
              <a:rPr lang="en-US" sz="1765" b="1" spc="353" dirty="0">
                <a:solidFill>
                  <a:srgbClr val="222222"/>
                </a:solidFill>
                <a:latin typeface="DM Sans Bold"/>
                <a:ea typeface="DM Sans Bold"/>
                <a:cs typeface="DM Sans Bold"/>
                <a:sym typeface="DM Sans Bold"/>
              </a:rPr>
              <a:t> </a:t>
            </a:r>
            <a:r>
              <a:rPr lang="en-US" sz="1765" b="1" spc="353" dirty="0" err="1">
                <a:solidFill>
                  <a:srgbClr val="222222"/>
                </a:solidFill>
                <a:latin typeface="DM Sans Bold"/>
                <a:ea typeface="DM Sans Bold"/>
                <a:cs typeface="DM Sans Bold"/>
                <a:sym typeface="DM Sans Bold"/>
              </a:rPr>
              <a:t>tasodifiy</a:t>
            </a:r>
            <a:r>
              <a:rPr lang="en-US" sz="1765" b="1" spc="353" dirty="0">
                <a:solidFill>
                  <a:srgbClr val="222222"/>
                </a:solidFill>
                <a:latin typeface="DM Sans Bold"/>
                <a:ea typeface="DM Sans Bold"/>
                <a:cs typeface="DM Sans Bold"/>
                <a:sym typeface="DM Sans Bold"/>
              </a:rPr>
              <a:t> “</a:t>
            </a:r>
            <a:r>
              <a:rPr lang="en-US" sz="1765" b="1" spc="353" dirty="0" err="1">
                <a:solidFill>
                  <a:srgbClr val="222222"/>
                </a:solidFill>
                <a:latin typeface="DM Sans Bold"/>
                <a:ea typeface="DM Sans Bold"/>
                <a:cs typeface="DM Sans Bold"/>
                <a:sym typeface="DM Sans Bold"/>
              </a:rPr>
              <a:t>tentirashni</a:t>
            </a:r>
            <a:r>
              <a:rPr lang="en-US" sz="1765" b="1" spc="353" dirty="0">
                <a:solidFill>
                  <a:srgbClr val="222222"/>
                </a:solidFill>
                <a:latin typeface="DM Sans Bold"/>
                <a:ea typeface="DM Sans Bold"/>
                <a:cs typeface="DM Sans Bold"/>
                <a:sym typeface="DM Sans Bold"/>
              </a:rPr>
              <a:t>” </a:t>
            </a:r>
            <a:r>
              <a:rPr lang="en-US" sz="1765" b="1" spc="353" dirty="0" err="1">
                <a:solidFill>
                  <a:srgbClr val="222222"/>
                </a:solidFill>
                <a:latin typeface="DM Sans Bold"/>
                <a:ea typeface="DM Sans Bold"/>
                <a:cs typeface="DM Sans Bold"/>
                <a:sym typeface="DM Sans Bold"/>
              </a:rPr>
              <a:t>ifodalaydi</a:t>
            </a:r>
            <a:r>
              <a:rPr lang="en-US" sz="1765" b="1" spc="353" dirty="0">
                <a:solidFill>
                  <a:srgbClr val="222222"/>
                </a:solidFill>
                <a:latin typeface="DM Sans Bold"/>
                <a:ea typeface="DM Sans Bold"/>
                <a:cs typeface="DM Sans Bold"/>
                <a:sym typeface="DM Sans Bold"/>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TextBox 2"/>
          <p:cNvSpPr txBox="1"/>
          <p:nvPr/>
        </p:nvSpPr>
        <p:spPr>
          <a:xfrm>
            <a:off x="2798135" y="1967071"/>
            <a:ext cx="13613453" cy="1261302"/>
          </a:xfrm>
          <a:prstGeom prst="rect">
            <a:avLst/>
          </a:prstGeom>
        </p:spPr>
        <p:txBody>
          <a:bodyPr lIns="0" tIns="0" rIns="0" bIns="0" rtlCol="0" anchor="t">
            <a:spAutoFit/>
          </a:bodyPr>
          <a:lstStyle/>
          <a:p>
            <a:pPr algn="ctr">
              <a:lnSpc>
                <a:spcPts val="4738"/>
              </a:lnSpc>
            </a:pPr>
            <a:r>
              <a:rPr lang="en-US" sz="5850">
                <a:solidFill>
                  <a:srgbClr val="222222"/>
                </a:solidFill>
                <a:latin typeface="DM Sans"/>
                <a:ea typeface="DM Sans"/>
                <a:cs typeface="DM Sans"/>
                <a:sym typeface="DM Sans"/>
              </a:rPr>
              <a:t>Tekislikda zaryadlangan zarralarning kanallasnishi</a:t>
            </a:r>
          </a:p>
        </p:txBody>
      </p:sp>
      <p:grpSp>
        <p:nvGrpSpPr>
          <p:cNvPr id="3" name="Group 3"/>
          <p:cNvGrpSpPr/>
          <p:nvPr/>
        </p:nvGrpSpPr>
        <p:grpSpPr>
          <a:xfrm>
            <a:off x="1127971" y="1028700"/>
            <a:ext cx="16131329" cy="8229600"/>
            <a:chOff x="0" y="0"/>
            <a:chExt cx="4248580" cy="2167467"/>
          </a:xfrm>
        </p:grpSpPr>
        <p:sp>
          <p:nvSpPr>
            <p:cNvPr id="4" name="Freeform 4"/>
            <p:cNvSpPr/>
            <p:nvPr/>
          </p:nvSpPr>
          <p:spPr>
            <a:xfrm>
              <a:off x="0" y="0"/>
              <a:ext cx="4248581" cy="2167467"/>
            </a:xfrm>
            <a:custGeom>
              <a:avLst/>
              <a:gdLst/>
              <a:ahLst/>
              <a:cxnLst/>
              <a:rect l="l" t="t" r="r" b="b"/>
              <a:pathLst>
                <a:path w="4248581" h="2167467">
                  <a:moveTo>
                    <a:pt x="11038" y="0"/>
                  </a:moveTo>
                  <a:lnTo>
                    <a:pt x="4237542" y="0"/>
                  </a:lnTo>
                  <a:cubicBezTo>
                    <a:pt x="4243639" y="0"/>
                    <a:pt x="4248581" y="4942"/>
                    <a:pt x="4248581" y="11038"/>
                  </a:cubicBezTo>
                  <a:lnTo>
                    <a:pt x="4248581" y="2156428"/>
                  </a:lnTo>
                  <a:cubicBezTo>
                    <a:pt x="4248581" y="2162525"/>
                    <a:pt x="4243639" y="2167467"/>
                    <a:pt x="4237542" y="2167467"/>
                  </a:cubicBezTo>
                  <a:lnTo>
                    <a:pt x="11038" y="2167467"/>
                  </a:lnTo>
                  <a:cubicBezTo>
                    <a:pt x="8111" y="2167467"/>
                    <a:pt x="5303" y="2166304"/>
                    <a:pt x="3233" y="2164234"/>
                  </a:cubicBezTo>
                  <a:cubicBezTo>
                    <a:pt x="1163" y="2162164"/>
                    <a:pt x="0" y="2159356"/>
                    <a:pt x="0" y="2156428"/>
                  </a:cubicBezTo>
                  <a:lnTo>
                    <a:pt x="0" y="11038"/>
                  </a:lnTo>
                  <a:cubicBezTo>
                    <a:pt x="0" y="4942"/>
                    <a:pt x="4942" y="0"/>
                    <a:pt x="11038" y="0"/>
                  </a:cubicBezTo>
                  <a:close/>
                </a:path>
              </a:pathLst>
            </a:custGeom>
            <a:ln w="38100" cap="rnd">
              <a:solidFill>
                <a:srgbClr val="222222"/>
              </a:solidFill>
              <a:prstDash val="solid"/>
              <a:round/>
            </a:ln>
          </p:spPr>
        </p:sp>
        <p:sp>
          <p:nvSpPr>
            <p:cNvPr id="5" name="TextBox 5"/>
            <p:cNvSpPr txBox="1"/>
            <p:nvPr/>
          </p:nvSpPr>
          <p:spPr>
            <a:xfrm>
              <a:off x="0" y="-47625"/>
              <a:ext cx="4248580" cy="2215092"/>
            </a:xfrm>
            <a:prstGeom prst="rect">
              <a:avLst/>
            </a:prstGeom>
          </p:spPr>
          <p:txBody>
            <a:bodyPr lIns="50800" tIns="50800" rIns="50800" bIns="50800" rtlCol="0" anchor="ctr"/>
            <a:lstStyle/>
            <a:p>
              <a:pPr algn="ctr">
                <a:lnSpc>
                  <a:spcPts val="2940"/>
                </a:lnSpc>
              </a:pPr>
              <a:endParaRPr/>
            </a:p>
          </p:txBody>
        </p:sp>
      </p:grpSp>
      <p:sp>
        <p:nvSpPr>
          <p:cNvPr id="6" name="Freeform 6"/>
          <p:cNvSpPr/>
          <p:nvPr/>
        </p:nvSpPr>
        <p:spPr>
          <a:xfrm rot="9579839">
            <a:off x="14035805" y="6648097"/>
            <a:ext cx="9018740" cy="8229600"/>
          </a:xfrm>
          <a:custGeom>
            <a:avLst/>
            <a:gdLst/>
            <a:ahLst/>
            <a:cxnLst/>
            <a:rect l="l" t="t" r="r" b="b"/>
            <a:pathLst>
              <a:path w="9018740" h="8229600">
                <a:moveTo>
                  <a:pt x="0" y="0"/>
                </a:moveTo>
                <a:lnTo>
                  <a:pt x="9018740" y="0"/>
                </a:lnTo>
                <a:lnTo>
                  <a:pt x="9018740" y="8229600"/>
                </a:lnTo>
                <a:lnTo>
                  <a:pt x="0" y="8229600"/>
                </a:lnTo>
                <a:lnTo>
                  <a:pt x="0" y="0"/>
                </a:lnTo>
                <a:close/>
              </a:path>
            </a:pathLst>
          </a:custGeom>
          <a:blipFill>
            <a:blip r:embed="rId2"/>
            <a:stretch>
              <a:fillRect/>
            </a:stretch>
          </a:blipFill>
        </p:spPr>
      </p:sp>
      <p:sp>
        <p:nvSpPr>
          <p:cNvPr id="7" name="Freeform 7"/>
          <p:cNvSpPr/>
          <p:nvPr/>
        </p:nvSpPr>
        <p:spPr>
          <a:xfrm rot="-6251475">
            <a:off x="-3872980" y="-3277355"/>
            <a:ext cx="6444613" cy="8192065"/>
          </a:xfrm>
          <a:custGeom>
            <a:avLst/>
            <a:gdLst/>
            <a:ahLst/>
            <a:cxnLst/>
            <a:rect l="l" t="t" r="r" b="b"/>
            <a:pathLst>
              <a:path w="6444613" h="8192065">
                <a:moveTo>
                  <a:pt x="0" y="0"/>
                </a:moveTo>
                <a:lnTo>
                  <a:pt x="6444612" y="0"/>
                </a:lnTo>
                <a:lnTo>
                  <a:pt x="6444612" y="8192065"/>
                </a:lnTo>
                <a:lnTo>
                  <a:pt x="0" y="8192065"/>
                </a:lnTo>
                <a:lnTo>
                  <a:pt x="0" y="0"/>
                </a:lnTo>
                <a:close/>
              </a:path>
            </a:pathLst>
          </a:custGeom>
          <a:blipFill>
            <a:blip r:embed="rId3">
              <a:alphaModFix amt="65000"/>
            </a:blip>
            <a:stretch>
              <a:fillRect l="-39559" t="-458"/>
            </a:stretch>
          </a:blipFill>
        </p:spPr>
      </p:sp>
      <p:sp>
        <p:nvSpPr>
          <p:cNvPr id="8" name="Freeform 8"/>
          <p:cNvSpPr/>
          <p:nvPr/>
        </p:nvSpPr>
        <p:spPr>
          <a:xfrm flipH="1">
            <a:off x="0" y="6545577"/>
            <a:ext cx="4279146" cy="4076859"/>
          </a:xfrm>
          <a:custGeom>
            <a:avLst/>
            <a:gdLst/>
            <a:ahLst/>
            <a:cxnLst/>
            <a:rect l="l" t="t" r="r" b="b"/>
            <a:pathLst>
              <a:path w="4279146" h="4076859">
                <a:moveTo>
                  <a:pt x="4279146" y="0"/>
                </a:moveTo>
                <a:lnTo>
                  <a:pt x="0" y="0"/>
                </a:lnTo>
                <a:lnTo>
                  <a:pt x="0" y="4076859"/>
                </a:lnTo>
                <a:lnTo>
                  <a:pt x="4279146" y="4076859"/>
                </a:lnTo>
                <a:lnTo>
                  <a:pt x="4279146" y="0"/>
                </a:lnTo>
                <a:close/>
              </a:path>
            </a:pathLst>
          </a:custGeom>
          <a:blipFill>
            <a:blip r:embed="rId4">
              <a:alphaModFix amt="7999"/>
              <a:extLst>
                <a:ext uri="{96DAC541-7B7A-43D3-8B79-37D633B846F1}">
                  <asvg:svgBlip xmlns:asvg="http://schemas.microsoft.com/office/drawing/2016/SVG/main" r:embed="rId5"/>
                </a:ext>
              </a:extLst>
            </a:blip>
            <a:stretch>
              <a:fillRect/>
            </a:stretch>
          </a:blipFill>
        </p:spPr>
      </p:sp>
      <p:sp>
        <p:nvSpPr>
          <p:cNvPr id="9" name="Freeform 9"/>
          <p:cNvSpPr/>
          <p:nvPr/>
        </p:nvSpPr>
        <p:spPr>
          <a:xfrm>
            <a:off x="0" y="5878104"/>
            <a:ext cx="3102085" cy="3102085"/>
          </a:xfrm>
          <a:custGeom>
            <a:avLst/>
            <a:gdLst/>
            <a:ahLst/>
            <a:cxnLst/>
            <a:rect l="l" t="t" r="r" b="b"/>
            <a:pathLst>
              <a:path w="3102085" h="3102085">
                <a:moveTo>
                  <a:pt x="0" y="0"/>
                </a:moveTo>
                <a:lnTo>
                  <a:pt x="3102085" y="0"/>
                </a:lnTo>
                <a:lnTo>
                  <a:pt x="3102085" y="3102084"/>
                </a:lnTo>
                <a:lnTo>
                  <a:pt x="0" y="310208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6064864" y="64955"/>
            <a:ext cx="2190330" cy="1927490"/>
          </a:xfrm>
          <a:custGeom>
            <a:avLst/>
            <a:gdLst/>
            <a:ahLst/>
            <a:cxnLst/>
            <a:rect l="l" t="t" r="r" b="b"/>
            <a:pathLst>
              <a:path w="2190330" h="1927490">
                <a:moveTo>
                  <a:pt x="0" y="0"/>
                </a:moveTo>
                <a:lnTo>
                  <a:pt x="2190330" y="0"/>
                </a:lnTo>
                <a:lnTo>
                  <a:pt x="2190330" y="1927490"/>
                </a:lnTo>
                <a:lnTo>
                  <a:pt x="0" y="192749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1" name="Freeform 11"/>
          <p:cNvSpPr/>
          <p:nvPr/>
        </p:nvSpPr>
        <p:spPr>
          <a:xfrm>
            <a:off x="3834929" y="5339552"/>
            <a:ext cx="11006942" cy="2852503"/>
          </a:xfrm>
          <a:custGeom>
            <a:avLst/>
            <a:gdLst/>
            <a:ahLst/>
            <a:cxnLst/>
            <a:rect l="l" t="t" r="r" b="b"/>
            <a:pathLst>
              <a:path w="11006942" h="2852503">
                <a:moveTo>
                  <a:pt x="0" y="0"/>
                </a:moveTo>
                <a:lnTo>
                  <a:pt x="11006941" y="0"/>
                </a:lnTo>
                <a:lnTo>
                  <a:pt x="11006941" y="2852503"/>
                </a:lnTo>
                <a:lnTo>
                  <a:pt x="0" y="2852503"/>
                </a:lnTo>
                <a:lnTo>
                  <a:pt x="0" y="0"/>
                </a:lnTo>
                <a:close/>
              </a:path>
            </a:pathLst>
          </a:custGeom>
          <a:blipFill>
            <a:blip r:embed="rId10"/>
            <a:stretch>
              <a:fillRect/>
            </a:stretch>
          </a:blipFill>
        </p:spPr>
      </p:sp>
      <p:sp>
        <p:nvSpPr>
          <p:cNvPr id="12" name="TextBox 12"/>
          <p:cNvSpPr txBox="1"/>
          <p:nvPr/>
        </p:nvSpPr>
        <p:spPr>
          <a:xfrm>
            <a:off x="2733633" y="3264372"/>
            <a:ext cx="12920006" cy="1989455"/>
          </a:xfrm>
          <a:prstGeom prst="rect">
            <a:avLst/>
          </a:prstGeom>
        </p:spPr>
        <p:txBody>
          <a:bodyPr lIns="0" tIns="0" rIns="0" bIns="0" rtlCol="0" anchor="t">
            <a:spAutoFit/>
          </a:bodyPr>
          <a:lstStyle/>
          <a:p>
            <a:pPr algn="just">
              <a:lnSpc>
                <a:spcPts val="3219"/>
              </a:lnSpc>
              <a:spcBef>
                <a:spcPct val="0"/>
              </a:spcBef>
            </a:pPr>
            <a:r>
              <a:rPr lang="en-US" sz="2299" spc="459">
                <a:solidFill>
                  <a:srgbClr val="222222"/>
                </a:solidFill>
                <a:latin typeface="DM Sans"/>
                <a:ea typeface="DM Sans"/>
                <a:cs typeface="DM Sans"/>
                <a:sym typeface="DM Sans"/>
              </a:rPr>
              <a:t>Tekislikdagi zaryadlangan zarralar kanallashishi kristallograf tekislikka nisbatan kichik burchak ostida tushganda kuzatiladi. Ushbu holda zarralar qo'shni tekisliklardan galma-gal qaytadi va uning traektoriyasi sinusoidani eslatadi (5-rasm). Bunda zarra yadro dan ma'lum bir uzoqlikda ushlab turiladi.</a:t>
            </a:r>
          </a:p>
        </p:txBody>
      </p:sp>
      <p:sp>
        <p:nvSpPr>
          <p:cNvPr id="13" name="TextBox 13"/>
          <p:cNvSpPr txBox="1"/>
          <p:nvPr/>
        </p:nvSpPr>
        <p:spPr>
          <a:xfrm>
            <a:off x="2130164" y="8257029"/>
            <a:ext cx="14126943" cy="326978"/>
          </a:xfrm>
          <a:prstGeom prst="rect">
            <a:avLst/>
          </a:prstGeom>
        </p:spPr>
        <p:txBody>
          <a:bodyPr lIns="0" tIns="0" rIns="0" bIns="0" rtlCol="0" anchor="t">
            <a:spAutoFit/>
          </a:bodyPr>
          <a:lstStyle/>
          <a:p>
            <a:pPr algn="ctr">
              <a:lnSpc>
                <a:spcPts val="2659"/>
              </a:lnSpc>
              <a:spcBef>
                <a:spcPct val="0"/>
              </a:spcBef>
            </a:pPr>
            <a:r>
              <a:rPr lang="en-US" sz="1899">
                <a:solidFill>
                  <a:srgbClr val="222222"/>
                </a:solidFill>
                <a:latin typeface="DM Sans"/>
                <a:ea typeface="DM Sans"/>
                <a:cs typeface="DM Sans"/>
                <a:sym typeface="DM Sans"/>
              </a:rPr>
              <a:t>5-rasm. Tekislikdagi zaryadlangan zarralar kanallashishi.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AutoShape 2"/>
          <p:cNvSpPr/>
          <p:nvPr/>
        </p:nvSpPr>
        <p:spPr>
          <a:xfrm>
            <a:off x="1633120" y="1778846"/>
            <a:ext cx="16186785" cy="0"/>
          </a:xfrm>
          <a:prstGeom prst="line">
            <a:avLst/>
          </a:prstGeom>
          <a:ln w="38100" cap="flat">
            <a:solidFill>
              <a:srgbClr val="222222"/>
            </a:solidFill>
            <a:prstDash val="solid"/>
            <a:headEnd type="none" w="sm" len="sm"/>
            <a:tailEnd type="none" w="sm" len="sm"/>
          </a:ln>
        </p:spPr>
      </p:sp>
      <p:sp>
        <p:nvSpPr>
          <p:cNvPr id="3" name="Freeform 3"/>
          <p:cNvSpPr/>
          <p:nvPr/>
        </p:nvSpPr>
        <p:spPr>
          <a:xfrm rot="-578125">
            <a:off x="-1497005" y="-5654412"/>
            <a:ext cx="7581519" cy="8229600"/>
          </a:xfrm>
          <a:custGeom>
            <a:avLst/>
            <a:gdLst/>
            <a:ahLst/>
            <a:cxnLst/>
            <a:rect l="l" t="t" r="r" b="b"/>
            <a:pathLst>
              <a:path w="7581519" h="8229600">
                <a:moveTo>
                  <a:pt x="0" y="0"/>
                </a:moveTo>
                <a:lnTo>
                  <a:pt x="7581519" y="0"/>
                </a:lnTo>
                <a:lnTo>
                  <a:pt x="7581519" y="8229600"/>
                </a:lnTo>
                <a:lnTo>
                  <a:pt x="0" y="8229600"/>
                </a:lnTo>
                <a:lnTo>
                  <a:pt x="0" y="0"/>
                </a:lnTo>
                <a:close/>
              </a:path>
            </a:pathLst>
          </a:custGeom>
          <a:blipFill>
            <a:blip r:embed="rId2"/>
            <a:stretch>
              <a:fillRect/>
            </a:stretch>
          </a:blipFill>
        </p:spPr>
      </p:sp>
      <p:sp>
        <p:nvSpPr>
          <p:cNvPr id="4" name="Freeform 4"/>
          <p:cNvSpPr/>
          <p:nvPr/>
        </p:nvSpPr>
        <p:spPr>
          <a:xfrm rot="4070472">
            <a:off x="15172386" y="3203550"/>
            <a:ext cx="7951851" cy="8229600"/>
          </a:xfrm>
          <a:custGeom>
            <a:avLst/>
            <a:gdLst/>
            <a:ahLst/>
            <a:cxnLst/>
            <a:rect l="l" t="t" r="r" b="b"/>
            <a:pathLst>
              <a:path w="7951851" h="8229600">
                <a:moveTo>
                  <a:pt x="0" y="0"/>
                </a:moveTo>
                <a:lnTo>
                  <a:pt x="7951851" y="0"/>
                </a:lnTo>
                <a:lnTo>
                  <a:pt x="7951851" y="8229600"/>
                </a:lnTo>
                <a:lnTo>
                  <a:pt x="0" y="8229600"/>
                </a:lnTo>
                <a:lnTo>
                  <a:pt x="0" y="0"/>
                </a:lnTo>
                <a:close/>
              </a:path>
            </a:pathLst>
          </a:custGeom>
          <a:blipFill>
            <a:blip r:embed="rId3"/>
            <a:stretch>
              <a:fillRect/>
            </a:stretch>
          </a:blipFill>
        </p:spPr>
      </p:sp>
      <p:sp>
        <p:nvSpPr>
          <p:cNvPr id="5" name="Freeform 5"/>
          <p:cNvSpPr/>
          <p:nvPr/>
        </p:nvSpPr>
        <p:spPr>
          <a:xfrm>
            <a:off x="13660305" y="1754779"/>
            <a:ext cx="3202181" cy="2314967"/>
          </a:xfrm>
          <a:custGeom>
            <a:avLst/>
            <a:gdLst/>
            <a:ahLst/>
            <a:cxnLst/>
            <a:rect l="l" t="t" r="r" b="b"/>
            <a:pathLst>
              <a:path w="3202181" h="2314967">
                <a:moveTo>
                  <a:pt x="0" y="0"/>
                </a:moveTo>
                <a:lnTo>
                  <a:pt x="3202180" y="0"/>
                </a:lnTo>
                <a:lnTo>
                  <a:pt x="3202180" y="2314966"/>
                </a:lnTo>
                <a:lnTo>
                  <a:pt x="0" y="2314966"/>
                </a:lnTo>
                <a:lnTo>
                  <a:pt x="0" y="0"/>
                </a:lnTo>
                <a:close/>
              </a:path>
            </a:pathLst>
          </a:custGeom>
          <a:blipFill>
            <a:blip r:embed="rId4">
              <a:alphaModFix amt="6999"/>
              <a:extLst>
                <a:ext uri="{96DAC541-7B7A-43D3-8B79-37D633B846F1}">
                  <asvg:svgBlip xmlns:asvg="http://schemas.microsoft.com/office/drawing/2016/SVG/main" r:embed="rId5"/>
                </a:ext>
              </a:extLst>
            </a:blip>
            <a:stretch>
              <a:fillRect/>
            </a:stretch>
          </a:blipFill>
        </p:spPr>
      </p:sp>
      <p:sp>
        <p:nvSpPr>
          <p:cNvPr id="6" name="TextBox 6"/>
          <p:cNvSpPr txBox="1"/>
          <p:nvPr/>
        </p:nvSpPr>
        <p:spPr>
          <a:xfrm>
            <a:off x="1028700" y="2243943"/>
            <a:ext cx="8504748" cy="5189855"/>
          </a:xfrm>
          <a:prstGeom prst="rect">
            <a:avLst/>
          </a:prstGeom>
        </p:spPr>
        <p:txBody>
          <a:bodyPr lIns="0" tIns="0" rIns="0" bIns="0" rtlCol="0" anchor="t">
            <a:spAutoFit/>
          </a:bodyPr>
          <a:lstStyle/>
          <a:p>
            <a:pPr algn="just">
              <a:lnSpc>
                <a:spcPts val="3219"/>
              </a:lnSpc>
              <a:spcBef>
                <a:spcPct val="0"/>
              </a:spcBef>
            </a:pPr>
            <a:r>
              <a:rPr lang="en-US" sz="2299" spc="459">
                <a:solidFill>
                  <a:srgbClr val="222222"/>
                </a:solidFill>
                <a:latin typeface="DM Sans"/>
                <a:ea typeface="DM Sans"/>
                <a:cs typeface="DM Sans"/>
                <a:sym typeface="DM Sans"/>
              </a:rPr>
              <a:t>Zaryadlangan zarralar kanallashishi, monokristalli nishonda yadro reaksiyalari yuz berganda ular mahsulotlarining burchak taqsimotida yaqqol namoyon bo'ladi (6-rasm).     bo lganda nishondan chiqayotgan zarralarning intensivligi keskin kamayib ketishi, nishonga kelib tushayotgan zarralar dastasining asosiy qismi zaryadlangan zarralar kanallashishi rejimiga tushishidan darak beradi va ularning yadro bilan to'qnashish ehtimolligi, binobarin yadro reaksiyalarining yuz berishi sezilarli kamayadi.</a:t>
            </a:r>
          </a:p>
        </p:txBody>
      </p:sp>
      <p:pic>
        <p:nvPicPr>
          <p:cNvPr id="7" name="Picture 7"/>
          <p:cNvPicPr>
            <a:picLocks noChangeAspect="1"/>
          </p:cNvPicPr>
          <p:nvPr/>
        </p:nvPicPr>
        <p:blipFill>
          <a:blip r:embed="rId6"/>
          <a:stretch>
            <a:fillRect/>
          </a:stretch>
        </p:blipFill>
        <p:spPr>
          <a:xfrm>
            <a:off x="2145110" y="3879287"/>
            <a:ext cx="882125" cy="380918"/>
          </a:xfrm>
          <a:prstGeom prst="rect">
            <a:avLst/>
          </a:prstGeom>
        </p:spPr>
      </p:pic>
      <p:sp>
        <p:nvSpPr>
          <p:cNvPr id="8" name="Freeform 8"/>
          <p:cNvSpPr/>
          <p:nvPr/>
        </p:nvSpPr>
        <p:spPr>
          <a:xfrm>
            <a:off x="10778951" y="2552626"/>
            <a:ext cx="5762707" cy="3811554"/>
          </a:xfrm>
          <a:custGeom>
            <a:avLst/>
            <a:gdLst/>
            <a:ahLst/>
            <a:cxnLst/>
            <a:rect l="l" t="t" r="r" b="b"/>
            <a:pathLst>
              <a:path w="5762707" h="3811554">
                <a:moveTo>
                  <a:pt x="0" y="0"/>
                </a:moveTo>
                <a:lnTo>
                  <a:pt x="5762708" y="0"/>
                </a:lnTo>
                <a:lnTo>
                  <a:pt x="5762708" y="3811554"/>
                </a:lnTo>
                <a:lnTo>
                  <a:pt x="0" y="3811554"/>
                </a:lnTo>
                <a:lnTo>
                  <a:pt x="0" y="0"/>
                </a:lnTo>
                <a:close/>
              </a:path>
            </a:pathLst>
          </a:custGeom>
          <a:blipFill>
            <a:blip r:embed="rId7"/>
            <a:stretch>
              <a:fillRect/>
            </a:stretch>
          </a:blipFill>
        </p:spPr>
      </p:sp>
      <p:sp>
        <p:nvSpPr>
          <p:cNvPr id="9" name="TextBox 9"/>
          <p:cNvSpPr txBox="1"/>
          <p:nvPr/>
        </p:nvSpPr>
        <p:spPr>
          <a:xfrm>
            <a:off x="9411331" y="6670689"/>
            <a:ext cx="8852946" cy="898669"/>
          </a:xfrm>
          <a:prstGeom prst="rect">
            <a:avLst/>
          </a:prstGeom>
        </p:spPr>
        <p:txBody>
          <a:bodyPr lIns="0" tIns="0" rIns="0" bIns="0" rtlCol="0" anchor="t">
            <a:spAutoFit/>
          </a:bodyPr>
          <a:lstStyle/>
          <a:p>
            <a:pPr algn="ctr">
              <a:lnSpc>
                <a:spcPts val="2442"/>
              </a:lnSpc>
              <a:spcBef>
                <a:spcPct val="0"/>
              </a:spcBef>
            </a:pPr>
            <a:r>
              <a:rPr lang="en-US" sz="1744" spc="348">
                <a:solidFill>
                  <a:srgbClr val="222222"/>
                </a:solidFill>
                <a:latin typeface="DM Sans"/>
                <a:ea typeface="DM Sans"/>
                <a:cs typeface="DM Sans"/>
                <a:sym typeface="DM Sans"/>
              </a:rPr>
              <a:t>6-rasm.Qayd qilingan reaksiya mahsuloti bo'lgan N zarralar sonining tushayotgan zarralar dastasi yo'nalishi bilan kristallografik o'q orasidagi    burchakka bog'lanishi.</a:t>
            </a:r>
          </a:p>
        </p:txBody>
      </p:sp>
      <p:pic>
        <p:nvPicPr>
          <p:cNvPr id="10" name="Picture 10"/>
          <p:cNvPicPr>
            <a:picLocks noChangeAspect="1"/>
          </p:cNvPicPr>
          <p:nvPr/>
        </p:nvPicPr>
        <p:blipFill>
          <a:blip r:embed="rId8"/>
          <a:stretch>
            <a:fillRect/>
          </a:stretch>
        </p:blipFill>
        <p:spPr>
          <a:xfrm>
            <a:off x="14045237" y="7269191"/>
            <a:ext cx="348580" cy="32921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827</Words>
  <Application>Microsoft Office PowerPoint</Application>
  <PresentationFormat>Произвольный</PresentationFormat>
  <Paragraphs>49</Paragraphs>
  <Slides>12</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12</vt:i4>
      </vt:variant>
    </vt:vector>
  </HeadingPairs>
  <TitlesOfParts>
    <vt:vector size="19" baseType="lpstr">
      <vt:lpstr>DM Sans</vt:lpstr>
      <vt:lpstr>DM Sans Bold</vt:lpstr>
      <vt:lpstr>Cambria Math</vt:lpstr>
      <vt:lpstr>Calibri</vt:lpstr>
      <vt:lpstr>Open Sans</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 and Cream Minimalist Chemistry Thesis Defense Presentation</dc:title>
  <cp:lastModifiedBy>Bahrom Shokirov</cp:lastModifiedBy>
  <cp:revision>3</cp:revision>
  <dcterms:created xsi:type="dcterms:W3CDTF">2006-08-16T00:00:00Z</dcterms:created>
  <dcterms:modified xsi:type="dcterms:W3CDTF">2026-03-25T18:55:35Z</dcterms:modified>
  <dc:identifier>DAHE-bzhYFA</dc:identifier>
</cp:coreProperties>
</file>