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Shape 1"/>
          <p:cNvSpPr/>
          <p:nvPr/>
        </p:nvSpPr>
        <p:spPr>
          <a:xfrm>
            <a:off x="11430000" y="0"/>
            <a:ext cx="758952" cy="6858000"/>
          </a:xfrm>
          <a:prstGeom prst="rect">
            <a:avLst/>
          </a:prstGeom>
          <a:solidFill>
            <a:srgbClr val="0D4F4A"/>
          </a:solidFill>
          <a:ln/>
        </p:spPr>
      </p:sp>
      <p:sp>
        <p:nvSpPr>
          <p:cNvPr id="4" name="Shape 2"/>
          <p:cNvSpPr/>
          <p:nvPr/>
        </p:nvSpPr>
        <p:spPr>
          <a:xfrm>
            <a:off x="8961120" y="-731520"/>
            <a:ext cx="3840480" cy="3840480"/>
          </a:xfrm>
          <a:prstGeom prst="ellipse">
            <a:avLst/>
          </a:prstGeom>
          <a:solidFill>
            <a:srgbClr val="1E293B"/>
          </a:solidFill>
          <a:ln/>
        </p:spPr>
      </p:sp>
      <p:sp>
        <p:nvSpPr>
          <p:cNvPr id="5" name="Shape 3"/>
          <p:cNvSpPr/>
          <p:nvPr/>
        </p:nvSpPr>
        <p:spPr>
          <a:xfrm>
            <a:off x="-1097280" y="4389120"/>
            <a:ext cx="3200400" cy="3200400"/>
          </a:xfrm>
          <a:prstGeom prst="ellipse">
            <a:avLst/>
          </a:prstGeom>
          <a:solidFill>
            <a:srgbClr val="1E293B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463040"/>
            <a:ext cx="10515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</a:t>
            </a:r>
            <a:endParaRPr lang="en-US" sz="3200" dirty="0"/>
          </a:p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STERILIZATSIYA QILISH USULLARI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640080" y="306324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Sterillikni nazorat qilish turlari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640080" y="3611880"/>
            <a:ext cx="2286000" cy="36576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40233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Bajardi:  Qo'ldashaliyev Jur'atbek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44348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Tekshirdi:  Doctor Arif Abbasov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0080" y="5120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Tibbiyot ta'limi  ·  Amaliyot kursi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645920" cy="36576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51560"/>
            <a:ext cx="5394960" cy="960120"/>
          </a:xfrm>
          <a:prstGeom prst="roundRect">
            <a:avLst>
              <a:gd name="adj" fmla="val 76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30759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554480" y="134416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Sterilizatsiya tushunchasi va ahamiyati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2194560"/>
            <a:ext cx="5394960" cy="960120"/>
          </a:xfrm>
          <a:prstGeom prst="roundRect">
            <a:avLst>
              <a:gd name="adj" fmla="val 76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45059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554480" y="248716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Sterilizatsiya oldidan tozalash bosqichlari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57200" y="3337560"/>
            <a:ext cx="5394960" cy="960120"/>
          </a:xfrm>
          <a:prstGeom prst="roundRect">
            <a:avLst>
              <a:gd name="adj" fmla="val 76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" y="359359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363016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Fizik sterilizatsiya usullari (bug', quruq issiqlik)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57200" y="4480560"/>
            <a:ext cx="5394960" cy="960120"/>
          </a:xfrm>
          <a:prstGeom prst="roundRect">
            <a:avLst>
              <a:gd name="adj" fmla="val 76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473659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477316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Kimyoviy va past haroratli sterilizatsiya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217920" y="1051560"/>
            <a:ext cx="5394960" cy="960120"/>
          </a:xfrm>
          <a:prstGeom prst="roundRect">
            <a:avLst>
              <a:gd name="adj" fmla="val 76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130759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315200" y="134416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Radiatsion sterilizatsiya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217920" y="2194560"/>
            <a:ext cx="5394960" cy="960120"/>
          </a:xfrm>
          <a:prstGeom prst="roundRect">
            <a:avLst>
              <a:gd name="adj" fmla="val 76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46520" y="245059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315200" y="248716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Sterillikni nazorat qilish turlari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217920" y="3337560"/>
            <a:ext cx="5394960" cy="960120"/>
          </a:xfrm>
          <a:prstGeom prst="roundRect">
            <a:avLst>
              <a:gd name="adj" fmla="val 76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46520" y="359359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7315200" y="363016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Kimyoviy, biologik va fizik indikatorlar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217920" y="4480560"/>
            <a:ext cx="5394960" cy="960120"/>
          </a:xfrm>
          <a:prstGeom prst="roundRect">
            <a:avLst>
              <a:gd name="adj" fmla="val 76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46520" y="473659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7315200" y="477316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Xulosa va tavsiyalar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30" name="Text 28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STERILIZATSIYA TUSHUNCHASI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640080"/>
            <a:ext cx="2011680" cy="36576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11247120" cy="1371600"/>
          </a:xfrm>
          <a:prstGeom prst="roundRect">
            <a:avLst>
              <a:gd name="adj" fmla="val 5333"/>
            </a:avLst>
          </a:prstGeom>
          <a:solidFill>
            <a:srgbClr val="CCFBF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188720"/>
            <a:ext cx="106984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Sterilizatsiya — barcha mikroorganizmlarni (shu jumladan bakteriya sporalarini) to'liq yo'q qilish jarayonidir. Jarrohlik asboblari bemorning steril to'qimalari va qon tomirlari bilan bevosita aloqada bo'lgani uchun ular mutlaq steril bo'lishi shart.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697480"/>
            <a:ext cx="3611880" cy="2194560"/>
          </a:xfrm>
          <a:prstGeom prst="roundRect">
            <a:avLst>
              <a:gd name="adj" fmla="val 333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2697480"/>
            <a:ext cx="109728" cy="21945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292608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Maqsad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3429000"/>
            <a:ext cx="31089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Infeksiya yuqishini oldini olish, bemor xavfsizligini ta'minlash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2697480"/>
            <a:ext cx="3611880" cy="2194560"/>
          </a:xfrm>
          <a:prstGeom prst="roundRect">
            <a:avLst>
              <a:gd name="adj" fmla="val 333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97680" y="2697480"/>
            <a:ext cx="109728" cy="21945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3" name="Text 11"/>
          <p:cNvSpPr/>
          <p:nvPr/>
        </p:nvSpPr>
        <p:spPr>
          <a:xfrm>
            <a:off x="4617720" y="292608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Ob'ektlar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617720" y="3429000"/>
            <a:ext cx="31089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asboblari, implantlar, kateterlar, ignalar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38160" y="2697480"/>
            <a:ext cx="3611880" cy="2194560"/>
          </a:xfrm>
          <a:prstGeom prst="roundRect">
            <a:avLst>
              <a:gd name="adj" fmla="val 333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138160" y="2697480"/>
            <a:ext cx="109728" cy="21945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7" name="Text 15"/>
          <p:cNvSpPr/>
          <p:nvPr/>
        </p:nvSpPr>
        <p:spPr>
          <a:xfrm>
            <a:off x="8458200" y="292608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Natija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458200" y="3429000"/>
            <a:ext cx="31089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Mikroorganizmlarning barcha shakllarining o'limi (SAL 10⁻⁶)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20" name="Text 18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STERILIZATSIYA VA DEZINFEKSIYA FARQI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640080"/>
            <a:ext cx="2286000" cy="36576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51560"/>
            <a:ext cx="5394960" cy="4937760"/>
          </a:xfrm>
          <a:prstGeom prst="roundRect">
            <a:avLst>
              <a:gd name="adj" fmla="val 148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051560"/>
            <a:ext cx="5394960" cy="6400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18872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STERILIZATSIYA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196596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Barcha mikroorganizmlar va sporalar yo'q qilinadi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260604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Kritik buyumlar uchun majburiy (jarrohlik asboblari)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324612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Yuqori harorat yoki kuchli kimyoviy vositalar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388620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Natija: mutlaq sterillik (SAL ≤ 10⁻⁶)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" y="452628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Misollar: avtoklav, ETO, plazma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309360" y="1051560"/>
            <a:ext cx="5394960" cy="4937760"/>
          </a:xfrm>
          <a:prstGeom prst="roundRect">
            <a:avLst>
              <a:gd name="adj" fmla="val 148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09360" y="1051560"/>
            <a:ext cx="5394960" cy="64008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5" name="Text 13"/>
          <p:cNvSpPr/>
          <p:nvPr/>
        </p:nvSpPr>
        <p:spPr>
          <a:xfrm>
            <a:off x="6309360" y="118872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DEZINFEKSIYA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583680" y="196596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Ko'pchilik patogenlar o'ldiriladi, sporalar saqlanishi mumkin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583680" y="260604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Yarim-kritik va no-kritik buyumlar uchun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583680" y="324612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Kimyoviy dezinfektantlar yoki past harorat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583680" y="388620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Natija: yuqori, o'rta yoki past darajali dezinfeksiya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583680" y="452628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Misollar: glutaraldegid, spirt, xlorid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SPAULDING TASNIFI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 buyumlarni infeksiya xavfiga qarab uch guruhga bo'lish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3611880" cy="4754880"/>
          </a:xfrm>
          <a:prstGeom prst="roundRect">
            <a:avLst>
              <a:gd name="adj" fmla="val 202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143000"/>
            <a:ext cx="3611880" cy="6858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28016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KRITIK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210312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 to'qimalarga kiradi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288036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365760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Implantlar, kateterlar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443484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Talab: Sterilizatsiya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297680" y="1143000"/>
            <a:ext cx="3611880" cy="4754880"/>
          </a:xfrm>
          <a:prstGeom prst="roundRect">
            <a:avLst>
              <a:gd name="adj" fmla="val 202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97680" y="1143000"/>
            <a:ext cx="3611880" cy="68580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4" name="Text 12"/>
          <p:cNvSpPr/>
          <p:nvPr/>
        </p:nvSpPr>
        <p:spPr>
          <a:xfrm>
            <a:off x="4297680" y="128016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YARIM-KRITIK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572000" y="210312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Shilliq qavat / yara bilan aloqa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0" y="288036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Endoskoplar, respirator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72000" y="365760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Laringoskop pichoqlari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0" y="443484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Talab: Yuqori darajali dezinfeksiya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138160" y="1143000"/>
            <a:ext cx="3611880" cy="4754880"/>
          </a:xfrm>
          <a:prstGeom prst="roundRect">
            <a:avLst>
              <a:gd name="adj" fmla="val 202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138160" y="1143000"/>
            <a:ext cx="3611880" cy="6858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1" name="Text 19"/>
          <p:cNvSpPr/>
          <p:nvPr/>
        </p:nvSpPr>
        <p:spPr>
          <a:xfrm>
            <a:off x="8138160" y="128016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NO-KRITIK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412480" y="210312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butun teriga tegadi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412480" y="288036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Stetoskoplar, tonometr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412480" y="365760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Yotoq jihozlari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412480" y="443484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Talab: Past darajali dezinfeksiya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27" name="Text 25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STERILIZATSIYA OLDIDAN TOZALASH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Tozalash — sterilizatsiyaning eng muhim bosqichi. Organik qoldiqlar sterilizatsiya samaradorligini keskin pasaytiradi.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325880"/>
            <a:ext cx="640080" cy="64008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444752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371600" y="11887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Dastlabki yuvish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71600" y="16002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Operatsiyadan so'ng darhol qon va to'qima qoldiqlarini sovuq suv yoki fiziologik eritma bilan yuvish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2920" y="2514600"/>
            <a:ext cx="640080" cy="64008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0" name="Text 8"/>
          <p:cNvSpPr/>
          <p:nvPr/>
        </p:nvSpPr>
        <p:spPr>
          <a:xfrm>
            <a:off x="502920" y="2633472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371600" y="23774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Namlash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371600" y="27889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Enzimatik yoki ishqoriy yuvish vositasida 5–20 daqiqa namlash (organik moddalarni eritish)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02920" y="3703320"/>
            <a:ext cx="640080" cy="64008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22192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371600" y="35661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Mexanik tozalash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71600" y="39776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Ultratovushli tozalagich yoki maxsus cho'tkalar bilan bo'g'imlar va kanallarni tozalash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02920" y="4892040"/>
            <a:ext cx="640080" cy="64008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5010912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71600" y="47548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Chayish va quritish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71600" y="516636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Distillangan suv bilan yaxshilab chayish, so'ngra to'liq quritish (namlik sterilizatsiyaga xalaqit beradi)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FIZIK STERILIZATSIYA USULLARI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640080"/>
            <a:ext cx="2011680" cy="36576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51560"/>
            <a:ext cx="5577840" cy="2240280"/>
          </a:xfrm>
          <a:prstGeom prst="roundRect">
            <a:avLst>
              <a:gd name="adj" fmla="val 326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71600"/>
            <a:ext cx="1005840" cy="1005840"/>
          </a:xfrm>
          <a:prstGeom prst="roundRect">
            <a:avLst>
              <a:gd name="adj" fmla="val 13636"/>
            </a:avLst>
          </a:prstGeom>
          <a:solidFill>
            <a:srgbClr val="CCFBF1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600200"/>
            <a:ext cx="1005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920240" y="1371600"/>
            <a:ext cx="3840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Bug' sterilizatsiyasi (Avtoklav)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920240" y="2286000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Yuqori bosimli to'yingan bug'. Eng ishonchli va keng tarqalgan usul.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309360" y="1051560"/>
            <a:ext cx="5577840" cy="2240280"/>
          </a:xfrm>
          <a:prstGeom prst="roundRect">
            <a:avLst>
              <a:gd name="adj" fmla="val 326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37960" y="1371600"/>
            <a:ext cx="1005840" cy="1005840"/>
          </a:xfrm>
          <a:prstGeom prst="roundRect">
            <a:avLst>
              <a:gd name="adj" fmla="val 13636"/>
            </a:avLst>
          </a:prstGeom>
          <a:solidFill>
            <a:srgbClr val="CCFBF1"/>
          </a:solidFill>
          <a:ln/>
        </p:spPr>
      </p:sp>
      <p:sp>
        <p:nvSpPr>
          <p:cNvPr id="12" name="Text 10"/>
          <p:cNvSpPr/>
          <p:nvPr/>
        </p:nvSpPr>
        <p:spPr>
          <a:xfrm>
            <a:off x="6537960" y="1600200"/>
            <a:ext cx="1005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772400" y="1371600"/>
            <a:ext cx="3840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Quruq issiqlik sterilizatsiyasi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772400" y="2286000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Issiq havo shkaflari. Namlikka sezgir metall asboblar uchun.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520440"/>
            <a:ext cx="5577840" cy="2240280"/>
          </a:xfrm>
          <a:prstGeom prst="roundRect">
            <a:avLst>
              <a:gd name="adj" fmla="val 326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840480"/>
            <a:ext cx="1005840" cy="1005840"/>
          </a:xfrm>
          <a:prstGeom prst="roundRect">
            <a:avLst>
              <a:gd name="adj" fmla="val 13636"/>
            </a:avLst>
          </a:prstGeom>
          <a:solidFill>
            <a:srgbClr val="CCFBF1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4069080"/>
            <a:ext cx="1005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920240" y="3840480"/>
            <a:ext cx="3840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Qaynatish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920240" y="4754880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Oddiy sharoitlarda cheklangan qo'llaniladi. Sporalar to'liq o'ldirilmaydi.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309360" y="3520440"/>
            <a:ext cx="5577840" cy="2240280"/>
          </a:xfrm>
          <a:prstGeom prst="roundRect">
            <a:avLst>
              <a:gd name="adj" fmla="val 326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537960" y="3840480"/>
            <a:ext cx="1005840" cy="1005840"/>
          </a:xfrm>
          <a:prstGeom prst="roundRect">
            <a:avLst>
              <a:gd name="adj" fmla="val 13636"/>
            </a:avLst>
          </a:prstGeom>
          <a:solidFill>
            <a:srgbClr val="CCFBF1"/>
          </a:solidFill>
          <a:ln/>
        </p:spPr>
      </p:sp>
      <p:sp>
        <p:nvSpPr>
          <p:cNvPr id="22" name="Text 20"/>
          <p:cNvSpPr/>
          <p:nvPr/>
        </p:nvSpPr>
        <p:spPr>
          <a:xfrm>
            <a:off x="6537960" y="4069080"/>
            <a:ext cx="1005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7772400" y="3840480"/>
            <a:ext cx="3840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Olovda kuydirish (flambaj)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772400" y="4754880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Tez sterilizatsiya uchun (ignalar, qaychi uchlari). Amaliyotda kam ishlatiladi.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26" name="Text 24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BUG' STERILIZATSIYASI (AVTOKLAV)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Sog'liqni saqlash muassasalarida eng ishonchli va keng qo'llaniladigan usul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7315200" cy="4846320"/>
          </a:xfrm>
          <a:prstGeom prst="roundRect">
            <a:avLst>
              <a:gd name="adj" fmla="val 150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28016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Ishlash prinsipi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1737360"/>
            <a:ext cx="67665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Yuqori bosim ostida to'yingan suv bug'i mikroorganizmlarning oqsillarini denaturatsiya qiladi va DNA ni buzadi. Bug'ning penetratsiyasi yuqori bo'lgani uchun murakkab shakldagi asboblar ham samarali sterilizatsiya qilinadi.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108960"/>
            <a:ext cx="6766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Asosiy afzalliklari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2960" y="3566160"/>
            <a:ext cx="6583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Eng yuqori sterillik kafolati (gold standard)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2960" y="4023360"/>
            <a:ext cx="6583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Tez sikl (15–30 daqiqa)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22960" y="4480560"/>
            <a:ext cx="6583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Arzon va ekologik toza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2960" y="4937760"/>
            <a:ext cx="6583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Metall asboblar uchun ideal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046720" y="1097280"/>
            <a:ext cx="3657600" cy="2194560"/>
          </a:xfrm>
          <a:prstGeom prst="roundRect">
            <a:avLst>
              <a:gd name="adj" fmla="val 3333"/>
            </a:avLst>
          </a:prstGeom>
          <a:solidFill>
            <a:srgbClr val="CCFBF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0" y="137160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121 °C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8229600" y="210312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15–20 daqiqa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atm bosim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046720" y="3520440"/>
            <a:ext cx="3657600" cy="2423160"/>
          </a:xfrm>
          <a:prstGeom prst="roundRect">
            <a:avLst>
              <a:gd name="adj" fmla="val 3019"/>
            </a:avLst>
          </a:prstGeom>
          <a:solidFill>
            <a:srgbClr val="DBEAFE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046720" y="379476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134 °C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8229600" y="452628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3–5 daqiqa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atm bosim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(tez rejim)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20" name="Text 18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AVTOKLAV REJIMLARI VA PARAMETRLARI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2834640" cy="594360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4300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337560" y="1005840"/>
            <a:ext cx="2834640" cy="594360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7" name="Text 5"/>
          <p:cNvSpPr/>
          <p:nvPr/>
        </p:nvSpPr>
        <p:spPr>
          <a:xfrm>
            <a:off x="3337560" y="114300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Standart rejim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217920" y="1005840"/>
            <a:ext cx="2834640" cy="594360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9" name="Text 7"/>
          <p:cNvSpPr/>
          <p:nvPr/>
        </p:nvSpPr>
        <p:spPr>
          <a:xfrm>
            <a:off x="6217920" y="114300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Tez rejim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098280" y="1005840"/>
            <a:ext cx="2834640" cy="594360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11" name="Text 9"/>
          <p:cNvSpPr/>
          <p:nvPr/>
        </p:nvSpPr>
        <p:spPr>
          <a:xfrm>
            <a:off x="9098280" y="114300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Prion rejim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1600200"/>
            <a:ext cx="2834640" cy="77724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178308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Harorat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337560" y="1600200"/>
            <a:ext cx="2834640" cy="77724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429000" y="178308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121 °C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17920" y="1600200"/>
            <a:ext cx="2834640" cy="77724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09360" y="178308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134 °C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098280" y="1600200"/>
            <a:ext cx="2834640" cy="77724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89720" y="178308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134 °C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2377440"/>
            <a:ext cx="283464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256032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Bosim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337560" y="2377440"/>
            <a:ext cx="283464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429000" y="256032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1,1–1,2 bar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217920" y="2377440"/>
            <a:ext cx="283464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09360" y="256032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2,0–2,2 bar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098280" y="2377440"/>
            <a:ext cx="283464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89720" y="256032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2,0–2,2 bar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57200" y="3154680"/>
            <a:ext cx="2834640" cy="77724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8640" y="333756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Vaqt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3337560" y="3154680"/>
            <a:ext cx="2834640" cy="77724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429000" y="333756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15–20 daqiqa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6217920" y="3154680"/>
            <a:ext cx="2834640" cy="77724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309360" y="333756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3–5 daqiqa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9098280" y="3154680"/>
            <a:ext cx="2834640" cy="77724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189720" y="333756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daqiqa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457200" y="3931920"/>
            <a:ext cx="283464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48640" y="411480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 asboblar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3337560" y="3931920"/>
            <a:ext cx="283464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429000" y="411480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Ko'pchilik metall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6217920" y="3931920"/>
            <a:ext cx="283464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309360" y="411480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Shoshilinch yuk</a:t>
            </a: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9098280" y="3931920"/>
            <a:ext cx="283464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189720" y="411480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Yuqori xavfli</a:t>
            </a:r>
            <a:endParaRPr lang="en-US" sz="1300" dirty="0"/>
          </a:p>
        </p:txBody>
      </p:sp>
      <p:sp>
        <p:nvSpPr>
          <p:cNvPr id="44" name="Shape 42"/>
          <p:cNvSpPr/>
          <p:nvPr/>
        </p:nvSpPr>
        <p:spPr>
          <a:xfrm>
            <a:off x="457200" y="4709160"/>
            <a:ext cx="2834640" cy="77724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48640" y="489204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Qadoqlash</a:t>
            </a:r>
            <a:endParaRPr lang="en-US" sz="1300" dirty="0"/>
          </a:p>
        </p:txBody>
      </p:sp>
      <p:sp>
        <p:nvSpPr>
          <p:cNvPr id="46" name="Shape 44"/>
          <p:cNvSpPr/>
          <p:nvPr/>
        </p:nvSpPr>
        <p:spPr>
          <a:xfrm>
            <a:off x="3337560" y="4709160"/>
            <a:ext cx="2834640" cy="77724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429000" y="489204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O'ralgan / ochiq</a:t>
            </a:r>
            <a:endParaRPr lang="en-US" sz="1300" dirty="0"/>
          </a:p>
        </p:txBody>
      </p:sp>
      <p:sp>
        <p:nvSpPr>
          <p:cNvPr id="48" name="Shape 46"/>
          <p:cNvSpPr/>
          <p:nvPr/>
        </p:nvSpPr>
        <p:spPr>
          <a:xfrm>
            <a:off x="6217920" y="4709160"/>
            <a:ext cx="2834640" cy="77724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309360" y="489204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O'ralgan</a:t>
            </a:r>
            <a:endParaRPr lang="en-US" sz="1300" dirty="0"/>
          </a:p>
        </p:txBody>
      </p:sp>
      <p:sp>
        <p:nvSpPr>
          <p:cNvPr id="50" name="Shape 48"/>
          <p:cNvSpPr/>
          <p:nvPr/>
        </p:nvSpPr>
        <p:spPr>
          <a:xfrm>
            <a:off x="9098280" y="4709160"/>
            <a:ext cx="2834640" cy="77724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9189720" y="489204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Maxsus</a:t>
            </a:r>
            <a:endParaRPr lang="en-US" sz="1300" dirty="0"/>
          </a:p>
        </p:txBody>
      </p:sp>
      <p:sp>
        <p:nvSpPr>
          <p:cNvPr id="52" name="Shape 50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53" name="Text 51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QURUQ ISSIQLIK STERILIZATSIYASI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11247120" cy="1463040"/>
          </a:xfrm>
          <a:prstGeom prst="roundRect">
            <a:avLst>
              <a:gd name="adj" fmla="val 5000"/>
            </a:avLst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43000"/>
            <a:ext cx="106984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Quruq issiqlik sterilizatsiyasi namliksiz yuqori harorat ta'sirida mikroorganizmlarni oksidlanish va oqsillarni yonish orqali yo'q qiladi. Namlikka sezgir asboblar (kukunlar, moylar, shisha idishlar) uchun qo'llaniladi.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2651760"/>
            <a:ext cx="3611880" cy="1554480"/>
          </a:xfrm>
          <a:prstGeom prst="roundRect">
            <a:avLst>
              <a:gd name="adj" fmla="val 4706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2880360"/>
            <a:ext cx="3611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160 °C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457200" y="3520440"/>
            <a:ext cx="3611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 daqiqa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297680" y="2651760"/>
            <a:ext cx="3611880" cy="1554480"/>
          </a:xfrm>
          <a:prstGeom prst="roundRect">
            <a:avLst>
              <a:gd name="adj" fmla="val 4706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297680" y="2880360"/>
            <a:ext cx="3611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170 °C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297680" y="3520440"/>
            <a:ext cx="3611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daqiqa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138160" y="2651760"/>
            <a:ext cx="3611880" cy="1554480"/>
          </a:xfrm>
          <a:prstGeom prst="roundRect">
            <a:avLst>
              <a:gd name="adj" fmla="val 4706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38160" y="2880360"/>
            <a:ext cx="3611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 °C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8138160" y="3520440"/>
            <a:ext cx="3611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daqiqa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57200" y="4480560"/>
            <a:ext cx="112471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Afzalliklari: metallarni korroziyaga uchratmaydi, shisha va kukunlar uchun mos.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Kamchiliklari: uzoq vaqt, yuqori harorat ba'zi materiallarga zarar yetkazishi mumkin.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17" name="Text 15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KIMYOVIY VA PAST HARORATLI STERILIZATSIYA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Issiqlikka sezgir asboblar (plastmassa, optika, elektronika) uchun qo'llaniladi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3657600" cy="2240280"/>
          </a:xfrm>
          <a:prstGeom prst="roundRect">
            <a:avLst>
              <a:gd name="adj" fmla="val 326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097280"/>
            <a:ext cx="109728" cy="22402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41732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Etilen oksidi (ETO)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7240" y="219456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Gaz holatida. Kuchli penetratsiya. Plastmassa va elektronika uchun.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297680" y="1097280"/>
            <a:ext cx="3657600" cy="2240280"/>
          </a:xfrm>
          <a:prstGeom prst="roundRect">
            <a:avLst>
              <a:gd name="adj" fmla="val 326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97680" y="1097280"/>
            <a:ext cx="109728" cy="22402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1" name="Text 9"/>
          <p:cNvSpPr/>
          <p:nvPr/>
        </p:nvSpPr>
        <p:spPr>
          <a:xfrm>
            <a:off x="4617720" y="141732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Vodorod peroksid plazma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617720" y="219456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harorat. Tez sikl. Qoldiq toksik emas.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38160" y="1097280"/>
            <a:ext cx="3657600" cy="2240280"/>
          </a:xfrm>
          <a:prstGeom prst="roundRect">
            <a:avLst>
              <a:gd name="adj" fmla="val 326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38160" y="1097280"/>
            <a:ext cx="109728" cy="22402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5" name="Text 13"/>
          <p:cNvSpPr/>
          <p:nvPr/>
        </p:nvSpPr>
        <p:spPr>
          <a:xfrm>
            <a:off x="8458200" y="141732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Glutaraldegid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458200" y="219456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Suyuq kimyoviy. Endoskoplar uchun 10 soat namlash.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3566160"/>
            <a:ext cx="3657600" cy="2240280"/>
          </a:xfrm>
          <a:prstGeom prst="roundRect">
            <a:avLst>
              <a:gd name="adj" fmla="val 326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3566160"/>
            <a:ext cx="109728" cy="22402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388620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Perasetik kislota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77240" y="466344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Tez ta'sir. Avtomatlashtirilgan tizimlarda qo'llaniladi.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297680" y="3566160"/>
            <a:ext cx="3657600" cy="2240280"/>
          </a:xfrm>
          <a:prstGeom prst="roundRect">
            <a:avLst>
              <a:gd name="adj" fmla="val 326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297680" y="3566160"/>
            <a:ext cx="109728" cy="22402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3" name="Text 21"/>
          <p:cNvSpPr/>
          <p:nvPr/>
        </p:nvSpPr>
        <p:spPr>
          <a:xfrm>
            <a:off x="4617720" y="388620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Formaldegid bug'i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617720" y="466344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haroratli bug'. Cheklangan qo'llaniladi.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8138160" y="3566160"/>
            <a:ext cx="3657600" cy="2240280"/>
          </a:xfrm>
          <a:prstGeom prst="roundRect">
            <a:avLst>
              <a:gd name="adj" fmla="val 326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38160" y="3566160"/>
            <a:ext cx="109728" cy="224028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7" name="Text 25"/>
          <p:cNvSpPr/>
          <p:nvPr/>
        </p:nvSpPr>
        <p:spPr>
          <a:xfrm>
            <a:off x="8458200" y="388620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Ozon + H₂O₂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8458200" y="466344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Zamonaviy kombinatsiyalangan usul.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30" name="Text 28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ETILEN OKSIDI (ETO) STERILIZATSIYASI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11247120" cy="1280160"/>
          </a:xfrm>
          <a:prstGeom prst="roundRect">
            <a:avLst>
              <a:gd name="adj" fmla="val 5714"/>
            </a:avLst>
          </a:prstGeom>
          <a:solidFill>
            <a:srgbClr val="CCFBF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097280"/>
            <a:ext cx="106984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Etilen oksidi — issiqlikka sezgir tibbiy buyumlarni sterilizatsiya qilish uchun 1950-yillardan beri qo'llaniladigan gaz. Mikroorganizmlarning hujayra funksiyalarini buzib, ularni o'ldiradi. Kuchli penetratsiya qobiliyatiga ega.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2468880"/>
            <a:ext cx="3657600" cy="3383280"/>
          </a:xfrm>
          <a:prstGeom prst="roundRect">
            <a:avLst>
              <a:gd name="adj" fmla="val 2162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269748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Parametrlar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291840"/>
            <a:ext cx="32004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Harorat: 50–60 °C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Vaqt: 1–6 soat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Shamollatish: 8–12 soat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297680" y="2468880"/>
            <a:ext cx="3657600" cy="3383280"/>
          </a:xfrm>
          <a:prstGeom prst="roundRect">
            <a:avLst>
              <a:gd name="adj" fmla="val 2162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26280" y="269748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Afzalliklari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26280" y="3291840"/>
            <a:ext cx="32004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Issiqlikka sezgir materiallar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Kuchli penetratsiya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Murakkab shakllar uchun mos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38160" y="2468880"/>
            <a:ext cx="3657600" cy="3383280"/>
          </a:xfrm>
          <a:prstGeom prst="roundRect">
            <a:avLst>
              <a:gd name="adj" fmla="val 2162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66760" y="2697480"/>
            <a:ext cx="3200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Kamchiliklari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366760" y="3291840"/>
            <a:ext cx="32004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Toksik va kanserogen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Uzoq sikl + aeratsiya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Maxsus jihoz va nazorat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16" name="Text 14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VODOROD PEROKSID GAZ PLAZMA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7132320" cy="5029200"/>
          </a:xfrm>
          <a:prstGeom prst="roundRect">
            <a:avLst>
              <a:gd name="adj" fmla="val 1455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43000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Ishlash mexanizmi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65836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Vodorod peroksid bug'i past bosimda plazma holatiga o'tkaziladi. Erkin radikallar mikroorganizmlarning hujayra devori va DNA sini oksidlaydi. Jarayon oxirida suv va kislorodga parchalanadi — toksik qoldiq qolmaydi.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3200400"/>
            <a:ext cx="6583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Asosiy xususiyatlar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22960" y="3657600"/>
            <a:ext cx="6492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Harorat: 45–55 °C (past harorat)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22960" y="4069080"/>
            <a:ext cx="6492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Sikl vaqti: 28–55 daqiqa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22960" y="4480560"/>
            <a:ext cx="6492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Issiqlikka sezgir optika va elektronika uchun ideal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2960" y="4892040"/>
            <a:ext cx="6492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Qoldiq toksik emas, aeratsiya talab qilinmaydi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2960" y="5303520"/>
            <a:ext cx="6492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Lumen diametri va uzunligi bo'yicha cheklovlar mavjud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863840" y="914400"/>
            <a:ext cx="3840480" cy="2286000"/>
          </a:xfrm>
          <a:prstGeom prst="roundRect">
            <a:avLst>
              <a:gd name="adj" fmla="val 3200"/>
            </a:avLst>
          </a:prstGeom>
          <a:solidFill>
            <a:srgbClr val="CCFBF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0" y="114300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Afzallik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046720" y="1645920"/>
            <a:ext cx="34747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Tez, xavfsiz, ekologik toza. Zamonaviy operatsiya xonalarida keng qo'llaniladi.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863840" y="3383280"/>
            <a:ext cx="3840480" cy="2560320"/>
          </a:xfrm>
          <a:prstGeom prst="roundRect">
            <a:avLst>
              <a:gd name="adj" fmla="val 2857"/>
            </a:avLst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046720" y="36118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Cheklovlar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046720" y="4114800"/>
            <a:ext cx="3474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Uzun va tor kanalli asboblar, sellyuloza asosidagi materiallar va ba'zi plastiklar mos kelmasligi mumkin.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20" name="Text 18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SUYUQ KIMYOVIY STERILIZATSIYA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Glutaraldegid, perasetik kislota va vodorod peroksid eritmalari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11247120" cy="1463040"/>
          </a:xfrm>
          <a:prstGeom prst="roundRect">
            <a:avLst>
              <a:gd name="adj" fmla="val 50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097280"/>
            <a:ext cx="137160" cy="146304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2801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Glutaraldegid 2%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114800" y="1234440"/>
            <a:ext cx="2926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soat (20–25 °C)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daqiqa (35 °C)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315200" y="1280160"/>
            <a:ext cx="4114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Endoskoplar, issiqlikka sezgir asboblar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Kuchli hid, nafas yo'llarini tirnash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697480"/>
            <a:ext cx="11247120" cy="1463040"/>
          </a:xfrm>
          <a:prstGeom prst="roundRect">
            <a:avLst>
              <a:gd name="adj" fmla="val 50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" y="2697480"/>
            <a:ext cx="137160" cy="146304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28803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Perasetik kislota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114800" y="2834640"/>
            <a:ext cx="2926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6–12 daqiqa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(46–55 °C)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315200" y="2880360"/>
            <a:ext cx="4114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Avtomatik endoskop yuvish tizimlari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Faollashtirish talab qilinmaydi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4297680"/>
            <a:ext cx="11247120" cy="1463040"/>
          </a:xfrm>
          <a:prstGeom prst="roundRect">
            <a:avLst>
              <a:gd name="adj" fmla="val 50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7200" y="4297680"/>
            <a:ext cx="137160" cy="146304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4805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Vodorod peroksid 7,5%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114800" y="4434840"/>
            <a:ext cx="2926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soat (20 °C)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315200" y="4480560"/>
            <a:ext cx="4114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Plastmassa va metall asboblar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Materiallar muvofiqligi cheklangan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21" name="Text 19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RADIATSION STERILIZATSIYA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11247120" cy="1371600"/>
          </a:xfrm>
          <a:prstGeom prst="roundRect">
            <a:avLst>
              <a:gd name="adj" fmla="val 5333"/>
            </a:avLst>
          </a:prstGeom>
          <a:solidFill>
            <a:srgbClr val="DBEAFE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43000"/>
            <a:ext cx="10698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Radiatsion sterilizatsiya asosan sanoat miqyosida bir martalik tibbiy buyumlarni (shpritslar, ignalar, xalatlar, implantlar) sterilizatsiya qilish uchun qo'llaniladi. Kasalxonada deyarli ishlatilmaydi.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2560320"/>
            <a:ext cx="3657600" cy="3200400"/>
          </a:xfrm>
          <a:prstGeom prst="roundRect">
            <a:avLst>
              <a:gd name="adj" fmla="val 2286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28346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Gamma-nurlanish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4023360"/>
            <a:ext cx="3108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Kobalt-60 manbasi. Chuqur penetratsiya. Katta hajmdagi yuklar uchun. Doza: 25 kGy.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560320"/>
            <a:ext cx="3657600" cy="3200400"/>
          </a:xfrm>
          <a:prstGeom prst="roundRect">
            <a:avLst>
              <a:gd name="adj" fmla="val 2286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0" y="28346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572000" y="33832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Elektron nur (E-beam)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72000" y="4023360"/>
            <a:ext cx="3108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Tez elektronlar. Yuzaki penetratsiya. Tezroq, lekin cheklangan qalinlik.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38160" y="2560320"/>
            <a:ext cx="3657600" cy="3200400"/>
          </a:xfrm>
          <a:prstGeom prst="roundRect">
            <a:avLst>
              <a:gd name="adj" fmla="val 2286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12480" y="28346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412480" y="33832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X-nurlari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12480" y="4023360"/>
            <a:ext cx="3108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Zamonaviy alternativ. Gamma va E-beam o'rtasidagi xususiyatlar.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STERILIZATSIYA USULLARINI TAQQOSLASH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868680"/>
            <a:ext cx="2331720" cy="502920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5" name="Text 3"/>
          <p:cNvSpPr/>
          <p:nvPr/>
        </p:nvSpPr>
        <p:spPr>
          <a:xfrm>
            <a:off x="274320" y="960120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Usul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651760" y="868680"/>
            <a:ext cx="2331720" cy="502920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7" name="Text 5"/>
          <p:cNvSpPr/>
          <p:nvPr/>
        </p:nvSpPr>
        <p:spPr>
          <a:xfrm>
            <a:off x="2651760" y="960120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Harorat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0" y="868680"/>
            <a:ext cx="2331720" cy="502920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0" y="960120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Vaqt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406640" y="868680"/>
            <a:ext cx="2331720" cy="502920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11" name="Text 9"/>
          <p:cNvSpPr/>
          <p:nvPr/>
        </p:nvSpPr>
        <p:spPr>
          <a:xfrm>
            <a:off x="7406640" y="960120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 material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784080" y="868680"/>
            <a:ext cx="2331720" cy="502920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13" name="Text 11"/>
          <p:cNvSpPr/>
          <p:nvPr/>
        </p:nvSpPr>
        <p:spPr>
          <a:xfrm>
            <a:off x="9784080" y="960120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Asosiy cheklov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137160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47472" y="160020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Bug' (avtoklav)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651760" y="137160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160020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121–134 °C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029200" y="137160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102352" y="160020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3–20 min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406640" y="137160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479792" y="160020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Metall, shisha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9784080" y="137160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57232" y="160020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Issiqlikka sezgir emas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74320" y="2240280"/>
            <a:ext cx="233172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47472" y="246888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Quruq issiqlik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651760" y="2240280"/>
            <a:ext cx="233172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724912" y="246888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160–180 °C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029200" y="2240280"/>
            <a:ext cx="233172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102352" y="246888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30–120 min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7406640" y="2240280"/>
            <a:ext cx="233172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79792" y="246888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Metall, kukun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9784080" y="2240280"/>
            <a:ext cx="233172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857232" y="246888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Uzoq vaqt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274320" y="310896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47472" y="333756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Etilen oksidi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2651760" y="310896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724912" y="333756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50–60 °C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5029200" y="310896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102352" y="333756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1–6 soat+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7406640" y="310896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479792" y="333756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Plastmassa, optika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9784080" y="310896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857232" y="333756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Toksik, aeratsiya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274320" y="3977640"/>
            <a:ext cx="233172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47472" y="420624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H₂O₂ plazma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2651760" y="3977640"/>
            <a:ext cx="233172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724912" y="420624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45–55 °C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5029200" y="3977640"/>
            <a:ext cx="233172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5102352" y="420624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28–55 min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7406640" y="3977640"/>
            <a:ext cx="233172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7479792" y="420624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Issiqlikka sezgir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9784080" y="3977640"/>
            <a:ext cx="2331720" cy="86868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9857232" y="420624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Lumen cheklovi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347472" y="507492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Glutaraldegid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2651760" y="484632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2724912" y="507492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20–35 °C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5029200" y="484632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5102352" y="507492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5–10 soat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7406640" y="484632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7479792" y="507492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Endoskoplar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9784080" y="4846320"/>
            <a:ext cx="2331720" cy="86868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9857232" y="507492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Hid, toksiklik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65" name="Text 63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66" name="Text 64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STERILLIKNI NAZORAT QILISH TURLARI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Sterilizatsiya jarayonining muvaffaqiyatini tasdiqlash uchun uch turdagi nazorat birgalikda qo'llaniladi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11247120" cy="1463040"/>
          </a:xfrm>
          <a:prstGeom prst="roundRect">
            <a:avLst>
              <a:gd name="adj" fmla="val 50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1508760"/>
            <a:ext cx="822960" cy="82296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69164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828800" y="1417320"/>
            <a:ext cx="9418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Fizik (mexanik) nazorat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828800" y="1874520"/>
            <a:ext cx="9418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Harorat, bosim, vaqt parametrlarini yozuvchi qurilmalar va printerlar orqali kuzatish. Har bir siklda majburiy.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57200" y="2788920"/>
            <a:ext cx="11247120" cy="1463040"/>
          </a:xfrm>
          <a:prstGeom prst="roundRect">
            <a:avLst>
              <a:gd name="adj" fmla="val 50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31520" y="3108960"/>
            <a:ext cx="822960" cy="82296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731520" y="329184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828800" y="3017520"/>
            <a:ext cx="9418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Kimyoviy indikatorlar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828800" y="3474720"/>
            <a:ext cx="9418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 o'zgarishi orqali sterilizatsiya sharoitlariga erishilganligini ko'rsatadi. Tashqi va ichki indikatorlar.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4389120"/>
            <a:ext cx="11247120" cy="1463040"/>
          </a:xfrm>
          <a:prstGeom prst="roundRect">
            <a:avLst>
              <a:gd name="adj" fmla="val 50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" y="4709160"/>
            <a:ext cx="822960" cy="82296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4892040"/>
            <a:ext cx="822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828800" y="4617720"/>
            <a:ext cx="9418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Biologik indikatorlar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828800" y="5074920"/>
            <a:ext cx="9418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 ishonchli usul. Bakteriya sporalarining o'limini to'g'ridan-to'g'ri tekshiradi. Haftalik yoki har implant yukida.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21" name="Text 19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FIZIK (MEXANIK) NAZORAT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11247120" cy="1280160"/>
          </a:xfrm>
          <a:prstGeom prst="roundRect">
            <a:avLst>
              <a:gd name="adj" fmla="val 5714"/>
            </a:avLst>
          </a:prstGeom>
          <a:solidFill>
            <a:srgbClr val="CCFBF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097280"/>
            <a:ext cx="106984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Fizik nazorat sterilizatorning har bir siklida harorat, bosim va vaqt parametrlarini real vaqtda kuzatish va yozib olishni o'z ichiga oladi. Bu eng birinchi ogohlantiruvchi signal bo'lishi mumkin.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2468880"/>
            <a:ext cx="5577840" cy="1554480"/>
          </a:xfrm>
          <a:prstGeom prst="roundRect">
            <a:avLst>
              <a:gd name="adj" fmla="val 4706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27432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Harorat datchiklari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24612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Kamera ichidagi haroratni uzluksiz o'lchaydi va yozadi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309360" y="2468880"/>
            <a:ext cx="5577840" cy="1554480"/>
          </a:xfrm>
          <a:prstGeom prst="roundRect">
            <a:avLst>
              <a:gd name="adj" fmla="val 4706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0" y="27432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Bosim o'lchagichlar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83680" y="324612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Bug' bosimini nazorat qiladi (avtoklavda)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4206240"/>
            <a:ext cx="5577840" cy="1554480"/>
          </a:xfrm>
          <a:prstGeom prst="roundRect">
            <a:avLst>
              <a:gd name="adj" fmla="val 4706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448056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Vaqt yozuvchilari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520" y="498348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Siklning har bir bosqichi davomiyligini qayd etadi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309360" y="4206240"/>
            <a:ext cx="5577840" cy="1554480"/>
          </a:xfrm>
          <a:prstGeom prst="roundRect">
            <a:avLst>
              <a:gd name="adj" fmla="val 4706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0" y="448056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Printer / jurnal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83680" y="498348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sikl uchun qog'oz yoki elektron hisobot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KIMYOVIY INDIKATORLAR (ISO 11140-1)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86868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097280"/>
            <a:ext cx="1188720" cy="457200"/>
          </a:xfrm>
          <a:prstGeom prst="roundRect">
            <a:avLst>
              <a:gd name="adj" fmla="val 16000"/>
            </a:avLst>
          </a:prstGeom>
          <a:solidFill>
            <a:srgbClr val="0D9488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161288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1-tur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17373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Jarayon indikatori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219456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Tashqi. Qayta ishlangan / ishlanmagan farqini ko'rsatadi (avtoklav lenta)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51960" y="86868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434840" y="1097280"/>
            <a:ext cx="1188720" cy="457200"/>
          </a:xfrm>
          <a:prstGeom prst="roundRect">
            <a:avLst>
              <a:gd name="adj" fmla="val 16000"/>
            </a:avLst>
          </a:prstGeom>
          <a:solidFill>
            <a:srgbClr val="0D9488"/>
          </a:solidFill>
          <a:ln/>
        </p:spPr>
      </p:sp>
      <p:sp>
        <p:nvSpPr>
          <p:cNvPr id="11" name="Text 9"/>
          <p:cNvSpPr/>
          <p:nvPr/>
        </p:nvSpPr>
        <p:spPr>
          <a:xfrm>
            <a:off x="4434840" y="1161288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2-tur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434840" y="17373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Maxsus test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34840" y="219456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Bowie-Dick testi. Pre-vakuum avtoklavlarda havo chiqarilishini tekshiradi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38160" y="86868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21040" y="1097280"/>
            <a:ext cx="1188720" cy="457200"/>
          </a:xfrm>
          <a:prstGeom prst="roundRect">
            <a:avLst>
              <a:gd name="adj" fmla="val 16000"/>
            </a:avLst>
          </a:prstGeom>
          <a:solidFill>
            <a:srgbClr val="0D9488"/>
          </a:solidFill>
          <a:ln/>
        </p:spPr>
      </p:sp>
      <p:sp>
        <p:nvSpPr>
          <p:cNvPr id="16" name="Text 14"/>
          <p:cNvSpPr/>
          <p:nvPr/>
        </p:nvSpPr>
        <p:spPr>
          <a:xfrm>
            <a:off x="8321040" y="1161288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3-tur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321040" y="17373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parametr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321040" y="219456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bitta o'zgaruvchini (masalan, harorat) nazorat qiladi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65760" y="352044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48640" y="3749040"/>
            <a:ext cx="1188720" cy="457200"/>
          </a:xfrm>
          <a:prstGeom prst="roundRect">
            <a:avLst>
              <a:gd name="adj" fmla="val 16000"/>
            </a:avLst>
          </a:prstGeom>
          <a:solidFill>
            <a:srgbClr val="0D9488"/>
          </a:solidFill>
          <a:ln/>
        </p:spPr>
      </p:sp>
      <p:sp>
        <p:nvSpPr>
          <p:cNvPr id="21" name="Text 19"/>
          <p:cNvSpPr/>
          <p:nvPr/>
        </p:nvSpPr>
        <p:spPr>
          <a:xfrm>
            <a:off x="548640" y="3813048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4-tur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48640" y="438912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Ko'p parametrli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48640" y="484632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Ikki yoki undan ortiq parametrga javob beradi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251960" y="352044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434840" y="3749040"/>
            <a:ext cx="1188720" cy="457200"/>
          </a:xfrm>
          <a:prstGeom prst="roundRect">
            <a:avLst>
              <a:gd name="adj" fmla="val 16000"/>
            </a:avLst>
          </a:prstGeom>
          <a:solidFill>
            <a:srgbClr val="0D9488"/>
          </a:solidFill>
          <a:ln/>
        </p:spPr>
      </p:sp>
      <p:sp>
        <p:nvSpPr>
          <p:cNvPr id="26" name="Text 24"/>
          <p:cNvSpPr/>
          <p:nvPr/>
        </p:nvSpPr>
        <p:spPr>
          <a:xfrm>
            <a:off x="4434840" y="3813048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5-tur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434840" y="438912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Integratsiyalovchi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434840" y="484632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Barcha kritik parametrlarga javob beradi, BI bilan korrelyatsiya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8138160" y="352044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21040" y="3749040"/>
            <a:ext cx="1188720" cy="457200"/>
          </a:xfrm>
          <a:prstGeom prst="roundRect">
            <a:avLst>
              <a:gd name="adj" fmla="val 16000"/>
            </a:avLst>
          </a:prstGeom>
          <a:solidFill>
            <a:srgbClr val="0D9488"/>
          </a:solidFill>
          <a:ln/>
        </p:spPr>
      </p:sp>
      <p:sp>
        <p:nvSpPr>
          <p:cNvPr id="31" name="Text 29"/>
          <p:cNvSpPr/>
          <p:nvPr/>
        </p:nvSpPr>
        <p:spPr>
          <a:xfrm>
            <a:off x="8321040" y="3813048"/>
            <a:ext cx="1188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6-tur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8321040" y="438912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Emulyatsiya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321040" y="484632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Muayyan sikl uchun barcha parametrlarni aniq taqlid qiladi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35" name="Text 33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BIOLOGIK INDIKATORLAR (BI)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Sterillikni tasdiqlashning oltin standarti — tirik bakteriya sporalarining o'limini to'g'ridan-to'g'ri tekshiradi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7132320" cy="4846320"/>
          </a:xfrm>
          <a:prstGeom prst="roundRect">
            <a:avLst>
              <a:gd name="adj" fmla="val 150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280160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Qo'llaniladigan mikroorganizmlar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87452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Bug' (avtoklav)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840480" y="18745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Geobacillus stearothermophilus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269748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Quruq issiqlik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840480" y="26974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Bacillus atrophaeus (subtilis)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22960" y="352044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Etilen oksidi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840480" y="352044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Bacillus atrophaeus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22960" y="434340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H₂O₂ plazma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840480" y="434340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Geobacillus stearothermophilus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863840" y="1097280"/>
            <a:ext cx="3840480" cy="4846320"/>
          </a:xfrm>
          <a:prstGeom prst="roundRect">
            <a:avLst>
              <a:gd name="adj" fmla="val 1905"/>
            </a:avLst>
          </a:prstGeom>
          <a:solidFill>
            <a:srgbClr val="CCFBF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92440" y="132588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Qo'llash tartibi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138160" y="19202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Kamida haftada 1 marta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138160" y="246888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Har bir implant yukida majburiy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138160" y="301752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Yangi jihoz o'rnatilganda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138160" y="356616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Ta'mirdan keyin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38160" y="411480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Har qanday nosozlikdan so'ng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138160" y="46634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Natija: o'sish yo'q = PASS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24" name="Text 22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STERILIZATSIYA OLDIDAN TOZALASH SIFATINI NAZORAT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868680"/>
            <a:ext cx="5577840" cy="2423160"/>
          </a:xfrm>
          <a:prstGeom prst="roundRect">
            <a:avLst>
              <a:gd name="adj" fmla="val 30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868680"/>
            <a:ext cx="109728" cy="2423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14300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Azopiram / Amidopirin sinovi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1783080"/>
            <a:ext cx="4937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Qon qoldiqlarini aniqlash. Har bir turdagi buyumdan 10% yoki kamida 3–4 namuna olinadi. Ijobiy natija — qayta tozalash kerak.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09360" y="868680"/>
            <a:ext cx="5577840" cy="2423160"/>
          </a:xfrm>
          <a:prstGeom prst="roundRect">
            <a:avLst>
              <a:gd name="adj" fmla="val 30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309360" y="868680"/>
            <a:ext cx="109728" cy="2423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0" y="114300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Fenolftalein sinovi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675120" y="1783080"/>
            <a:ext cx="4937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Yuvish vositasining ishqoriy komponentlari qoldig'ini aniqlash. Distillangan suv bilan chayilgan buyumlardan 3–4 namuna.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474720"/>
            <a:ext cx="5577840" cy="2423160"/>
          </a:xfrm>
          <a:prstGeom prst="roundRect">
            <a:avLst>
              <a:gd name="adj" fmla="val 30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3474720"/>
            <a:ext cx="109728" cy="2423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374904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Vizual nazorat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22960" y="4389120"/>
            <a:ext cx="4937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Yorug'lik ostida asboblar yuzasini tekshirish. Bo'g'imlar, tishlar, kanallar alohida e'tibor talab qiladi.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309360" y="3474720"/>
            <a:ext cx="5577840" cy="2423160"/>
          </a:xfrm>
          <a:prstGeom prst="roundRect">
            <a:avLst>
              <a:gd name="adj" fmla="val 301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9360" y="3474720"/>
            <a:ext cx="109728" cy="2423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8" name="Text 16"/>
          <p:cNvSpPr/>
          <p:nvPr/>
        </p:nvSpPr>
        <p:spPr>
          <a:xfrm>
            <a:off x="6675120" y="374904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O'zini-o'zi nazorat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675120" y="4389120"/>
            <a:ext cx="4937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Sterilizatsiya markazida har kuni o'tkaziladi. Natijalar jurnalga qayd etiladi.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21" name="Text 19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STERILLANGAN ASBOBLARNI SAQLASH VA TASHISH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86868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14300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Saqlash joyi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94360" y="173736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Maxsus steril shkaflar yoki xonalar. Toza zona. Quyosh nuri va changdan himoyalangan.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51960" y="86868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80560" y="114300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Qadoqlash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480560" y="173736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Sterilizatsiya qog'ozi, krep qog'oz, tyvek yoki maxsus konteynerlar. Qadoq butunligini saqlash.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138160" y="86868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66760" y="114300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Muddat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366760" y="173736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Qadoqlash turiga qarab 1 kundan 6 oygacha. Muddat o'tgan buyumlar qayta sterilizatsiya qilinadi.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65760" y="352044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94360" y="379476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Tashish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94360" y="438912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Yopiq konteynerlarda, toza aravachalarda. Steril va nosteril zonalar aralashmasligi kerak.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251960" y="352044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80560" y="379476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Nazorat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480560" y="438912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partiya jurnalga yoziladi: sana, usul, operator, indikator natijasi.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138160" y="3520440"/>
            <a:ext cx="374904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66760" y="379476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Ochilganda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366760" y="438912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Qadoq ochilganda sterillik buziladi. Faqat ishlatish oldidan ochiladi.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XULOSA VA TAVSIYALAR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960120"/>
            <a:ext cx="502920" cy="50292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051560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234440" y="868680"/>
            <a:ext cx="10424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Sterilizatsiya — infeksiyani oldini olishning eng muhim vositasi. Tozalash sifatiga e'tibor berish shart.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1828800"/>
            <a:ext cx="502920" cy="50292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1920240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34440" y="1737360"/>
            <a:ext cx="10424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Issiqlikka chidamli asboblar uchun bug' sterilizatsiyasi (avtoklav) eng ishonchli usul hisoblanadi.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02920" y="2697480"/>
            <a:ext cx="502920" cy="50292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788920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34440" y="2606040"/>
            <a:ext cx="10424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Issiqlikka sezgir asboblar uchun ETO yoki vodorod peroksid plazma tanlanadi.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02920" y="3566160"/>
            <a:ext cx="502920" cy="50292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657600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234440" y="3474720"/>
            <a:ext cx="10424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Sterillikni nazorat qilish uchun fizik, kimyoviy va biologik indikatorlar birgalikda qo'llanilishi kerak.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02920" y="4434840"/>
            <a:ext cx="502920" cy="50292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4526280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234440" y="4343400"/>
            <a:ext cx="10424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sikl hujjatlashtiriladi. Nosozlik aniqlansa, darhol tekshiruv o'tkaziladi.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02920" y="5303520"/>
            <a:ext cx="502920" cy="50292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20" name="Text 18"/>
          <p:cNvSpPr/>
          <p:nvPr/>
        </p:nvSpPr>
        <p:spPr>
          <a:xfrm>
            <a:off x="502920" y="5394960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34440" y="5212080"/>
            <a:ext cx="10424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Xodimlar muntazam o'qitilishi va protokolga qat'iy amal qilishi lozim.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FOYDALANILGAN ADABIYOTLAR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O'zbekiston Respublikasi Sog'liqni saqlash vazirligi. Tibbiy buyumlarni sterilizatsiya qilish bo'yicha me'yoriy hujjatlar.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150876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CDC Guidelines for Disinfection and Sterilization in Healthcare Facilities (Rutala W.A., Weber D.J.).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214884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ISO 11140-1:2014 — Sterilization of health care products — Chemical indicators.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278892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AAMI ST79 — Comprehensive guide to steam sterilization and sterility assurance.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342900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Oripov O.O., Karimov Sh.N. Umumiy xirurgiya. Toshkent.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406908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Spaulding E.H. Chemical disinfection of medical and surgical materials. 1968.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40" y="470916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WHO. Decontamination and reprocessing of medical devices for health-care facilities.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534924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SanPiN va O'zR SSV qarorlari (sterilizatsiya markazlari bo'yicha).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13" name="Text 11"/>
          <p:cNvSpPr/>
          <p:nvPr/>
        </p:nvSpPr>
        <p:spPr>
          <a:xfrm>
            <a:off x="365760" y="6620256"/>
            <a:ext cx="9601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Jarrohlik asboblarini sterilizatsiya qilish · Sterillikni nazorat qilish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1155680" y="6620256"/>
            <a:ext cx="7315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011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RAHMAT!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Savol-javob uchun tayyorman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40080" y="3566160"/>
            <a:ext cx="2011680" cy="36576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393192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Bajardi: Qo'ldashaliyev Jur'atbek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Tekshirdi: Doctor Arif Abbasov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Jarrohlik asboblarini sterilizatsiya qilish usullari. Sterillikni nazorat qilish turlari</dc:title>
  <dc:subject>Tibbiy taqdimot</dc:subject>
  <dc:creator>Qo'ldashaliyev Jur'atbek</dc:creator>
  <cp:lastModifiedBy>Qo'ldashaliyev Jur'atbek</cp:lastModifiedBy>
  <cp:revision>1</cp:revision>
  <dcterms:created xsi:type="dcterms:W3CDTF">2026-10-09T11:52:10Z</dcterms:created>
  <dcterms:modified xsi:type="dcterms:W3CDTF">2026-10-09T11:52:10Z</dcterms:modified>
</cp:coreProperties>
</file>