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76" r:id="rId9"/>
    <p:sldId id="263" r:id="rId10"/>
    <p:sldId id="264" r:id="rId11"/>
    <p:sldId id="265" r:id="rId12"/>
    <p:sldId id="266" r:id="rId13"/>
    <p:sldId id="267" r:id="rId14"/>
    <p:sldId id="268" r:id="rId15"/>
    <p:sldId id="269" r:id="rId16"/>
    <p:sldId id="271" r:id="rId17"/>
    <p:sldId id="273" r:id="rId18"/>
    <p:sldId id="274" r:id="rId19"/>
    <p:sldId id="275" r:id="rId20"/>
    <p:sldId id="270" r:id="rId21"/>
    <p:sldId id="272" r:id="rId22"/>
    <p:sldId id="277" r:id="rId23"/>
    <p:sldId id="278" r:id="rId24"/>
  </p:sldIdLst>
  <p:sldSz cx="9753600" cy="7315200"/>
  <p:notesSz cx="6858000" cy="9144000"/>
  <p:embeddedFontLst>
    <p:embeddedFont>
      <p:font typeface="29LT Adir Semi-Bold" panose="020B0604020202020204" charset="-78"/>
      <p:regular r:id="rId25"/>
    </p:embeddedFont>
    <p:embeddedFont>
      <p:font typeface="Anton" panose="020B0604020202020204" charset="0"/>
      <p:regular r:id="rId26"/>
    </p:embeddedFont>
    <p:embeddedFont>
      <p:font typeface="Calibri" panose="020F0502020204030204" pitchFamily="34" charset="0"/>
      <p:regular r:id="rId27"/>
      <p:bold r:id="rId28"/>
      <p:italic r:id="rId29"/>
      <p:boldItalic r:id="rId30"/>
    </p:embeddedFont>
    <p:embeddedFont>
      <p:font typeface="Inter Bold"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66" d="100"/>
          <a:sy n="66" d="100"/>
        </p:scale>
        <p:origin x="1728" y="2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2E4"/>
        </a:solidFill>
        <a:effectLst/>
      </p:bgPr>
    </p:bg>
    <p:spTree>
      <p:nvGrpSpPr>
        <p:cNvPr id="1" name=""/>
        <p:cNvGrpSpPr/>
        <p:nvPr/>
      </p:nvGrpSpPr>
      <p:grpSpPr>
        <a:xfrm>
          <a:off x="0" y="0"/>
          <a:ext cx="0" cy="0"/>
          <a:chOff x="0" y="0"/>
          <a:chExt cx="0" cy="0"/>
        </a:xfrm>
      </p:grpSpPr>
      <p:sp>
        <p:nvSpPr>
          <p:cNvPr id="2" name="Freeform 2"/>
          <p:cNvSpPr/>
          <p:nvPr/>
        </p:nvSpPr>
        <p:spPr>
          <a:xfrm>
            <a:off x="256464" y="3986024"/>
            <a:ext cx="3616989" cy="2597656"/>
          </a:xfrm>
          <a:custGeom>
            <a:avLst/>
            <a:gdLst/>
            <a:ahLst/>
            <a:cxnLst/>
            <a:rect l="l" t="t" r="r" b="b"/>
            <a:pathLst>
              <a:path w="3616989" h="2597656">
                <a:moveTo>
                  <a:pt x="0" y="0"/>
                </a:moveTo>
                <a:lnTo>
                  <a:pt x="3616989" y="0"/>
                </a:lnTo>
                <a:lnTo>
                  <a:pt x="3616989" y="2597656"/>
                </a:lnTo>
                <a:lnTo>
                  <a:pt x="0" y="25976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a:grpSpLocks noChangeAspect="1"/>
          </p:cNvGrpSpPr>
          <p:nvPr/>
        </p:nvGrpSpPr>
        <p:grpSpPr>
          <a:xfrm>
            <a:off x="3769968" y="328857"/>
            <a:ext cx="501688" cy="469347"/>
            <a:chOff x="0" y="0"/>
            <a:chExt cx="1615440" cy="1511300"/>
          </a:xfrm>
        </p:grpSpPr>
        <p:sp>
          <p:nvSpPr>
            <p:cNvPr id="4" name="Freeform 4"/>
            <p:cNvSpPr/>
            <p:nvPr/>
          </p:nvSpPr>
          <p:spPr>
            <a:xfrm>
              <a:off x="-8890" y="-8890"/>
              <a:ext cx="1633220" cy="1530350"/>
            </a:xfrm>
            <a:custGeom>
              <a:avLst/>
              <a:gdLst/>
              <a:ahLst/>
              <a:cxnLst/>
              <a:rect l="l" t="t" r="r" b="b"/>
              <a:pathLst>
                <a:path w="1633220" h="1530350">
                  <a:moveTo>
                    <a:pt x="852170" y="36830"/>
                  </a:moveTo>
                  <a:lnTo>
                    <a:pt x="1010920" y="535940"/>
                  </a:lnTo>
                  <a:cubicBezTo>
                    <a:pt x="1014730" y="547370"/>
                    <a:pt x="1024890" y="553720"/>
                    <a:pt x="1036320" y="553720"/>
                  </a:cubicBezTo>
                  <a:lnTo>
                    <a:pt x="1597660" y="549910"/>
                  </a:lnTo>
                  <a:cubicBezTo>
                    <a:pt x="1623060" y="549910"/>
                    <a:pt x="1633220" y="581660"/>
                    <a:pt x="1612900" y="596900"/>
                  </a:cubicBezTo>
                  <a:lnTo>
                    <a:pt x="1155700" y="923290"/>
                  </a:lnTo>
                  <a:cubicBezTo>
                    <a:pt x="1146810" y="929640"/>
                    <a:pt x="1143000" y="942340"/>
                    <a:pt x="1146810" y="952500"/>
                  </a:cubicBezTo>
                  <a:lnTo>
                    <a:pt x="1324610" y="1484630"/>
                  </a:lnTo>
                  <a:cubicBezTo>
                    <a:pt x="1332230" y="1508760"/>
                    <a:pt x="1305560" y="1529080"/>
                    <a:pt x="1285240" y="1513840"/>
                  </a:cubicBezTo>
                  <a:lnTo>
                    <a:pt x="838200" y="1187450"/>
                  </a:lnTo>
                  <a:cubicBezTo>
                    <a:pt x="824230" y="1177290"/>
                    <a:pt x="807720" y="1177290"/>
                    <a:pt x="793750" y="1187450"/>
                  </a:cubicBezTo>
                  <a:lnTo>
                    <a:pt x="347980" y="1515110"/>
                  </a:lnTo>
                  <a:cubicBezTo>
                    <a:pt x="327660" y="1530350"/>
                    <a:pt x="299720" y="1510030"/>
                    <a:pt x="308610" y="1485900"/>
                  </a:cubicBezTo>
                  <a:lnTo>
                    <a:pt x="486410" y="953770"/>
                  </a:lnTo>
                  <a:cubicBezTo>
                    <a:pt x="490220" y="943610"/>
                    <a:pt x="486410" y="930910"/>
                    <a:pt x="477520" y="924560"/>
                  </a:cubicBezTo>
                  <a:lnTo>
                    <a:pt x="20320" y="598170"/>
                  </a:lnTo>
                  <a:cubicBezTo>
                    <a:pt x="0" y="582930"/>
                    <a:pt x="10160" y="551180"/>
                    <a:pt x="35560" y="551180"/>
                  </a:cubicBezTo>
                  <a:lnTo>
                    <a:pt x="596900" y="554990"/>
                  </a:lnTo>
                  <a:cubicBezTo>
                    <a:pt x="608330" y="554990"/>
                    <a:pt x="618490" y="547370"/>
                    <a:pt x="622300" y="537210"/>
                  </a:cubicBezTo>
                  <a:lnTo>
                    <a:pt x="779780" y="36830"/>
                  </a:lnTo>
                  <a:cubicBezTo>
                    <a:pt x="792480" y="0"/>
                    <a:pt x="840740" y="0"/>
                    <a:pt x="852170" y="36830"/>
                  </a:cubicBezTo>
                  <a:close/>
                </a:path>
              </a:pathLst>
            </a:custGeom>
            <a:solidFill>
              <a:srgbClr val="F29225"/>
            </a:solidFill>
          </p:spPr>
        </p:sp>
      </p:grpSp>
      <p:grpSp>
        <p:nvGrpSpPr>
          <p:cNvPr id="5" name="Group 5"/>
          <p:cNvGrpSpPr>
            <a:grpSpLocks noChangeAspect="1"/>
          </p:cNvGrpSpPr>
          <p:nvPr/>
        </p:nvGrpSpPr>
        <p:grpSpPr>
          <a:xfrm>
            <a:off x="4055451" y="858270"/>
            <a:ext cx="501688" cy="469347"/>
            <a:chOff x="0" y="0"/>
            <a:chExt cx="1615440" cy="1511300"/>
          </a:xfrm>
        </p:grpSpPr>
        <p:sp>
          <p:nvSpPr>
            <p:cNvPr id="6" name="Freeform 6"/>
            <p:cNvSpPr/>
            <p:nvPr/>
          </p:nvSpPr>
          <p:spPr>
            <a:xfrm>
              <a:off x="-8890" y="-8890"/>
              <a:ext cx="1633220" cy="1530350"/>
            </a:xfrm>
            <a:custGeom>
              <a:avLst/>
              <a:gdLst/>
              <a:ahLst/>
              <a:cxnLst/>
              <a:rect l="l" t="t" r="r" b="b"/>
              <a:pathLst>
                <a:path w="1633220" h="1530350">
                  <a:moveTo>
                    <a:pt x="852170" y="36830"/>
                  </a:moveTo>
                  <a:lnTo>
                    <a:pt x="1010920" y="535940"/>
                  </a:lnTo>
                  <a:cubicBezTo>
                    <a:pt x="1014730" y="547370"/>
                    <a:pt x="1024890" y="553720"/>
                    <a:pt x="1036320" y="553720"/>
                  </a:cubicBezTo>
                  <a:lnTo>
                    <a:pt x="1597660" y="549910"/>
                  </a:lnTo>
                  <a:cubicBezTo>
                    <a:pt x="1623060" y="549910"/>
                    <a:pt x="1633220" y="581660"/>
                    <a:pt x="1612900" y="596900"/>
                  </a:cubicBezTo>
                  <a:lnTo>
                    <a:pt x="1155700" y="923290"/>
                  </a:lnTo>
                  <a:cubicBezTo>
                    <a:pt x="1146810" y="929640"/>
                    <a:pt x="1143000" y="942340"/>
                    <a:pt x="1146810" y="952500"/>
                  </a:cubicBezTo>
                  <a:lnTo>
                    <a:pt x="1324610" y="1484630"/>
                  </a:lnTo>
                  <a:cubicBezTo>
                    <a:pt x="1332230" y="1508760"/>
                    <a:pt x="1305560" y="1529080"/>
                    <a:pt x="1285240" y="1513840"/>
                  </a:cubicBezTo>
                  <a:lnTo>
                    <a:pt x="838200" y="1187450"/>
                  </a:lnTo>
                  <a:cubicBezTo>
                    <a:pt x="824230" y="1177290"/>
                    <a:pt x="807720" y="1177290"/>
                    <a:pt x="793750" y="1187450"/>
                  </a:cubicBezTo>
                  <a:lnTo>
                    <a:pt x="347980" y="1515110"/>
                  </a:lnTo>
                  <a:cubicBezTo>
                    <a:pt x="327660" y="1530350"/>
                    <a:pt x="299720" y="1510030"/>
                    <a:pt x="308610" y="1485900"/>
                  </a:cubicBezTo>
                  <a:lnTo>
                    <a:pt x="486410" y="953770"/>
                  </a:lnTo>
                  <a:cubicBezTo>
                    <a:pt x="490220" y="943610"/>
                    <a:pt x="486410" y="930910"/>
                    <a:pt x="477520" y="924560"/>
                  </a:cubicBezTo>
                  <a:lnTo>
                    <a:pt x="20320" y="598170"/>
                  </a:lnTo>
                  <a:cubicBezTo>
                    <a:pt x="0" y="582930"/>
                    <a:pt x="10160" y="551180"/>
                    <a:pt x="35560" y="551180"/>
                  </a:cubicBezTo>
                  <a:lnTo>
                    <a:pt x="596900" y="554990"/>
                  </a:lnTo>
                  <a:cubicBezTo>
                    <a:pt x="608330" y="554990"/>
                    <a:pt x="618490" y="547370"/>
                    <a:pt x="622300" y="537210"/>
                  </a:cubicBezTo>
                  <a:lnTo>
                    <a:pt x="779780" y="36830"/>
                  </a:lnTo>
                  <a:cubicBezTo>
                    <a:pt x="792480" y="0"/>
                    <a:pt x="840740" y="0"/>
                    <a:pt x="852170" y="36830"/>
                  </a:cubicBezTo>
                  <a:close/>
                </a:path>
              </a:pathLst>
            </a:custGeom>
            <a:solidFill>
              <a:srgbClr val="F29225"/>
            </a:solidFill>
          </p:spPr>
        </p:sp>
      </p:grpSp>
      <p:grpSp>
        <p:nvGrpSpPr>
          <p:cNvPr id="7" name="Group 7"/>
          <p:cNvGrpSpPr>
            <a:grpSpLocks noChangeAspect="1"/>
          </p:cNvGrpSpPr>
          <p:nvPr/>
        </p:nvGrpSpPr>
        <p:grpSpPr>
          <a:xfrm>
            <a:off x="4375571" y="154773"/>
            <a:ext cx="501688" cy="469347"/>
            <a:chOff x="0" y="0"/>
            <a:chExt cx="1615440" cy="1511300"/>
          </a:xfrm>
        </p:grpSpPr>
        <p:sp>
          <p:nvSpPr>
            <p:cNvPr id="8" name="Freeform 8"/>
            <p:cNvSpPr/>
            <p:nvPr/>
          </p:nvSpPr>
          <p:spPr>
            <a:xfrm>
              <a:off x="-8890" y="-8890"/>
              <a:ext cx="1633220" cy="1530350"/>
            </a:xfrm>
            <a:custGeom>
              <a:avLst/>
              <a:gdLst/>
              <a:ahLst/>
              <a:cxnLst/>
              <a:rect l="l" t="t" r="r" b="b"/>
              <a:pathLst>
                <a:path w="1633220" h="1530350">
                  <a:moveTo>
                    <a:pt x="852170" y="36830"/>
                  </a:moveTo>
                  <a:lnTo>
                    <a:pt x="1010920" y="535940"/>
                  </a:lnTo>
                  <a:cubicBezTo>
                    <a:pt x="1014730" y="547370"/>
                    <a:pt x="1024890" y="553720"/>
                    <a:pt x="1036320" y="553720"/>
                  </a:cubicBezTo>
                  <a:lnTo>
                    <a:pt x="1597660" y="549910"/>
                  </a:lnTo>
                  <a:cubicBezTo>
                    <a:pt x="1623060" y="549910"/>
                    <a:pt x="1633220" y="581660"/>
                    <a:pt x="1612900" y="596900"/>
                  </a:cubicBezTo>
                  <a:lnTo>
                    <a:pt x="1155700" y="923290"/>
                  </a:lnTo>
                  <a:cubicBezTo>
                    <a:pt x="1146810" y="929640"/>
                    <a:pt x="1143000" y="942340"/>
                    <a:pt x="1146810" y="952500"/>
                  </a:cubicBezTo>
                  <a:lnTo>
                    <a:pt x="1324610" y="1484630"/>
                  </a:lnTo>
                  <a:cubicBezTo>
                    <a:pt x="1332230" y="1508760"/>
                    <a:pt x="1305560" y="1529080"/>
                    <a:pt x="1285240" y="1513840"/>
                  </a:cubicBezTo>
                  <a:lnTo>
                    <a:pt x="838200" y="1187450"/>
                  </a:lnTo>
                  <a:cubicBezTo>
                    <a:pt x="824230" y="1177290"/>
                    <a:pt x="807720" y="1177290"/>
                    <a:pt x="793750" y="1187450"/>
                  </a:cubicBezTo>
                  <a:lnTo>
                    <a:pt x="347980" y="1515110"/>
                  </a:lnTo>
                  <a:cubicBezTo>
                    <a:pt x="327660" y="1530350"/>
                    <a:pt x="299720" y="1510030"/>
                    <a:pt x="308610" y="1485900"/>
                  </a:cubicBezTo>
                  <a:lnTo>
                    <a:pt x="486410" y="953770"/>
                  </a:lnTo>
                  <a:cubicBezTo>
                    <a:pt x="490220" y="943610"/>
                    <a:pt x="486410" y="930910"/>
                    <a:pt x="477520" y="924560"/>
                  </a:cubicBezTo>
                  <a:lnTo>
                    <a:pt x="20320" y="598170"/>
                  </a:lnTo>
                  <a:cubicBezTo>
                    <a:pt x="0" y="582930"/>
                    <a:pt x="10160" y="551180"/>
                    <a:pt x="35560" y="551180"/>
                  </a:cubicBezTo>
                  <a:lnTo>
                    <a:pt x="596900" y="554990"/>
                  </a:lnTo>
                  <a:cubicBezTo>
                    <a:pt x="608330" y="554990"/>
                    <a:pt x="618490" y="547370"/>
                    <a:pt x="622300" y="537210"/>
                  </a:cubicBezTo>
                  <a:lnTo>
                    <a:pt x="779780" y="36830"/>
                  </a:lnTo>
                  <a:cubicBezTo>
                    <a:pt x="792480" y="0"/>
                    <a:pt x="840740" y="0"/>
                    <a:pt x="852170" y="36830"/>
                  </a:cubicBezTo>
                  <a:close/>
                </a:path>
              </a:pathLst>
            </a:custGeom>
            <a:solidFill>
              <a:srgbClr val="F29225"/>
            </a:solidFill>
          </p:spPr>
        </p:sp>
      </p:grpSp>
      <p:grpSp>
        <p:nvGrpSpPr>
          <p:cNvPr id="9" name="Group 9"/>
          <p:cNvGrpSpPr>
            <a:grpSpLocks noChangeAspect="1"/>
          </p:cNvGrpSpPr>
          <p:nvPr/>
        </p:nvGrpSpPr>
        <p:grpSpPr>
          <a:xfrm>
            <a:off x="4626415" y="858270"/>
            <a:ext cx="501688" cy="469347"/>
            <a:chOff x="0" y="0"/>
            <a:chExt cx="1615440" cy="1511300"/>
          </a:xfrm>
        </p:grpSpPr>
        <p:sp>
          <p:nvSpPr>
            <p:cNvPr id="10" name="Freeform 10"/>
            <p:cNvSpPr/>
            <p:nvPr/>
          </p:nvSpPr>
          <p:spPr>
            <a:xfrm>
              <a:off x="-8890" y="-8890"/>
              <a:ext cx="1633220" cy="1530350"/>
            </a:xfrm>
            <a:custGeom>
              <a:avLst/>
              <a:gdLst/>
              <a:ahLst/>
              <a:cxnLst/>
              <a:rect l="l" t="t" r="r" b="b"/>
              <a:pathLst>
                <a:path w="1633220" h="1530350">
                  <a:moveTo>
                    <a:pt x="852170" y="36830"/>
                  </a:moveTo>
                  <a:lnTo>
                    <a:pt x="1010920" y="535940"/>
                  </a:lnTo>
                  <a:cubicBezTo>
                    <a:pt x="1014730" y="547370"/>
                    <a:pt x="1024890" y="553720"/>
                    <a:pt x="1036320" y="553720"/>
                  </a:cubicBezTo>
                  <a:lnTo>
                    <a:pt x="1597660" y="549910"/>
                  </a:lnTo>
                  <a:cubicBezTo>
                    <a:pt x="1623060" y="549910"/>
                    <a:pt x="1633220" y="581660"/>
                    <a:pt x="1612900" y="596900"/>
                  </a:cubicBezTo>
                  <a:lnTo>
                    <a:pt x="1155700" y="923290"/>
                  </a:lnTo>
                  <a:cubicBezTo>
                    <a:pt x="1146810" y="929640"/>
                    <a:pt x="1143000" y="942340"/>
                    <a:pt x="1146810" y="952500"/>
                  </a:cubicBezTo>
                  <a:lnTo>
                    <a:pt x="1324610" y="1484630"/>
                  </a:lnTo>
                  <a:cubicBezTo>
                    <a:pt x="1332230" y="1508760"/>
                    <a:pt x="1305560" y="1529080"/>
                    <a:pt x="1285240" y="1513840"/>
                  </a:cubicBezTo>
                  <a:lnTo>
                    <a:pt x="838200" y="1187450"/>
                  </a:lnTo>
                  <a:cubicBezTo>
                    <a:pt x="824230" y="1177290"/>
                    <a:pt x="807720" y="1177290"/>
                    <a:pt x="793750" y="1187450"/>
                  </a:cubicBezTo>
                  <a:lnTo>
                    <a:pt x="347980" y="1515110"/>
                  </a:lnTo>
                  <a:cubicBezTo>
                    <a:pt x="327660" y="1530350"/>
                    <a:pt x="299720" y="1510030"/>
                    <a:pt x="308610" y="1485900"/>
                  </a:cubicBezTo>
                  <a:lnTo>
                    <a:pt x="486410" y="953770"/>
                  </a:lnTo>
                  <a:cubicBezTo>
                    <a:pt x="490220" y="943610"/>
                    <a:pt x="486410" y="930910"/>
                    <a:pt x="477520" y="924560"/>
                  </a:cubicBezTo>
                  <a:lnTo>
                    <a:pt x="20320" y="598170"/>
                  </a:lnTo>
                  <a:cubicBezTo>
                    <a:pt x="0" y="582930"/>
                    <a:pt x="10160" y="551180"/>
                    <a:pt x="35560" y="551180"/>
                  </a:cubicBezTo>
                  <a:lnTo>
                    <a:pt x="596900" y="554990"/>
                  </a:lnTo>
                  <a:cubicBezTo>
                    <a:pt x="608330" y="554990"/>
                    <a:pt x="618490" y="547370"/>
                    <a:pt x="622300" y="537210"/>
                  </a:cubicBezTo>
                  <a:lnTo>
                    <a:pt x="779780" y="36830"/>
                  </a:lnTo>
                  <a:cubicBezTo>
                    <a:pt x="792480" y="0"/>
                    <a:pt x="840740" y="0"/>
                    <a:pt x="852170" y="36830"/>
                  </a:cubicBezTo>
                  <a:close/>
                </a:path>
              </a:pathLst>
            </a:custGeom>
            <a:solidFill>
              <a:srgbClr val="F29225"/>
            </a:solidFill>
          </p:spPr>
        </p:sp>
      </p:grpSp>
      <p:grpSp>
        <p:nvGrpSpPr>
          <p:cNvPr id="11" name="Group 11"/>
          <p:cNvGrpSpPr>
            <a:grpSpLocks noChangeAspect="1"/>
          </p:cNvGrpSpPr>
          <p:nvPr/>
        </p:nvGrpSpPr>
        <p:grpSpPr>
          <a:xfrm>
            <a:off x="4902069" y="328857"/>
            <a:ext cx="501688" cy="469347"/>
            <a:chOff x="0" y="0"/>
            <a:chExt cx="1615440" cy="1511300"/>
          </a:xfrm>
        </p:grpSpPr>
        <p:sp>
          <p:nvSpPr>
            <p:cNvPr id="12" name="Freeform 12"/>
            <p:cNvSpPr/>
            <p:nvPr/>
          </p:nvSpPr>
          <p:spPr>
            <a:xfrm>
              <a:off x="-8890" y="-8890"/>
              <a:ext cx="1633220" cy="1530350"/>
            </a:xfrm>
            <a:custGeom>
              <a:avLst/>
              <a:gdLst/>
              <a:ahLst/>
              <a:cxnLst/>
              <a:rect l="l" t="t" r="r" b="b"/>
              <a:pathLst>
                <a:path w="1633220" h="1530350">
                  <a:moveTo>
                    <a:pt x="852170" y="36830"/>
                  </a:moveTo>
                  <a:lnTo>
                    <a:pt x="1010920" y="535940"/>
                  </a:lnTo>
                  <a:cubicBezTo>
                    <a:pt x="1014730" y="547370"/>
                    <a:pt x="1024890" y="553720"/>
                    <a:pt x="1036320" y="553720"/>
                  </a:cubicBezTo>
                  <a:lnTo>
                    <a:pt x="1597660" y="549910"/>
                  </a:lnTo>
                  <a:cubicBezTo>
                    <a:pt x="1623060" y="549910"/>
                    <a:pt x="1633220" y="581660"/>
                    <a:pt x="1612900" y="596900"/>
                  </a:cubicBezTo>
                  <a:lnTo>
                    <a:pt x="1155700" y="923290"/>
                  </a:lnTo>
                  <a:cubicBezTo>
                    <a:pt x="1146810" y="929640"/>
                    <a:pt x="1143000" y="942340"/>
                    <a:pt x="1146810" y="952500"/>
                  </a:cubicBezTo>
                  <a:lnTo>
                    <a:pt x="1324610" y="1484630"/>
                  </a:lnTo>
                  <a:cubicBezTo>
                    <a:pt x="1332230" y="1508760"/>
                    <a:pt x="1305560" y="1529080"/>
                    <a:pt x="1285240" y="1513840"/>
                  </a:cubicBezTo>
                  <a:lnTo>
                    <a:pt x="838200" y="1187450"/>
                  </a:lnTo>
                  <a:cubicBezTo>
                    <a:pt x="824230" y="1177290"/>
                    <a:pt x="807720" y="1177290"/>
                    <a:pt x="793750" y="1187450"/>
                  </a:cubicBezTo>
                  <a:lnTo>
                    <a:pt x="347980" y="1515110"/>
                  </a:lnTo>
                  <a:cubicBezTo>
                    <a:pt x="327660" y="1530350"/>
                    <a:pt x="299720" y="1510030"/>
                    <a:pt x="308610" y="1485900"/>
                  </a:cubicBezTo>
                  <a:lnTo>
                    <a:pt x="486410" y="953770"/>
                  </a:lnTo>
                  <a:cubicBezTo>
                    <a:pt x="490220" y="943610"/>
                    <a:pt x="486410" y="930910"/>
                    <a:pt x="477520" y="924560"/>
                  </a:cubicBezTo>
                  <a:lnTo>
                    <a:pt x="20320" y="598170"/>
                  </a:lnTo>
                  <a:cubicBezTo>
                    <a:pt x="0" y="582930"/>
                    <a:pt x="10160" y="551180"/>
                    <a:pt x="35560" y="551180"/>
                  </a:cubicBezTo>
                  <a:lnTo>
                    <a:pt x="596900" y="554990"/>
                  </a:lnTo>
                  <a:cubicBezTo>
                    <a:pt x="608330" y="554990"/>
                    <a:pt x="618490" y="547370"/>
                    <a:pt x="622300" y="537210"/>
                  </a:cubicBezTo>
                  <a:lnTo>
                    <a:pt x="779780" y="36830"/>
                  </a:lnTo>
                  <a:cubicBezTo>
                    <a:pt x="792480" y="0"/>
                    <a:pt x="840740" y="0"/>
                    <a:pt x="852170" y="36830"/>
                  </a:cubicBezTo>
                  <a:close/>
                </a:path>
              </a:pathLst>
            </a:custGeom>
            <a:solidFill>
              <a:srgbClr val="F29225"/>
            </a:solidFill>
          </p:spPr>
        </p:sp>
      </p:grpSp>
      <p:sp>
        <p:nvSpPr>
          <p:cNvPr id="13" name="Freeform 13"/>
          <p:cNvSpPr/>
          <p:nvPr/>
        </p:nvSpPr>
        <p:spPr>
          <a:xfrm>
            <a:off x="8204481" y="31892"/>
            <a:ext cx="1287015" cy="1399255"/>
          </a:xfrm>
          <a:custGeom>
            <a:avLst/>
            <a:gdLst/>
            <a:ahLst/>
            <a:cxnLst/>
            <a:rect l="l" t="t" r="r" b="b"/>
            <a:pathLst>
              <a:path w="1287015" h="1399255">
                <a:moveTo>
                  <a:pt x="0" y="0"/>
                </a:moveTo>
                <a:lnTo>
                  <a:pt x="1287016" y="0"/>
                </a:lnTo>
                <a:lnTo>
                  <a:pt x="1287016" y="1399256"/>
                </a:lnTo>
                <a:lnTo>
                  <a:pt x="0" y="1399256"/>
                </a:lnTo>
                <a:lnTo>
                  <a:pt x="0" y="0"/>
                </a:lnTo>
                <a:close/>
              </a:path>
            </a:pathLst>
          </a:custGeom>
          <a:blipFill>
            <a:blip r:embed="rId4"/>
            <a:stretch>
              <a:fillRect/>
            </a:stretch>
          </a:blipFill>
        </p:spPr>
      </p:sp>
      <p:sp>
        <p:nvSpPr>
          <p:cNvPr id="14" name="Freeform 14"/>
          <p:cNvSpPr/>
          <p:nvPr/>
        </p:nvSpPr>
        <p:spPr>
          <a:xfrm>
            <a:off x="256464" y="154773"/>
            <a:ext cx="1393806" cy="1153494"/>
          </a:xfrm>
          <a:custGeom>
            <a:avLst/>
            <a:gdLst/>
            <a:ahLst/>
            <a:cxnLst/>
            <a:rect l="l" t="t" r="r" b="b"/>
            <a:pathLst>
              <a:path w="1393806" h="1153494">
                <a:moveTo>
                  <a:pt x="0" y="0"/>
                </a:moveTo>
                <a:lnTo>
                  <a:pt x="1393806" y="0"/>
                </a:lnTo>
                <a:lnTo>
                  <a:pt x="1393806" y="1153494"/>
                </a:lnTo>
                <a:lnTo>
                  <a:pt x="0" y="1153494"/>
                </a:lnTo>
                <a:lnTo>
                  <a:pt x="0" y="0"/>
                </a:lnTo>
                <a:close/>
              </a:path>
            </a:pathLst>
          </a:custGeom>
          <a:blipFill>
            <a:blip r:embed="rId5"/>
            <a:stretch>
              <a:fillRect/>
            </a:stretch>
          </a:blipFill>
        </p:spPr>
      </p:sp>
      <p:sp>
        <p:nvSpPr>
          <p:cNvPr id="15" name="TextBox 15"/>
          <p:cNvSpPr txBox="1"/>
          <p:nvPr/>
        </p:nvSpPr>
        <p:spPr>
          <a:xfrm>
            <a:off x="256464" y="1442012"/>
            <a:ext cx="4093684" cy="1416643"/>
          </a:xfrm>
          <a:prstGeom prst="rect">
            <a:avLst/>
          </a:prstGeom>
        </p:spPr>
        <p:txBody>
          <a:bodyPr lIns="0" tIns="0" rIns="0" bIns="0" rtlCol="0" anchor="t">
            <a:spAutoFit/>
          </a:bodyPr>
          <a:lstStyle/>
          <a:p>
            <a:pPr algn="ctr">
              <a:lnSpc>
                <a:spcPts val="3817"/>
              </a:lnSpc>
            </a:pPr>
            <a:r>
              <a:rPr lang="en-US" sz="2726">
                <a:solidFill>
                  <a:srgbClr val="6A5222"/>
                </a:solidFill>
                <a:latin typeface="Anton"/>
                <a:ea typeface="Anton"/>
                <a:cs typeface="Anton"/>
                <a:sym typeface="Anton"/>
              </a:rPr>
              <a:t>O‘ZBEKISTON RESPUBLIKASI MAKTABGACHA </a:t>
            </a:r>
          </a:p>
          <a:p>
            <a:pPr algn="ctr">
              <a:lnSpc>
                <a:spcPts val="3817"/>
              </a:lnSpc>
            </a:pPr>
            <a:r>
              <a:rPr lang="en-US" sz="2726">
                <a:solidFill>
                  <a:srgbClr val="6A5222"/>
                </a:solidFill>
                <a:latin typeface="Anton"/>
                <a:ea typeface="Anton"/>
                <a:cs typeface="Anton"/>
                <a:sym typeface="Anton"/>
              </a:rPr>
              <a:t>va maktab ta’limi vazirligi </a:t>
            </a:r>
          </a:p>
        </p:txBody>
      </p:sp>
      <p:sp>
        <p:nvSpPr>
          <p:cNvPr id="16" name="TextBox 16"/>
          <p:cNvSpPr txBox="1"/>
          <p:nvPr/>
        </p:nvSpPr>
        <p:spPr>
          <a:xfrm>
            <a:off x="4435873" y="1373998"/>
            <a:ext cx="4687384" cy="1892893"/>
          </a:xfrm>
          <a:prstGeom prst="rect">
            <a:avLst/>
          </a:prstGeom>
        </p:spPr>
        <p:txBody>
          <a:bodyPr lIns="0" tIns="0" rIns="0" bIns="0" rtlCol="0" anchor="t">
            <a:spAutoFit/>
          </a:bodyPr>
          <a:lstStyle/>
          <a:p>
            <a:pPr algn="ctr">
              <a:lnSpc>
                <a:spcPts val="3817"/>
              </a:lnSpc>
              <a:spcBef>
                <a:spcPct val="0"/>
              </a:spcBef>
            </a:pPr>
            <a:r>
              <a:rPr lang="en-US" sz="2726">
                <a:solidFill>
                  <a:srgbClr val="6A5222"/>
                </a:solidFill>
                <a:latin typeface="Anton"/>
                <a:ea typeface="Anton"/>
                <a:cs typeface="Anton"/>
                <a:sym typeface="Anton"/>
              </a:rPr>
              <a:t>A.AVLONIY NOMIDAGI MILLIY-TADQIQOT INSTITUTI </a:t>
            </a:r>
          </a:p>
          <a:p>
            <a:pPr algn="ctr">
              <a:lnSpc>
                <a:spcPts val="3817"/>
              </a:lnSpc>
              <a:spcBef>
                <a:spcPct val="0"/>
              </a:spcBef>
            </a:pPr>
            <a:r>
              <a:rPr lang="en-US" sz="2726">
                <a:solidFill>
                  <a:srgbClr val="6A5222"/>
                </a:solidFill>
                <a:latin typeface="Anton"/>
                <a:ea typeface="Anton"/>
                <a:cs typeface="Anton"/>
                <a:sym typeface="Anton"/>
              </a:rPr>
              <a:t> MENEJERLIK O‘QUV KURSI TINGLOVCHISI</a:t>
            </a:r>
          </a:p>
        </p:txBody>
      </p:sp>
      <p:sp>
        <p:nvSpPr>
          <p:cNvPr id="17" name="TextBox 17"/>
          <p:cNvSpPr txBox="1"/>
          <p:nvPr/>
        </p:nvSpPr>
        <p:spPr>
          <a:xfrm>
            <a:off x="4876800" y="4825453"/>
            <a:ext cx="4145280" cy="1758227"/>
          </a:xfrm>
          <a:prstGeom prst="rect">
            <a:avLst/>
          </a:prstGeom>
        </p:spPr>
        <p:txBody>
          <a:bodyPr lIns="0" tIns="0" rIns="0" bIns="0" rtlCol="0" anchor="t">
            <a:spAutoFit/>
          </a:bodyPr>
          <a:lstStyle/>
          <a:p>
            <a:pPr algn="ctr">
              <a:lnSpc>
                <a:spcPts val="3557"/>
              </a:lnSpc>
              <a:spcBef>
                <a:spcPct val="0"/>
              </a:spcBef>
            </a:pPr>
            <a:r>
              <a:rPr lang="en-US" sz="2540">
                <a:solidFill>
                  <a:srgbClr val="6A5222"/>
                </a:solidFill>
                <a:latin typeface="Anton"/>
                <a:ea typeface="Anton"/>
                <a:cs typeface="Anton"/>
                <a:sym typeface="Anton"/>
              </a:rPr>
              <a:t>MAVZU: “MAKTABDA MA‘MURIYAT VA PEDAGOG XODIMLAR O‘RTASIDA IJTIMOIY MUHITNI YARATISH” MAVZUSIDAGI TAQDIMOTI</a:t>
            </a:r>
          </a:p>
        </p:txBody>
      </p:sp>
      <p:sp>
        <p:nvSpPr>
          <p:cNvPr id="18" name="TextBox 18"/>
          <p:cNvSpPr txBox="1"/>
          <p:nvPr/>
        </p:nvSpPr>
        <p:spPr>
          <a:xfrm>
            <a:off x="4646869" y="3437921"/>
            <a:ext cx="4201120" cy="464143"/>
          </a:xfrm>
          <a:prstGeom prst="rect">
            <a:avLst/>
          </a:prstGeom>
        </p:spPr>
        <p:txBody>
          <a:bodyPr lIns="0" tIns="0" rIns="0" bIns="0" rtlCol="0" anchor="t">
            <a:spAutoFit/>
          </a:bodyPr>
          <a:lstStyle/>
          <a:p>
            <a:pPr algn="ctr">
              <a:lnSpc>
                <a:spcPts val="3817"/>
              </a:lnSpc>
              <a:spcBef>
                <a:spcPct val="0"/>
              </a:spcBef>
            </a:pPr>
            <a:r>
              <a:rPr lang="en-US" sz="2726">
                <a:solidFill>
                  <a:srgbClr val="6A5222"/>
                </a:solidFill>
                <a:latin typeface="Anton"/>
                <a:ea typeface="Anton"/>
                <a:cs typeface="Anton"/>
                <a:sym typeface="Anton"/>
              </a:rPr>
              <a:t>NAZAROV QODIR ISTAMOVICHNING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036DABD-9E14-4384-886E-0D301C9E8257}"/>
              </a:ext>
            </a:extLst>
          </p:cNvPr>
          <p:cNvPicPr>
            <a:picLocks noChangeAspect="1"/>
          </p:cNvPicPr>
          <p:nvPr/>
        </p:nvPicPr>
        <p:blipFill>
          <a:blip r:embed="rId2"/>
          <a:stretch>
            <a:fillRect/>
          </a:stretch>
        </p:blipFill>
        <p:spPr>
          <a:xfrm>
            <a:off x="13138" y="0"/>
            <a:ext cx="9783745" cy="7315200"/>
          </a:xfrm>
          <a:prstGeom prst="rect">
            <a:avLst/>
          </a:prstGeom>
        </p:spPr>
      </p:pic>
    </p:spTree>
    <p:extLst>
      <p:ext uri="{BB962C8B-B14F-4D97-AF65-F5344CB8AC3E}">
        <p14:creationId xmlns:p14="http://schemas.microsoft.com/office/powerpoint/2010/main" val="1406949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1F0B2BB-1C14-4DC7-AD51-06267AC4D949}"/>
              </a:ext>
            </a:extLst>
          </p:cNvPr>
          <p:cNvPicPr>
            <a:picLocks noChangeAspect="1"/>
          </p:cNvPicPr>
          <p:nvPr/>
        </p:nvPicPr>
        <p:blipFill>
          <a:blip r:embed="rId2"/>
          <a:stretch>
            <a:fillRect/>
          </a:stretch>
        </p:blipFill>
        <p:spPr>
          <a:xfrm>
            <a:off x="0" y="0"/>
            <a:ext cx="9793185" cy="7239000"/>
          </a:xfrm>
          <a:prstGeom prst="rect">
            <a:avLst/>
          </a:prstGeom>
        </p:spPr>
      </p:pic>
    </p:spTree>
    <p:extLst>
      <p:ext uri="{BB962C8B-B14F-4D97-AF65-F5344CB8AC3E}">
        <p14:creationId xmlns:p14="http://schemas.microsoft.com/office/powerpoint/2010/main" val="1013368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4A55B99-4248-4B3C-805D-5478711C72F8}"/>
              </a:ext>
            </a:extLst>
          </p:cNvPr>
          <p:cNvPicPr>
            <a:picLocks noChangeAspect="1"/>
          </p:cNvPicPr>
          <p:nvPr/>
        </p:nvPicPr>
        <p:blipFill>
          <a:blip r:embed="rId2"/>
          <a:stretch>
            <a:fillRect/>
          </a:stretch>
        </p:blipFill>
        <p:spPr>
          <a:xfrm>
            <a:off x="-1" y="0"/>
            <a:ext cx="9796911" cy="7315200"/>
          </a:xfrm>
          <a:prstGeom prst="rect">
            <a:avLst/>
          </a:prstGeom>
        </p:spPr>
      </p:pic>
    </p:spTree>
    <p:extLst>
      <p:ext uri="{BB962C8B-B14F-4D97-AF65-F5344CB8AC3E}">
        <p14:creationId xmlns:p14="http://schemas.microsoft.com/office/powerpoint/2010/main" val="285249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926DEC5-B07C-4DEC-8EBA-AE9361447DAF}"/>
              </a:ext>
            </a:extLst>
          </p:cNvPr>
          <p:cNvPicPr>
            <a:picLocks noChangeAspect="1"/>
          </p:cNvPicPr>
          <p:nvPr/>
        </p:nvPicPr>
        <p:blipFill>
          <a:blip r:embed="rId2"/>
          <a:stretch>
            <a:fillRect/>
          </a:stretch>
        </p:blipFill>
        <p:spPr>
          <a:xfrm>
            <a:off x="0" y="0"/>
            <a:ext cx="9715301" cy="7315200"/>
          </a:xfrm>
          <a:prstGeom prst="rect">
            <a:avLst/>
          </a:prstGeom>
        </p:spPr>
      </p:pic>
    </p:spTree>
    <p:extLst>
      <p:ext uri="{BB962C8B-B14F-4D97-AF65-F5344CB8AC3E}">
        <p14:creationId xmlns:p14="http://schemas.microsoft.com/office/powerpoint/2010/main" val="2308175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4D646AF-9757-4D26-85CE-FCBE206D83F0}"/>
              </a:ext>
            </a:extLst>
          </p:cNvPr>
          <p:cNvPicPr>
            <a:picLocks noChangeAspect="1"/>
          </p:cNvPicPr>
          <p:nvPr/>
        </p:nvPicPr>
        <p:blipFill>
          <a:blip r:embed="rId2"/>
          <a:stretch>
            <a:fillRect/>
          </a:stretch>
        </p:blipFill>
        <p:spPr>
          <a:xfrm>
            <a:off x="0" y="0"/>
            <a:ext cx="9762278" cy="7315200"/>
          </a:xfrm>
          <a:prstGeom prst="rect">
            <a:avLst/>
          </a:prstGeom>
        </p:spPr>
      </p:pic>
    </p:spTree>
    <p:extLst>
      <p:ext uri="{BB962C8B-B14F-4D97-AF65-F5344CB8AC3E}">
        <p14:creationId xmlns:p14="http://schemas.microsoft.com/office/powerpoint/2010/main" val="989463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E9E28A9-1135-4794-949C-DF801197E2CC}"/>
              </a:ext>
            </a:extLst>
          </p:cNvPr>
          <p:cNvPicPr>
            <a:picLocks noChangeAspect="1"/>
          </p:cNvPicPr>
          <p:nvPr/>
        </p:nvPicPr>
        <p:blipFill>
          <a:blip r:embed="rId2"/>
          <a:stretch>
            <a:fillRect/>
          </a:stretch>
        </p:blipFill>
        <p:spPr>
          <a:xfrm>
            <a:off x="0" y="-5256"/>
            <a:ext cx="9692231" cy="7320455"/>
          </a:xfrm>
          <a:prstGeom prst="rect">
            <a:avLst/>
          </a:prstGeom>
        </p:spPr>
      </p:pic>
    </p:spTree>
    <p:extLst>
      <p:ext uri="{BB962C8B-B14F-4D97-AF65-F5344CB8AC3E}">
        <p14:creationId xmlns:p14="http://schemas.microsoft.com/office/powerpoint/2010/main" val="16764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D22FADD-6729-4E14-847C-F32B76FB40AC}"/>
              </a:ext>
            </a:extLst>
          </p:cNvPr>
          <p:cNvPicPr>
            <a:picLocks noChangeAspect="1"/>
          </p:cNvPicPr>
          <p:nvPr/>
        </p:nvPicPr>
        <p:blipFill>
          <a:blip r:embed="rId2"/>
          <a:stretch>
            <a:fillRect/>
          </a:stretch>
        </p:blipFill>
        <p:spPr>
          <a:xfrm>
            <a:off x="0" y="0"/>
            <a:ext cx="9800823" cy="7315200"/>
          </a:xfrm>
          <a:prstGeom prst="rect">
            <a:avLst/>
          </a:prstGeom>
        </p:spPr>
      </p:pic>
    </p:spTree>
    <p:extLst>
      <p:ext uri="{BB962C8B-B14F-4D97-AF65-F5344CB8AC3E}">
        <p14:creationId xmlns:p14="http://schemas.microsoft.com/office/powerpoint/2010/main" val="960892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F4B2AA9C-6D9C-4AE5-80FD-9E6EC8219072}"/>
              </a:ext>
            </a:extLst>
          </p:cNvPr>
          <p:cNvPicPr>
            <a:picLocks noChangeAspect="1"/>
          </p:cNvPicPr>
          <p:nvPr/>
        </p:nvPicPr>
        <p:blipFill>
          <a:blip r:embed="rId2"/>
          <a:stretch>
            <a:fillRect/>
          </a:stretch>
        </p:blipFill>
        <p:spPr>
          <a:xfrm>
            <a:off x="-12539" y="-5787"/>
            <a:ext cx="9753600" cy="7212531"/>
          </a:xfrm>
          <a:prstGeom prst="rect">
            <a:avLst/>
          </a:prstGeom>
        </p:spPr>
      </p:pic>
    </p:spTree>
    <p:extLst>
      <p:ext uri="{BB962C8B-B14F-4D97-AF65-F5344CB8AC3E}">
        <p14:creationId xmlns:p14="http://schemas.microsoft.com/office/powerpoint/2010/main" val="2447090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59CA599-ED53-4CA8-B547-EEA2BF60E541}"/>
              </a:ext>
            </a:extLst>
          </p:cNvPr>
          <p:cNvPicPr>
            <a:picLocks noChangeAspect="1"/>
          </p:cNvPicPr>
          <p:nvPr/>
        </p:nvPicPr>
        <p:blipFill>
          <a:blip r:embed="rId2"/>
          <a:stretch>
            <a:fillRect/>
          </a:stretch>
        </p:blipFill>
        <p:spPr>
          <a:xfrm>
            <a:off x="37617" y="28936"/>
            <a:ext cx="9686229" cy="7286264"/>
          </a:xfrm>
          <a:prstGeom prst="rect">
            <a:avLst/>
          </a:prstGeom>
        </p:spPr>
      </p:pic>
    </p:spTree>
    <p:extLst>
      <p:ext uri="{BB962C8B-B14F-4D97-AF65-F5344CB8AC3E}">
        <p14:creationId xmlns:p14="http://schemas.microsoft.com/office/powerpoint/2010/main" val="86832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A95EA01-A676-4C0E-A38F-D80E2C0322C2}"/>
              </a:ext>
            </a:extLst>
          </p:cNvPr>
          <p:cNvPicPr>
            <a:picLocks noChangeAspect="1"/>
          </p:cNvPicPr>
          <p:nvPr/>
        </p:nvPicPr>
        <p:blipFill>
          <a:blip r:embed="rId2"/>
          <a:stretch>
            <a:fillRect/>
          </a:stretch>
        </p:blipFill>
        <p:spPr>
          <a:xfrm>
            <a:off x="-1" y="0"/>
            <a:ext cx="9762231" cy="7315200"/>
          </a:xfrm>
          <a:prstGeom prst="rect">
            <a:avLst/>
          </a:prstGeom>
        </p:spPr>
      </p:pic>
    </p:spTree>
    <p:extLst>
      <p:ext uri="{BB962C8B-B14F-4D97-AF65-F5344CB8AC3E}">
        <p14:creationId xmlns:p14="http://schemas.microsoft.com/office/powerpoint/2010/main" val="2485066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2E4"/>
        </a:solidFill>
        <a:effectLst/>
      </p:bgPr>
    </p:bg>
    <p:spTree>
      <p:nvGrpSpPr>
        <p:cNvPr id="1" name=""/>
        <p:cNvGrpSpPr/>
        <p:nvPr/>
      </p:nvGrpSpPr>
      <p:grpSpPr>
        <a:xfrm>
          <a:off x="0" y="0"/>
          <a:ext cx="0" cy="0"/>
          <a:chOff x="0" y="0"/>
          <a:chExt cx="0" cy="0"/>
        </a:xfrm>
      </p:grpSpPr>
      <p:sp>
        <p:nvSpPr>
          <p:cNvPr id="2" name="Freeform 2"/>
          <p:cNvSpPr/>
          <p:nvPr/>
        </p:nvSpPr>
        <p:spPr>
          <a:xfrm>
            <a:off x="434719" y="289899"/>
            <a:ext cx="4615222" cy="3074891"/>
          </a:xfrm>
          <a:custGeom>
            <a:avLst/>
            <a:gdLst/>
            <a:ahLst/>
            <a:cxnLst/>
            <a:rect l="l" t="t" r="r" b="b"/>
            <a:pathLst>
              <a:path w="4615222" h="3074891">
                <a:moveTo>
                  <a:pt x="0" y="0"/>
                </a:moveTo>
                <a:lnTo>
                  <a:pt x="4615222" y="0"/>
                </a:lnTo>
                <a:lnTo>
                  <a:pt x="4615222" y="3074891"/>
                </a:lnTo>
                <a:lnTo>
                  <a:pt x="0" y="3074891"/>
                </a:lnTo>
                <a:lnTo>
                  <a:pt x="0" y="0"/>
                </a:lnTo>
                <a:close/>
              </a:path>
            </a:pathLst>
          </a:custGeom>
          <a:blipFill>
            <a:blip r:embed="rId2"/>
            <a:stretch>
              <a:fillRect/>
            </a:stretch>
          </a:blipFill>
        </p:spPr>
      </p:sp>
      <p:sp>
        <p:nvSpPr>
          <p:cNvPr id="3" name="TextBox 3"/>
          <p:cNvSpPr txBox="1"/>
          <p:nvPr/>
        </p:nvSpPr>
        <p:spPr>
          <a:xfrm>
            <a:off x="5315432" y="232749"/>
            <a:ext cx="4080335" cy="940393"/>
          </a:xfrm>
          <a:prstGeom prst="rect">
            <a:avLst/>
          </a:prstGeom>
        </p:spPr>
        <p:txBody>
          <a:bodyPr lIns="0" tIns="0" rIns="0" bIns="0" rtlCol="0" anchor="t">
            <a:spAutoFit/>
          </a:bodyPr>
          <a:lstStyle/>
          <a:p>
            <a:pPr algn="ctr">
              <a:lnSpc>
                <a:spcPts val="3817"/>
              </a:lnSpc>
              <a:spcBef>
                <a:spcPct val="0"/>
              </a:spcBef>
            </a:pPr>
            <a:r>
              <a:rPr lang="en-US" sz="2726">
                <a:solidFill>
                  <a:srgbClr val="653E26"/>
                </a:solidFill>
                <a:latin typeface="Anton"/>
                <a:ea typeface="Anton"/>
                <a:cs typeface="Anton"/>
                <a:sym typeface="Anton"/>
              </a:rPr>
              <a:t>“Yangi O‘zbekiston – maktab ostonasidan boshlanadi”</a:t>
            </a:r>
          </a:p>
        </p:txBody>
      </p:sp>
      <p:sp>
        <p:nvSpPr>
          <p:cNvPr id="4" name="TextBox 4"/>
          <p:cNvSpPr txBox="1"/>
          <p:nvPr/>
        </p:nvSpPr>
        <p:spPr>
          <a:xfrm>
            <a:off x="260436" y="3894386"/>
            <a:ext cx="9135331" cy="2855124"/>
          </a:xfrm>
          <a:prstGeom prst="rect">
            <a:avLst/>
          </a:prstGeom>
        </p:spPr>
        <p:txBody>
          <a:bodyPr lIns="0" tIns="0" rIns="0" bIns="0" rtlCol="0" anchor="t">
            <a:spAutoFit/>
          </a:bodyPr>
          <a:lstStyle/>
          <a:p>
            <a:pPr algn="ctr">
              <a:lnSpc>
                <a:spcPts val="3805"/>
              </a:lnSpc>
              <a:spcBef>
                <a:spcPct val="0"/>
              </a:spcBef>
            </a:pPr>
            <a:r>
              <a:rPr lang="en-US" sz="2718">
                <a:solidFill>
                  <a:srgbClr val="655997"/>
                </a:solidFill>
                <a:latin typeface="Anton"/>
                <a:ea typeface="Anton"/>
                <a:cs typeface="Anton"/>
                <a:sym typeface="Anton"/>
              </a:rPr>
              <a:t>Farzandlarimiz maktabdan qanchalik bilimli bo‘lib chiqsa, yuqori texnologiyalarga asoslangan iqtisodiyot tarmoqlari shuncha tez rivojlanadi, ko‘plab ijtimoiy muammolarni yechish imkoni tug‘iladi. Shunday ekan, Yangi O‘zbekiston ostonasi maktabdan boshlanadi desam, o‘ylaymanki, butun xalqimiz bu fikrni qo‘llab-quvvatlaydi»</a:t>
            </a:r>
          </a:p>
        </p:txBody>
      </p:sp>
      <p:sp>
        <p:nvSpPr>
          <p:cNvPr id="5" name="TextBox 5"/>
          <p:cNvSpPr txBox="1"/>
          <p:nvPr/>
        </p:nvSpPr>
        <p:spPr>
          <a:xfrm>
            <a:off x="5315432" y="1353955"/>
            <a:ext cx="4145280" cy="2369143"/>
          </a:xfrm>
          <a:prstGeom prst="rect">
            <a:avLst/>
          </a:prstGeom>
        </p:spPr>
        <p:txBody>
          <a:bodyPr lIns="0" tIns="0" rIns="0" bIns="0" rtlCol="0" anchor="t">
            <a:spAutoFit/>
          </a:bodyPr>
          <a:lstStyle/>
          <a:p>
            <a:pPr algn="ctr">
              <a:lnSpc>
                <a:spcPts val="3817"/>
              </a:lnSpc>
              <a:spcBef>
                <a:spcPct val="0"/>
              </a:spcBef>
            </a:pPr>
            <a:r>
              <a:rPr lang="en-US" sz="2726">
                <a:solidFill>
                  <a:srgbClr val="F25D00"/>
                </a:solidFill>
                <a:latin typeface="Anton"/>
                <a:ea typeface="Anton"/>
                <a:cs typeface="Anton"/>
                <a:sym typeface="Anton"/>
              </a:rPr>
              <a:t>“TANQIDIY TAHLIL, QAT‘IY TARTIB – INTIZOM VA SHAXSIY JAVOBGARLIK – HAR BIR RAHBAR FAOLIYATINING KUNDALIK QOIDASI BO‘LISHI KERAK”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2D0DAE0-F8A8-4876-9056-B9CC6B9DB660}"/>
              </a:ext>
            </a:extLst>
          </p:cNvPr>
          <p:cNvPicPr>
            <a:picLocks noChangeAspect="1"/>
          </p:cNvPicPr>
          <p:nvPr/>
        </p:nvPicPr>
        <p:blipFill>
          <a:blip r:embed="rId2"/>
          <a:stretch>
            <a:fillRect/>
          </a:stretch>
        </p:blipFill>
        <p:spPr>
          <a:xfrm>
            <a:off x="0" y="0"/>
            <a:ext cx="9745030" cy="7315200"/>
          </a:xfrm>
          <a:prstGeom prst="rect">
            <a:avLst/>
          </a:prstGeom>
        </p:spPr>
      </p:pic>
    </p:spTree>
    <p:extLst>
      <p:ext uri="{BB962C8B-B14F-4D97-AF65-F5344CB8AC3E}">
        <p14:creationId xmlns:p14="http://schemas.microsoft.com/office/powerpoint/2010/main" val="2837892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5698649-AEFF-473E-BFCF-5D8B5D176E52}"/>
              </a:ext>
            </a:extLst>
          </p:cNvPr>
          <p:cNvPicPr>
            <a:picLocks noChangeAspect="1"/>
          </p:cNvPicPr>
          <p:nvPr/>
        </p:nvPicPr>
        <p:blipFill>
          <a:blip r:embed="rId2"/>
          <a:stretch>
            <a:fillRect/>
          </a:stretch>
        </p:blipFill>
        <p:spPr>
          <a:xfrm>
            <a:off x="-13138" y="13138"/>
            <a:ext cx="9770365" cy="7302062"/>
          </a:xfrm>
          <a:prstGeom prst="rect">
            <a:avLst/>
          </a:prstGeom>
        </p:spPr>
      </p:pic>
    </p:spTree>
    <p:extLst>
      <p:ext uri="{BB962C8B-B14F-4D97-AF65-F5344CB8AC3E}">
        <p14:creationId xmlns:p14="http://schemas.microsoft.com/office/powerpoint/2010/main" val="2418198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7750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6EBEE757-46E3-47ED-ABF0-407D659A6099}"/>
              </a:ext>
            </a:extLst>
          </p:cNvPr>
          <p:cNvPicPr>
            <a:picLocks noChangeAspect="1"/>
          </p:cNvPicPr>
          <p:nvPr/>
        </p:nvPicPr>
        <p:blipFill>
          <a:blip r:embed="rId2"/>
          <a:stretch>
            <a:fillRect/>
          </a:stretch>
        </p:blipFill>
        <p:spPr>
          <a:xfrm>
            <a:off x="7716" y="2894"/>
            <a:ext cx="9792354" cy="7312306"/>
          </a:xfrm>
          <a:prstGeom prst="rect">
            <a:avLst/>
          </a:prstGeom>
        </p:spPr>
      </p:pic>
    </p:spTree>
    <p:extLst>
      <p:ext uri="{BB962C8B-B14F-4D97-AF65-F5344CB8AC3E}">
        <p14:creationId xmlns:p14="http://schemas.microsoft.com/office/powerpoint/2010/main" val="3183048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2E4"/>
        </a:solidFill>
        <a:effectLst/>
      </p:bgPr>
    </p:bg>
    <p:spTree>
      <p:nvGrpSpPr>
        <p:cNvPr id="1" name=""/>
        <p:cNvGrpSpPr/>
        <p:nvPr/>
      </p:nvGrpSpPr>
      <p:grpSpPr>
        <a:xfrm>
          <a:off x="0" y="0"/>
          <a:ext cx="0" cy="0"/>
          <a:chOff x="0" y="0"/>
          <a:chExt cx="0" cy="0"/>
        </a:xfrm>
      </p:grpSpPr>
      <p:sp>
        <p:nvSpPr>
          <p:cNvPr id="2" name="Freeform 2"/>
          <p:cNvSpPr/>
          <p:nvPr/>
        </p:nvSpPr>
        <p:spPr>
          <a:xfrm>
            <a:off x="161480" y="1131808"/>
            <a:ext cx="1069598" cy="904296"/>
          </a:xfrm>
          <a:custGeom>
            <a:avLst/>
            <a:gdLst/>
            <a:ahLst/>
            <a:cxnLst/>
            <a:rect l="l" t="t" r="r" b="b"/>
            <a:pathLst>
              <a:path w="1069598" h="904296">
                <a:moveTo>
                  <a:pt x="0" y="0"/>
                </a:moveTo>
                <a:lnTo>
                  <a:pt x="1069598" y="0"/>
                </a:lnTo>
                <a:lnTo>
                  <a:pt x="1069598" y="904297"/>
                </a:lnTo>
                <a:lnTo>
                  <a:pt x="0" y="9042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61480" y="2446039"/>
            <a:ext cx="1225949" cy="925034"/>
          </a:xfrm>
          <a:custGeom>
            <a:avLst/>
            <a:gdLst/>
            <a:ahLst/>
            <a:cxnLst/>
            <a:rect l="l" t="t" r="r" b="b"/>
            <a:pathLst>
              <a:path w="1225949" h="925034">
                <a:moveTo>
                  <a:pt x="0" y="0"/>
                </a:moveTo>
                <a:lnTo>
                  <a:pt x="1225949" y="0"/>
                </a:lnTo>
                <a:lnTo>
                  <a:pt x="1225949" y="925035"/>
                </a:lnTo>
                <a:lnTo>
                  <a:pt x="0" y="9250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61480" y="3869599"/>
            <a:ext cx="1225949" cy="1047629"/>
          </a:xfrm>
          <a:custGeom>
            <a:avLst/>
            <a:gdLst/>
            <a:ahLst/>
            <a:cxnLst/>
            <a:rect l="l" t="t" r="r" b="b"/>
            <a:pathLst>
              <a:path w="1225949" h="1047629">
                <a:moveTo>
                  <a:pt x="0" y="0"/>
                </a:moveTo>
                <a:lnTo>
                  <a:pt x="1225949" y="0"/>
                </a:lnTo>
                <a:lnTo>
                  <a:pt x="1225949" y="1047629"/>
                </a:lnTo>
                <a:lnTo>
                  <a:pt x="0" y="104762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61480" y="5326803"/>
            <a:ext cx="1373810" cy="1397496"/>
          </a:xfrm>
          <a:custGeom>
            <a:avLst/>
            <a:gdLst/>
            <a:ahLst/>
            <a:cxnLst/>
            <a:rect l="l" t="t" r="r" b="b"/>
            <a:pathLst>
              <a:path w="1373810" h="1397496">
                <a:moveTo>
                  <a:pt x="0" y="0"/>
                </a:moveTo>
                <a:lnTo>
                  <a:pt x="1373810" y="0"/>
                </a:lnTo>
                <a:lnTo>
                  <a:pt x="1373810" y="1397496"/>
                </a:lnTo>
                <a:lnTo>
                  <a:pt x="0" y="1397496"/>
                </a:lnTo>
                <a:lnTo>
                  <a:pt x="0" y="0"/>
                </a:lnTo>
                <a:close/>
              </a:path>
            </a:pathLst>
          </a:custGeom>
          <a:blipFill>
            <a:blip r:embed="rId8"/>
            <a:stretch>
              <a:fillRect/>
            </a:stretch>
          </a:blipFill>
        </p:spPr>
      </p:sp>
      <p:sp>
        <p:nvSpPr>
          <p:cNvPr id="6" name="TextBox 6"/>
          <p:cNvSpPr txBox="1"/>
          <p:nvPr/>
        </p:nvSpPr>
        <p:spPr>
          <a:xfrm>
            <a:off x="3193252" y="267377"/>
            <a:ext cx="3597950" cy="464143"/>
          </a:xfrm>
          <a:prstGeom prst="rect">
            <a:avLst/>
          </a:prstGeom>
        </p:spPr>
        <p:txBody>
          <a:bodyPr lIns="0" tIns="0" rIns="0" bIns="0" rtlCol="0" anchor="t">
            <a:spAutoFit/>
          </a:bodyPr>
          <a:lstStyle/>
          <a:p>
            <a:pPr algn="ctr">
              <a:lnSpc>
                <a:spcPts val="3817"/>
              </a:lnSpc>
              <a:spcBef>
                <a:spcPct val="0"/>
              </a:spcBef>
            </a:pPr>
            <a:r>
              <a:rPr lang="en-US" sz="2726">
                <a:solidFill>
                  <a:srgbClr val="6A5222"/>
                </a:solidFill>
                <a:latin typeface="Anton"/>
                <a:ea typeface="Anton"/>
                <a:cs typeface="Anton"/>
                <a:sym typeface="Anton"/>
              </a:rPr>
              <a:t>Muammoning dolzarbligi :</a:t>
            </a:r>
          </a:p>
        </p:txBody>
      </p:sp>
      <p:sp>
        <p:nvSpPr>
          <p:cNvPr id="7" name="TextBox 7"/>
          <p:cNvSpPr txBox="1"/>
          <p:nvPr/>
        </p:nvSpPr>
        <p:spPr>
          <a:xfrm>
            <a:off x="1410150" y="1093708"/>
            <a:ext cx="8229699" cy="935355"/>
          </a:xfrm>
          <a:prstGeom prst="rect">
            <a:avLst/>
          </a:prstGeom>
        </p:spPr>
        <p:txBody>
          <a:bodyPr lIns="0" tIns="0" rIns="0" bIns="0" rtlCol="0" anchor="t">
            <a:spAutoFit/>
          </a:bodyPr>
          <a:lstStyle/>
          <a:p>
            <a:pPr algn="ctr">
              <a:lnSpc>
                <a:spcPts val="2520"/>
              </a:lnSpc>
              <a:spcBef>
                <a:spcPct val="0"/>
              </a:spcBef>
            </a:pPr>
            <a:r>
              <a:rPr lang="en-US" sz="1800">
                <a:solidFill>
                  <a:srgbClr val="993B00"/>
                </a:solidFill>
                <a:latin typeface="Anton"/>
                <a:ea typeface="Anton"/>
                <a:cs typeface="Anton"/>
                <a:sym typeface="Anton"/>
              </a:rPr>
              <a:t>Ish samaradorligini oshirish: Maktabdagi ijtimoiy muhit kuchli va sog‘lom bo‘lsa, pedagog xodimlar o‘z vazifalarini yaxshi bajarishga qiziqishadi va motivatsiyaga ega bo‘lishadi. Bu esa ularning ish samaradorligini oshiradi va ta'lim sifatini yuksaltiradi.</a:t>
            </a:r>
          </a:p>
        </p:txBody>
      </p:sp>
      <p:sp>
        <p:nvSpPr>
          <p:cNvPr id="8" name="TextBox 8"/>
          <p:cNvSpPr txBox="1"/>
          <p:nvPr/>
        </p:nvSpPr>
        <p:spPr>
          <a:xfrm>
            <a:off x="1535290" y="2408882"/>
            <a:ext cx="8104559" cy="1249661"/>
          </a:xfrm>
          <a:prstGeom prst="rect">
            <a:avLst/>
          </a:prstGeom>
        </p:spPr>
        <p:txBody>
          <a:bodyPr lIns="0" tIns="0" rIns="0" bIns="0" rtlCol="0" anchor="t">
            <a:spAutoFit/>
          </a:bodyPr>
          <a:lstStyle/>
          <a:p>
            <a:pPr algn="ctr">
              <a:lnSpc>
                <a:spcPts val="2521"/>
              </a:lnSpc>
              <a:spcBef>
                <a:spcPct val="0"/>
              </a:spcBef>
            </a:pPr>
            <a:r>
              <a:rPr lang="en-US" sz="1800">
                <a:solidFill>
                  <a:srgbClr val="050201"/>
                </a:solidFill>
                <a:latin typeface="Anton"/>
                <a:ea typeface="Anton"/>
                <a:cs typeface="Anton"/>
                <a:sym typeface="Anton"/>
              </a:rPr>
              <a:t>O‘zaro hurmat va hamkorlik: Ma’muriyat va pedagoglar o‘rtasida o‘zaro hurmat va ishonch mavjud bo‘lsa, o‘quv jarayonlari samarali amalga oshadi. O‘zaro hamkorlik muhitini shakllantirish orqali maktab jamoasida birlik va tushunishni ta’minlash mumkin.</a:t>
            </a:r>
          </a:p>
        </p:txBody>
      </p:sp>
      <p:sp>
        <p:nvSpPr>
          <p:cNvPr id="9" name="TextBox 9"/>
          <p:cNvSpPr txBox="1"/>
          <p:nvPr/>
        </p:nvSpPr>
        <p:spPr>
          <a:xfrm>
            <a:off x="1535290" y="3906686"/>
            <a:ext cx="7933978" cy="935355"/>
          </a:xfrm>
          <a:prstGeom prst="rect">
            <a:avLst/>
          </a:prstGeom>
        </p:spPr>
        <p:txBody>
          <a:bodyPr lIns="0" tIns="0" rIns="0" bIns="0" rtlCol="0" anchor="t">
            <a:spAutoFit/>
          </a:bodyPr>
          <a:lstStyle/>
          <a:p>
            <a:pPr algn="ctr">
              <a:lnSpc>
                <a:spcPts val="2520"/>
              </a:lnSpc>
              <a:spcBef>
                <a:spcPct val="0"/>
              </a:spcBef>
            </a:pPr>
            <a:r>
              <a:rPr lang="en-US" sz="1800">
                <a:solidFill>
                  <a:srgbClr val="492DBC"/>
                </a:solidFill>
                <a:latin typeface="Anton"/>
                <a:ea typeface="Anton"/>
                <a:cs typeface="Anton"/>
                <a:sym typeface="Anton"/>
              </a:rPr>
              <a:t>Stress va nizolarni kamaytirish: Maktabda ijtimoiy muhitning salbiy bo‘lishi stress, tushkunlik, va nizolarni kuchaytirishi mumkin. Aksincha, sog‘lom ijtimoiy muhit bu kabi muammolarni kamaytiradi va xodimlarning ruhiy holatini yaxshilaydi.</a:t>
            </a:r>
          </a:p>
        </p:txBody>
      </p:sp>
      <p:sp>
        <p:nvSpPr>
          <p:cNvPr id="10" name="TextBox 10"/>
          <p:cNvSpPr txBox="1"/>
          <p:nvPr/>
        </p:nvSpPr>
        <p:spPr>
          <a:xfrm>
            <a:off x="1666079" y="5385814"/>
            <a:ext cx="7842981" cy="1564005"/>
          </a:xfrm>
          <a:prstGeom prst="rect">
            <a:avLst/>
          </a:prstGeom>
        </p:spPr>
        <p:txBody>
          <a:bodyPr lIns="0" tIns="0" rIns="0" bIns="0" rtlCol="0" anchor="t">
            <a:spAutoFit/>
          </a:bodyPr>
          <a:lstStyle/>
          <a:p>
            <a:pPr algn="ctr">
              <a:lnSpc>
                <a:spcPts val="2520"/>
              </a:lnSpc>
              <a:spcBef>
                <a:spcPct val="0"/>
              </a:spcBef>
            </a:pPr>
            <a:r>
              <a:rPr lang="en-US" sz="1800">
                <a:solidFill>
                  <a:srgbClr val="6A5222"/>
                </a:solidFill>
                <a:latin typeface="Anton"/>
                <a:ea typeface="Anton"/>
                <a:cs typeface="Anton"/>
                <a:sym typeface="Anton"/>
              </a:rPr>
              <a:t>Feedback va samarali aloqa kanallari  pedagoglar va ma’muriyat o‘rtasida o‘zaro fikr almashish muhim. Fikr va takliflar olish uchun muntazam ravishda anonim so‘rovnomalar o‘tkazish, elektron pochta yoki boshqa aloqa kanallari orqali ularga javob qaytarish tizimi tashkil etilishi lozim. O‘zaro fikr almashish pedagoglarning ish faoliyatiga yanada ishonch bilan yondashishlariga imkon yaratadi.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F2E4"/>
        </a:solidFill>
        <a:effectLst/>
      </p:bgPr>
    </p:bg>
    <p:spTree>
      <p:nvGrpSpPr>
        <p:cNvPr id="1" name=""/>
        <p:cNvGrpSpPr/>
        <p:nvPr/>
      </p:nvGrpSpPr>
      <p:grpSpPr>
        <a:xfrm>
          <a:off x="0" y="0"/>
          <a:ext cx="0" cy="0"/>
          <a:chOff x="0" y="0"/>
          <a:chExt cx="0" cy="0"/>
        </a:xfrm>
      </p:grpSpPr>
      <p:sp>
        <p:nvSpPr>
          <p:cNvPr id="2" name="Freeform 2"/>
          <p:cNvSpPr/>
          <p:nvPr/>
        </p:nvSpPr>
        <p:spPr>
          <a:xfrm>
            <a:off x="5009404" y="4186308"/>
            <a:ext cx="1921235" cy="2943828"/>
          </a:xfrm>
          <a:custGeom>
            <a:avLst/>
            <a:gdLst/>
            <a:ahLst/>
            <a:cxnLst/>
            <a:rect l="l" t="t" r="r" b="b"/>
            <a:pathLst>
              <a:path w="1921235" h="2943828">
                <a:moveTo>
                  <a:pt x="0" y="0"/>
                </a:moveTo>
                <a:lnTo>
                  <a:pt x="1921236" y="0"/>
                </a:lnTo>
                <a:lnTo>
                  <a:pt x="1921236" y="2943828"/>
                </a:lnTo>
                <a:lnTo>
                  <a:pt x="0" y="2943828"/>
                </a:lnTo>
                <a:lnTo>
                  <a:pt x="0" y="0"/>
                </a:lnTo>
                <a:close/>
              </a:path>
            </a:pathLst>
          </a:custGeom>
          <a:blipFill>
            <a:blip r:embed="rId2"/>
            <a:stretch>
              <a:fillRect/>
            </a:stretch>
          </a:blipFill>
        </p:spPr>
      </p:sp>
      <p:sp>
        <p:nvSpPr>
          <p:cNvPr id="3" name="Freeform 3"/>
          <p:cNvSpPr/>
          <p:nvPr/>
        </p:nvSpPr>
        <p:spPr>
          <a:xfrm>
            <a:off x="7375185" y="1082141"/>
            <a:ext cx="2080384" cy="2900163"/>
          </a:xfrm>
          <a:custGeom>
            <a:avLst/>
            <a:gdLst/>
            <a:ahLst/>
            <a:cxnLst/>
            <a:rect l="l" t="t" r="r" b="b"/>
            <a:pathLst>
              <a:path w="2080384" h="2900163">
                <a:moveTo>
                  <a:pt x="0" y="0"/>
                </a:moveTo>
                <a:lnTo>
                  <a:pt x="2080383" y="0"/>
                </a:lnTo>
                <a:lnTo>
                  <a:pt x="2080383" y="2900163"/>
                </a:lnTo>
                <a:lnTo>
                  <a:pt x="0" y="2900163"/>
                </a:lnTo>
                <a:lnTo>
                  <a:pt x="0" y="0"/>
                </a:lnTo>
                <a:close/>
              </a:path>
            </a:pathLst>
          </a:custGeom>
          <a:blipFill>
            <a:blip r:embed="rId3"/>
            <a:stretch>
              <a:fillRect/>
            </a:stretch>
          </a:blipFill>
        </p:spPr>
      </p:sp>
      <p:sp>
        <p:nvSpPr>
          <p:cNvPr id="4" name="Freeform 4"/>
          <p:cNvSpPr/>
          <p:nvPr/>
        </p:nvSpPr>
        <p:spPr>
          <a:xfrm>
            <a:off x="2627317" y="4110420"/>
            <a:ext cx="2005049" cy="3091149"/>
          </a:xfrm>
          <a:custGeom>
            <a:avLst/>
            <a:gdLst/>
            <a:ahLst/>
            <a:cxnLst/>
            <a:rect l="l" t="t" r="r" b="b"/>
            <a:pathLst>
              <a:path w="2005049" h="3091149">
                <a:moveTo>
                  <a:pt x="0" y="0"/>
                </a:moveTo>
                <a:lnTo>
                  <a:pt x="2005049" y="0"/>
                </a:lnTo>
                <a:lnTo>
                  <a:pt x="2005049" y="3091149"/>
                </a:lnTo>
                <a:lnTo>
                  <a:pt x="0" y="3091149"/>
                </a:lnTo>
                <a:lnTo>
                  <a:pt x="0" y="0"/>
                </a:lnTo>
                <a:close/>
              </a:path>
            </a:pathLst>
          </a:custGeom>
          <a:blipFill>
            <a:blip r:embed="rId4"/>
            <a:stretch>
              <a:fillRect l="-9657" r="-9657"/>
            </a:stretch>
          </a:blipFill>
        </p:spPr>
      </p:sp>
      <p:sp>
        <p:nvSpPr>
          <p:cNvPr id="5" name="Freeform 5"/>
          <p:cNvSpPr/>
          <p:nvPr/>
        </p:nvSpPr>
        <p:spPr>
          <a:xfrm>
            <a:off x="165669" y="4156775"/>
            <a:ext cx="2119916" cy="2998439"/>
          </a:xfrm>
          <a:custGeom>
            <a:avLst/>
            <a:gdLst/>
            <a:ahLst/>
            <a:cxnLst/>
            <a:rect l="l" t="t" r="r" b="b"/>
            <a:pathLst>
              <a:path w="2119916" h="2998439">
                <a:moveTo>
                  <a:pt x="0" y="0"/>
                </a:moveTo>
                <a:lnTo>
                  <a:pt x="2119916" y="0"/>
                </a:lnTo>
                <a:lnTo>
                  <a:pt x="2119916" y="2998439"/>
                </a:lnTo>
                <a:lnTo>
                  <a:pt x="0" y="2998439"/>
                </a:lnTo>
                <a:lnTo>
                  <a:pt x="0" y="0"/>
                </a:lnTo>
                <a:close/>
              </a:path>
            </a:pathLst>
          </a:custGeom>
          <a:blipFill>
            <a:blip r:embed="rId5"/>
            <a:stretch>
              <a:fillRect/>
            </a:stretch>
          </a:blipFill>
        </p:spPr>
      </p:sp>
      <p:sp>
        <p:nvSpPr>
          <p:cNvPr id="6" name="Freeform 6"/>
          <p:cNvSpPr/>
          <p:nvPr/>
        </p:nvSpPr>
        <p:spPr>
          <a:xfrm>
            <a:off x="5088441" y="1060308"/>
            <a:ext cx="2005049" cy="2943828"/>
          </a:xfrm>
          <a:custGeom>
            <a:avLst/>
            <a:gdLst/>
            <a:ahLst/>
            <a:cxnLst/>
            <a:rect l="l" t="t" r="r" b="b"/>
            <a:pathLst>
              <a:path w="2005049" h="2943828">
                <a:moveTo>
                  <a:pt x="0" y="0"/>
                </a:moveTo>
                <a:lnTo>
                  <a:pt x="2005049" y="0"/>
                </a:lnTo>
                <a:lnTo>
                  <a:pt x="2005049" y="2943829"/>
                </a:lnTo>
                <a:lnTo>
                  <a:pt x="0" y="2943829"/>
                </a:lnTo>
                <a:lnTo>
                  <a:pt x="0" y="0"/>
                </a:lnTo>
                <a:close/>
              </a:path>
            </a:pathLst>
          </a:custGeom>
          <a:blipFill>
            <a:blip r:embed="rId6"/>
            <a:stretch>
              <a:fillRect/>
            </a:stretch>
          </a:blipFill>
        </p:spPr>
        <p:txBody>
          <a:bodyPr/>
          <a:lstStyle/>
          <a:p>
            <a:endParaRPr lang="ru-RU" dirty="0"/>
          </a:p>
        </p:txBody>
      </p:sp>
      <p:sp>
        <p:nvSpPr>
          <p:cNvPr id="7" name="Freeform 7"/>
          <p:cNvSpPr/>
          <p:nvPr/>
        </p:nvSpPr>
        <p:spPr>
          <a:xfrm>
            <a:off x="165669" y="1038475"/>
            <a:ext cx="2005483" cy="2943828"/>
          </a:xfrm>
          <a:custGeom>
            <a:avLst/>
            <a:gdLst/>
            <a:ahLst/>
            <a:cxnLst/>
            <a:rect l="l" t="t" r="r" b="b"/>
            <a:pathLst>
              <a:path w="2005483" h="2943828">
                <a:moveTo>
                  <a:pt x="0" y="0"/>
                </a:moveTo>
                <a:lnTo>
                  <a:pt x="2005483" y="0"/>
                </a:lnTo>
                <a:lnTo>
                  <a:pt x="2005483" y="2943829"/>
                </a:lnTo>
                <a:lnTo>
                  <a:pt x="0" y="2943829"/>
                </a:lnTo>
                <a:lnTo>
                  <a:pt x="0" y="0"/>
                </a:lnTo>
                <a:close/>
              </a:path>
            </a:pathLst>
          </a:custGeom>
          <a:blipFill>
            <a:blip r:embed="rId7"/>
            <a:stretch>
              <a:fillRect/>
            </a:stretch>
          </a:blipFill>
        </p:spPr>
      </p:sp>
      <p:sp>
        <p:nvSpPr>
          <p:cNvPr id="8" name="Freeform 8"/>
          <p:cNvSpPr/>
          <p:nvPr/>
        </p:nvSpPr>
        <p:spPr>
          <a:xfrm>
            <a:off x="7375185" y="4186308"/>
            <a:ext cx="1921235" cy="3044794"/>
          </a:xfrm>
          <a:custGeom>
            <a:avLst/>
            <a:gdLst/>
            <a:ahLst/>
            <a:cxnLst/>
            <a:rect l="l" t="t" r="r" b="b"/>
            <a:pathLst>
              <a:path w="1921235" h="3044794">
                <a:moveTo>
                  <a:pt x="0" y="0"/>
                </a:moveTo>
                <a:lnTo>
                  <a:pt x="1921236" y="0"/>
                </a:lnTo>
                <a:lnTo>
                  <a:pt x="1921236" y="3044794"/>
                </a:lnTo>
                <a:lnTo>
                  <a:pt x="0" y="3044794"/>
                </a:lnTo>
                <a:lnTo>
                  <a:pt x="0" y="0"/>
                </a:lnTo>
                <a:close/>
              </a:path>
            </a:pathLst>
          </a:custGeom>
          <a:blipFill>
            <a:blip r:embed="rId8"/>
            <a:stretch>
              <a:fillRect l="-6023" r="-6023"/>
            </a:stretch>
          </a:blipFill>
        </p:spPr>
      </p:sp>
      <p:sp>
        <p:nvSpPr>
          <p:cNvPr id="9" name="TextBox 9"/>
          <p:cNvSpPr txBox="1"/>
          <p:nvPr/>
        </p:nvSpPr>
        <p:spPr>
          <a:xfrm>
            <a:off x="3053224" y="391795"/>
            <a:ext cx="3487936" cy="339725"/>
          </a:xfrm>
          <a:prstGeom prst="rect">
            <a:avLst/>
          </a:prstGeom>
        </p:spPr>
        <p:txBody>
          <a:bodyPr lIns="0" tIns="0" rIns="0" bIns="0" rtlCol="0" anchor="t">
            <a:spAutoFit/>
          </a:bodyPr>
          <a:lstStyle/>
          <a:p>
            <a:pPr algn="ctr">
              <a:lnSpc>
                <a:spcPts val="2799"/>
              </a:lnSpc>
              <a:spcBef>
                <a:spcPct val="0"/>
              </a:spcBef>
            </a:pPr>
            <a:r>
              <a:rPr lang="en-US" sz="1999">
                <a:solidFill>
                  <a:srgbClr val="6A5222"/>
                </a:solidFill>
                <a:latin typeface="Anton"/>
                <a:ea typeface="Anton"/>
                <a:cs typeface="Anton"/>
                <a:sym typeface="Anton"/>
              </a:rPr>
              <a:t>FOYDALANILGAN ADABIYOTLAR TAHLILI</a:t>
            </a:r>
          </a:p>
        </p:txBody>
      </p:sp>
      <p:sp>
        <p:nvSpPr>
          <p:cNvPr id="10" name="TextBox 10"/>
          <p:cNvSpPr txBox="1"/>
          <p:nvPr/>
        </p:nvSpPr>
        <p:spPr>
          <a:xfrm>
            <a:off x="2551982" y="1056849"/>
            <a:ext cx="2080384" cy="2859116"/>
          </a:xfrm>
          <a:prstGeom prst="rect">
            <a:avLst/>
          </a:prstGeom>
        </p:spPr>
        <p:txBody>
          <a:bodyPr lIns="0" tIns="0" rIns="0" bIns="0" rtlCol="0" anchor="t">
            <a:spAutoFit/>
          </a:bodyPr>
          <a:lstStyle/>
          <a:p>
            <a:pPr algn="ctr">
              <a:lnSpc>
                <a:spcPts val="2520"/>
              </a:lnSpc>
              <a:spcBef>
                <a:spcPct val="0"/>
              </a:spcBef>
            </a:pPr>
            <a:r>
              <a:rPr lang="en-US" sz="1600" dirty="0">
                <a:solidFill>
                  <a:srgbClr val="6A5222"/>
                </a:solidFill>
                <a:latin typeface="Anton"/>
                <a:ea typeface="Anton"/>
                <a:cs typeface="Anton"/>
                <a:sym typeface="Anton"/>
              </a:rPr>
              <a:t>O‘ZBEKISTON RESPUBLIKASINING QONUNI</a:t>
            </a:r>
          </a:p>
          <a:p>
            <a:pPr algn="ctr">
              <a:lnSpc>
                <a:spcPts val="2520"/>
              </a:lnSpc>
              <a:spcBef>
                <a:spcPct val="0"/>
              </a:spcBef>
            </a:pPr>
            <a:r>
              <a:rPr lang="en-US" sz="1600" dirty="0">
                <a:solidFill>
                  <a:srgbClr val="6A5222"/>
                </a:solidFill>
                <a:latin typeface="Anton"/>
                <a:ea typeface="Anton"/>
                <a:cs typeface="Anton"/>
                <a:sym typeface="Anton"/>
              </a:rPr>
              <a:t>TA’LIM TO‘G‘RISIDA</a:t>
            </a:r>
          </a:p>
          <a:p>
            <a:pPr algn="ctr">
              <a:lnSpc>
                <a:spcPts val="2520"/>
              </a:lnSpc>
              <a:spcBef>
                <a:spcPct val="0"/>
              </a:spcBef>
            </a:pPr>
            <a:r>
              <a:rPr lang="en-US" sz="1600" dirty="0">
                <a:solidFill>
                  <a:srgbClr val="6A5222"/>
                </a:solidFill>
                <a:latin typeface="Anton"/>
                <a:ea typeface="Anton"/>
                <a:cs typeface="Anton"/>
                <a:sym typeface="Anton"/>
              </a:rPr>
              <a:t>QONUNCHILIK PALATASI TOMONIDAN 2020-YIL 19-MAYDA QABUL QILINGAN</a:t>
            </a:r>
          </a:p>
          <a:p>
            <a:pPr algn="ctr">
              <a:lnSpc>
                <a:spcPts val="2520"/>
              </a:lnSpc>
              <a:spcBef>
                <a:spcPct val="0"/>
              </a:spcBef>
            </a:pPr>
            <a:r>
              <a:rPr lang="en-US" sz="1600" dirty="0">
                <a:solidFill>
                  <a:srgbClr val="6A5222"/>
                </a:solidFill>
                <a:latin typeface="Anton"/>
                <a:ea typeface="Anton"/>
                <a:cs typeface="Anton"/>
                <a:sym typeface="Anton"/>
              </a:rPr>
              <a:t>SENAT TOMONIDAN 2020-YIL 7-AVGUSTDA MA’QULLANGAN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2E4"/>
        </a:solidFill>
        <a:effectLst/>
      </p:bgPr>
    </p:bg>
    <p:spTree>
      <p:nvGrpSpPr>
        <p:cNvPr id="1" name=""/>
        <p:cNvGrpSpPr/>
        <p:nvPr/>
      </p:nvGrpSpPr>
      <p:grpSpPr>
        <a:xfrm>
          <a:off x="0" y="0"/>
          <a:ext cx="0" cy="0"/>
          <a:chOff x="0" y="0"/>
          <a:chExt cx="0" cy="0"/>
        </a:xfrm>
      </p:grpSpPr>
      <p:sp>
        <p:nvSpPr>
          <p:cNvPr id="2" name="Freeform 2"/>
          <p:cNvSpPr/>
          <p:nvPr/>
        </p:nvSpPr>
        <p:spPr>
          <a:xfrm>
            <a:off x="120790" y="101743"/>
            <a:ext cx="1749224" cy="2186530"/>
          </a:xfrm>
          <a:custGeom>
            <a:avLst/>
            <a:gdLst/>
            <a:ahLst/>
            <a:cxnLst/>
            <a:rect l="l" t="t" r="r" b="b"/>
            <a:pathLst>
              <a:path w="1749224" h="2186530">
                <a:moveTo>
                  <a:pt x="0" y="0"/>
                </a:moveTo>
                <a:lnTo>
                  <a:pt x="1749224" y="0"/>
                </a:lnTo>
                <a:lnTo>
                  <a:pt x="1749224" y="2186530"/>
                </a:lnTo>
                <a:lnTo>
                  <a:pt x="0" y="2186530"/>
                </a:lnTo>
                <a:lnTo>
                  <a:pt x="0" y="0"/>
                </a:lnTo>
                <a:close/>
              </a:path>
            </a:pathLst>
          </a:custGeom>
          <a:blipFill>
            <a:blip r:embed="rId2"/>
            <a:stretch>
              <a:fillRect l="-12500" r="-12778" b="-222"/>
            </a:stretch>
          </a:blipFill>
        </p:spPr>
      </p:sp>
      <p:sp>
        <p:nvSpPr>
          <p:cNvPr id="3" name="TextBox 3"/>
          <p:cNvSpPr txBox="1"/>
          <p:nvPr/>
        </p:nvSpPr>
        <p:spPr>
          <a:xfrm>
            <a:off x="2022970" y="73168"/>
            <a:ext cx="7584145" cy="540385"/>
          </a:xfrm>
          <a:prstGeom prst="rect">
            <a:avLst/>
          </a:prstGeom>
        </p:spPr>
        <p:txBody>
          <a:bodyPr lIns="0" tIns="0" rIns="0" bIns="0" rtlCol="0" anchor="t">
            <a:spAutoFit/>
          </a:bodyPr>
          <a:lstStyle/>
          <a:p>
            <a:pPr algn="ctr">
              <a:lnSpc>
                <a:spcPts val="2239"/>
              </a:lnSpc>
              <a:spcBef>
                <a:spcPct val="0"/>
              </a:spcBef>
            </a:pPr>
            <a:r>
              <a:rPr lang="en-US" sz="1599">
                <a:solidFill>
                  <a:srgbClr val="6A5222"/>
                </a:solidFill>
                <a:latin typeface="Anton"/>
                <a:ea typeface="Anton"/>
                <a:cs typeface="Anton"/>
                <a:sym typeface="Anton"/>
              </a:rPr>
              <a:t>Abu Nasr Forobiy Fozil odamlar shahri asarida yetakchiga xos bo‘lgan 12 ta xislat haqida quyidagilarni ta’kidlaydi:</a:t>
            </a:r>
          </a:p>
        </p:txBody>
      </p:sp>
      <p:sp>
        <p:nvSpPr>
          <p:cNvPr id="4" name="TextBox 4"/>
          <p:cNvSpPr txBox="1"/>
          <p:nvPr/>
        </p:nvSpPr>
        <p:spPr>
          <a:xfrm>
            <a:off x="2022970" y="702945"/>
            <a:ext cx="7730630" cy="816610"/>
          </a:xfrm>
          <a:prstGeom prst="rect">
            <a:avLst/>
          </a:prstGeom>
        </p:spPr>
        <p:txBody>
          <a:bodyPr lIns="0" tIns="0" rIns="0" bIns="0" rtlCol="0" anchor="t">
            <a:spAutoFit/>
          </a:bodyPr>
          <a:lstStyle/>
          <a:p>
            <a:pPr algn="ctr">
              <a:lnSpc>
                <a:spcPts val="2240"/>
              </a:lnSpc>
              <a:spcBef>
                <a:spcPct val="0"/>
              </a:spcBef>
            </a:pPr>
            <a:r>
              <a:rPr lang="en-US" sz="1600">
                <a:solidFill>
                  <a:srgbClr val="6A5222"/>
                </a:solidFill>
                <a:latin typeface="Anton"/>
                <a:ea typeface="Anton"/>
                <a:cs typeface="Anton"/>
                <a:sym typeface="Anton"/>
              </a:rPr>
              <a:t>birinchidan, to‘rt muchasi sog‘lom bo‘lib, o‘ziga yuklangan vazifalarni bajarishda biror a’zosidagi nuqson halal bermasligi lozim, aksincha, u sog‘-salomatligi tufayli bu vazifalarni oson bajarishi lozim;</a:t>
            </a:r>
          </a:p>
        </p:txBody>
      </p:sp>
      <p:sp>
        <p:nvSpPr>
          <p:cNvPr id="5" name="TextBox 5"/>
          <p:cNvSpPr txBox="1"/>
          <p:nvPr/>
        </p:nvSpPr>
        <p:spPr>
          <a:xfrm>
            <a:off x="2022970" y="1605280"/>
            <a:ext cx="7730630" cy="540385"/>
          </a:xfrm>
          <a:prstGeom prst="rect">
            <a:avLst/>
          </a:prstGeom>
        </p:spPr>
        <p:txBody>
          <a:bodyPr lIns="0" tIns="0" rIns="0" bIns="0" rtlCol="0" anchor="t">
            <a:spAutoFit/>
          </a:bodyPr>
          <a:lstStyle/>
          <a:p>
            <a:pPr algn="ctr">
              <a:lnSpc>
                <a:spcPts val="2239"/>
              </a:lnSpc>
              <a:spcBef>
                <a:spcPct val="0"/>
              </a:spcBef>
            </a:pPr>
            <a:r>
              <a:rPr lang="en-US" sz="1599">
                <a:solidFill>
                  <a:srgbClr val="6A5222"/>
                </a:solidFill>
                <a:latin typeface="Anton"/>
                <a:ea typeface="Anton"/>
                <a:cs typeface="Anton"/>
                <a:sym typeface="Anton"/>
              </a:rPr>
              <a:t>ikkinchidan, tabiatan nozik farosatli bo‘lib, suhbatdoshining so‘zlarini, fikrlarini tez tushunib, tez ilg‘ab olishi, shu sohada umumiy ahvol qandayligini aniq tasavvur qila olishi zarur</a:t>
            </a:r>
          </a:p>
        </p:txBody>
      </p:sp>
      <p:sp>
        <p:nvSpPr>
          <p:cNvPr id="6" name="TextBox 6"/>
          <p:cNvSpPr txBox="1"/>
          <p:nvPr/>
        </p:nvSpPr>
        <p:spPr>
          <a:xfrm>
            <a:off x="120790" y="2460193"/>
            <a:ext cx="9632810" cy="540385"/>
          </a:xfrm>
          <a:prstGeom prst="rect">
            <a:avLst/>
          </a:prstGeom>
        </p:spPr>
        <p:txBody>
          <a:bodyPr lIns="0" tIns="0" rIns="0" bIns="0" rtlCol="0" anchor="t">
            <a:spAutoFit/>
          </a:bodyPr>
          <a:lstStyle/>
          <a:p>
            <a:pPr algn="ctr">
              <a:lnSpc>
                <a:spcPts val="2239"/>
              </a:lnSpc>
              <a:spcBef>
                <a:spcPct val="0"/>
              </a:spcBef>
            </a:pPr>
            <a:r>
              <a:rPr lang="en-US" sz="1599">
                <a:solidFill>
                  <a:srgbClr val="6A5222"/>
                </a:solidFill>
                <a:latin typeface="Anton"/>
                <a:ea typeface="Anton"/>
                <a:cs typeface="Anton"/>
                <a:sym typeface="Anton"/>
              </a:rPr>
              <a:t>uchinchidan, u anglagan, ko‘rgan, eshitgan, idrok etgan narsalarni xotirasida to‘la-to‘kis saqlab qolishi, barcha tafsilotlarni unutmasligi zarur;</a:t>
            </a:r>
          </a:p>
        </p:txBody>
      </p:sp>
      <p:sp>
        <p:nvSpPr>
          <p:cNvPr id="7" name="TextBox 7"/>
          <p:cNvSpPr txBox="1"/>
          <p:nvPr/>
        </p:nvSpPr>
        <p:spPr>
          <a:xfrm>
            <a:off x="60395" y="3086303"/>
            <a:ext cx="9632810" cy="540385"/>
          </a:xfrm>
          <a:prstGeom prst="rect">
            <a:avLst/>
          </a:prstGeom>
        </p:spPr>
        <p:txBody>
          <a:bodyPr lIns="0" tIns="0" rIns="0" bIns="0" rtlCol="0" anchor="t">
            <a:spAutoFit/>
          </a:bodyPr>
          <a:lstStyle/>
          <a:p>
            <a:pPr algn="ctr">
              <a:lnSpc>
                <a:spcPts val="2239"/>
              </a:lnSpc>
              <a:spcBef>
                <a:spcPct val="0"/>
              </a:spcBef>
            </a:pPr>
            <a:r>
              <a:rPr lang="en-US" sz="1599">
                <a:solidFill>
                  <a:srgbClr val="6A5222"/>
                </a:solidFill>
                <a:latin typeface="Anton"/>
                <a:ea typeface="Anton"/>
                <a:cs typeface="Anton"/>
                <a:sym typeface="Anton"/>
              </a:rPr>
              <a:t>to‘rtinchidan, zehni o‘tkir, zukko bo‘lib, har qanday narsaning bilinar-bilinmas alomatlari va u alomatlari nimani anglatishini tez bilib, sezib olishi zarur; </a:t>
            </a:r>
          </a:p>
        </p:txBody>
      </p:sp>
      <p:sp>
        <p:nvSpPr>
          <p:cNvPr id="8" name="TextBox 8"/>
          <p:cNvSpPr txBox="1"/>
          <p:nvPr/>
        </p:nvSpPr>
        <p:spPr>
          <a:xfrm>
            <a:off x="336870" y="3712413"/>
            <a:ext cx="9486325" cy="264160"/>
          </a:xfrm>
          <a:prstGeom prst="rect">
            <a:avLst/>
          </a:prstGeom>
        </p:spPr>
        <p:txBody>
          <a:bodyPr lIns="0" tIns="0" rIns="0" bIns="0" rtlCol="0" anchor="t">
            <a:spAutoFit/>
          </a:bodyPr>
          <a:lstStyle/>
          <a:p>
            <a:pPr algn="l">
              <a:lnSpc>
                <a:spcPts val="2239"/>
              </a:lnSpc>
              <a:spcBef>
                <a:spcPct val="0"/>
              </a:spcBef>
            </a:pPr>
            <a:r>
              <a:rPr lang="en-US" sz="1599">
                <a:solidFill>
                  <a:srgbClr val="6A5222"/>
                </a:solidFill>
                <a:latin typeface="Anton"/>
                <a:ea typeface="Anton"/>
                <a:cs typeface="Anton"/>
                <a:sym typeface="Anton"/>
              </a:rPr>
              <a:t>beshinchidan, u fikrini aniq tushuntirish maqsadida, uni chiroyli so‘zlar bilan ifodalay olishi zarur;</a:t>
            </a:r>
          </a:p>
        </p:txBody>
      </p:sp>
      <p:sp>
        <p:nvSpPr>
          <p:cNvPr id="9" name="TextBox 9"/>
          <p:cNvSpPr txBox="1"/>
          <p:nvPr/>
        </p:nvSpPr>
        <p:spPr>
          <a:xfrm>
            <a:off x="-90981" y="4148024"/>
            <a:ext cx="9607115" cy="540385"/>
          </a:xfrm>
          <a:prstGeom prst="rect">
            <a:avLst/>
          </a:prstGeom>
        </p:spPr>
        <p:txBody>
          <a:bodyPr lIns="0" tIns="0" rIns="0" bIns="0" rtlCol="0" anchor="t">
            <a:spAutoFit/>
          </a:bodyPr>
          <a:lstStyle/>
          <a:p>
            <a:pPr algn="ctr">
              <a:lnSpc>
                <a:spcPts val="2239"/>
              </a:lnSpc>
              <a:spcBef>
                <a:spcPct val="0"/>
              </a:spcBef>
            </a:pPr>
            <a:r>
              <a:rPr lang="en-US" sz="1599">
                <a:solidFill>
                  <a:srgbClr val="6A5222"/>
                </a:solidFill>
                <a:latin typeface="Anton"/>
                <a:ea typeface="Anton"/>
                <a:cs typeface="Anton"/>
                <a:sym typeface="Anton"/>
              </a:rPr>
              <a:t>oltinchidan, u (ustozlardan) ta’lim olishga, bilim, ma’rifatga havasli bo‘lishi, o‘qish-o‘rganish jarayonida sira charchamaydigan, mashaqqatlardan qochmaydigan bo‘lishi zarur;</a:t>
            </a:r>
          </a:p>
        </p:txBody>
      </p:sp>
      <p:sp>
        <p:nvSpPr>
          <p:cNvPr id="10" name="TextBox 10"/>
          <p:cNvSpPr txBox="1"/>
          <p:nvPr/>
        </p:nvSpPr>
        <p:spPr>
          <a:xfrm>
            <a:off x="146485" y="4774134"/>
            <a:ext cx="9607115" cy="540385"/>
          </a:xfrm>
          <a:prstGeom prst="rect">
            <a:avLst/>
          </a:prstGeom>
        </p:spPr>
        <p:txBody>
          <a:bodyPr lIns="0" tIns="0" rIns="0" bIns="0" rtlCol="0" anchor="t">
            <a:spAutoFit/>
          </a:bodyPr>
          <a:lstStyle/>
          <a:p>
            <a:pPr algn="ctr">
              <a:lnSpc>
                <a:spcPts val="2239"/>
              </a:lnSpc>
              <a:spcBef>
                <a:spcPct val="0"/>
              </a:spcBef>
            </a:pPr>
            <a:r>
              <a:rPr lang="en-US" sz="1599">
                <a:solidFill>
                  <a:srgbClr val="6A5222"/>
                </a:solidFill>
                <a:latin typeface="Anton"/>
                <a:ea typeface="Anton"/>
                <a:cs typeface="Anton"/>
                <a:sym typeface="Anton"/>
              </a:rPr>
              <a:t>yettinchidan, yeb-ichishda ochofat bo‘lmasligi, aksincha, o‘zini tiya olishi, (qimor yoki boshqa) o‘yinlardan zavq, huzur olishdan uzoq bo‘lishi zarur;</a:t>
            </a:r>
          </a:p>
        </p:txBody>
      </p:sp>
      <p:sp>
        <p:nvSpPr>
          <p:cNvPr id="11" name="TextBox 11"/>
          <p:cNvSpPr txBox="1"/>
          <p:nvPr/>
        </p:nvSpPr>
        <p:spPr>
          <a:xfrm>
            <a:off x="-90981" y="5400244"/>
            <a:ext cx="9607115" cy="540385"/>
          </a:xfrm>
          <a:prstGeom prst="rect">
            <a:avLst/>
          </a:prstGeom>
        </p:spPr>
        <p:txBody>
          <a:bodyPr lIns="0" tIns="0" rIns="0" bIns="0" rtlCol="0" anchor="t">
            <a:spAutoFit/>
          </a:bodyPr>
          <a:lstStyle/>
          <a:p>
            <a:pPr algn="ctr">
              <a:lnSpc>
                <a:spcPts val="2239"/>
              </a:lnSpc>
              <a:spcBef>
                <a:spcPct val="0"/>
              </a:spcBef>
            </a:pPr>
            <a:r>
              <a:rPr lang="en-US" sz="1599">
                <a:solidFill>
                  <a:srgbClr val="6A5222"/>
                </a:solidFill>
                <a:latin typeface="Anton"/>
                <a:ea typeface="Anton"/>
                <a:cs typeface="Anton"/>
                <a:sym typeface="Anton"/>
              </a:rPr>
              <a:t>sakkizinchidan, u haq va haqiqatni, odil va haqgo‘y odamlarni sevadigan, yolg‘on va yolg‘onchilarni yomon ko‘radigan bo‘lishi zarur;</a:t>
            </a:r>
          </a:p>
        </p:txBody>
      </p:sp>
      <p:sp>
        <p:nvSpPr>
          <p:cNvPr id="12" name="TextBox 12"/>
          <p:cNvSpPr txBox="1"/>
          <p:nvPr/>
        </p:nvSpPr>
        <p:spPr>
          <a:xfrm>
            <a:off x="336870" y="6026354"/>
            <a:ext cx="9270245" cy="1092835"/>
          </a:xfrm>
          <a:prstGeom prst="rect">
            <a:avLst/>
          </a:prstGeom>
        </p:spPr>
        <p:txBody>
          <a:bodyPr lIns="0" tIns="0" rIns="0" bIns="0" rtlCol="0" anchor="t">
            <a:spAutoFit/>
          </a:bodyPr>
          <a:lstStyle/>
          <a:p>
            <a:pPr algn="ctr">
              <a:lnSpc>
                <a:spcPts val="2239"/>
              </a:lnSpc>
              <a:spcBef>
                <a:spcPct val="0"/>
              </a:spcBef>
            </a:pPr>
            <a:r>
              <a:rPr lang="en-US" sz="1599">
                <a:solidFill>
                  <a:srgbClr val="6A5222"/>
                </a:solidFill>
                <a:latin typeface="Anton"/>
                <a:ea typeface="Anton"/>
                <a:cs typeface="Anton"/>
                <a:sym typeface="Anton"/>
              </a:rPr>
              <a:t>to‘qqizinchidan, u o‘z qadrini biluvchi va nomus-oriyatli odam bo‘lishi, pastkashlardan yuqori turuvchi, tug‘ma oliyhimmat bo‘lishi, ulug‘, oliy ishlarga intilishi zarur;</a:t>
            </a:r>
          </a:p>
          <a:p>
            <a:pPr algn="ctr">
              <a:lnSpc>
                <a:spcPts val="2239"/>
              </a:lnSpc>
              <a:spcBef>
                <a:spcPct val="0"/>
              </a:spcBef>
            </a:pPr>
            <a:r>
              <a:rPr lang="en-US" sz="1599">
                <a:solidFill>
                  <a:srgbClr val="6A5222"/>
                </a:solidFill>
                <a:latin typeface="Anton"/>
                <a:ea typeface="Anton"/>
                <a:cs typeface="Anton"/>
                <a:sym typeface="Anton"/>
              </a:rPr>
              <a:t>o‘ninchidan, bu dunyo mollariga, dinor va dirhamlarga qiziqmaydigan (mol-dunyo ketidan quvmaydigan) bo‘lishi zarur;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8D2D4"/>
        </a:solidFill>
        <a:effectLst/>
      </p:bgPr>
    </p:bg>
    <p:spTree>
      <p:nvGrpSpPr>
        <p:cNvPr id="1" name=""/>
        <p:cNvGrpSpPr/>
        <p:nvPr/>
      </p:nvGrpSpPr>
      <p:grpSpPr>
        <a:xfrm>
          <a:off x="0" y="0"/>
          <a:ext cx="0" cy="0"/>
          <a:chOff x="0" y="0"/>
          <a:chExt cx="0" cy="0"/>
        </a:xfrm>
      </p:grpSpPr>
      <p:grpSp>
        <p:nvGrpSpPr>
          <p:cNvPr id="2" name="Group 2"/>
          <p:cNvGrpSpPr/>
          <p:nvPr/>
        </p:nvGrpSpPr>
        <p:grpSpPr>
          <a:xfrm>
            <a:off x="3825202" y="2432974"/>
            <a:ext cx="2194560" cy="219456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4B1EF"/>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5984395" y="790024"/>
            <a:ext cx="2557129" cy="1097280"/>
            <a:chOff x="0" y="0"/>
            <a:chExt cx="947085" cy="406400"/>
          </a:xfrm>
        </p:grpSpPr>
        <p:sp>
          <p:nvSpPr>
            <p:cNvPr id="6" name="Freeform 6"/>
            <p:cNvSpPr/>
            <p:nvPr/>
          </p:nvSpPr>
          <p:spPr>
            <a:xfrm>
              <a:off x="0" y="0"/>
              <a:ext cx="947085" cy="406400"/>
            </a:xfrm>
            <a:custGeom>
              <a:avLst/>
              <a:gdLst/>
              <a:ahLst/>
              <a:cxnLst/>
              <a:rect l="l" t="t" r="r" b="b"/>
              <a:pathLst>
                <a:path w="947085" h="406400">
                  <a:moveTo>
                    <a:pt x="743885" y="0"/>
                  </a:moveTo>
                  <a:cubicBezTo>
                    <a:pt x="856109" y="0"/>
                    <a:pt x="947085" y="90976"/>
                    <a:pt x="947085" y="203200"/>
                  </a:cubicBezTo>
                  <a:cubicBezTo>
                    <a:pt x="947085" y="315424"/>
                    <a:pt x="856109" y="406400"/>
                    <a:pt x="743885" y="406400"/>
                  </a:cubicBezTo>
                  <a:lnTo>
                    <a:pt x="203200" y="406400"/>
                  </a:lnTo>
                  <a:cubicBezTo>
                    <a:pt x="90976" y="406400"/>
                    <a:pt x="0" y="315424"/>
                    <a:pt x="0" y="203200"/>
                  </a:cubicBezTo>
                  <a:cubicBezTo>
                    <a:pt x="0" y="90976"/>
                    <a:pt x="90976" y="0"/>
                    <a:pt x="203200" y="0"/>
                  </a:cubicBezTo>
                  <a:close/>
                </a:path>
              </a:pathLst>
            </a:custGeom>
            <a:solidFill>
              <a:srgbClr val="F3B2DB"/>
            </a:solidFill>
          </p:spPr>
        </p:sp>
        <p:sp>
          <p:nvSpPr>
            <p:cNvPr id="7" name="TextBox 7"/>
            <p:cNvSpPr txBox="1"/>
            <p:nvPr/>
          </p:nvSpPr>
          <p:spPr>
            <a:xfrm>
              <a:off x="0" y="-38100"/>
              <a:ext cx="947085" cy="444500"/>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a:off x="6821098" y="3076991"/>
            <a:ext cx="2557129" cy="1097280"/>
            <a:chOff x="0" y="0"/>
            <a:chExt cx="947085" cy="406400"/>
          </a:xfrm>
        </p:grpSpPr>
        <p:sp>
          <p:nvSpPr>
            <p:cNvPr id="9" name="Freeform 9"/>
            <p:cNvSpPr/>
            <p:nvPr/>
          </p:nvSpPr>
          <p:spPr>
            <a:xfrm>
              <a:off x="0" y="0"/>
              <a:ext cx="947085" cy="406400"/>
            </a:xfrm>
            <a:custGeom>
              <a:avLst/>
              <a:gdLst/>
              <a:ahLst/>
              <a:cxnLst/>
              <a:rect l="l" t="t" r="r" b="b"/>
              <a:pathLst>
                <a:path w="947085" h="406400">
                  <a:moveTo>
                    <a:pt x="743885" y="0"/>
                  </a:moveTo>
                  <a:cubicBezTo>
                    <a:pt x="856109" y="0"/>
                    <a:pt x="947085" y="90976"/>
                    <a:pt x="947085" y="203200"/>
                  </a:cubicBezTo>
                  <a:cubicBezTo>
                    <a:pt x="947085" y="315424"/>
                    <a:pt x="856109" y="406400"/>
                    <a:pt x="743885" y="406400"/>
                  </a:cubicBezTo>
                  <a:lnTo>
                    <a:pt x="203200" y="406400"/>
                  </a:lnTo>
                  <a:cubicBezTo>
                    <a:pt x="90976" y="406400"/>
                    <a:pt x="0" y="315424"/>
                    <a:pt x="0" y="203200"/>
                  </a:cubicBezTo>
                  <a:cubicBezTo>
                    <a:pt x="0" y="90976"/>
                    <a:pt x="90976" y="0"/>
                    <a:pt x="203200" y="0"/>
                  </a:cubicBezTo>
                  <a:close/>
                </a:path>
              </a:pathLst>
            </a:custGeom>
            <a:solidFill>
              <a:srgbClr val="A8D2D4"/>
            </a:solidFill>
          </p:spPr>
        </p:sp>
        <p:sp>
          <p:nvSpPr>
            <p:cNvPr id="10" name="TextBox 10"/>
            <p:cNvSpPr txBox="1"/>
            <p:nvPr/>
          </p:nvSpPr>
          <p:spPr>
            <a:xfrm>
              <a:off x="0" y="-38100"/>
              <a:ext cx="947085" cy="444500"/>
            </a:xfrm>
            <a:prstGeom prst="rect">
              <a:avLst/>
            </a:prstGeom>
          </p:spPr>
          <p:txBody>
            <a:bodyPr lIns="50800" tIns="50800" rIns="50800" bIns="50800" rtlCol="0" anchor="ctr"/>
            <a:lstStyle/>
            <a:p>
              <a:pPr algn="ctr">
                <a:lnSpc>
                  <a:spcPts val="1960"/>
                </a:lnSpc>
              </a:pPr>
              <a:endParaRPr/>
            </a:p>
          </p:txBody>
        </p:sp>
      </p:grpSp>
      <p:grpSp>
        <p:nvGrpSpPr>
          <p:cNvPr id="11" name="Group 11"/>
          <p:cNvGrpSpPr/>
          <p:nvPr/>
        </p:nvGrpSpPr>
        <p:grpSpPr>
          <a:xfrm rot="-10800000">
            <a:off x="629963" y="4357420"/>
            <a:ext cx="2480883" cy="1097280"/>
            <a:chOff x="0" y="0"/>
            <a:chExt cx="918846" cy="406400"/>
          </a:xfrm>
        </p:grpSpPr>
        <p:sp>
          <p:nvSpPr>
            <p:cNvPr id="12" name="Freeform 12"/>
            <p:cNvSpPr/>
            <p:nvPr/>
          </p:nvSpPr>
          <p:spPr>
            <a:xfrm>
              <a:off x="0" y="0"/>
              <a:ext cx="918846" cy="406400"/>
            </a:xfrm>
            <a:custGeom>
              <a:avLst/>
              <a:gdLst/>
              <a:ahLst/>
              <a:cxnLst/>
              <a:rect l="l" t="t" r="r" b="b"/>
              <a:pathLst>
                <a:path w="918846" h="406400">
                  <a:moveTo>
                    <a:pt x="715646" y="0"/>
                  </a:moveTo>
                  <a:cubicBezTo>
                    <a:pt x="827870" y="0"/>
                    <a:pt x="918846" y="90976"/>
                    <a:pt x="918846" y="203200"/>
                  </a:cubicBezTo>
                  <a:cubicBezTo>
                    <a:pt x="918846" y="315424"/>
                    <a:pt x="827870" y="406400"/>
                    <a:pt x="715646" y="406400"/>
                  </a:cubicBezTo>
                  <a:lnTo>
                    <a:pt x="203200" y="406400"/>
                  </a:lnTo>
                  <a:cubicBezTo>
                    <a:pt x="90976" y="406400"/>
                    <a:pt x="0" y="315424"/>
                    <a:pt x="0" y="203200"/>
                  </a:cubicBezTo>
                  <a:cubicBezTo>
                    <a:pt x="0" y="90976"/>
                    <a:pt x="90976" y="0"/>
                    <a:pt x="203200" y="0"/>
                  </a:cubicBezTo>
                  <a:close/>
                </a:path>
              </a:pathLst>
            </a:custGeom>
            <a:solidFill>
              <a:srgbClr val="F3B2DB"/>
            </a:solidFill>
          </p:spPr>
        </p:sp>
        <p:sp>
          <p:nvSpPr>
            <p:cNvPr id="13" name="TextBox 13"/>
            <p:cNvSpPr txBox="1"/>
            <p:nvPr/>
          </p:nvSpPr>
          <p:spPr>
            <a:xfrm>
              <a:off x="0" y="-38100"/>
              <a:ext cx="918846" cy="444500"/>
            </a:xfrm>
            <a:prstGeom prst="rect">
              <a:avLst/>
            </a:prstGeom>
          </p:spPr>
          <p:txBody>
            <a:bodyPr lIns="50800" tIns="50800" rIns="50800" bIns="50800" rtlCol="0" anchor="ctr"/>
            <a:lstStyle/>
            <a:p>
              <a:pPr algn="ctr">
                <a:lnSpc>
                  <a:spcPts val="1960"/>
                </a:lnSpc>
              </a:pPr>
              <a:endParaRPr/>
            </a:p>
          </p:txBody>
        </p:sp>
      </p:grpSp>
      <p:grpSp>
        <p:nvGrpSpPr>
          <p:cNvPr id="14" name="Group 14"/>
          <p:cNvGrpSpPr/>
          <p:nvPr/>
        </p:nvGrpSpPr>
        <p:grpSpPr>
          <a:xfrm>
            <a:off x="1308952" y="804792"/>
            <a:ext cx="2480883" cy="1097280"/>
            <a:chOff x="0" y="0"/>
            <a:chExt cx="918846" cy="406400"/>
          </a:xfrm>
        </p:grpSpPr>
        <p:sp>
          <p:nvSpPr>
            <p:cNvPr id="15" name="Freeform 15"/>
            <p:cNvSpPr/>
            <p:nvPr/>
          </p:nvSpPr>
          <p:spPr>
            <a:xfrm>
              <a:off x="0" y="0"/>
              <a:ext cx="918846" cy="406400"/>
            </a:xfrm>
            <a:custGeom>
              <a:avLst/>
              <a:gdLst/>
              <a:ahLst/>
              <a:cxnLst/>
              <a:rect l="l" t="t" r="r" b="b"/>
              <a:pathLst>
                <a:path w="918846" h="406400">
                  <a:moveTo>
                    <a:pt x="715646" y="0"/>
                  </a:moveTo>
                  <a:cubicBezTo>
                    <a:pt x="827870" y="0"/>
                    <a:pt x="918846" y="90976"/>
                    <a:pt x="918846" y="203200"/>
                  </a:cubicBezTo>
                  <a:cubicBezTo>
                    <a:pt x="918846" y="315424"/>
                    <a:pt x="827870" y="406400"/>
                    <a:pt x="715646" y="406400"/>
                  </a:cubicBezTo>
                  <a:lnTo>
                    <a:pt x="203200" y="406400"/>
                  </a:lnTo>
                  <a:cubicBezTo>
                    <a:pt x="90976" y="406400"/>
                    <a:pt x="0" y="315424"/>
                    <a:pt x="0" y="203200"/>
                  </a:cubicBezTo>
                  <a:cubicBezTo>
                    <a:pt x="0" y="90976"/>
                    <a:pt x="90976" y="0"/>
                    <a:pt x="203200" y="0"/>
                  </a:cubicBezTo>
                  <a:close/>
                </a:path>
              </a:pathLst>
            </a:custGeom>
            <a:solidFill>
              <a:srgbClr val="FFCCAB"/>
            </a:solidFill>
          </p:spPr>
        </p:sp>
        <p:sp>
          <p:nvSpPr>
            <p:cNvPr id="16" name="TextBox 16"/>
            <p:cNvSpPr txBox="1"/>
            <p:nvPr/>
          </p:nvSpPr>
          <p:spPr>
            <a:xfrm>
              <a:off x="0" y="-38100"/>
              <a:ext cx="918846" cy="444500"/>
            </a:xfrm>
            <a:prstGeom prst="rect">
              <a:avLst/>
            </a:prstGeom>
          </p:spPr>
          <p:txBody>
            <a:bodyPr lIns="50800" tIns="50800" rIns="50800" bIns="50800" rtlCol="0" anchor="ctr"/>
            <a:lstStyle/>
            <a:p>
              <a:pPr algn="ctr">
                <a:lnSpc>
                  <a:spcPts val="2379"/>
                </a:lnSpc>
              </a:pPr>
              <a:r>
                <a:rPr lang="en-US" sz="1699" b="1">
                  <a:solidFill>
                    <a:srgbClr val="6A5222"/>
                  </a:solidFill>
                  <a:latin typeface="29LT Adir Semi-Bold"/>
                  <a:ea typeface="29LT Adir Semi-Bold"/>
                  <a:cs typeface="29LT Adir Semi-Bold"/>
                  <a:sym typeface="29LT Adir Semi-Bold"/>
                </a:rPr>
                <a:t>Ochiq muloqot va fikr almashish</a:t>
              </a:r>
            </a:p>
          </p:txBody>
        </p:sp>
      </p:grpSp>
      <p:grpSp>
        <p:nvGrpSpPr>
          <p:cNvPr id="17" name="Group 17"/>
          <p:cNvGrpSpPr/>
          <p:nvPr/>
        </p:nvGrpSpPr>
        <p:grpSpPr>
          <a:xfrm rot="-7544591">
            <a:off x="3711702" y="2089994"/>
            <a:ext cx="741787" cy="326433"/>
            <a:chOff x="0" y="0"/>
            <a:chExt cx="1333708" cy="586916"/>
          </a:xfrm>
        </p:grpSpPr>
        <p:sp>
          <p:nvSpPr>
            <p:cNvPr id="18" name="Freeform 18"/>
            <p:cNvSpPr/>
            <p:nvPr/>
          </p:nvSpPr>
          <p:spPr>
            <a:xfrm>
              <a:off x="0" y="0"/>
              <a:ext cx="1333708" cy="586916"/>
            </a:xfrm>
            <a:custGeom>
              <a:avLst/>
              <a:gdLst/>
              <a:ahLst/>
              <a:cxnLst/>
              <a:rect l="l" t="t" r="r" b="b"/>
              <a:pathLst>
                <a:path w="1333708" h="586916">
                  <a:moveTo>
                    <a:pt x="1333708" y="293458"/>
                  </a:moveTo>
                  <a:lnTo>
                    <a:pt x="927308" y="0"/>
                  </a:lnTo>
                  <a:lnTo>
                    <a:pt x="927308" y="203200"/>
                  </a:lnTo>
                  <a:lnTo>
                    <a:pt x="0" y="203200"/>
                  </a:lnTo>
                  <a:lnTo>
                    <a:pt x="0" y="383716"/>
                  </a:lnTo>
                  <a:lnTo>
                    <a:pt x="927308" y="383716"/>
                  </a:lnTo>
                  <a:lnTo>
                    <a:pt x="927308" y="586916"/>
                  </a:lnTo>
                  <a:lnTo>
                    <a:pt x="1333708" y="293458"/>
                  </a:lnTo>
                  <a:close/>
                </a:path>
              </a:pathLst>
            </a:custGeom>
            <a:solidFill>
              <a:srgbClr val="626170"/>
            </a:solidFill>
          </p:spPr>
        </p:sp>
        <p:sp>
          <p:nvSpPr>
            <p:cNvPr id="19" name="TextBox 19"/>
            <p:cNvSpPr txBox="1"/>
            <p:nvPr/>
          </p:nvSpPr>
          <p:spPr>
            <a:xfrm>
              <a:off x="0" y="165100"/>
              <a:ext cx="1232108" cy="218616"/>
            </a:xfrm>
            <a:prstGeom prst="rect">
              <a:avLst/>
            </a:prstGeom>
          </p:spPr>
          <p:txBody>
            <a:bodyPr lIns="50800" tIns="50800" rIns="50800" bIns="50800" rtlCol="0" anchor="ctr"/>
            <a:lstStyle/>
            <a:p>
              <a:pPr algn="ctr">
                <a:lnSpc>
                  <a:spcPts val="1960"/>
                </a:lnSpc>
              </a:pPr>
              <a:endParaRPr/>
            </a:p>
          </p:txBody>
        </p:sp>
      </p:grpSp>
      <p:sp>
        <p:nvSpPr>
          <p:cNvPr id="20" name="TextBox 20"/>
          <p:cNvSpPr txBox="1"/>
          <p:nvPr/>
        </p:nvSpPr>
        <p:spPr>
          <a:xfrm>
            <a:off x="3860944" y="3350436"/>
            <a:ext cx="2174682" cy="814451"/>
          </a:xfrm>
          <a:prstGeom prst="rect">
            <a:avLst/>
          </a:prstGeom>
        </p:spPr>
        <p:txBody>
          <a:bodyPr lIns="0" tIns="0" rIns="0" bIns="0" rtlCol="0" anchor="t">
            <a:spAutoFit/>
          </a:bodyPr>
          <a:lstStyle/>
          <a:p>
            <a:pPr algn="ctr">
              <a:lnSpc>
                <a:spcPts val="2912"/>
              </a:lnSpc>
            </a:pPr>
            <a:r>
              <a:rPr lang="en-US" sz="2800" b="1" spc="61">
                <a:solidFill>
                  <a:srgbClr val="FFFFFF"/>
                </a:solidFill>
                <a:latin typeface="Inter Bold"/>
                <a:ea typeface="Inter Bold"/>
                <a:cs typeface="Inter Bold"/>
                <a:sym typeface="Inter Bold"/>
              </a:rPr>
              <a:t>VAZIFALAR </a:t>
            </a:r>
          </a:p>
          <a:p>
            <a:pPr algn="ctr">
              <a:lnSpc>
                <a:spcPts val="3432"/>
              </a:lnSpc>
            </a:pPr>
            <a:endParaRPr lang="en-US" sz="2800" b="1" spc="61">
              <a:solidFill>
                <a:srgbClr val="FFFFFF"/>
              </a:solidFill>
              <a:latin typeface="Inter Bold"/>
              <a:ea typeface="Inter Bold"/>
              <a:cs typeface="Inter Bold"/>
              <a:sym typeface="Inter Bold"/>
            </a:endParaRPr>
          </a:p>
        </p:txBody>
      </p:sp>
      <p:grpSp>
        <p:nvGrpSpPr>
          <p:cNvPr id="21" name="Group 21"/>
          <p:cNvGrpSpPr/>
          <p:nvPr/>
        </p:nvGrpSpPr>
        <p:grpSpPr>
          <a:xfrm rot="-10800000">
            <a:off x="629963" y="2899690"/>
            <a:ext cx="2422272" cy="1097280"/>
            <a:chOff x="0" y="0"/>
            <a:chExt cx="897138" cy="406400"/>
          </a:xfrm>
        </p:grpSpPr>
        <p:sp>
          <p:nvSpPr>
            <p:cNvPr id="22" name="Freeform 22"/>
            <p:cNvSpPr/>
            <p:nvPr/>
          </p:nvSpPr>
          <p:spPr>
            <a:xfrm>
              <a:off x="0" y="0"/>
              <a:ext cx="897138" cy="406400"/>
            </a:xfrm>
            <a:custGeom>
              <a:avLst/>
              <a:gdLst/>
              <a:ahLst/>
              <a:cxnLst/>
              <a:rect l="l" t="t" r="r" b="b"/>
              <a:pathLst>
                <a:path w="897138" h="406400">
                  <a:moveTo>
                    <a:pt x="693938" y="0"/>
                  </a:moveTo>
                  <a:cubicBezTo>
                    <a:pt x="806162" y="0"/>
                    <a:pt x="897138" y="90976"/>
                    <a:pt x="897138" y="203200"/>
                  </a:cubicBezTo>
                  <a:cubicBezTo>
                    <a:pt x="897138" y="315424"/>
                    <a:pt x="806162" y="406400"/>
                    <a:pt x="693938" y="406400"/>
                  </a:cubicBezTo>
                  <a:lnTo>
                    <a:pt x="203200" y="406400"/>
                  </a:lnTo>
                  <a:cubicBezTo>
                    <a:pt x="90976" y="406400"/>
                    <a:pt x="0" y="315424"/>
                    <a:pt x="0" y="203200"/>
                  </a:cubicBezTo>
                  <a:cubicBezTo>
                    <a:pt x="0" y="90976"/>
                    <a:pt x="90976" y="0"/>
                    <a:pt x="203200" y="0"/>
                  </a:cubicBezTo>
                  <a:close/>
                </a:path>
              </a:pathLst>
            </a:custGeom>
            <a:solidFill>
              <a:srgbClr val="EFE6AB"/>
            </a:solidFill>
          </p:spPr>
        </p:sp>
        <p:sp>
          <p:nvSpPr>
            <p:cNvPr id="23" name="TextBox 23"/>
            <p:cNvSpPr txBox="1"/>
            <p:nvPr/>
          </p:nvSpPr>
          <p:spPr>
            <a:xfrm>
              <a:off x="0" y="-38100"/>
              <a:ext cx="897138" cy="444500"/>
            </a:xfrm>
            <a:prstGeom prst="rect">
              <a:avLst/>
            </a:prstGeom>
          </p:spPr>
          <p:txBody>
            <a:bodyPr lIns="50800" tIns="50800" rIns="50800" bIns="50800" rtlCol="0" anchor="ctr"/>
            <a:lstStyle/>
            <a:p>
              <a:pPr algn="ctr">
                <a:lnSpc>
                  <a:spcPts val="1960"/>
                </a:lnSpc>
              </a:pPr>
              <a:endParaRPr/>
            </a:p>
          </p:txBody>
        </p:sp>
      </p:grpSp>
      <p:grpSp>
        <p:nvGrpSpPr>
          <p:cNvPr id="24" name="Group 24"/>
          <p:cNvGrpSpPr/>
          <p:nvPr/>
        </p:nvGrpSpPr>
        <p:grpSpPr>
          <a:xfrm>
            <a:off x="6388884" y="4459038"/>
            <a:ext cx="2557129" cy="1097280"/>
            <a:chOff x="0" y="0"/>
            <a:chExt cx="947085" cy="406400"/>
          </a:xfrm>
        </p:grpSpPr>
        <p:sp>
          <p:nvSpPr>
            <p:cNvPr id="25" name="Freeform 25"/>
            <p:cNvSpPr/>
            <p:nvPr/>
          </p:nvSpPr>
          <p:spPr>
            <a:xfrm>
              <a:off x="0" y="0"/>
              <a:ext cx="947085" cy="406400"/>
            </a:xfrm>
            <a:custGeom>
              <a:avLst/>
              <a:gdLst/>
              <a:ahLst/>
              <a:cxnLst/>
              <a:rect l="l" t="t" r="r" b="b"/>
              <a:pathLst>
                <a:path w="947085" h="406400">
                  <a:moveTo>
                    <a:pt x="743885" y="0"/>
                  </a:moveTo>
                  <a:cubicBezTo>
                    <a:pt x="856109" y="0"/>
                    <a:pt x="947085" y="90976"/>
                    <a:pt x="947085" y="203200"/>
                  </a:cubicBezTo>
                  <a:cubicBezTo>
                    <a:pt x="947085" y="315424"/>
                    <a:pt x="856109" y="406400"/>
                    <a:pt x="743885" y="406400"/>
                  </a:cubicBezTo>
                  <a:lnTo>
                    <a:pt x="203200" y="406400"/>
                  </a:lnTo>
                  <a:cubicBezTo>
                    <a:pt x="90976" y="406400"/>
                    <a:pt x="0" y="315424"/>
                    <a:pt x="0" y="203200"/>
                  </a:cubicBezTo>
                  <a:cubicBezTo>
                    <a:pt x="0" y="90976"/>
                    <a:pt x="90976" y="0"/>
                    <a:pt x="203200" y="0"/>
                  </a:cubicBezTo>
                  <a:close/>
                </a:path>
              </a:pathLst>
            </a:custGeom>
            <a:solidFill>
              <a:srgbClr val="FFCCAB"/>
            </a:solidFill>
          </p:spPr>
        </p:sp>
        <p:sp>
          <p:nvSpPr>
            <p:cNvPr id="26" name="TextBox 26"/>
            <p:cNvSpPr txBox="1"/>
            <p:nvPr/>
          </p:nvSpPr>
          <p:spPr>
            <a:xfrm>
              <a:off x="0" y="-38100"/>
              <a:ext cx="947085" cy="444500"/>
            </a:xfrm>
            <a:prstGeom prst="rect">
              <a:avLst/>
            </a:prstGeom>
          </p:spPr>
          <p:txBody>
            <a:bodyPr lIns="50800" tIns="50800" rIns="50800" bIns="50800" rtlCol="0" anchor="ctr"/>
            <a:lstStyle/>
            <a:p>
              <a:pPr algn="ctr">
                <a:lnSpc>
                  <a:spcPts val="1960"/>
                </a:lnSpc>
              </a:pPr>
              <a:endParaRPr/>
            </a:p>
          </p:txBody>
        </p:sp>
      </p:grpSp>
      <p:grpSp>
        <p:nvGrpSpPr>
          <p:cNvPr id="27" name="Group 27"/>
          <p:cNvGrpSpPr/>
          <p:nvPr/>
        </p:nvGrpSpPr>
        <p:grpSpPr>
          <a:xfrm rot="-10703987">
            <a:off x="3085222" y="3288904"/>
            <a:ext cx="741787" cy="326433"/>
            <a:chOff x="0" y="0"/>
            <a:chExt cx="1333708" cy="586916"/>
          </a:xfrm>
        </p:grpSpPr>
        <p:sp>
          <p:nvSpPr>
            <p:cNvPr id="28" name="Freeform 28"/>
            <p:cNvSpPr/>
            <p:nvPr/>
          </p:nvSpPr>
          <p:spPr>
            <a:xfrm>
              <a:off x="0" y="0"/>
              <a:ext cx="1333708" cy="586916"/>
            </a:xfrm>
            <a:custGeom>
              <a:avLst/>
              <a:gdLst/>
              <a:ahLst/>
              <a:cxnLst/>
              <a:rect l="l" t="t" r="r" b="b"/>
              <a:pathLst>
                <a:path w="1333708" h="586916">
                  <a:moveTo>
                    <a:pt x="1333708" y="293458"/>
                  </a:moveTo>
                  <a:lnTo>
                    <a:pt x="927308" y="0"/>
                  </a:lnTo>
                  <a:lnTo>
                    <a:pt x="927308" y="203200"/>
                  </a:lnTo>
                  <a:lnTo>
                    <a:pt x="0" y="203200"/>
                  </a:lnTo>
                  <a:lnTo>
                    <a:pt x="0" y="383716"/>
                  </a:lnTo>
                  <a:lnTo>
                    <a:pt x="927308" y="383716"/>
                  </a:lnTo>
                  <a:lnTo>
                    <a:pt x="927308" y="586916"/>
                  </a:lnTo>
                  <a:lnTo>
                    <a:pt x="1333708" y="293458"/>
                  </a:lnTo>
                  <a:close/>
                </a:path>
              </a:pathLst>
            </a:custGeom>
            <a:solidFill>
              <a:srgbClr val="626170"/>
            </a:solidFill>
          </p:spPr>
        </p:sp>
        <p:sp>
          <p:nvSpPr>
            <p:cNvPr id="29" name="TextBox 29"/>
            <p:cNvSpPr txBox="1"/>
            <p:nvPr/>
          </p:nvSpPr>
          <p:spPr>
            <a:xfrm>
              <a:off x="0" y="165100"/>
              <a:ext cx="1232108" cy="218616"/>
            </a:xfrm>
            <a:prstGeom prst="rect">
              <a:avLst/>
            </a:prstGeom>
          </p:spPr>
          <p:txBody>
            <a:bodyPr lIns="50800" tIns="50800" rIns="50800" bIns="50800" rtlCol="0" anchor="ctr"/>
            <a:lstStyle/>
            <a:p>
              <a:pPr algn="ctr">
                <a:lnSpc>
                  <a:spcPts val="1960"/>
                </a:lnSpc>
              </a:pPr>
              <a:endParaRPr/>
            </a:p>
          </p:txBody>
        </p:sp>
      </p:grpSp>
      <p:grpSp>
        <p:nvGrpSpPr>
          <p:cNvPr id="30" name="Group 30"/>
          <p:cNvGrpSpPr/>
          <p:nvPr/>
        </p:nvGrpSpPr>
        <p:grpSpPr>
          <a:xfrm rot="8723368">
            <a:off x="3362569" y="4178752"/>
            <a:ext cx="741787" cy="326433"/>
            <a:chOff x="0" y="0"/>
            <a:chExt cx="1333708" cy="586916"/>
          </a:xfrm>
        </p:grpSpPr>
        <p:sp>
          <p:nvSpPr>
            <p:cNvPr id="31" name="Freeform 31"/>
            <p:cNvSpPr/>
            <p:nvPr/>
          </p:nvSpPr>
          <p:spPr>
            <a:xfrm>
              <a:off x="0" y="0"/>
              <a:ext cx="1333708" cy="586916"/>
            </a:xfrm>
            <a:custGeom>
              <a:avLst/>
              <a:gdLst/>
              <a:ahLst/>
              <a:cxnLst/>
              <a:rect l="l" t="t" r="r" b="b"/>
              <a:pathLst>
                <a:path w="1333708" h="586916">
                  <a:moveTo>
                    <a:pt x="1333708" y="293458"/>
                  </a:moveTo>
                  <a:lnTo>
                    <a:pt x="927308" y="0"/>
                  </a:lnTo>
                  <a:lnTo>
                    <a:pt x="927308" y="203200"/>
                  </a:lnTo>
                  <a:lnTo>
                    <a:pt x="0" y="203200"/>
                  </a:lnTo>
                  <a:lnTo>
                    <a:pt x="0" y="383716"/>
                  </a:lnTo>
                  <a:lnTo>
                    <a:pt x="927308" y="383716"/>
                  </a:lnTo>
                  <a:lnTo>
                    <a:pt x="927308" y="586916"/>
                  </a:lnTo>
                  <a:lnTo>
                    <a:pt x="1333708" y="293458"/>
                  </a:lnTo>
                  <a:close/>
                </a:path>
              </a:pathLst>
            </a:custGeom>
            <a:solidFill>
              <a:srgbClr val="626170"/>
            </a:solidFill>
          </p:spPr>
        </p:sp>
        <p:sp>
          <p:nvSpPr>
            <p:cNvPr id="32" name="TextBox 32"/>
            <p:cNvSpPr txBox="1"/>
            <p:nvPr/>
          </p:nvSpPr>
          <p:spPr>
            <a:xfrm>
              <a:off x="0" y="165100"/>
              <a:ext cx="1232108" cy="218616"/>
            </a:xfrm>
            <a:prstGeom prst="rect">
              <a:avLst/>
            </a:prstGeom>
          </p:spPr>
          <p:txBody>
            <a:bodyPr lIns="50800" tIns="50800" rIns="50800" bIns="50800" rtlCol="0" anchor="ctr"/>
            <a:lstStyle/>
            <a:p>
              <a:pPr algn="ctr">
                <a:lnSpc>
                  <a:spcPts val="1960"/>
                </a:lnSpc>
              </a:pPr>
              <a:endParaRPr/>
            </a:p>
          </p:txBody>
        </p:sp>
      </p:grpSp>
      <p:grpSp>
        <p:nvGrpSpPr>
          <p:cNvPr id="33" name="Group 33"/>
          <p:cNvGrpSpPr/>
          <p:nvPr/>
        </p:nvGrpSpPr>
        <p:grpSpPr>
          <a:xfrm rot="2230015">
            <a:off x="5734407" y="4200516"/>
            <a:ext cx="741787" cy="326433"/>
            <a:chOff x="0" y="0"/>
            <a:chExt cx="1333708" cy="586916"/>
          </a:xfrm>
        </p:grpSpPr>
        <p:sp>
          <p:nvSpPr>
            <p:cNvPr id="34" name="Freeform 34"/>
            <p:cNvSpPr/>
            <p:nvPr/>
          </p:nvSpPr>
          <p:spPr>
            <a:xfrm>
              <a:off x="0" y="0"/>
              <a:ext cx="1333708" cy="586916"/>
            </a:xfrm>
            <a:custGeom>
              <a:avLst/>
              <a:gdLst/>
              <a:ahLst/>
              <a:cxnLst/>
              <a:rect l="l" t="t" r="r" b="b"/>
              <a:pathLst>
                <a:path w="1333708" h="586916">
                  <a:moveTo>
                    <a:pt x="1333708" y="293458"/>
                  </a:moveTo>
                  <a:lnTo>
                    <a:pt x="927308" y="0"/>
                  </a:lnTo>
                  <a:lnTo>
                    <a:pt x="927308" y="203200"/>
                  </a:lnTo>
                  <a:lnTo>
                    <a:pt x="0" y="203200"/>
                  </a:lnTo>
                  <a:lnTo>
                    <a:pt x="0" y="383716"/>
                  </a:lnTo>
                  <a:lnTo>
                    <a:pt x="927308" y="383716"/>
                  </a:lnTo>
                  <a:lnTo>
                    <a:pt x="927308" y="586916"/>
                  </a:lnTo>
                  <a:lnTo>
                    <a:pt x="1333708" y="293458"/>
                  </a:lnTo>
                  <a:close/>
                </a:path>
              </a:pathLst>
            </a:custGeom>
            <a:solidFill>
              <a:srgbClr val="626170"/>
            </a:solidFill>
          </p:spPr>
        </p:sp>
        <p:sp>
          <p:nvSpPr>
            <p:cNvPr id="35" name="TextBox 35"/>
            <p:cNvSpPr txBox="1"/>
            <p:nvPr/>
          </p:nvSpPr>
          <p:spPr>
            <a:xfrm>
              <a:off x="0" y="165100"/>
              <a:ext cx="1232108" cy="218616"/>
            </a:xfrm>
            <a:prstGeom prst="rect">
              <a:avLst/>
            </a:prstGeom>
          </p:spPr>
          <p:txBody>
            <a:bodyPr lIns="50800" tIns="50800" rIns="50800" bIns="50800" rtlCol="0" anchor="ctr"/>
            <a:lstStyle/>
            <a:p>
              <a:pPr algn="ctr">
                <a:lnSpc>
                  <a:spcPts val="1960"/>
                </a:lnSpc>
              </a:pPr>
              <a:endParaRPr/>
            </a:p>
          </p:txBody>
        </p:sp>
      </p:grpSp>
      <p:grpSp>
        <p:nvGrpSpPr>
          <p:cNvPr id="36" name="Group 36"/>
          <p:cNvGrpSpPr/>
          <p:nvPr/>
        </p:nvGrpSpPr>
        <p:grpSpPr>
          <a:xfrm rot="90553">
            <a:off x="6017991" y="3397227"/>
            <a:ext cx="741787" cy="326433"/>
            <a:chOff x="0" y="0"/>
            <a:chExt cx="1333708" cy="586916"/>
          </a:xfrm>
        </p:grpSpPr>
        <p:sp>
          <p:nvSpPr>
            <p:cNvPr id="37" name="Freeform 37"/>
            <p:cNvSpPr/>
            <p:nvPr/>
          </p:nvSpPr>
          <p:spPr>
            <a:xfrm>
              <a:off x="0" y="0"/>
              <a:ext cx="1333708" cy="586916"/>
            </a:xfrm>
            <a:custGeom>
              <a:avLst/>
              <a:gdLst/>
              <a:ahLst/>
              <a:cxnLst/>
              <a:rect l="l" t="t" r="r" b="b"/>
              <a:pathLst>
                <a:path w="1333708" h="586916">
                  <a:moveTo>
                    <a:pt x="1333708" y="293458"/>
                  </a:moveTo>
                  <a:lnTo>
                    <a:pt x="927308" y="0"/>
                  </a:lnTo>
                  <a:lnTo>
                    <a:pt x="927308" y="203200"/>
                  </a:lnTo>
                  <a:lnTo>
                    <a:pt x="0" y="203200"/>
                  </a:lnTo>
                  <a:lnTo>
                    <a:pt x="0" y="383716"/>
                  </a:lnTo>
                  <a:lnTo>
                    <a:pt x="927308" y="383716"/>
                  </a:lnTo>
                  <a:lnTo>
                    <a:pt x="927308" y="586916"/>
                  </a:lnTo>
                  <a:lnTo>
                    <a:pt x="1333708" y="293458"/>
                  </a:lnTo>
                  <a:close/>
                </a:path>
              </a:pathLst>
            </a:custGeom>
            <a:solidFill>
              <a:srgbClr val="626170"/>
            </a:solidFill>
          </p:spPr>
        </p:sp>
        <p:sp>
          <p:nvSpPr>
            <p:cNvPr id="38" name="TextBox 38"/>
            <p:cNvSpPr txBox="1"/>
            <p:nvPr/>
          </p:nvSpPr>
          <p:spPr>
            <a:xfrm>
              <a:off x="0" y="165100"/>
              <a:ext cx="1232108" cy="218616"/>
            </a:xfrm>
            <a:prstGeom prst="rect">
              <a:avLst/>
            </a:prstGeom>
          </p:spPr>
          <p:txBody>
            <a:bodyPr lIns="50800" tIns="50800" rIns="50800" bIns="50800" rtlCol="0" anchor="ctr"/>
            <a:lstStyle/>
            <a:p>
              <a:pPr algn="ctr">
                <a:lnSpc>
                  <a:spcPts val="1960"/>
                </a:lnSpc>
              </a:pPr>
              <a:endParaRPr/>
            </a:p>
          </p:txBody>
        </p:sp>
      </p:grpSp>
      <p:grpSp>
        <p:nvGrpSpPr>
          <p:cNvPr id="39" name="Group 39"/>
          <p:cNvGrpSpPr/>
          <p:nvPr/>
        </p:nvGrpSpPr>
        <p:grpSpPr>
          <a:xfrm rot="-3340929">
            <a:off x="5340244" y="2122435"/>
            <a:ext cx="741787" cy="326433"/>
            <a:chOff x="0" y="0"/>
            <a:chExt cx="1333708" cy="586916"/>
          </a:xfrm>
        </p:grpSpPr>
        <p:sp>
          <p:nvSpPr>
            <p:cNvPr id="40" name="Freeform 40"/>
            <p:cNvSpPr/>
            <p:nvPr/>
          </p:nvSpPr>
          <p:spPr>
            <a:xfrm>
              <a:off x="0" y="0"/>
              <a:ext cx="1333708" cy="586916"/>
            </a:xfrm>
            <a:custGeom>
              <a:avLst/>
              <a:gdLst/>
              <a:ahLst/>
              <a:cxnLst/>
              <a:rect l="l" t="t" r="r" b="b"/>
              <a:pathLst>
                <a:path w="1333708" h="586916">
                  <a:moveTo>
                    <a:pt x="1333708" y="293458"/>
                  </a:moveTo>
                  <a:lnTo>
                    <a:pt x="927308" y="0"/>
                  </a:lnTo>
                  <a:lnTo>
                    <a:pt x="927308" y="203200"/>
                  </a:lnTo>
                  <a:lnTo>
                    <a:pt x="0" y="203200"/>
                  </a:lnTo>
                  <a:lnTo>
                    <a:pt x="0" y="383716"/>
                  </a:lnTo>
                  <a:lnTo>
                    <a:pt x="927308" y="383716"/>
                  </a:lnTo>
                  <a:lnTo>
                    <a:pt x="927308" y="586916"/>
                  </a:lnTo>
                  <a:lnTo>
                    <a:pt x="1333708" y="293458"/>
                  </a:lnTo>
                  <a:close/>
                </a:path>
              </a:pathLst>
            </a:custGeom>
            <a:solidFill>
              <a:srgbClr val="626170"/>
            </a:solidFill>
          </p:spPr>
        </p:sp>
        <p:sp>
          <p:nvSpPr>
            <p:cNvPr id="41" name="TextBox 41"/>
            <p:cNvSpPr txBox="1"/>
            <p:nvPr/>
          </p:nvSpPr>
          <p:spPr>
            <a:xfrm>
              <a:off x="0" y="165100"/>
              <a:ext cx="1232108" cy="218616"/>
            </a:xfrm>
            <a:prstGeom prst="rect">
              <a:avLst/>
            </a:prstGeom>
          </p:spPr>
          <p:txBody>
            <a:bodyPr lIns="50800" tIns="50800" rIns="50800" bIns="50800" rtlCol="0" anchor="ctr"/>
            <a:lstStyle/>
            <a:p>
              <a:pPr algn="ctr">
                <a:lnSpc>
                  <a:spcPts val="1960"/>
                </a:lnSpc>
              </a:pPr>
              <a:endParaRPr/>
            </a:p>
          </p:txBody>
        </p:sp>
      </p:grpSp>
      <p:sp>
        <p:nvSpPr>
          <p:cNvPr id="42" name="TextBox 42"/>
          <p:cNvSpPr txBox="1"/>
          <p:nvPr/>
        </p:nvSpPr>
        <p:spPr>
          <a:xfrm>
            <a:off x="6076439" y="1021367"/>
            <a:ext cx="2420658" cy="585470"/>
          </a:xfrm>
          <a:prstGeom prst="rect">
            <a:avLst/>
          </a:prstGeom>
        </p:spPr>
        <p:txBody>
          <a:bodyPr lIns="0" tIns="0" rIns="0" bIns="0" rtlCol="0" anchor="t">
            <a:spAutoFit/>
          </a:bodyPr>
          <a:lstStyle/>
          <a:p>
            <a:pPr algn="ctr">
              <a:lnSpc>
                <a:spcPts val="2379"/>
              </a:lnSpc>
              <a:spcBef>
                <a:spcPct val="0"/>
              </a:spcBef>
            </a:pPr>
            <a:r>
              <a:rPr lang="en-US" sz="1699" b="1">
                <a:solidFill>
                  <a:srgbClr val="6A5222"/>
                </a:solidFill>
                <a:latin typeface="29LT Adir Semi-Bold"/>
                <a:ea typeface="29LT Adir Semi-Bold"/>
                <a:cs typeface="29LT Adir Semi-Bold"/>
                <a:sym typeface="29LT Adir Semi-Bold"/>
              </a:rPr>
              <a:t>O‘qituvchilarning fikrlarini inobatga olish</a:t>
            </a:r>
          </a:p>
        </p:txBody>
      </p:sp>
      <p:sp>
        <p:nvSpPr>
          <p:cNvPr id="43" name="TextBox 43"/>
          <p:cNvSpPr txBox="1"/>
          <p:nvPr/>
        </p:nvSpPr>
        <p:spPr>
          <a:xfrm>
            <a:off x="601388" y="3218469"/>
            <a:ext cx="2422272" cy="585470"/>
          </a:xfrm>
          <a:prstGeom prst="rect">
            <a:avLst/>
          </a:prstGeom>
        </p:spPr>
        <p:txBody>
          <a:bodyPr lIns="0" tIns="0" rIns="0" bIns="0" rtlCol="0" anchor="t">
            <a:spAutoFit/>
          </a:bodyPr>
          <a:lstStyle/>
          <a:p>
            <a:pPr algn="ctr">
              <a:lnSpc>
                <a:spcPts val="2379"/>
              </a:lnSpc>
              <a:spcBef>
                <a:spcPct val="0"/>
              </a:spcBef>
            </a:pPr>
            <a:r>
              <a:rPr lang="en-US" sz="1699" b="1">
                <a:solidFill>
                  <a:srgbClr val="6A5222"/>
                </a:solidFill>
                <a:latin typeface="29LT Adir Semi-Bold"/>
                <a:ea typeface="29LT Adir Semi-Bold"/>
                <a:cs typeface="29LT Adir Semi-Bold"/>
                <a:sym typeface="29LT Adir Semi-Bold"/>
              </a:rPr>
              <a:t>Jamoaviy tadbirlarni tashkil qilish</a:t>
            </a:r>
          </a:p>
        </p:txBody>
      </p:sp>
      <p:sp>
        <p:nvSpPr>
          <p:cNvPr id="44" name="TextBox 44"/>
          <p:cNvSpPr txBox="1"/>
          <p:nvPr/>
        </p:nvSpPr>
        <p:spPr>
          <a:xfrm>
            <a:off x="6890821" y="3448417"/>
            <a:ext cx="2417683" cy="290195"/>
          </a:xfrm>
          <a:prstGeom prst="rect">
            <a:avLst/>
          </a:prstGeom>
        </p:spPr>
        <p:txBody>
          <a:bodyPr lIns="0" tIns="0" rIns="0" bIns="0" rtlCol="0" anchor="t">
            <a:spAutoFit/>
          </a:bodyPr>
          <a:lstStyle/>
          <a:p>
            <a:pPr algn="ctr">
              <a:lnSpc>
                <a:spcPts val="2379"/>
              </a:lnSpc>
              <a:spcBef>
                <a:spcPct val="0"/>
              </a:spcBef>
            </a:pPr>
            <a:r>
              <a:rPr lang="en-US" sz="1699" b="1">
                <a:solidFill>
                  <a:srgbClr val="6A5222"/>
                </a:solidFill>
                <a:latin typeface="29LT Adir Semi-Bold"/>
                <a:ea typeface="29LT Adir Semi-Bold"/>
                <a:cs typeface="29LT Adir Semi-Bold"/>
                <a:sym typeface="29LT Adir Semi-Bold"/>
              </a:rPr>
              <a:t>Mentorlik tizimini yo‘lga qo‘yish</a:t>
            </a:r>
          </a:p>
        </p:txBody>
      </p:sp>
      <p:sp>
        <p:nvSpPr>
          <p:cNvPr id="45" name="TextBox 45"/>
          <p:cNvSpPr txBox="1"/>
          <p:nvPr/>
        </p:nvSpPr>
        <p:spPr>
          <a:xfrm>
            <a:off x="629963" y="4648867"/>
            <a:ext cx="2480883" cy="585470"/>
          </a:xfrm>
          <a:prstGeom prst="rect">
            <a:avLst/>
          </a:prstGeom>
        </p:spPr>
        <p:txBody>
          <a:bodyPr lIns="0" tIns="0" rIns="0" bIns="0" rtlCol="0" anchor="t">
            <a:spAutoFit/>
          </a:bodyPr>
          <a:lstStyle/>
          <a:p>
            <a:pPr algn="ctr">
              <a:lnSpc>
                <a:spcPts val="2379"/>
              </a:lnSpc>
              <a:spcBef>
                <a:spcPct val="0"/>
              </a:spcBef>
            </a:pPr>
            <a:r>
              <a:rPr lang="en-US" sz="1699" b="1">
                <a:solidFill>
                  <a:srgbClr val="6A5222"/>
                </a:solidFill>
                <a:latin typeface="29LT Adir Semi-Bold"/>
                <a:ea typeface="29LT Adir Semi-Bold"/>
                <a:cs typeface="29LT Adir Semi-Bold"/>
                <a:sym typeface="29LT Adir Semi-Bold"/>
              </a:rPr>
              <a:t>Stress va salomatlikni qo‘llab-quvvatlash dasturlari</a:t>
            </a:r>
          </a:p>
        </p:txBody>
      </p:sp>
      <p:sp>
        <p:nvSpPr>
          <p:cNvPr id="46" name="TextBox 46"/>
          <p:cNvSpPr txBox="1"/>
          <p:nvPr/>
        </p:nvSpPr>
        <p:spPr>
          <a:xfrm>
            <a:off x="6763948" y="4695893"/>
            <a:ext cx="2018943" cy="585470"/>
          </a:xfrm>
          <a:prstGeom prst="rect">
            <a:avLst/>
          </a:prstGeom>
        </p:spPr>
        <p:txBody>
          <a:bodyPr lIns="0" tIns="0" rIns="0" bIns="0" rtlCol="0" anchor="t">
            <a:spAutoFit/>
          </a:bodyPr>
          <a:lstStyle/>
          <a:p>
            <a:pPr algn="ctr">
              <a:lnSpc>
                <a:spcPts val="2379"/>
              </a:lnSpc>
              <a:spcBef>
                <a:spcPct val="0"/>
              </a:spcBef>
            </a:pPr>
            <a:r>
              <a:rPr lang="en-US" sz="1699" b="1">
                <a:solidFill>
                  <a:srgbClr val="6A5222"/>
                </a:solidFill>
                <a:latin typeface="29LT Adir Semi-Bold"/>
                <a:ea typeface="29LT Adir Semi-Bold"/>
                <a:cs typeface="29LT Adir Semi-Bold"/>
                <a:sym typeface="29LT Adir Semi-Bold"/>
              </a:rPr>
              <a:t>Ish faoliyatini baholash va </a:t>
            </a:r>
          </a:p>
          <a:p>
            <a:pPr algn="ctr">
              <a:lnSpc>
                <a:spcPts val="2379"/>
              </a:lnSpc>
              <a:spcBef>
                <a:spcPct val="0"/>
              </a:spcBef>
            </a:pPr>
            <a:r>
              <a:rPr lang="en-US" sz="1699" b="1">
                <a:solidFill>
                  <a:srgbClr val="6A5222"/>
                </a:solidFill>
                <a:latin typeface="29LT Adir Semi-Bold"/>
                <a:ea typeface="29LT Adir Semi-Bold"/>
                <a:cs typeface="29LT Adir Semi-Bold"/>
                <a:sym typeface="29LT Adir Semi-Bold"/>
              </a:rPr>
              <a:t>rag‘batlantirish</a:t>
            </a:r>
          </a:p>
        </p:txBody>
      </p:sp>
      <p:grpSp>
        <p:nvGrpSpPr>
          <p:cNvPr id="47" name="Group 47"/>
          <p:cNvGrpSpPr/>
          <p:nvPr/>
        </p:nvGrpSpPr>
        <p:grpSpPr>
          <a:xfrm>
            <a:off x="3598235" y="5384618"/>
            <a:ext cx="2557129" cy="1097280"/>
            <a:chOff x="0" y="0"/>
            <a:chExt cx="947085" cy="406400"/>
          </a:xfrm>
        </p:grpSpPr>
        <p:sp>
          <p:nvSpPr>
            <p:cNvPr id="48" name="Freeform 48"/>
            <p:cNvSpPr/>
            <p:nvPr/>
          </p:nvSpPr>
          <p:spPr>
            <a:xfrm>
              <a:off x="0" y="0"/>
              <a:ext cx="947085" cy="406400"/>
            </a:xfrm>
            <a:custGeom>
              <a:avLst/>
              <a:gdLst/>
              <a:ahLst/>
              <a:cxnLst/>
              <a:rect l="l" t="t" r="r" b="b"/>
              <a:pathLst>
                <a:path w="947085" h="406400">
                  <a:moveTo>
                    <a:pt x="743885" y="0"/>
                  </a:moveTo>
                  <a:cubicBezTo>
                    <a:pt x="856109" y="0"/>
                    <a:pt x="947085" y="90976"/>
                    <a:pt x="947085" y="203200"/>
                  </a:cubicBezTo>
                  <a:cubicBezTo>
                    <a:pt x="947085" y="315424"/>
                    <a:pt x="856109" y="406400"/>
                    <a:pt x="743885" y="406400"/>
                  </a:cubicBezTo>
                  <a:lnTo>
                    <a:pt x="203200" y="406400"/>
                  </a:lnTo>
                  <a:cubicBezTo>
                    <a:pt x="90976" y="406400"/>
                    <a:pt x="0" y="315424"/>
                    <a:pt x="0" y="203200"/>
                  </a:cubicBezTo>
                  <a:cubicBezTo>
                    <a:pt x="0" y="90976"/>
                    <a:pt x="90976" y="0"/>
                    <a:pt x="203200" y="0"/>
                  </a:cubicBezTo>
                  <a:close/>
                </a:path>
              </a:pathLst>
            </a:custGeom>
            <a:solidFill>
              <a:srgbClr val="A8D2D4"/>
            </a:solidFill>
          </p:spPr>
        </p:sp>
        <p:sp>
          <p:nvSpPr>
            <p:cNvPr id="49" name="TextBox 49"/>
            <p:cNvSpPr txBox="1"/>
            <p:nvPr/>
          </p:nvSpPr>
          <p:spPr>
            <a:xfrm>
              <a:off x="0" y="-38100"/>
              <a:ext cx="947085" cy="444500"/>
            </a:xfrm>
            <a:prstGeom prst="rect">
              <a:avLst/>
            </a:prstGeom>
          </p:spPr>
          <p:txBody>
            <a:bodyPr lIns="50800" tIns="50800" rIns="50800" bIns="50800" rtlCol="0" anchor="ctr"/>
            <a:lstStyle/>
            <a:p>
              <a:pPr algn="ctr">
                <a:lnSpc>
                  <a:spcPts val="1960"/>
                </a:lnSpc>
              </a:pPr>
              <a:endParaRPr/>
            </a:p>
          </p:txBody>
        </p:sp>
      </p:grpSp>
      <p:grpSp>
        <p:nvGrpSpPr>
          <p:cNvPr id="50" name="Group 50"/>
          <p:cNvGrpSpPr/>
          <p:nvPr/>
        </p:nvGrpSpPr>
        <p:grpSpPr>
          <a:xfrm rot="5400000">
            <a:off x="4577392" y="4844462"/>
            <a:ext cx="741787" cy="326433"/>
            <a:chOff x="0" y="0"/>
            <a:chExt cx="1333708" cy="586916"/>
          </a:xfrm>
        </p:grpSpPr>
        <p:sp>
          <p:nvSpPr>
            <p:cNvPr id="51" name="Freeform 51"/>
            <p:cNvSpPr/>
            <p:nvPr/>
          </p:nvSpPr>
          <p:spPr>
            <a:xfrm>
              <a:off x="0" y="0"/>
              <a:ext cx="1333708" cy="586916"/>
            </a:xfrm>
            <a:custGeom>
              <a:avLst/>
              <a:gdLst/>
              <a:ahLst/>
              <a:cxnLst/>
              <a:rect l="l" t="t" r="r" b="b"/>
              <a:pathLst>
                <a:path w="1333708" h="586916">
                  <a:moveTo>
                    <a:pt x="1333708" y="293458"/>
                  </a:moveTo>
                  <a:lnTo>
                    <a:pt x="927308" y="0"/>
                  </a:lnTo>
                  <a:lnTo>
                    <a:pt x="927308" y="203200"/>
                  </a:lnTo>
                  <a:lnTo>
                    <a:pt x="0" y="203200"/>
                  </a:lnTo>
                  <a:lnTo>
                    <a:pt x="0" y="383716"/>
                  </a:lnTo>
                  <a:lnTo>
                    <a:pt x="927308" y="383716"/>
                  </a:lnTo>
                  <a:lnTo>
                    <a:pt x="927308" y="586916"/>
                  </a:lnTo>
                  <a:lnTo>
                    <a:pt x="1333708" y="293458"/>
                  </a:lnTo>
                  <a:close/>
                </a:path>
              </a:pathLst>
            </a:custGeom>
            <a:solidFill>
              <a:srgbClr val="626170"/>
            </a:solidFill>
          </p:spPr>
        </p:sp>
        <p:sp>
          <p:nvSpPr>
            <p:cNvPr id="52" name="TextBox 52"/>
            <p:cNvSpPr txBox="1"/>
            <p:nvPr/>
          </p:nvSpPr>
          <p:spPr>
            <a:xfrm>
              <a:off x="0" y="165100"/>
              <a:ext cx="1232108" cy="218616"/>
            </a:xfrm>
            <a:prstGeom prst="rect">
              <a:avLst/>
            </a:prstGeom>
          </p:spPr>
          <p:txBody>
            <a:bodyPr lIns="50800" tIns="50800" rIns="50800" bIns="50800" rtlCol="0" anchor="ctr"/>
            <a:lstStyle/>
            <a:p>
              <a:pPr algn="ctr">
                <a:lnSpc>
                  <a:spcPts val="1960"/>
                </a:lnSpc>
              </a:pPr>
              <a:endParaRPr/>
            </a:p>
          </p:txBody>
        </p:sp>
      </p:grpSp>
      <p:sp>
        <p:nvSpPr>
          <p:cNvPr id="53" name="TextBox 53"/>
          <p:cNvSpPr txBox="1"/>
          <p:nvPr/>
        </p:nvSpPr>
        <p:spPr>
          <a:xfrm>
            <a:off x="3643917" y="5607172"/>
            <a:ext cx="2557129" cy="585470"/>
          </a:xfrm>
          <a:prstGeom prst="rect">
            <a:avLst/>
          </a:prstGeom>
        </p:spPr>
        <p:txBody>
          <a:bodyPr lIns="0" tIns="0" rIns="0" bIns="0" rtlCol="0" anchor="t">
            <a:spAutoFit/>
          </a:bodyPr>
          <a:lstStyle/>
          <a:p>
            <a:pPr algn="ctr">
              <a:lnSpc>
                <a:spcPts val="2379"/>
              </a:lnSpc>
              <a:spcBef>
                <a:spcPct val="0"/>
              </a:spcBef>
            </a:pPr>
            <a:r>
              <a:rPr lang="en-US" sz="1699" b="1">
                <a:solidFill>
                  <a:srgbClr val="6A5222"/>
                </a:solidFill>
                <a:latin typeface="29LT Adir Semi-Bold"/>
                <a:ea typeface="29LT Adir Semi-Bold"/>
                <a:cs typeface="29LT Adir Semi-Bold"/>
                <a:sym typeface="29LT Adir Semi-Bold"/>
              </a:rPr>
              <a:t>Yetakchilik sifatlarini rivojlantirish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E1797EF-3B50-4291-94B6-EB118E603E0C}"/>
              </a:ext>
            </a:extLst>
          </p:cNvPr>
          <p:cNvPicPr>
            <a:picLocks noChangeAspect="1"/>
          </p:cNvPicPr>
          <p:nvPr/>
        </p:nvPicPr>
        <p:blipFill>
          <a:blip r:embed="rId2"/>
          <a:stretch>
            <a:fillRect/>
          </a:stretch>
        </p:blipFill>
        <p:spPr>
          <a:xfrm>
            <a:off x="0" y="0"/>
            <a:ext cx="9764232" cy="7239000"/>
          </a:xfrm>
          <a:prstGeom prst="rect">
            <a:avLst/>
          </a:prstGeom>
        </p:spPr>
      </p:pic>
    </p:spTree>
    <p:extLst>
      <p:ext uri="{BB962C8B-B14F-4D97-AF65-F5344CB8AC3E}">
        <p14:creationId xmlns:p14="http://schemas.microsoft.com/office/powerpoint/2010/main" val="591937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C472DDC-F7AF-483E-B430-1F77D0242913}"/>
              </a:ext>
            </a:extLst>
          </p:cNvPr>
          <p:cNvPicPr>
            <a:picLocks noChangeAspect="1"/>
          </p:cNvPicPr>
          <p:nvPr/>
        </p:nvPicPr>
        <p:blipFill>
          <a:blip r:embed="rId2"/>
          <a:stretch>
            <a:fillRect/>
          </a:stretch>
        </p:blipFill>
        <p:spPr>
          <a:xfrm>
            <a:off x="0" y="0"/>
            <a:ext cx="9839460" cy="7315200"/>
          </a:xfrm>
          <a:prstGeom prst="rect">
            <a:avLst/>
          </a:prstGeom>
        </p:spPr>
      </p:pic>
    </p:spTree>
    <p:extLst>
      <p:ext uri="{BB962C8B-B14F-4D97-AF65-F5344CB8AC3E}">
        <p14:creationId xmlns:p14="http://schemas.microsoft.com/office/powerpoint/2010/main" val="3077164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F5914AA-0ED7-46CE-B314-FE6035FD3E11}"/>
              </a:ext>
            </a:extLst>
          </p:cNvPr>
          <p:cNvPicPr>
            <a:picLocks noChangeAspect="1"/>
          </p:cNvPicPr>
          <p:nvPr/>
        </p:nvPicPr>
        <p:blipFill>
          <a:blip r:embed="rId2"/>
          <a:stretch>
            <a:fillRect/>
          </a:stretch>
        </p:blipFill>
        <p:spPr>
          <a:xfrm>
            <a:off x="0" y="36786"/>
            <a:ext cx="9777165" cy="7278414"/>
          </a:xfrm>
          <a:prstGeom prst="rect">
            <a:avLst/>
          </a:prstGeom>
        </p:spPr>
      </p:pic>
    </p:spTree>
    <p:extLst>
      <p:ext uri="{BB962C8B-B14F-4D97-AF65-F5344CB8AC3E}">
        <p14:creationId xmlns:p14="http://schemas.microsoft.com/office/powerpoint/2010/main" val="35477398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718</Words>
  <Application>Microsoft Office PowerPoint</Application>
  <PresentationFormat>Произвольный</PresentationFormat>
  <Paragraphs>39</Paragraphs>
  <Slides>23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23</vt:i4>
      </vt:variant>
    </vt:vector>
  </HeadingPairs>
  <TitlesOfParts>
    <vt:vector size="29" baseType="lpstr">
      <vt:lpstr>Calibri</vt:lpstr>
      <vt:lpstr>29LT Adir Semi-Bold</vt:lpstr>
      <vt:lpstr>Inter Bold</vt:lpstr>
      <vt:lpstr>Arial</vt:lpstr>
      <vt:lpstr>Anton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Grey Photo Management Organisation Chart</dc:title>
  <cp:lastModifiedBy>Пользователь</cp:lastModifiedBy>
  <cp:revision>4</cp:revision>
  <dcterms:created xsi:type="dcterms:W3CDTF">2006-08-16T00:00:00Z</dcterms:created>
  <dcterms:modified xsi:type="dcterms:W3CDTF">2024-11-08T09:52:02Z</dcterms:modified>
  <dc:identifier>DAGO6aoMn38</dc:identifier>
</cp:coreProperties>
</file>