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65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79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00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81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8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36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26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4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8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6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9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433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CBFD6E6-69D8-4292-8D7D-D6FFE321FC2C}" type="datetimeFigureOut">
              <a:rPr lang="en-US" smtClean="0"/>
              <a:t>01/15/26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E1CA14B-0558-4979-AD5C-C53E18B524C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67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68080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 smtClean="0"/>
              <a:t>Mamlakatimizda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ishlab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chiqarilayotgan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sanoat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mahsulotlari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tahlili</a:t>
            </a:r>
            <a:endParaRPr lang="en-US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err="1" smtClean="0"/>
              <a:t>Bajardi</a:t>
            </a:r>
            <a:r>
              <a:rPr lang="en-US" dirty="0" smtClean="0"/>
              <a:t> </a:t>
            </a:r>
            <a:r>
              <a:rPr lang="en-US" dirty="0" err="1" smtClean="0"/>
              <a:t>Hazratova</a:t>
            </a:r>
            <a:r>
              <a:rPr lang="en-US" dirty="0" smtClean="0"/>
              <a:t> </a:t>
            </a:r>
            <a:r>
              <a:rPr lang="en-US" dirty="0" err="1" smtClean="0"/>
              <a:t>Sh</a:t>
            </a:r>
            <a:endParaRPr lang="en-US" dirty="0" smtClean="0"/>
          </a:p>
          <a:p>
            <a:pPr algn="r"/>
            <a:r>
              <a:rPr lang="en-US" dirty="0" err="1" smtClean="0"/>
              <a:t>Tekshirdi</a:t>
            </a:r>
            <a:r>
              <a:rPr lang="en-US" dirty="0" smtClean="0"/>
              <a:t>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80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Oziq-ovqat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6145" y="2128982"/>
            <a:ext cx="5479474" cy="4023360"/>
          </a:xfrm>
        </p:spPr>
        <p:txBody>
          <a:bodyPr/>
          <a:lstStyle/>
          <a:p>
            <a:pPr algn="ctr"/>
            <a:r>
              <a:rPr lang="en-US" dirty="0" err="1"/>
              <a:t>Oziq-ovqat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bozor</a:t>
            </a:r>
            <a:r>
              <a:rPr lang="en-US" dirty="0"/>
              <a:t> </a:t>
            </a:r>
            <a:r>
              <a:rPr lang="en-US" dirty="0" err="1"/>
              <a:t>barqarorligini</a:t>
            </a:r>
            <a:r>
              <a:rPr lang="en-US" dirty="0"/>
              <a:t> </a:t>
            </a:r>
            <a:r>
              <a:rPr lang="en-US" dirty="0" err="1"/>
              <a:t>ta’minlashda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ahamiyatga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 smtClean="0"/>
              <a:t>:</a:t>
            </a:r>
          </a:p>
          <a:p>
            <a:r>
              <a:rPr lang="en-US" dirty="0"/>
              <a:t>un </a:t>
            </a:r>
            <a:r>
              <a:rPr lang="en-US" dirty="0" err="1"/>
              <a:t>va</a:t>
            </a:r>
            <a:r>
              <a:rPr lang="en-US" dirty="0"/>
              <a:t> non </a:t>
            </a:r>
            <a:r>
              <a:rPr lang="en-US" dirty="0" err="1"/>
              <a:t>mahsulotlari</a:t>
            </a:r>
            <a:r>
              <a:rPr lang="en-US" dirty="0"/>
              <a:t>;</a:t>
            </a:r>
          </a:p>
          <a:p>
            <a:r>
              <a:rPr lang="en-US" dirty="0" err="1"/>
              <a:t>go‘sht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sut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;</a:t>
            </a:r>
          </a:p>
          <a:p>
            <a:r>
              <a:rPr lang="en-US" dirty="0" err="1"/>
              <a:t>o‘simlik</a:t>
            </a:r>
            <a:r>
              <a:rPr lang="en-US" dirty="0"/>
              <a:t> </a:t>
            </a:r>
            <a:r>
              <a:rPr lang="en-US" dirty="0" err="1"/>
              <a:t>yog‘i</a:t>
            </a:r>
            <a:r>
              <a:rPr lang="en-US" dirty="0"/>
              <a:t>;</a:t>
            </a:r>
          </a:p>
          <a:p>
            <a:r>
              <a:rPr lang="en-US" dirty="0" err="1"/>
              <a:t>konservalar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ichimliklar</a:t>
            </a:r>
            <a:r>
              <a:rPr lang="en-US" dirty="0"/>
              <a:t>.</a:t>
            </a:r>
          </a:p>
          <a:p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o‘rta</a:t>
            </a:r>
            <a:r>
              <a:rPr lang="en-US" dirty="0"/>
              <a:t> </a:t>
            </a:r>
            <a:r>
              <a:rPr lang="en-US" dirty="0" err="1"/>
              <a:t>biznes</a:t>
            </a:r>
            <a:r>
              <a:rPr lang="en-US" dirty="0"/>
              <a:t> </a:t>
            </a:r>
            <a:r>
              <a:rPr lang="en-US" dirty="0" err="1"/>
              <a:t>subyektlarining</a:t>
            </a:r>
            <a:r>
              <a:rPr lang="en-US" dirty="0"/>
              <a:t> </a:t>
            </a:r>
            <a:r>
              <a:rPr lang="en-US" dirty="0" err="1"/>
              <a:t>ulushi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hududiy</a:t>
            </a:r>
            <a:r>
              <a:rPr lang="en-US" dirty="0"/>
              <a:t> </a:t>
            </a:r>
            <a:r>
              <a:rPr lang="en-US" dirty="0" err="1"/>
              <a:t>rivojlanishga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205" y="2707841"/>
            <a:ext cx="5050757" cy="273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1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SANOAT MAHSULOTLARI ISHLAB CHIQARISHINING ASOSIY MUAMMOLARI VA ISTIQBOLLARI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en-US" dirty="0" err="1"/>
              <a:t>Muammolar</a:t>
            </a:r>
            <a:r>
              <a:rPr lang="en-US" dirty="0" smtClean="0"/>
              <a:t>:</a:t>
            </a:r>
          </a:p>
          <a:p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tarmoqlarda</a:t>
            </a:r>
            <a:r>
              <a:rPr lang="en-US" dirty="0"/>
              <a:t> </a:t>
            </a:r>
            <a:r>
              <a:rPr lang="en-US" dirty="0" err="1"/>
              <a:t>eskirgan</a:t>
            </a:r>
            <a:r>
              <a:rPr lang="en-US" dirty="0"/>
              <a:t> </a:t>
            </a:r>
            <a:r>
              <a:rPr lang="en-US" dirty="0" err="1"/>
              <a:t>texnologiyalarning</a:t>
            </a:r>
            <a:r>
              <a:rPr lang="en-US" dirty="0"/>
              <a:t> </a:t>
            </a:r>
            <a:r>
              <a:rPr lang="en-US" dirty="0" err="1"/>
              <a:t>mavjudligi</a:t>
            </a:r>
            <a:r>
              <a:rPr lang="en-US" dirty="0"/>
              <a:t>;</a:t>
            </a:r>
          </a:p>
          <a:p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resurslaridan</a:t>
            </a:r>
            <a:r>
              <a:rPr lang="en-US" dirty="0"/>
              <a:t> </a:t>
            </a:r>
            <a:r>
              <a:rPr lang="en-US" dirty="0" err="1"/>
              <a:t>samarasiz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;</a:t>
            </a:r>
          </a:p>
          <a:p>
            <a:r>
              <a:rPr lang="en-US" dirty="0" err="1"/>
              <a:t>eksport</a:t>
            </a:r>
            <a:r>
              <a:rPr lang="en-US" dirty="0"/>
              <a:t> </a:t>
            </a:r>
            <a:r>
              <a:rPr lang="en-US" dirty="0" err="1"/>
              <a:t>mahsulotlarining</a:t>
            </a:r>
            <a:r>
              <a:rPr lang="en-US" dirty="0"/>
              <a:t> </a:t>
            </a:r>
            <a:r>
              <a:rPr lang="en-US" dirty="0" err="1"/>
              <a:t>yetarli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diversifikatsiya</a:t>
            </a:r>
            <a:r>
              <a:rPr lang="en-US" dirty="0"/>
              <a:t> </a:t>
            </a:r>
            <a:r>
              <a:rPr lang="en-US" dirty="0" err="1"/>
              <a:t>qilinmaganligi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en-US" dirty="0" err="1"/>
              <a:t>Istiqbollar</a:t>
            </a:r>
            <a:r>
              <a:rPr lang="en-US" dirty="0" smtClean="0"/>
              <a:t>:</a:t>
            </a:r>
          </a:p>
          <a:p>
            <a:r>
              <a:rPr lang="en-US" dirty="0" err="1"/>
              <a:t>raqamli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innovatsiyalarni</a:t>
            </a:r>
            <a:r>
              <a:rPr lang="en-US" dirty="0"/>
              <a:t> </a:t>
            </a:r>
            <a:r>
              <a:rPr lang="en-US" dirty="0" err="1"/>
              <a:t>joriy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;</a:t>
            </a:r>
          </a:p>
          <a:p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qo‘shilgan</a:t>
            </a:r>
            <a:r>
              <a:rPr lang="en-US" dirty="0"/>
              <a:t> </a:t>
            </a:r>
            <a:r>
              <a:rPr lang="en-US" dirty="0" err="1"/>
              <a:t>qiymatli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chiqarishni</a:t>
            </a:r>
            <a:r>
              <a:rPr lang="en-US" dirty="0"/>
              <a:t> </a:t>
            </a:r>
            <a:r>
              <a:rPr lang="en-US" dirty="0" err="1"/>
              <a:t>kengaytirish</a:t>
            </a:r>
            <a:r>
              <a:rPr lang="en-US" dirty="0"/>
              <a:t>;</a:t>
            </a:r>
          </a:p>
          <a:p>
            <a:r>
              <a:rPr lang="en-US" dirty="0" err="1"/>
              <a:t>xorijiy</a:t>
            </a:r>
            <a:r>
              <a:rPr lang="en-US" dirty="0"/>
              <a:t> </a:t>
            </a:r>
            <a:r>
              <a:rPr lang="en-US" dirty="0" err="1"/>
              <a:t>investitsiyalarni</a:t>
            </a:r>
            <a:r>
              <a:rPr lang="en-US" dirty="0"/>
              <a:t> </a:t>
            </a:r>
            <a:r>
              <a:rPr lang="en-US" dirty="0" err="1"/>
              <a:t>jalb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;</a:t>
            </a:r>
          </a:p>
          <a:p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klasterlarini</a:t>
            </a:r>
            <a:r>
              <a:rPr lang="en-US" dirty="0"/>
              <a:t> </a:t>
            </a:r>
            <a:r>
              <a:rPr lang="en-US" dirty="0" err="1"/>
              <a:t>rivojlantirish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HUDUDIY KESIMDA SANOAT MAHSULOTLARI ISHLAB CHIQARILISHI TAHLILI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5999"/>
            <a:ext cx="4536163" cy="4345709"/>
          </a:xfrm>
        </p:spPr>
        <p:txBody>
          <a:bodyPr/>
          <a:lstStyle/>
          <a:p>
            <a:r>
              <a:rPr lang="en-US" dirty="0" err="1"/>
              <a:t>O‘zbekistonda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chiqarishi</a:t>
            </a:r>
            <a:r>
              <a:rPr lang="en-US" dirty="0"/>
              <a:t> </a:t>
            </a:r>
            <a:r>
              <a:rPr lang="en-US" dirty="0" err="1"/>
              <a:t>hududlar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notekis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hududlarning</a:t>
            </a:r>
            <a:r>
              <a:rPr lang="en-US" dirty="0"/>
              <a:t>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resurslari</a:t>
            </a:r>
            <a:r>
              <a:rPr lang="en-US" dirty="0"/>
              <a:t>, </a:t>
            </a:r>
            <a:r>
              <a:rPr lang="en-US" dirty="0" err="1"/>
              <a:t>infratuzilma</a:t>
            </a:r>
            <a:r>
              <a:rPr lang="en-US" dirty="0"/>
              <a:t> </a:t>
            </a:r>
            <a:r>
              <a:rPr lang="en-US" dirty="0" err="1"/>
              <a:t>darajasi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investitsion</a:t>
            </a:r>
            <a:r>
              <a:rPr lang="en-US" dirty="0"/>
              <a:t> </a:t>
            </a:r>
            <a:r>
              <a:rPr lang="en-US" dirty="0" err="1"/>
              <a:t>jozibadorligiga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 smtClean="0"/>
              <a:t>.</a:t>
            </a:r>
          </a:p>
          <a:p>
            <a:pPr algn="ctr"/>
            <a:r>
              <a:rPr lang="en-US" dirty="0"/>
              <a:t>Toshkent </a:t>
            </a:r>
            <a:r>
              <a:rPr lang="en-US" dirty="0" err="1"/>
              <a:t>shahri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Toshkent </a:t>
            </a:r>
            <a:r>
              <a:rPr lang="en-US" dirty="0" err="1" smtClean="0"/>
              <a:t>viloyati</a:t>
            </a:r>
            <a:endParaRPr lang="en-US" dirty="0" smtClean="0"/>
          </a:p>
          <a:p>
            <a:r>
              <a:rPr lang="en-US" dirty="0" err="1"/>
              <a:t>mashinasozlik</a:t>
            </a:r>
            <a:r>
              <a:rPr lang="en-US" dirty="0"/>
              <a:t>;</a:t>
            </a:r>
          </a:p>
          <a:p>
            <a:r>
              <a:rPr lang="en-US" dirty="0" err="1"/>
              <a:t>elektrotexnika</a:t>
            </a:r>
            <a:r>
              <a:rPr lang="en-US" dirty="0"/>
              <a:t>;</a:t>
            </a:r>
          </a:p>
          <a:p>
            <a:r>
              <a:rPr lang="en-US" dirty="0" err="1"/>
              <a:t>kimyo</a:t>
            </a:r>
            <a:r>
              <a:rPr lang="en-US" dirty="0"/>
              <a:t>;</a:t>
            </a:r>
          </a:p>
          <a:p>
            <a:r>
              <a:rPr lang="en-US" dirty="0" err="1"/>
              <a:t>qurilish</a:t>
            </a:r>
            <a:r>
              <a:rPr lang="en-US" dirty="0"/>
              <a:t> </a:t>
            </a:r>
            <a:r>
              <a:rPr lang="en-US" dirty="0" err="1"/>
              <a:t>materiallari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rivojlangan</a:t>
            </a:r>
            <a:endParaRPr lang="en-US" dirty="0"/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641" y="2678546"/>
            <a:ext cx="5591659" cy="314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Navoiy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Qashqadaryo</a:t>
            </a:r>
            <a:r>
              <a:rPr lang="en-US" dirty="0"/>
              <a:t> </a:t>
            </a:r>
            <a:r>
              <a:rPr lang="en-US" dirty="0" err="1"/>
              <a:t>viloyatlari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qazib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;</a:t>
            </a:r>
          </a:p>
          <a:p>
            <a:r>
              <a:rPr lang="en-US" dirty="0" err="1"/>
              <a:t>metallurgiya</a:t>
            </a:r>
            <a:r>
              <a:rPr lang="en-US" dirty="0"/>
              <a:t>;</a:t>
            </a:r>
          </a:p>
          <a:p>
            <a:r>
              <a:rPr lang="en-US" dirty="0" err="1"/>
              <a:t>yoqilg‘i-energetika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rivojlangan</a:t>
            </a:r>
            <a:r>
              <a:rPr lang="en-US" dirty="0"/>
              <a:t>.</a:t>
            </a:r>
          </a:p>
          <a:p>
            <a:pPr algn="ctr"/>
            <a:r>
              <a:rPr lang="en-US" dirty="0" err="1"/>
              <a:t>Farg‘ona</a:t>
            </a:r>
            <a:r>
              <a:rPr lang="en-US" dirty="0"/>
              <a:t> </a:t>
            </a:r>
            <a:r>
              <a:rPr lang="en-US" dirty="0" err="1"/>
              <a:t>vodiysi</a:t>
            </a:r>
            <a:r>
              <a:rPr lang="en-US" dirty="0"/>
              <a:t> </a:t>
            </a:r>
            <a:r>
              <a:rPr lang="en-US" dirty="0" err="1" smtClean="0"/>
              <a:t>viloyatlari</a:t>
            </a:r>
            <a:endParaRPr lang="en-US" dirty="0" smtClean="0"/>
          </a:p>
          <a:p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;</a:t>
            </a:r>
          </a:p>
          <a:p>
            <a:r>
              <a:rPr lang="en-US" dirty="0" err="1"/>
              <a:t>oziq-ovqat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;</a:t>
            </a:r>
          </a:p>
          <a:p>
            <a:r>
              <a:rPr lang="en-US" dirty="0" err="1"/>
              <a:t>avtomobilsozlik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ehtiyot</a:t>
            </a:r>
            <a:r>
              <a:rPr lang="en-US" dirty="0"/>
              <a:t> </a:t>
            </a:r>
            <a:r>
              <a:rPr lang="en-US" dirty="0" err="1"/>
              <a:t>qismlar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 smtClean="0"/>
              <a:t>chiqarish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/>
              <a:t>o‘rinni</a:t>
            </a:r>
            <a:r>
              <a:rPr lang="en-US" dirty="0"/>
              <a:t> </a:t>
            </a:r>
            <a:r>
              <a:rPr lang="en-US" dirty="0" err="1"/>
              <a:t>egallaydi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79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EKSPORTGA YO‘NALTIRILGAN SANOAT MAHSULOTLARI TAHLILI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545" y="2295237"/>
            <a:ext cx="5174674" cy="4023360"/>
          </a:xfrm>
        </p:spPr>
        <p:txBody>
          <a:bodyPr/>
          <a:lstStyle/>
          <a:p>
            <a:pPr algn="ctr"/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mahsulotlarining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bozorlarga</a:t>
            </a:r>
            <a:r>
              <a:rPr lang="en-US" dirty="0"/>
              <a:t> </a:t>
            </a:r>
            <a:r>
              <a:rPr lang="en-US" dirty="0" err="1"/>
              <a:t>chiqarilmoqda</a:t>
            </a:r>
            <a:r>
              <a:rPr lang="en-US" dirty="0"/>
              <a:t>. </a:t>
            </a:r>
            <a:r>
              <a:rPr lang="en-US" dirty="0" err="1"/>
              <a:t>Eksportda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yetakchilik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 smtClean="0"/>
              <a:t>:</a:t>
            </a:r>
          </a:p>
          <a:p>
            <a:r>
              <a:rPr lang="en-US" dirty="0" err="1"/>
              <a:t>rangli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qimmatbaho</a:t>
            </a:r>
            <a:r>
              <a:rPr lang="en-US" dirty="0"/>
              <a:t> </a:t>
            </a:r>
            <a:r>
              <a:rPr lang="en-US" dirty="0" err="1"/>
              <a:t>metallar</a:t>
            </a:r>
            <a:r>
              <a:rPr lang="en-US" dirty="0"/>
              <a:t>;</a:t>
            </a:r>
          </a:p>
          <a:p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;</a:t>
            </a:r>
          </a:p>
          <a:p>
            <a:r>
              <a:rPr lang="en-US" dirty="0" err="1"/>
              <a:t>to‘qimachilik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tayyor</a:t>
            </a:r>
            <a:r>
              <a:rPr lang="en-US" dirty="0"/>
              <a:t> </a:t>
            </a:r>
            <a:r>
              <a:rPr lang="en-US" dirty="0" err="1"/>
              <a:t>tikuv-trikotaj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;</a:t>
            </a:r>
          </a:p>
          <a:p>
            <a:r>
              <a:rPr lang="en-US" dirty="0" err="1"/>
              <a:t>avtomobil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ehtiyot</a:t>
            </a:r>
            <a:r>
              <a:rPr lang="en-US" dirty="0"/>
              <a:t> </a:t>
            </a:r>
            <a:r>
              <a:rPr lang="en-US" dirty="0" err="1"/>
              <a:t>qismlar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182" y="2530763"/>
            <a:ext cx="4751491" cy="3229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059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XULOSA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Xulosa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aytganda</a:t>
            </a:r>
            <a:r>
              <a:rPr lang="en-US" dirty="0"/>
              <a:t>, </a:t>
            </a:r>
            <a:r>
              <a:rPr lang="en-US" dirty="0" err="1"/>
              <a:t>O‘zbekistonda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chiqarilayotgan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 </a:t>
            </a: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/>
              <a:t>yildan-yilga</a:t>
            </a:r>
            <a:r>
              <a:rPr lang="en-US" dirty="0"/>
              <a:t> </a:t>
            </a:r>
            <a:r>
              <a:rPr lang="en-US" dirty="0" err="1"/>
              <a:t>kengayib</a:t>
            </a:r>
            <a:r>
              <a:rPr lang="en-US" dirty="0"/>
              <a:t>,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jihatidan</a:t>
            </a:r>
            <a:r>
              <a:rPr lang="en-US" dirty="0"/>
              <a:t> </a:t>
            </a:r>
            <a:r>
              <a:rPr lang="en-US" dirty="0" err="1"/>
              <a:t>takomillashib</a:t>
            </a:r>
            <a:r>
              <a:rPr lang="en-US" dirty="0"/>
              <a:t> </a:t>
            </a:r>
            <a:r>
              <a:rPr lang="en-US" dirty="0" err="1"/>
              <a:t>bormoqda</a:t>
            </a:r>
            <a:r>
              <a:rPr lang="en-US" dirty="0"/>
              <a:t>.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sanoatining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r>
              <a:rPr lang="en-US" dirty="0"/>
              <a:t>, </a:t>
            </a:r>
            <a:r>
              <a:rPr lang="en-US" dirty="0" err="1"/>
              <a:t>eksport</a:t>
            </a:r>
            <a:r>
              <a:rPr lang="en-US" dirty="0"/>
              <a:t> </a:t>
            </a:r>
            <a:r>
              <a:rPr lang="en-US" dirty="0" err="1"/>
              <a:t>salohiyatining</a:t>
            </a:r>
            <a:r>
              <a:rPr lang="en-US" dirty="0"/>
              <a:t> </a:t>
            </a:r>
            <a:r>
              <a:rPr lang="en-US" dirty="0" err="1"/>
              <a:t>oshishi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texnologiyalarning</a:t>
            </a:r>
            <a:r>
              <a:rPr lang="en-US" dirty="0"/>
              <a:t> </a:t>
            </a:r>
            <a:r>
              <a:rPr lang="en-US" dirty="0" err="1"/>
              <a:t>joriy</a:t>
            </a:r>
            <a:r>
              <a:rPr lang="en-US" dirty="0"/>
              <a:t> </a:t>
            </a:r>
            <a:r>
              <a:rPr lang="en-US" dirty="0" err="1"/>
              <a:t>etilishi</a:t>
            </a:r>
            <a:r>
              <a:rPr lang="en-US" dirty="0"/>
              <a:t> </a:t>
            </a:r>
            <a:r>
              <a:rPr lang="en-US" dirty="0" err="1"/>
              <a:t>mamlakat</a:t>
            </a:r>
            <a:r>
              <a:rPr lang="en-US" dirty="0"/>
              <a:t> </a:t>
            </a:r>
            <a:r>
              <a:rPr lang="en-US" dirty="0" err="1"/>
              <a:t>sanoatining</a:t>
            </a:r>
            <a:r>
              <a:rPr lang="en-US" dirty="0"/>
              <a:t> </a:t>
            </a:r>
            <a:r>
              <a:rPr lang="en-US" dirty="0" err="1"/>
              <a:t>barqaror</a:t>
            </a:r>
            <a:r>
              <a:rPr lang="en-US" dirty="0"/>
              <a:t> </a:t>
            </a:r>
            <a:r>
              <a:rPr lang="en-US" dirty="0" err="1"/>
              <a:t>o‘sishini</a:t>
            </a:r>
            <a:r>
              <a:rPr lang="en-US" dirty="0"/>
              <a:t> </a:t>
            </a:r>
            <a:r>
              <a:rPr lang="en-US" dirty="0" err="1"/>
              <a:t>ta’minlamoqda</a:t>
            </a:r>
            <a:r>
              <a:rPr lang="en-US" dirty="0"/>
              <a:t>. </a:t>
            </a:r>
            <a:r>
              <a:rPr lang="en-US" dirty="0" err="1"/>
              <a:t>Kelgusida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chiqarishni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diversifikatsiya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raqobatbardoshligini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vazifalardan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 </a:t>
            </a:r>
            <a:r>
              <a:rPr lang="en-US" dirty="0" err="1"/>
              <a:t>qoladi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03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FOYDALANILGAN ADABIYOTLAR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7255" y="2064326"/>
            <a:ext cx="9720073" cy="4502727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Abdug‘aniyev</a:t>
            </a:r>
            <a:r>
              <a:rPr lang="en-US" dirty="0"/>
              <a:t> A., </a:t>
            </a:r>
            <a:r>
              <a:rPr lang="en-US" dirty="0" err="1"/>
              <a:t>Xudoyberdiyev</a:t>
            </a:r>
            <a:r>
              <a:rPr lang="en-US" dirty="0"/>
              <a:t> Z. </a:t>
            </a:r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iqtisodiyot</a:t>
            </a:r>
            <a:r>
              <a:rPr lang="en-US" dirty="0"/>
              <a:t>. – Toshkent: </a:t>
            </a:r>
            <a:r>
              <a:rPr lang="en-US" dirty="0" err="1"/>
              <a:t>Iqtisodiyot</a:t>
            </a:r>
            <a:r>
              <a:rPr lang="en-US" dirty="0"/>
              <a:t>, 2021.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Shodmonov</a:t>
            </a:r>
            <a:r>
              <a:rPr lang="en-US" dirty="0"/>
              <a:t> </a:t>
            </a:r>
            <a:r>
              <a:rPr lang="en-US" dirty="0" err="1"/>
              <a:t>Sh.Sh</a:t>
            </a:r>
            <a:r>
              <a:rPr lang="en-US" dirty="0"/>
              <a:t>., </a:t>
            </a:r>
            <a:r>
              <a:rPr lang="en-US" dirty="0" err="1"/>
              <a:t>G‘afurov</a:t>
            </a:r>
            <a:r>
              <a:rPr lang="en-US" dirty="0"/>
              <a:t> U.V. </a:t>
            </a:r>
            <a:r>
              <a:rPr lang="en-US" dirty="0" err="1"/>
              <a:t>Iqtisodiyot</a:t>
            </a:r>
            <a:r>
              <a:rPr lang="en-US" dirty="0"/>
              <a:t> </a:t>
            </a:r>
            <a:r>
              <a:rPr lang="en-US" dirty="0" err="1"/>
              <a:t>nazariyasi</a:t>
            </a:r>
            <a:r>
              <a:rPr lang="en-US" dirty="0"/>
              <a:t>. – Toshkent: Fan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texnologiya</a:t>
            </a:r>
            <a:r>
              <a:rPr lang="en-US" dirty="0"/>
              <a:t>, 2020.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Mullajonov</a:t>
            </a:r>
            <a:r>
              <a:rPr lang="en-US" dirty="0"/>
              <a:t> F.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iqtisodiyoti</a:t>
            </a:r>
            <a:r>
              <a:rPr lang="en-US" dirty="0"/>
              <a:t>. – Toshkent: </a:t>
            </a:r>
            <a:r>
              <a:rPr lang="en-US" dirty="0" err="1"/>
              <a:t>Iqtisodiyot</a:t>
            </a:r>
            <a:r>
              <a:rPr lang="en-US" dirty="0"/>
              <a:t>, 2019.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Karimov</a:t>
            </a:r>
            <a:r>
              <a:rPr lang="en-US" dirty="0"/>
              <a:t> M. 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istiqbollari</a:t>
            </a:r>
            <a:r>
              <a:rPr lang="en-US" dirty="0"/>
              <a:t>. – Toshkent: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nashr</a:t>
            </a:r>
            <a:r>
              <a:rPr lang="en-US" dirty="0"/>
              <a:t>, </a:t>
            </a:r>
            <a:r>
              <a:rPr lang="en-US" dirty="0" smtClean="0"/>
              <a:t>2022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Prezidenti</a:t>
            </a:r>
            <a:r>
              <a:rPr lang="en-US" dirty="0"/>
              <a:t>. “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Respublikasini</a:t>
            </a:r>
            <a:r>
              <a:rPr lang="en-US" dirty="0"/>
              <a:t> </a:t>
            </a:r>
            <a:r>
              <a:rPr lang="en-US" dirty="0" err="1"/>
              <a:t>rivojlantirishning</a:t>
            </a:r>
            <a:r>
              <a:rPr lang="en-US" dirty="0"/>
              <a:t> 2022–2026 </a:t>
            </a:r>
            <a:r>
              <a:rPr lang="en-US" dirty="0" err="1"/>
              <a:t>yillarga</a:t>
            </a:r>
            <a:r>
              <a:rPr lang="en-US" dirty="0"/>
              <a:t> </a:t>
            </a:r>
            <a:r>
              <a:rPr lang="en-US" dirty="0" err="1"/>
              <a:t>mo‘ljallangan</a:t>
            </a:r>
            <a:r>
              <a:rPr lang="en-US" dirty="0"/>
              <a:t> </a:t>
            </a:r>
            <a:r>
              <a:rPr lang="en-US" dirty="0" err="1"/>
              <a:t>Taraqqiyot</a:t>
            </a:r>
            <a:r>
              <a:rPr lang="en-US" dirty="0"/>
              <a:t> </a:t>
            </a:r>
            <a:r>
              <a:rPr lang="en-US" dirty="0" err="1"/>
              <a:t>strategiyasi</a:t>
            </a:r>
            <a:r>
              <a:rPr lang="en-US" dirty="0"/>
              <a:t>”. – Toshkent, 2022.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Prezidentining</a:t>
            </a:r>
            <a:r>
              <a:rPr lang="en-US" dirty="0"/>
              <a:t> </a:t>
            </a:r>
            <a:r>
              <a:rPr lang="en-US" dirty="0" err="1"/>
              <a:t>sanoatni</a:t>
            </a:r>
            <a:r>
              <a:rPr lang="en-US" dirty="0"/>
              <a:t> </a:t>
            </a:r>
            <a:r>
              <a:rPr lang="en-US" dirty="0" err="1"/>
              <a:t>rivojlantirishga</a:t>
            </a:r>
            <a:r>
              <a:rPr lang="en-US" dirty="0"/>
              <a:t> </a:t>
            </a:r>
            <a:r>
              <a:rPr lang="en-US" dirty="0" err="1"/>
              <a:t>oid</a:t>
            </a:r>
            <a:r>
              <a:rPr lang="en-US" dirty="0"/>
              <a:t> </a:t>
            </a:r>
            <a:r>
              <a:rPr lang="en-US" dirty="0" err="1"/>
              <a:t>farmon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qarorlari</a:t>
            </a:r>
            <a:r>
              <a:rPr lang="en-US" dirty="0"/>
              <a:t> </a:t>
            </a:r>
            <a:r>
              <a:rPr lang="en-US" dirty="0" err="1"/>
              <a:t>to‘plami</a:t>
            </a:r>
            <a:r>
              <a:rPr lang="en-US" dirty="0"/>
              <a:t>. – Toshkent, 2020–2024 </a:t>
            </a:r>
            <a:r>
              <a:rPr lang="en-US" dirty="0" err="1"/>
              <a:t>yy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Vazirlar</a:t>
            </a:r>
            <a:r>
              <a:rPr lang="en-US" dirty="0"/>
              <a:t> </a:t>
            </a:r>
            <a:r>
              <a:rPr lang="en-US" dirty="0" err="1"/>
              <a:t>Mahkamasining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chiqarishni</a:t>
            </a:r>
            <a:r>
              <a:rPr lang="en-US" dirty="0"/>
              <a:t> </a:t>
            </a:r>
            <a:r>
              <a:rPr lang="en-US" dirty="0" err="1"/>
              <a:t>modernizatsiya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oid</a:t>
            </a:r>
            <a:r>
              <a:rPr lang="en-US" dirty="0"/>
              <a:t> </a:t>
            </a:r>
            <a:r>
              <a:rPr lang="en-US" dirty="0" err="1"/>
              <a:t>qarorlari</a:t>
            </a:r>
            <a:r>
              <a:rPr lang="en-US" dirty="0"/>
              <a:t>. – Toshkent.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5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Reja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Kirish</a:t>
            </a:r>
            <a:endParaRPr lang="en-US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 smtClean="0"/>
              <a:t>sanoatining</a:t>
            </a:r>
            <a:r>
              <a:rPr lang="en-US" dirty="0" smtClean="0"/>
              <a:t> </a:t>
            </a:r>
            <a:r>
              <a:rPr lang="en-US" dirty="0" err="1" smtClean="0"/>
              <a:t>umumiy</a:t>
            </a:r>
            <a:r>
              <a:rPr lang="en-US" dirty="0" smtClean="0"/>
              <a:t> </a:t>
            </a:r>
            <a:r>
              <a:rPr lang="en-US" dirty="0" err="1" smtClean="0"/>
              <a:t>tavsifi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sanoat</a:t>
            </a:r>
            <a:r>
              <a:rPr lang="en-US" dirty="0" smtClean="0"/>
              <a:t> </a:t>
            </a:r>
            <a:r>
              <a:rPr lang="en-US" dirty="0" err="1" smtClean="0"/>
              <a:t>mahsulotlari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ularning</a:t>
            </a:r>
            <a:r>
              <a:rPr lang="en-US" dirty="0" smtClean="0"/>
              <a:t> </a:t>
            </a:r>
            <a:r>
              <a:rPr lang="en-US" dirty="0" err="1" smtClean="0"/>
              <a:t>tahlili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Sanoat</a:t>
            </a:r>
            <a:r>
              <a:rPr lang="en-US" dirty="0" smtClean="0"/>
              <a:t> </a:t>
            </a:r>
            <a:r>
              <a:rPr lang="en-US" dirty="0" err="1" smtClean="0"/>
              <a:t>mahsulotlari</a:t>
            </a:r>
            <a:r>
              <a:rPr lang="en-US" dirty="0" smtClean="0"/>
              <a:t>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chiqarishining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muammolari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istiqbollari</a:t>
            </a: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Xulosa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b="1" dirty="0" err="1" smtClean="0"/>
              <a:t>Foydalanilgan</a:t>
            </a:r>
            <a:r>
              <a:rPr lang="en-US" b="1" dirty="0" smtClean="0"/>
              <a:t> </a:t>
            </a:r>
            <a:r>
              <a:rPr lang="en-US" b="1" dirty="0" err="1" smtClean="0"/>
              <a:t>adabiyotlar</a:t>
            </a:r>
            <a:r>
              <a:rPr lang="en-US" b="1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11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KIRISH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tarmog‘i</a:t>
            </a:r>
            <a:r>
              <a:rPr lang="en-US" dirty="0"/>
              <a:t> </a:t>
            </a:r>
            <a:r>
              <a:rPr lang="en-US" dirty="0" err="1"/>
              <a:t>mamlakat</a:t>
            </a:r>
            <a:r>
              <a:rPr lang="en-US" dirty="0"/>
              <a:t> </a:t>
            </a:r>
            <a:r>
              <a:rPr lang="en-US" dirty="0" err="1"/>
              <a:t>iqtisodiyotining</a:t>
            </a:r>
            <a:r>
              <a:rPr lang="en-US" dirty="0"/>
              <a:t> </a:t>
            </a:r>
            <a:r>
              <a:rPr lang="en-US" dirty="0" err="1"/>
              <a:t>yetakchi</a:t>
            </a:r>
            <a:r>
              <a:rPr lang="en-US" dirty="0"/>
              <a:t> </a:t>
            </a:r>
            <a:r>
              <a:rPr lang="en-US" dirty="0" err="1"/>
              <a:t>sohalaridan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yalpi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mahsulot</a:t>
            </a:r>
            <a:r>
              <a:rPr lang="en-US" dirty="0"/>
              <a:t> (</a:t>
            </a:r>
            <a:r>
              <a:rPr lang="en-US" dirty="0" err="1"/>
              <a:t>YaIM</a:t>
            </a:r>
            <a:r>
              <a:rPr lang="en-US" dirty="0"/>
              <a:t>)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shakllantirishda</a:t>
            </a:r>
            <a:r>
              <a:rPr lang="en-US" dirty="0"/>
              <a:t>, </a:t>
            </a:r>
            <a:r>
              <a:rPr lang="en-US" dirty="0" err="1"/>
              <a:t>bandlikni</a:t>
            </a:r>
            <a:r>
              <a:rPr lang="en-US" dirty="0"/>
              <a:t> </a:t>
            </a:r>
            <a:r>
              <a:rPr lang="en-US" dirty="0" err="1"/>
              <a:t>ta’minlashda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eksport</a:t>
            </a:r>
            <a:r>
              <a:rPr lang="en-US" dirty="0"/>
              <a:t> </a:t>
            </a:r>
            <a:r>
              <a:rPr lang="en-US" dirty="0" err="1"/>
              <a:t>salohiyatini</a:t>
            </a:r>
            <a:r>
              <a:rPr lang="en-US" dirty="0"/>
              <a:t> </a:t>
            </a:r>
            <a:r>
              <a:rPr lang="en-US" dirty="0" err="1"/>
              <a:t>oshirishda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ahamiyat</a:t>
            </a:r>
            <a:r>
              <a:rPr lang="en-US" dirty="0"/>
              <a:t> </a:t>
            </a:r>
            <a:r>
              <a:rPr lang="en-US" dirty="0" err="1"/>
              <a:t>kasb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Respublikasida</a:t>
            </a:r>
            <a:r>
              <a:rPr lang="en-US" dirty="0"/>
              <a:t> </a:t>
            </a:r>
            <a:r>
              <a:rPr lang="en-US" dirty="0" err="1"/>
              <a:t>so‘nggi</a:t>
            </a:r>
            <a:r>
              <a:rPr lang="en-US" dirty="0"/>
              <a:t> </a:t>
            </a:r>
            <a:r>
              <a:rPr lang="en-US" dirty="0" err="1"/>
              <a:t>yillarda</a:t>
            </a:r>
            <a:r>
              <a:rPr lang="en-US" dirty="0"/>
              <a:t> </a:t>
            </a:r>
            <a:r>
              <a:rPr lang="en-US" dirty="0" err="1"/>
              <a:t>sanoatni</a:t>
            </a:r>
            <a:r>
              <a:rPr lang="en-US" dirty="0"/>
              <a:t> </a:t>
            </a:r>
            <a:r>
              <a:rPr lang="en-US" dirty="0" err="1"/>
              <a:t>modernizatsiya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, </a:t>
            </a:r>
            <a:r>
              <a:rPr lang="en-US" dirty="0" err="1"/>
              <a:t>diversifikatsiya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qo‘shilgan</a:t>
            </a:r>
            <a:r>
              <a:rPr lang="en-US" dirty="0"/>
              <a:t> </a:t>
            </a:r>
            <a:r>
              <a:rPr lang="en-US" dirty="0" err="1"/>
              <a:t>qiymatga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chiqarishni</a:t>
            </a:r>
            <a:r>
              <a:rPr lang="en-US" dirty="0"/>
              <a:t> </a:t>
            </a:r>
            <a:r>
              <a:rPr lang="en-US" dirty="0" err="1"/>
              <a:t>kengaytirish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izchil</a:t>
            </a:r>
            <a:r>
              <a:rPr lang="en-US" dirty="0"/>
              <a:t> </a:t>
            </a:r>
            <a:r>
              <a:rPr lang="en-US" dirty="0" err="1"/>
              <a:t>islohotlar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oshirilmoqda</a:t>
            </a:r>
            <a:r>
              <a:rPr lang="en-US" dirty="0"/>
              <a:t>. Shu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 </a:t>
            </a: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hajmlarini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52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O‘ZBEKISTON SANOATINING UMUMIY TAVSIFI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510" y="2165927"/>
            <a:ext cx="5561399" cy="4170218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tarmoqli</a:t>
            </a:r>
            <a:r>
              <a:rPr lang="en-US" dirty="0"/>
              <a:t> </a:t>
            </a:r>
            <a:r>
              <a:rPr lang="en-US" dirty="0" err="1"/>
              <a:t>tuzilishga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yo‘nalishlarni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 smtClean="0"/>
              <a:t>:</a:t>
            </a:r>
          </a:p>
          <a:p>
            <a:r>
              <a:rPr lang="en-US" dirty="0" err="1"/>
              <a:t>qazib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;</a:t>
            </a:r>
          </a:p>
          <a:p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;</a:t>
            </a:r>
          </a:p>
          <a:p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,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bug‘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;</a:t>
            </a:r>
          </a:p>
          <a:p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ta’minoti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chiqindilarni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.</a:t>
            </a:r>
          </a:p>
          <a:p>
            <a:r>
              <a:rPr lang="en-US" dirty="0" err="1"/>
              <a:t>So‘nggi</a:t>
            </a:r>
            <a:r>
              <a:rPr lang="en-US" dirty="0"/>
              <a:t> </a:t>
            </a:r>
            <a:r>
              <a:rPr lang="en-US" dirty="0" err="1"/>
              <a:t>yillarda</a:t>
            </a:r>
            <a:r>
              <a:rPr lang="en-US" dirty="0"/>
              <a:t>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b="1" dirty="0" err="1"/>
              <a:t>qayta</a:t>
            </a:r>
            <a:r>
              <a:rPr lang="en-US" b="1" dirty="0"/>
              <a:t> </a:t>
            </a:r>
            <a:r>
              <a:rPr lang="en-US" b="1" dirty="0" err="1"/>
              <a:t>ishlash</a:t>
            </a:r>
            <a:r>
              <a:rPr lang="en-US" b="1" dirty="0"/>
              <a:t> </a:t>
            </a:r>
            <a:r>
              <a:rPr lang="en-US" b="1" dirty="0" err="1"/>
              <a:t>sanoati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ulushi</a:t>
            </a:r>
            <a:r>
              <a:rPr lang="en-US" dirty="0"/>
              <a:t> </a:t>
            </a:r>
            <a:r>
              <a:rPr lang="en-US" dirty="0" err="1"/>
              <a:t>ortib</a:t>
            </a:r>
            <a:r>
              <a:rPr lang="en-US" dirty="0"/>
              <a:t> </a:t>
            </a:r>
            <a:r>
              <a:rPr lang="en-US" dirty="0" err="1"/>
              <a:t>bormoqda</a:t>
            </a:r>
            <a:r>
              <a:rPr lang="en-US" dirty="0"/>
              <a:t>. Bu </a:t>
            </a:r>
            <a:r>
              <a:rPr lang="en-US" dirty="0" err="1"/>
              <a:t>iqtisodiyotning</a:t>
            </a:r>
            <a:r>
              <a:rPr lang="en-US" dirty="0"/>
              <a:t> </a:t>
            </a:r>
            <a:r>
              <a:rPr lang="en-US" dirty="0" err="1"/>
              <a:t>xomashyo</a:t>
            </a:r>
            <a:r>
              <a:rPr lang="en-US" dirty="0"/>
              <a:t> </a:t>
            </a:r>
            <a:r>
              <a:rPr lang="en-US" dirty="0" err="1"/>
              <a:t>eksportiga</a:t>
            </a:r>
            <a:r>
              <a:rPr lang="en-US" dirty="0"/>
              <a:t> </a:t>
            </a:r>
            <a:r>
              <a:rPr lang="en-US" dirty="0" err="1"/>
              <a:t>qaramligini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tayyor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chiqarishni</a:t>
            </a:r>
            <a:r>
              <a:rPr lang="en-US" dirty="0"/>
              <a:t> </a:t>
            </a:r>
            <a:r>
              <a:rPr lang="en-US" dirty="0" err="1"/>
              <a:t>rivojlantirishga</a:t>
            </a:r>
            <a:r>
              <a:rPr lang="en-US" dirty="0"/>
              <a:t> </a:t>
            </a:r>
            <a:r>
              <a:rPr lang="en-US" dirty="0" err="1"/>
              <a:t>qaratilgan</a:t>
            </a:r>
            <a:r>
              <a:rPr lang="en-US" dirty="0"/>
              <a:t>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siyosati</a:t>
            </a:r>
            <a:r>
              <a:rPr lang="en-US" dirty="0"/>
              <a:t> </a:t>
            </a:r>
            <a:r>
              <a:rPr lang="en-US" dirty="0" err="1"/>
              <a:t>natijasidir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323" y="2503055"/>
            <a:ext cx="4948049" cy="3304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5137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Yoqilg‘i-energetika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6546" y="2092035"/>
            <a:ext cx="5728856" cy="453967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Yoqilg‘i-energetika</a:t>
            </a:r>
            <a:r>
              <a:rPr lang="en-US" dirty="0"/>
              <a:t> </a:t>
            </a:r>
            <a:r>
              <a:rPr lang="en-US" dirty="0" err="1"/>
              <a:t>majmuasi</a:t>
            </a:r>
            <a:r>
              <a:rPr lang="en-US" dirty="0"/>
              <a:t> </a:t>
            </a:r>
            <a:r>
              <a:rPr lang="en-US" dirty="0" err="1"/>
              <a:t>sanoatning</a:t>
            </a:r>
            <a:r>
              <a:rPr lang="en-US" dirty="0"/>
              <a:t> </a:t>
            </a:r>
            <a:r>
              <a:rPr lang="en-US" dirty="0" err="1"/>
              <a:t>strategik</a:t>
            </a:r>
            <a:r>
              <a:rPr lang="en-US" dirty="0"/>
              <a:t> </a:t>
            </a:r>
            <a:r>
              <a:rPr lang="en-US" dirty="0" err="1"/>
              <a:t>tarmog‘i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neft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kondensati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benzin</a:t>
            </a:r>
            <a:r>
              <a:rPr lang="en-US" dirty="0"/>
              <a:t>, </a:t>
            </a:r>
            <a:r>
              <a:rPr lang="en-US" dirty="0" err="1"/>
              <a:t>dizel</a:t>
            </a:r>
            <a:r>
              <a:rPr lang="en-US" dirty="0"/>
              <a:t> </a:t>
            </a:r>
            <a:r>
              <a:rPr lang="en-US" dirty="0" err="1"/>
              <a:t>yoqilg‘isi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.</a:t>
            </a:r>
          </a:p>
          <a:p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zaxiralari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mintaqada</a:t>
            </a:r>
            <a:r>
              <a:rPr lang="en-US" dirty="0"/>
              <a:t> </a:t>
            </a:r>
            <a:r>
              <a:rPr lang="en-US" dirty="0" err="1"/>
              <a:t>yetakchi</a:t>
            </a:r>
            <a:r>
              <a:rPr lang="en-US" dirty="0"/>
              <a:t> </a:t>
            </a:r>
            <a:r>
              <a:rPr lang="en-US" dirty="0" err="1"/>
              <a:t>davlatlardan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So‘nggi</a:t>
            </a:r>
            <a:r>
              <a:rPr lang="en-US" dirty="0"/>
              <a:t> </a:t>
            </a:r>
            <a:r>
              <a:rPr lang="en-US" dirty="0" err="1"/>
              <a:t>yillarda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tejamkor</a:t>
            </a:r>
            <a:r>
              <a:rPr lang="en-US" dirty="0"/>
              <a:t> </a:t>
            </a:r>
            <a:r>
              <a:rPr lang="en-US" dirty="0" err="1"/>
              <a:t>texnologiyalarni</a:t>
            </a:r>
            <a:r>
              <a:rPr lang="en-US" dirty="0"/>
              <a:t> </a:t>
            </a:r>
            <a:r>
              <a:rPr lang="en-US" dirty="0" err="1"/>
              <a:t>joriy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tiklanuvchi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manbalaridan</a:t>
            </a:r>
            <a:r>
              <a:rPr lang="en-US" dirty="0"/>
              <a:t> (</a:t>
            </a:r>
            <a:r>
              <a:rPr lang="en-US" dirty="0" err="1"/>
              <a:t>quyosh</a:t>
            </a:r>
            <a:r>
              <a:rPr lang="en-US" dirty="0"/>
              <a:t>, </a:t>
            </a:r>
            <a:r>
              <a:rPr lang="en-US" dirty="0" err="1"/>
              <a:t>shamol</a:t>
            </a:r>
            <a:r>
              <a:rPr lang="en-US" dirty="0"/>
              <a:t>)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hajmi</a:t>
            </a:r>
            <a:r>
              <a:rPr lang="en-US" dirty="0"/>
              <a:t> ham </a:t>
            </a:r>
            <a:r>
              <a:rPr lang="en-US" dirty="0" err="1"/>
              <a:t>oshib</a:t>
            </a:r>
            <a:r>
              <a:rPr lang="en-US" dirty="0"/>
              <a:t> </a:t>
            </a:r>
            <a:r>
              <a:rPr lang="en-US" dirty="0" err="1"/>
              <a:t>bormoqda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31" y="2660071"/>
            <a:ext cx="4804161" cy="3393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38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Metallurgiya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7802" y="2258291"/>
            <a:ext cx="5441326" cy="4318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err="1"/>
              <a:t>Metallurgiya</a:t>
            </a:r>
            <a:r>
              <a:rPr lang="en-US" dirty="0"/>
              <a:t>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mamlakat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chiqarishida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o‘rin</a:t>
            </a:r>
            <a:r>
              <a:rPr lang="en-US" dirty="0"/>
              <a:t> </a:t>
            </a:r>
            <a:r>
              <a:rPr lang="en-US" dirty="0" err="1"/>
              <a:t>tutadi</a:t>
            </a:r>
            <a:r>
              <a:rPr lang="en-US" dirty="0"/>
              <a:t>.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 smtClean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oltin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kumush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mis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po‘lat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prokat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rangli</a:t>
            </a:r>
            <a:r>
              <a:rPr lang="en-US" dirty="0"/>
              <a:t> </a:t>
            </a:r>
            <a:r>
              <a:rPr lang="en-US" dirty="0" err="1"/>
              <a:t>metallar</a:t>
            </a:r>
            <a:r>
              <a:rPr lang="en-US" dirty="0"/>
              <a:t>.</a:t>
            </a:r>
          </a:p>
          <a:p>
            <a:r>
              <a:rPr lang="en-US" dirty="0" err="1"/>
              <a:t>Navoiy</a:t>
            </a:r>
            <a:r>
              <a:rPr lang="en-US" dirty="0"/>
              <a:t> </a:t>
            </a:r>
            <a:r>
              <a:rPr lang="en-US" dirty="0" err="1"/>
              <a:t>kon-metallurgiya</a:t>
            </a:r>
            <a:r>
              <a:rPr lang="en-US" dirty="0"/>
              <a:t> </a:t>
            </a:r>
            <a:r>
              <a:rPr lang="en-US" dirty="0" err="1"/>
              <a:t>kombinati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Olmaliq</a:t>
            </a:r>
            <a:r>
              <a:rPr lang="en-US" dirty="0"/>
              <a:t> </a:t>
            </a:r>
            <a:r>
              <a:rPr lang="en-US" dirty="0" err="1"/>
              <a:t>kon-metallurgiya</a:t>
            </a:r>
            <a:r>
              <a:rPr lang="en-US" dirty="0"/>
              <a:t> </a:t>
            </a:r>
            <a:r>
              <a:rPr lang="en-US" dirty="0" err="1"/>
              <a:t>kombinati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sohaning</a:t>
            </a:r>
            <a:r>
              <a:rPr lang="en-US" dirty="0"/>
              <a:t> </a:t>
            </a:r>
            <a:r>
              <a:rPr lang="en-US" dirty="0" err="1"/>
              <a:t>yirik</a:t>
            </a:r>
            <a:r>
              <a:rPr lang="en-US" dirty="0"/>
              <a:t> </a:t>
            </a:r>
            <a:r>
              <a:rPr lang="en-US" dirty="0" err="1"/>
              <a:t>korxonalari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Metallurgiya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 </a:t>
            </a:r>
            <a:r>
              <a:rPr lang="en-US" dirty="0" err="1"/>
              <a:t>nafaqat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bozorni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eksportda</a:t>
            </a:r>
            <a:r>
              <a:rPr lang="en-US" dirty="0"/>
              <a:t> ham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ulushga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652" y="2549237"/>
            <a:ext cx="5353890" cy="3447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14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Kimyo va neft-kimyo sanoati mahsulotlari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5018" y="2055091"/>
            <a:ext cx="5588000" cy="4308764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sanoatida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chiqarilayotgan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 smtClean="0"/>
              <a:t>:</a:t>
            </a:r>
          </a:p>
          <a:p>
            <a:r>
              <a:rPr lang="en-US" dirty="0"/>
              <a:t>mineral </a:t>
            </a:r>
            <a:r>
              <a:rPr lang="en-US" dirty="0" err="1"/>
              <a:t>o‘g‘itlar</a:t>
            </a:r>
            <a:r>
              <a:rPr lang="en-US" dirty="0"/>
              <a:t> (</a:t>
            </a:r>
            <a:r>
              <a:rPr lang="en-US" dirty="0" err="1"/>
              <a:t>azotli</a:t>
            </a:r>
            <a:r>
              <a:rPr lang="en-US" dirty="0"/>
              <a:t>, </a:t>
            </a:r>
            <a:r>
              <a:rPr lang="en-US" dirty="0" err="1"/>
              <a:t>fosforli</a:t>
            </a:r>
            <a:r>
              <a:rPr lang="en-US" dirty="0"/>
              <a:t>, </a:t>
            </a:r>
            <a:r>
              <a:rPr lang="en-US" dirty="0" err="1"/>
              <a:t>kaliyli</a:t>
            </a:r>
            <a:r>
              <a:rPr lang="en-US" dirty="0"/>
              <a:t>);</a:t>
            </a:r>
          </a:p>
          <a:p>
            <a:r>
              <a:rPr lang="en-US" dirty="0" err="1"/>
              <a:t>polietilen</a:t>
            </a:r>
            <a:r>
              <a:rPr lang="en-US" dirty="0"/>
              <a:t>, </a:t>
            </a:r>
            <a:r>
              <a:rPr lang="en-US" dirty="0" err="1"/>
              <a:t>polipropilen</a:t>
            </a:r>
            <a:r>
              <a:rPr lang="en-US" dirty="0"/>
              <a:t>;</a:t>
            </a:r>
          </a:p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tolalar</a:t>
            </a:r>
            <a:r>
              <a:rPr lang="en-US" dirty="0"/>
              <a:t>;</a:t>
            </a:r>
          </a:p>
          <a:p>
            <a:r>
              <a:rPr lang="en-US" dirty="0" err="1"/>
              <a:t>bo‘yoqlar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maishiy</a:t>
            </a:r>
            <a:r>
              <a:rPr lang="en-US" dirty="0"/>
              <a:t> </a:t>
            </a:r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.</a:t>
            </a:r>
          </a:p>
          <a:p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soha</a:t>
            </a:r>
            <a:r>
              <a:rPr lang="en-US" dirty="0"/>
              <a:t> </a:t>
            </a:r>
            <a:r>
              <a:rPr lang="en-US" dirty="0" err="1"/>
              <a:t>qishloq</a:t>
            </a:r>
            <a:r>
              <a:rPr lang="en-US" dirty="0"/>
              <a:t> </a:t>
            </a:r>
            <a:r>
              <a:rPr lang="en-US" dirty="0" err="1"/>
              <a:t>xo‘jaligi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tarmoqlari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xomashyo</a:t>
            </a:r>
            <a:r>
              <a:rPr lang="en-US" dirty="0"/>
              <a:t> </a:t>
            </a:r>
            <a:r>
              <a:rPr lang="en-US" dirty="0" err="1"/>
              <a:t>bazasini</a:t>
            </a:r>
            <a:r>
              <a:rPr lang="en-US" dirty="0"/>
              <a:t> </a:t>
            </a:r>
            <a:r>
              <a:rPr lang="en-US" dirty="0" err="1"/>
              <a:t>yaratadi</a:t>
            </a:r>
            <a:r>
              <a:rPr lang="en-US" dirty="0"/>
              <a:t>. </a:t>
            </a:r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sanoatining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r>
              <a:rPr lang="en-US" dirty="0"/>
              <a:t> import </a:t>
            </a:r>
            <a:r>
              <a:rPr lang="en-US" dirty="0" err="1"/>
              <a:t>o‘rnini</a:t>
            </a:r>
            <a:r>
              <a:rPr lang="en-US" dirty="0"/>
              <a:t> </a:t>
            </a:r>
            <a:r>
              <a:rPr lang="en-US" dirty="0" err="1"/>
              <a:t>bosuvchi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chiqarishni</a:t>
            </a:r>
            <a:r>
              <a:rPr lang="en-US" dirty="0"/>
              <a:t> </a:t>
            </a:r>
            <a:r>
              <a:rPr lang="en-US" dirty="0" err="1"/>
              <a:t>kengaytirishga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 </a:t>
            </a:r>
            <a:r>
              <a:rPr lang="en-US" dirty="0" err="1"/>
              <a:t>qilmoqda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8" y="2835563"/>
            <a:ext cx="4716702" cy="3094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770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Mashinasozlik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avtomobilsozlik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6217" y="2212109"/>
            <a:ext cx="5440219" cy="4023360"/>
          </a:xfrm>
        </p:spPr>
        <p:txBody>
          <a:bodyPr/>
          <a:lstStyle/>
          <a:p>
            <a:pPr algn="ctr"/>
            <a:r>
              <a:rPr lang="en-US" dirty="0" err="1"/>
              <a:t>Mashinasozlik</a:t>
            </a:r>
            <a:r>
              <a:rPr lang="en-US" dirty="0"/>
              <a:t> </a:t>
            </a:r>
            <a:r>
              <a:rPr lang="en-US" dirty="0" err="1" smtClean="0"/>
              <a:t>sanoati</a:t>
            </a:r>
            <a:r>
              <a:rPr lang="en-US" dirty="0" smtClean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texnologiyali</a:t>
            </a:r>
            <a:r>
              <a:rPr lang="en-US" dirty="0"/>
              <a:t> </a:t>
            </a:r>
            <a:r>
              <a:rPr lang="en-US" dirty="0" err="1"/>
              <a:t>soha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 smtClean="0"/>
              <a:t>:</a:t>
            </a:r>
          </a:p>
          <a:p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yuk </a:t>
            </a:r>
            <a:r>
              <a:rPr lang="en-US" dirty="0" err="1"/>
              <a:t>avtomobillari</a:t>
            </a:r>
            <a:r>
              <a:rPr lang="en-US" dirty="0"/>
              <a:t>;</a:t>
            </a:r>
          </a:p>
          <a:p>
            <a:r>
              <a:rPr lang="en-US" dirty="0" err="1"/>
              <a:t>qishloq</a:t>
            </a:r>
            <a:r>
              <a:rPr lang="en-US" dirty="0"/>
              <a:t> </a:t>
            </a:r>
            <a:r>
              <a:rPr lang="en-US" dirty="0" err="1"/>
              <a:t>xo‘jaligi</a:t>
            </a:r>
            <a:r>
              <a:rPr lang="en-US" dirty="0"/>
              <a:t> </a:t>
            </a:r>
            <a:r>
              <a:rPr lang="en-US" dirty="0" err="1"/>
              <a:t>texnikalari</a:t>
            </a:r>
            <a:r>
              <a:rPr lang="en-US" dirty="0"/>
              <a:t>;</a:t>
            </a:r>
          </a:p>
          <a:p>
            <a:r>
              <a:rPr lang="en-US" dirty="0" err="1"/>
              <a:t>elektrotexnika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;</a:t>
            </a:r>
          </a:p>
          <a:p>
            <a:r>
              <a:rPr lang="en-US" dirty="0" err="1"/>
              <a:t>maishiy</a:t>
            </a:r>
            <a:r>
              <a:rPr lang="en-US" dirty="0"/>
              <a:t> </a:t>
            </a:r>
            <a:r>
              <a:rPr lang="en-US" dirty="0" err="1"/>
              <a:t>texnika</a:t>
            </a:r>
            <a:r>
              <a:rPr lang="en-US" dirty="0"/>
              <a:t>.</a:t>
            </a:r>
          </a:p>
          <a:p>
            <a:r>
              <a:rPr lang="en-US" dirty="0" err="1"/>
              <a:t>O‘zbekistonda</a:t>
            </a:r>
            <a:r>
              <a:rPr lang="en-US" dirty="0"/>
              <a:t> </a:t>
            </a:r>
            <a:r>
              <a:rPr lang="en-US" dirty="0" err="1"/>
              <a:t>avtomobilsozlik</a:t>
            </a:r>
            <a:r>
              <a:rPr lang="en-US" dirty="0"/>
              <a:t> (</a:t>
            </a:r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avtomobillar</a:t>
            </a:r>
            <a:r>
              <a:rPr lang="en-US" dirty="0"/>
              <a:t>, </a:t>
            </a:r>
            <a:r>
              <a:rPr lang="en-US" dirty="0" err="1"/>
              <a:t>avtobuslar</a:t>
            </a:r>
            <a:r>
              <a:rPr lang="en-US" dirty="0"/>
              <a:t>, yuk </a:t>
            </a:r>
            <a:r>
              <a:rPr lang="en-US" dirty="0" err="1"/>
              <a:t>mashinalari</a:t>
            </a:r>
            <a:r>
              <a:rPr lang="en-US" dirty="0"/>
              <a:t>) </a:t>
            </a:r>
            <a:r>
              <a:rPr lang="en-US" dirty="0" err="1"/>
              <a:t>sanoati</a:t>
            </a:r>
            <a:r>
              <a:rPr lang="en-US" dirty="0"/>
              <a:t> </a:t>
            </a:r>
            <a:r>
              <a:rPr lang="en-US" dirty="0" err="1"/>
              <a:t>jadal</a:t>
            </a:r>
            <a:r>
              <a:rPr lang="en-US" dirty="0"/>
              <a:t> </a:t>
            </a:r>
            <a:r>
              <a:rPr lang="en-US" dirty="0" err="1"/>
              <a:t>rivojlanmoqda</a:t>
            </a:r>
            <a:r>
              <a:rPr lang="en-US" dirty="0"/>
              <a:t>. </a:t>
            </a:r>
            <a:r>
              <a:rPr lang="en-US" dirty="0" err="1"/>
              <a:t>Mahsulotlarning</a:t>
            </a:r>
            <a:r>
              <a:rPr lang="en-US" dirty="0"/>
              <a:t> </a:t>
            </a:r>
            <a:r>
              <a:rPr lang="en-US" dirty="0" err="1"/>
              <a:t>muayyan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eksportga</a:t>
            </a:r>
            <a:r>
              <a:rPr lang="en-US" dirty="0"/>
              <a:t> </a:t>
            </a:r>
            <a:r>
              <a:rPr lang="en-US" dirty="0" err="1"/>
              <a:t>yo‘naltirilmoqda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72" y="2733964"/>
            <a:ext cx="4820829" cy="30941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319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9" y="2285999"/>
            <a:ext cx="5182708" cy="4401127"/>
          </a:xfrm>
        </p:spPr>
        <p:txBody>
          <a:bodyPr>
            <a:normAutofit/>
          </a:bodyPr>
          <a:lstStyle/>
          <a:p>
            <a:r>
              <a:rPr lang="en-US" dirty="0" err="1"/>
              <a:t>Yengil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aholini</a:t>
            </a:r>
            <a:r>
              <a:rPr lang="en-US" dirty="0"/>
              <a:t> </a:t>
            </a:r>
            <a:r>
              <a:rPr lang="en-US" dirty="0" err="1"/>
              <a:t>kundalik</a:t>
            </a:r>
            <a:r>
              <a:rPr lang="en-US" dirty="0"/>
              <a:t> </a:t>
            </a:r>
            <a:r>
              <a:rPr lang="en-US" dirty="0" err="1"/>
              <a:t>iste’mol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chiqariladigan</a:t>
            </a:r>
            <a:r>
              <a:rPr lang="en-US" dirty="0"/>
              <a:t> </a:t>
            </a:r>
            <a:r>
              <a:rPr lang="en-US" dirty="0" err="1"/>
              <a:t>mahsulotlar</a:t>
            </a:r>
            <a:r>
              <a:rPr lang="en-US" dirty="0" smtClean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paxta</a:t>
            </a:r>
            <a:r>
              <a:rPr lang="en-US" dirty="0"/>
              <a:t> </a:t>
            </a:r>
            <a:r>
              <a:rPr lang="en-US" dirty="0" err="1"/>
              <a:t>tolasi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ip-kalava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matolar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tayyor</a:t>
            </a:r>
            <a:r>
              <a:rPr lang="en-US" dirty="0"/>
              <a:t> </a:t>
            </a:r>
            <a:r>
              <a:rPr lang="en-US" dirty="0" err="1"/>
              <a:t>tikuv-trikotaj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.</a:t>
            </a:r>
          </a:p>
          <a:p>
            <a:r>
              <a:rPr lang="en-US" dirty="0" err="1"/>
              <a:t>So‘nggi</a:t>
            </a:r>
            <a:r>
              <a:rPr lang="en-US" dirty="0"/>
              <a:t> </a:t>
            </a:r>
            <a:r>
              <a:rPr lang="en-US" dirty="0" err="1"/>
              <a:t>yillarda</a:t>
            </a:r>
            <a:r>
              <a:rPr lang="en-US" dirty="0"/>
              <a:t> </a:t>
            </a:r>
            <a:r>
              <a:rPr lang="en-US" dirty="0" err="1"/>
              <a:t>paxta</a:t>
            </a:r>
            <a:r>
              <a:rPr lang="en-US" dirty="0"/>
              <a:t> </a:t>
            </a:r>
            <a:r>
              <a:rPr lang="en-US" dirty="0" err="1"/>
              <a:t>xomashyosini</a:t>
            </a:r>
            <a:r>
              <a:rPr lang="en-US" dirty="0"/>
              <a:t> </a:t>
            </a:r>
            <a:r>
              <a:rPr lang="en-US" dirty="0" err="1"/>
              <a:t>eksport</a:t>
            </a:r>
            <a:r>
              <a:rPr lang="en-US" dirty="0"/>
              <a:t> </a:t>
            </a:r>
            <a:r>
              <a:rPr lang="en-US" dirty="0" err="1"/>
              <a:t>qilishdan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,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chuqur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tayyor</a:t>
            </a:r>
            <a:r>
              <a:rPr lang="en-US" dirty="0"/>
              <a:t> </a:t>
            </a:r>
            <a:r>
              <a:rPr lang="en-US" dirty="0" err="1"/>
              <a:t>mahsulot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chiqarishga</a:t>
            </a:r>
            <a:r>
              <a:rPr lang="en-US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kuchaydi</a:t>
            </a:r>
            <a:r>
              <a:rPr lang="en-US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873" y="2521527"/>
            <a:ext cx="4946843" cy="371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850</Words>
  <Application>Microsoft Office PowerPoint</Application>
  <PresentationFormat>Широкоэкранный</PresentationFormat>
  <Paragraphs>102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Tw Cen MT</vt:lpstr>
      <vt:lpstr>Tw Cen MT Condensed</vt:lpstr>
      <vt:lpstr>Wingdings</vt:lpstr>
      <vt:lpstr>Wingdings 3</vt:lpstr>
      <vt:lpstr>Интеграл</vt:lpstr>
      <vt:lpstr>Mamlakatimizda ishlab chiqarilayotgan sanoat mahsulotlari tahlili</vt:lpstr>
      <vt:lpstr>Reja: </vt:lpstr>
      <vt:lpstr>KIRISH</vt:lpstr>
      <vt:lpstr>O‘ZBEKISTON SANOATINING UMUMIY TAVSIFI</vt:lpstr>
      <vt:lpstr>Yoqilg‘i-energetika sanoati mahsulotlari</vt:lpstr>
      <vt:lpstr>Metallurgiya sanoati mahsulotlari</vt:lpstr>
      <vt:lpstr>Kimyo va neft-kimyo sanoati mahsulotlari</vt:lpstr>
      <vt:lpstr>Mashinasozlik va avtomobilsozlik mahsulotlari</vt:lpstr>
      <vt:lpstr>Yengil sanoat mahsulotlari</vt:lpstr>
      <vt:lpstr>Oziq-ovqat sanoati mahsulotlari</vt:lpstr>
      <vt:lpstr>SANOAT MAHSULOTLARI ISHLAB CHIQARISHINING ASOSIY MUAMMOLARI VA ISTIQBOLLARI</vt:lpstr>
      <vt:lpstr>HUDUDIY KESIMDA SANOAT MAHSULOTLARI ISHLAB CHIQARILISHI TAHLILI</vt:lpstr>
      <vt:lpstr>Navoiy va Qashqadaryo viloyatlari</vt:lpstr>
      <vt:lpstr>EKSPORTGA YO‘NALTIRILGAN SANOAT MAHSULOTLARI TAHLILI</vt:lpstr>
      <vt:lpstr>XULOSA</vt:lpstr>
      <vt:lpstr>FOYDALANILGAN ADABIYOTLAR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3</cp:revision>
  <dcterms:created xsi:type="dcterms:W3CDTF">2026-01-14T20:05:32Z</dcterms:created>
  <dcterms:modified xsi:type="dcterms:W3CDTF">2026-01-14T20:27:37Z</dcterms:modified>
</cp:coreProperties>
</file>