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75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0152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5400" b="1">
                <a:solidFill>
                  <a:srgbClr val="FFFFFF"/>
                </a:solidFill>
                <a:latin typeface="Arial"/>
              </a:defRPr>
            </a:pPr>
            <a:r>
              <a:rPr dirty="0"/>
              <a:t>DERMATOMIOZITLAR</a:t>
            </a:r>
          </a:p>
          <a:p>
            <a:pPr>
              <a:spcBef>
                <a:spcPts val="2000"/>
              </a:spcBef>
              <a:defRPr sz="2400">
                <a:solidFill>
                  <a:srgbClr val="ADD8E6"/>
                </a:solidFill>
                <a:latin typeface="Arial"/>
              </a:defRPr>
            </a:pPr>
            <a:r>
              <a:rPr dirty="0" err="1"/>
              <a:t>Etiopatogenezi</a:t>
            </a:r>
            <a:r>
              <a:rPr dirty="0"/>
              <a:t>, </a:t>
            </a:r>
            <a:r>
              <a:rPr dirty="0" err="1"/>
              <a:t>klinik</a:t>
            </a:r>
            <a:r>
              <a:rPr dirty="0"/>
              <a:t> </a:t>
            </a:r>
            <a:r>
              <a:rPr dirty="0" err="1"/>
              <a:t>ko'rinishlari</a:t>
            </a:r>
            <a:r>
              <a:rPr dirty="0"/>
              <a:t> </a:t>
            </a:r>
            <a:r>
              <a:rPr dirty="0" err="1"/>
              <a:t>va</a:t>
            </a:r>
            <a:r>
              <a:rPr dirty="0"/>
              <a:t> </a:t>
            </a:r>
            <a:r>
              <a:rPr dirty="0" err="1"/>
              <a:t>zamonaviy</a:t>
            </a:r>
            <a:r>
              <a:rPr dirty="0"/>
              <a:t> </a:t>
            </a:r>
            <a:r>
              <a:rPr dirty="0" err="1"/>
              <a:t>davolash</a:t>
            </a:r>
            <a:r>
              <a:rPr dirty="0"/>
              <a:t> </a:t>
            </a:r>
            <a:r>
              <a:rPr dirty="0" err="1"/>
              <a:t>usullari</a:t>
            </a:r>
            <a:endParaRPr dirty="0"/>
          </a:p>
          <a:p>
            <a:pPr>
              <a:spcBef>
                <a:spcPts val="4000"/>
              </a:spcBef>
              <a:defRPr sz="1600">
                <a:solidFill>
                  <a:srgbClr val="646E78"/>
                </a:solidFill>
                <a:latin typeface="Arial"/>
              </a:defRPr>
            </a:pPr>
            <a:endParaRPr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1B031A0-DDEF-448A-A126-55767B43878B}"/>
              </a:ext>
            </a:extLst>
          </p:cNvPr>
          <p:cNvSpPr/>
          <p:nvPr/>
        </p:nvSpPr>
        <p:spPr>
          <a:xfrm>
            <a:off x="914400" y="5124450"/>
            <a:ext cx="5229225" cy="10287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err="1"/>
              <a:t>Tayyorladi:Abdurashidov</a:t>
            </a:r>
            <a:r>
              <a:rPr lang="en-US" b="1" dirty="0"/>
              <a:t> Salohiddin.</a:t>
            </a:r>
          </a:p>
          <a:p>
            <a:r>
              <a:rPr lang="en-US" b="1" dirty="0" err="1"/>
              <a:t>Qabul</a:t>
            </a:r>
            <a:r>
              <a:rPr lang="en-US" b="1" dirty="0"/>
              <a:t> </a:t>
            </a:r>
            <a:r>
              <a:rPr lang="en-US" b="1" dirty="0" err="1"/>
              <a:t>qiluvchi:Anarbayeva</a:t>
            </a:r>
            <a:r>
              <a:rPr lang="en-US" b="1" dirty="0"/>
              <a:t> G.A.</a:t>
            </a:r>
            <a:endParaRPr lang="ru-RU" b="1" dirty="0"/>
          </a:p>
          <a:p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17352" cy="7315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3600" b="1">
                <a:solidFill>
                  <a:srgbClr val="0A2240"/>
                </a:solidFill>
                <a:latin typeface="Arial"/>
              </a:defRPr>
            </a:pPr>
            <a:r>
              <a:t>1. Kirish va Epidemiologiya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17352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Ta'rifi: </a:t>
            </a:r>
            <a:r>
              <a:rPr sz="2000">
                <a:solidFill>
                  <a:srgbClr val="282C34"/>
                </a:solidFill>
                <a:latin typeface="Arial"/>
              </a:rPr>
              <a:t>Dermatomiozit (DM) — bu idiopatik yallig'lanishli miopatiyalar (IYM) guruhiga kiruvchi, asosan proksimal mushaklar va terining tizimli autoimmun zararlanishi bilan kechadigan surunkali kasallikdir.</a:t>
            </a:r>
          </a:p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Epidemiologiya: </a:t>
            </a:r>
            <a:r>
              <a:rPr sz="2000">
                <a:solidFill>
                  <a:srgbClr val="282C34"/>
                </a:solidFill>
                <a:latin typeface="Arial"/>
              </a:rPr>
              <a:t>Barcha yoshdagi populyatsiyalarda uchraydi. Ikki tomonlama yosh cho'qqisi mavjud: Yuvenil DM (5-15 yosh) va kattalar DM (40-60 yosh).</a:t>
            </a:r>
          </a:p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Jinsiy xususiyati: </a:t>
            </a:r>
            <a:r>
              <a:rPr sz="2000">
                <a:solidFill>
                  <a:srgbClr val="282C34"/>
                </a:solidFill>
                <a:latin typeface="Arial"/>
              </a:rPr>
              <a:t>Ayollar va erkaklar o'rtasidagi nisbat taxminan 2:1 ga to'g'ri keladi, ya'ni ayollarda ko'proq kuzatiladi.</a:t>
            </a:r>
          </a:p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Klinik shakllari: </a:t>
            </a:r>
            <a:r>
              <a:rPr sz="2000">
                <a:solidFill>
                  <a:srgbClr val="282C34"/>
                </a:solidFill>
                <a:latin typeface="Arial"/>
              </a:rPr>
              <a:t>Klassik (teri va mushak), Amyopatik (faqat teri belgilari ustun, mushak zararlanishisiz) va paraneoplastik (xavfli o'smalar bilan bog'liq) turlari farqlanadi.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17352" cy="7315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3600" b="1">
                <a:solidFill>
                  <a:srgbClr val="0A2240"/>
                </a:solidFill>
                <a:latin typeface="Arial"/>
              </a:defRPr>
            </a:pPr>
            <a:r>
              <a:t>2. Etiopatogenez (Kelib chiqish mexanizmi)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5445"/>
            <a:ext cx="10817352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sz="2000" b="1" dirty="0">
                <a:solidFill>
                  <a:srgbClr val="282C34"/>
                </a:solidFill>
                <a:latin typeface="Arial"/>
              </a:rPr>
              <a:t>Trigger </a:t>
            </a:r>
            <a:r>
              <a:rPr sz="2000" b="1" dirty="0" err="1">
                <a:solidFill>
                  <a:srgbClr val="282C34"/>
                </a:solidFill>
                <a:latin typeface="Arial"/>
              </a:rPr>
              <a:t>omillar</a:t>
            </a:r>
            <a:r>
              <a:rPr sz="2000" b="1" dirty="0">
                <a:solidFill>
                  <a:srgbClr val="282C34"/>
                </a:solidFill>
                <a:latin typeface="Arial"/>
              </a:rPr>
              <a:t>: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Genetik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moyillik</a:t>
            </a:r>
            <a:r>
              <a:rPr sz="2000" dirty="0">
                <a:solidFill>
                  <a:srgbClr val="282C34"/>
                </a:solidFill>
                <a:latin typeface="Arial"/>
              </a:rPr>
              <a:t> (HLA-DRB1*03:01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va</a:t>
            </a:r>
            <a:r>
              <a:rPr sz="2000" dirty="0">
                <a:solidFill>
                  <a:srgbClr val="282C34"/>
                </a:solidFill>
                <a:latin typeface="Arial"/>
              </a:rPr>
              <a:t> HLA-B*08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allellari</a:t>
            </a:r>
            <a:r>
              <a:rPr sz="2000" dirty="0">
                <a:solidFill>
                  <a:srgbClr val="282C34"/>
                </a:solidFill>
                <a:latin typeface="Arial"/>
              </a:rPr>
              <a:t>)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fonida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tashqi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muhit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omillari</a:t>
            </a:r>
            <a:r>
              <a:rPr sz="2000" dirty="0">
                <a:solidFill>
                  <a:srgbClr val="282C34"/>
                </a:solidFill>
                <a:latin typeface="Arial"/>
              </a:rPr>
              <a:t> (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Ultrabinafsha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nurlanish</a:t>
            </a:r>
            <a:r>
              <a:rPr sz="2000" dirty="0">
                <a:solidFill>
                  <a:srgbClr val="282C34"/>
                </a:solidFill>
                <a:latin typeface="Arial"/>
              </a:rPr>
              <a:t>, EBV,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Koksaki</a:t>
            </a:r>
            <a:r>
              <a:rPr sz="2000" dirty="0">
                <a:solidFill>
                  <a:srgbClr val="282C34"/>
                </a:solidFill>
                <a:latin typeface="Arial"/>
              </a:rPr>
              <a:t>, Parvovirus B19)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ta'siri</a:t>
            </a:r>
            <a:r>
              <a:rPr sz="2000" dirty="0">
                <a:solidFill>
                  <a:srgbClr val="282C34"/>
                </a:solidFill>
                <a:latin typeface="Arial"/>
              </a:rPr>
              <a:t>.</a:t>
            </a:r>
          </a:p>
          <a:p>
            <a:pPr>
              <a:spcBef>
                <a:spcPts val="1200"/>
              </a:spcBef>
            </a:pPr>
            <a:r>
              <a:rPr sz="2000" b="1" dirty="0" err="1">
                <a:solidFill>
                  <a:srgbClr val="282C34"/>
                </a:solidFill>
                <a:latin typeface="Arial"/>
              </a:rPr>
              <a:t>Gumoral</a:t>
            </a:r>
            <a:r>
              <a:rPr sz="2000" b="1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282C34"/>
                </a:solidFill>
                <a:latin typeface="Arial"/>
              </a:rPr>
              <a:t>immun</a:t>
            </a:r>
            <a:r>
              <a:rPr sz="2000" b="1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282C34"/>
                </a:solidFill>
                <a:latin typeface="Arial"/>
              </a:rPr>
              <a:t>javob</a:t>
            </a:r>
            <a:r>
              <a:rPr sz="2000" b="1" dirty="0">
                <a:solidFill>
                  <a:srgbClr val="282C34"/>
                </a:solidFill>
                <a:latin typeface="Arial"/>
              </a:rPr>
              <a:t>: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Patogenez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asosan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immunokompleksli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vaskulopatiyaga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asoslangan</a:t>
            </a:r>
            <a:r>
              <a:rPr sz="2000" dirty="0">
                <a:solidFill>
                  <a:srgbClr val="282C34"/>
                </a:solidFill>
                <a:latin typeface="Arial"/>
              </a:rPr>
              <a:t>. B-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hujayralar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faollashishi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natijasida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autoantitellar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hosil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bo'ladi</a:t>
            </a:r>
            <a:r>
              <a:rPr sz="2000" dirty="0">
                <a:solidFill>
                  <a:srgbClr val="282C34"/>
                </a:solidFill>
                <a:latin typeface="Arial"/>
              </a:rPr>
              <a:t>.</a:t>
            </a:r>
          </a:p>
          <a:p>
            <a:pPr>
              <a:spcBef>
                <a:spcPts val="1200"/>
              </a:spcBef>
            </a:pPr>
            <a:r>
              <a:rPr sz="2000" b="1" dirty="0" err="1">
                <a:solidFill>
                  <a:srgbClr val="282C34"/>
                </a:solidFill>
                <a:latin typeface="Arial"/>
              </a:rPr>
              <a:t>Komplement</a:t>
            </a:r>
            <a:r>
              <a:rPr sz="2000" b="1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282C34"/>
                </a:solidFill>
                <a:latin typeface="Arial"/>
              </a:rPr>
              <a:t>kaskadi</a:t>
            </a:r>
            <a:r>
              <a:rPr sz="2000" b="1" dirty="0">
                <a:solidFill>
                  <a:srgbClr val="282C34"/>
                </a:solidFill>
                <a:latin typeface="Arial"/>
              </a:rPr>
              <a:t>: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Tomir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devorida</a:t>
            </a:r>
            <a:r>
              <a:rPr sz="2000" dirty="0">
                <a:solidFill>
                  <a:srgbClr val="282C34"/>
                </a:solidFill>
                <a:latin typeface="Arial"/>
              </a:rPr>
              <a:t> C5b-9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membranani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shikastlovchi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kompleks</a:t>
            </a:r>
            <a:r>
              <a:rPr sz="2000" dirty="0">
                <a:solidFill>
                  <a:srgbClr val="282C34"/>
                </a:solidFill>
                <a:latin typeface="Arial"/>
              </a:rPr>
              <a:t> (MAC)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cho'kadi</a:t>
            </a:r>
            <a:r>
              <a:rPr sz="2000" dirty="0">
                <a:solidFill>
                  <a:srgbClr val="282C34"/>
                </a:solidFill>
                <a:latin typeface="Arial"/>
              </a:rPr>
              <a:t>. Bu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endotelial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destruksiya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va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kapillyarlar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sonining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kamayishiga</a:t>
            </a:r>
            <a:r>
              <a:rPr sz="2000" dirty="0">
                <a:solidFill>
                  <a:srgbClr val="282C34"/>
                </a:solidFill>
                <a:latin typeface="Arial"/>
              </a:rPr>
              <a:t> (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ishemiya</a:t>
            </a:r>
            <a:r>
              <a:rPr sz="2000" dirty="0">
                <a:solidFill>
                  <a:srgbClr val="282C34"/>
                </a:solidFill>
                <a:latin typeface="Arial"/>
              </a:rPr>
              <a:t>)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olib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keladi</a:t>
            </a:r>
            <a:r>
              <a:rPr sz="2000" dirty="0">
                <a:solidFill>
                  <a:srgbClr val="282C34"/>
                </a:solidFill>
                <a:latin typeface="Arial"/>
              </a:rPr>
              <a:t>.</a:t>
            </a:r>
          </a:p>
          <a:p>
            <a:pPr>
              <a:spcBef>
                <a:spcPts val="1200"/>
              </a:spcBef>
            </a:pPr>
            <a:r>
              <a:rPr sz="2000" b="1" dirty="0" err="1">
                <a:solidFill>
                  <a:srgbClr val="282C34"/>
                </a:solidFill>
                <a:latin typeface="Arial"/>
              </a:rPr>
              <a:t>Gistologik</a:t>
            </a:r>
            <a:r>
              <a:rPr sz="2000" b="1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282C34"/>
                </a:solidFill>
                <a:latin typeface="Arial"/>
              </a:rPr>
              <a:t>xarakteristika</a:t>
            </a:r>
            <a:r>
              <a:rPr sz="2000" b="1" dirty="0">
                <a:solidFill>
                  <a:srgbClr val="282C34"/>
                </a:solidFill>
                <a:latin typeface="Arial"/>
              </a:rPr>
              <a:t>: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Mushak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biopsiyasida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perifassikulyar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atrofiya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va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perivaskulyar</a:t>
            </a:r>
            <a:r>
              <a:rPr sz="2000" dirty="0">
                <a:solidFill>
                  <a:srgbClr val="282C34"/>
                </a:solidFill>
                <a:latin typeface="Arial"/>
              </a:rPr>
              <a:t> (CD4+ T-helper, B-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limfotsitlar</a:t>
            </a:r>
            <a:r>
              <a:rPr sz="2000" dirty="0">
                <a:solidFill>
                  <a:srgbClr val="282C34"/>
                </a:solidFill>
                <a:latin typeface="Arial"/>
              </a:rPr>
              <a:t>)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infiltratsiya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yaqqol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namoyon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bo'ladi</a:t>
            </a:r>
            <a:r>
              <a:rPr sz="2000" dirty="0">
                <a:solidFill>
                  <a:srgbClr val="282C34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17352" cy="7315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3600" b="1">
                <a:solidFill>
                  <a:srgbClr val="0A2240"/>
                </a:solidFill>
                <a:latin typeface="Arial"/>
              </a:defRPr>
            </a:pPr>
            <a:r>
              <a:t>3. Patognomonik Teri Sindromi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17352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Geliotrop toshma: </a:t>
            </a:r>
            <a:r>
              <a:rPr sz="2000">
                <a:solidFill>
                  <a:srgbClr val="282C34"/>
                </a:solidFill>
                <a:latin typeface="Arial"/>
              </a:rPr>
              <a:t>Yuqori qovoqlarda shish bilan kechuvchi binafsha-binafsha rangli (geliotrop) eritema.</a:t>
            </a:r>
          </a:p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Gottron papulalari va belgisi: </a:t>
            </a:r>
            <a:r>
              <a:rPr sz="2000">
                <a:solidFill>
                  <a:srgbClr val="282C34"/>
                </a:solidFill>
                <a:latin typeface="Arial"/>
              </a:rPr>
              <a:t>Metakarpofalangeal va proksimal interfalangeal bo'g'imlar ustidagi ekssudativ, qizg'ish-binafsha tugunchalar yoki makulyar eritema.</a:t>
            </a:r>
          </a:p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Shol (Shawl sign) va V-simon belgi: </a:t>
            </a:r>
            <a:r>
              <a:rPr sz="2000">
                <a:solidFill>
                  <a:srgbClr val="282C34"/>
                </a:solidFill>
                <a:latin typeface="Arial"/>
              </a:rPr>
              <a:t>Bo'yin, yelka kamari va ko'krakning yuqori qismida joylashgan keng tarqalgan fotosensibilizatsiyalangan eritematoz toshmalar.</a:t>
            </a:r>
          </a:p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"Mexanik qo'li" (Mechanic's hands): </a:t>
            </a:r>
            <a:r>
              <a:rPr sz="2000">
                <a:solidFill>
                  <a:srgbClr val="282C34"/>
                </a:solidFill>
                <a:latin typeface="Arial"/>
              </a:rPr>
              <a:t>Barmoqlarning lateral va kaft yuzalarida terining giperkeratozi, quruqlashishi va og'riqli yorilishlari.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17352" cy="7315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3600" b="1">
                <a:solidFill>
                  <a:srgbClr val="0A2240"/>
                </a:solidFill>
                <a:latin typeface="Arial"/>
              </a:defRPr>
            </a:pPr>
            <a:r>
              <a:t>4. Mushak Sindromi (Miopatiya)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17352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Zararlanish tabiati: </a:t>
            </a:r>
            <a:r>
              <a:rPr sz="2000">
                <a:solidFill>
                  <a:srgbClr val="282C34"/>
                </a:solidFill>
                <a:latin typeface="Arial"/>
              </a:rPr>
              <a:t>Simmetrik proksimal mushaklar zaifligi. Bemorlar qo'llarini ko'tarish (soch tarash), zinadan ko'tarilish yoki past stuldan turishga qiynaladilar.</a:t>
            </a:r>
          </a:p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Miozit triada belgilari: </a:t>
            </a:r>
            <a:r>
              <a:rPr sz="2000">
                <a:solidFill>
                  <a:srgbClr val="282C34"/>
                </a:solidFill>
                <a:latin typeface="Arial"/>
              </a:rPr>
              <a:t>Mushaklarda og'riq (mialgiya), shish (erta bosqichda) va progressiv atrofiyalar (kechki bosqichda).</a:t>
            </a:r>
          </a:p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Bulbar simptomatika: </a:t>
            </a:r>
            <a:r>
              <a:rPr sz="2000">
                <a:solidFill>
                  <a:srgbClr val="282C34"/>
                </a:solidFill>
                <a:latin typeface="Arial"/>
              </a:rPr>
              <a:t>Yutish mushaklari (disfagiya) va ovoz boylamlari mushaklari (disvokalizm/disfoniya) zararlanishi oziq-ovqat aspiratsiyasi va pnevmoniya xavfini tug'diradi.</a:t>
            </a:r>
          </a:p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Nafas mushaklari: </a:t>
            </a:r>
            <a:r>
              <a:rPr sz="2000">
                <a:solidFill>
                  <a:srgbClr val="282C34"/>
                </a:solidFill>
                <a:latin typeface="Arial"/>
              </a:rPr>
              <a:t>Diafragma va qovurg'alararo mushaklar zaiflashishi natijasida o'pka ventilyatsiyasi pasayadi va respirator yetishmovchilik rivojlanadi.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17352" cy="7315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3600" b="1">
                <a:solidFill>
                  <a:srgbClr val="0A2240"/>
                </a:solidFill>
                <a:latin typeface="Arial"/>
              </a:defRPr>
            </a:pPr>
            <a:r>
              <a:t>5. Ekstramuskulyar va Tizimli Zararlanishlar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17352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Interstitsial o'pka kasalligi (ILD): </a:t>
            </a:r>
            <a:r>
              <a:rPr sz="2000">
                <a:solidFill>
                  <a:srgbClr val="282C34"/>
                </a:solidFill>
                <a:latin typeface="Arial"/>
              </a:rPr>
              <a:t>O'pka fibrozining rivojlanishi (ayniqsa anti-MDA5 musbat bemorlarda). Quruq yo'tal, progressiv hansirash kuzatiladi.</a:t>
            </a:r>
          </a:p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Paraneoplastik sindrom: </a:t>
            </a:r>
            <a:r>
              <a:rPr sz="2000">
                <a:solidFill>
                  <a:srgbClr val="282C34"/>
                </a:solidFill>
                <a:latin typeface="Arial"/>
              </a:rPr>
              <a:t>Kattalardagi DM 15-30% holatlarda onkologik kasalliklar (tuxumdon, o'pka, oshqozon-ichak saratoni) bilan birga keladi yoki ulardan oldin rivojlanadi.</a:t>
            </a:r>
          </a:p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Kalsinoz: </a:t>
            </a:r>
            <a:r>
              <a:rPr sz="2000">
                <a:solidFill>
                  <a:srgbClr val="282C34"/>
                </a:solidFill>
                <a:latin typeface="Arial"/>
              </a:rPr>
              <a:t>Teri osti va mushak ichi kalsiy tuzlarining cho'kishi. Ko'proq Yuvenil DM uchun xos bo'lib, harakat cheklanishi va yaralar hosil bo'lishiga olib keladi.</a:t>
            </a:r>
          </a:p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Yurak zararlanishi: </a:t>
            </a:r>
            <a:r>
              <a:rPr sz="2000">
                <a:solidFill>
                  <a:srgbClr val="282C34"/>
                </a:solidFill>
                <a:latin typeface="Arial"/>
              </a:rPr>
              <a:t>Miyokardit, aritmiyalar va o'tkazuvchanlikning buzilishi kabi asoratlar uchrashi mumkin.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17352" cy="7315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3600" b="1">
                <a:solidFill>
                  <a:srgbClr val="0A2240"/>
                </a:solidFill>
                <a:latin typeface="Arial"/>
              </a:defRPr>
            </a:pPr>
            <a:r>
              <a:t>6. Miozit-Spetsifik Antitellar (MSA) va Ularning Ahamiyati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17352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Anti-Mi-2: </a:t>
            </a:r>
            <a:r>
              <a:rPr sz="2000">
                <a:solidFill>
                  <a:srgbClr val="282C34"/>
                </a:solidFill>
                <a:latin typeface="Arial"/>
              </a:rPr>
              <a:t>Klassik dermatomiozit ko'rinishlari bilan assotsiatsiya qilinadi. Terida yaqqol o'zgarishlar bo'ladi, lekin glyukokortikoidlar bilan davolashga juda yaxshi javob beradi va prognozi ijobiy.</a:t>
            </a:r>
          </a:p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Anti-MDA5: </a:t>
            </a:r>
            <a:r>
              <a:rPr sz="2000">
                <a:solidFill>
                  <a:srgbClr val="282C34"/>
                </a:solidFill>
                <a:latin typeface="Arial"/>
              </a:rPr>
              <a:t>Amyopatik dermatomiozit shakli uchun xos. Teri va shilliq qavatlarda chuqur yaralar, shuningdek tez rivojlanuvchi (fulminant) interstitsial o'pka fibrozi bilan kechadi, mortalitet yuqori.</a:t>
            </a:r>
          </a:p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Anti-TIF1-gamma (γ) va Anti-NXP2: </a:t>
            </a:r>
            <a:r>
              <a:rPr sz="2000">
                <a:solidFill>
                  <a:srgbClr val="282C34"/>
                </a:solidFill>
                <a:latin typeface="Arial"/>
              </a:rPr>
              <a:t>Onkologik jarayonlar bilan yuqori darajada bog'liq bo'lgan paraneoplastik dermatomiozit markyorlari hisoblanadi. Ushbu antitellar topilganda kengaytirilgan onkoskrining talab etiladi.</a:t>
            </a:r>
          </a:p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Anti-Jo-1: </a:t>
            </a:r>
            <a:r>
              <a:rPr sz="2000">
                <a:solidFill>
                  <a:srgbClr val="282C34"/>
                </a:solidFill>
                <a:latin typeface="Arial"/>
              </a:rPr>
              <a:t>Antisintetaza sindromi (miozit, ILD, artrit, mexanik qo'li, isitma) klassik ko'rinishi.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17352" cy="7315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3600" b="1">
                <a:solidFill>
                  <a:srgbClr val="0A2240"/>
                </a:solidFill>
                <a:latin typeface="Arial"/>
              </a:defRPr>
            </a:pPr>
            <a:r>
              <a:t>7. Laborator-Instrumental Diagnostika Mezoni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17352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Fermentlar faolligi: </a:t>
            </a:r>
            <a:r>
              <a:rPr sz="2000">
                <a:solidFill>
                  <a:srgbClr val="282C34"/>
                </a:solidFill>
                <a:latin typeface="Arial"/>
              </a:rPr>
              <a:t>Qonda Kreatinfosfokinaza (KFK), Aldolaza, AST va ALT miqdorining keskin oshishi (mushak destruksiyasi belgisi).</a:t>
            </a:r>
          </a:p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Elektromiografiya (EMG): </a:t>
            </a:r>
            <a:r>
              <a:rPr sz="2000">
                <a:solidFill>
                  <a:srgbClr val="282C34"/>
                </a:solidFill>
                <a:latin typeface="Arial"/>
              </a:rPr>
              <a:t>Qisqa, past amplitudali, polifazik motor potensiallar, spontan fibrillatsiyalar va yuqori ta'sirchanlik (miopatik o'zgarishlar).</a:t>
            </a:r>
          </a:p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Mushak MRT (Magnetic Resonance Myography): </a:t>
            </a:r>
            <a:r>
              <a:rPr sz="2000">
                <a:solidFill>
                  <a:srgbClr val="282C34"/>
                </a:solidFill>
                <a:latin typeface="Arial"/>
              </a:rPr>
              <a:t>T2 yoki STIR rejimida mushaklar shishi va yallig'lanish o'choqlarini biopsiya uchun aniq vizualizatsiya qilish.</a:t>
            </a:r>
          </a:p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Mushak biopsiyasi (Oltin standart): </a:t>
            </a:r>
            <a:r>
              <a:rPr sz="2000">
                <a:solidFill>
                  <a:srgbClr val="282C34"/>
                </a:solidFill>
                <a:latin typeface="Arial"/>
              </a:rPr>
              <a:t>Perifassikulyar atrofiya, mushak tolalarining nekrozi va regeneratsiyasi, kapillyarlar obliteratsiyasi.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17352" cy="7315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3600" b="1">
                <a:solidFill>
                  <a:srgbClr val="0A2240"/>
                </a:solidFill>
                <a:latin typeface="Arial"/>
              </a:defRPr>
            </a:pPr>
            <a:r>
              <a:t>8. Zamonaviy Davolash Strategiyasi (EULAR/ACR)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17352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I liniya - Glyukokortikoidlar: </a:t>
            </a:r>
            <a:r>
              <a:rPr sz="2000">
                <a:solidFill>
                  <a:srgbClr val="282C34"/>
                </a:solidFill>
                <a:latin typeface="Arial"/>
              </a:rPr>
              <a:t>Prednizolon 0.5-1.0 mg/kg/kun dozada buyuriladi. Og'ir va hayotga xavf soluvchi holatlarda (disfagiya, respirator yetishmovchilik) Metilprednizolon bilan puls-terapiya (500-1000 mg 3 kun davomida).</a:t>
            </a:r>
          </a:p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Steroid-tejovchi (DMARDs) terapiya: </a:t>
            </a:r>
            <a:r>
              <a:rPr sz="2000">
                <a:solidFill>
                  <a:srgbClr val="282C34"/>
                </a:solidFill>
                <a:latin typeface="Arial"/>
              </a:rPr>
              <a:t>Metotrekxat (15-25 mg/hafta), Azatioprin (2 mg/kg/kun) yoki Mikofenolat Mofetil (MMF) steroid miqdorini kamaytirish va remissiyani ushlab turish uchun erta bosqichda qo'shiladi.</a:t>
            </a:r>
          </a:p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Intravenoz Immunoglobulin (IVIG): </a:t>
            </a:r>
            <a:r>
              <a:rPr sz="2000">
                <a:solidFill>
                  <a:srgbClr val="282C34"/>
                </a:solidFill>
                <a:latin typeface="Arial"/>
              </a:rPr>
              <a:t>Refrakter (chidamli) dermatomiozit va og'ir disfagiyada samarali immunomodulyator hisoblanadi (kursiga 2 g/kg).</a:t>
            </a:r>
          </a:p>
          <a:p>
            <a:pPr>
              <a:spcBef>
                <a:spcPts val="1200"/>
              </a:spcBef>
            </a:pPr>
            <a:r>
              <a:rPr sz="2000" b="1">
                <a:solidFill>
                  <a:srgbClr val="282C34"/>
                </a:solidFill>
                <a:latin typeface="Arial"/>
              </a:rPr>
              <a:t>III liniya - Target va Biologik Terapiya: </a:t>
            </a:r>
            <a:r>
              <a:rPr sz="2000">
                <a:solidFill>
                  <a:srgbClr val="282C34"/>
                </a:solidFill>
                <a:latin typeface="Arial"/>
              </a:rPr>
              <a:t>Rituksimab (anti-CD20) B-hujayralarni yo'qotish uchun. So'nggi xalqaro protokollarga ko'ra, refrakter teri va o'pka shakllarida JAK inhibitorlari (Tofatsitinib, Baritsitinib) yuqori samaradorlik ko'rsatmoqda.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65760"/>
            <a:ext cx="10817352" cy="600164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3600" b="1">
                <a:solidFill>
                  <a:srgbClr val="0A2240"/>
                </a:solidFill>
                <a:latin typeface="Arial"/>
              </a:defRPr>
            </a:pPr>
            <a:r>
              <a:rPr dirty="0"/>
              <a:t>9. </a:t>
            </a:r>
            <a:r>
              <a:rPr dirty="0" err="1"/>
              <a:t>Xulosa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1735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sz="2000" b="1" dirty="0" err="1">
                <a:solidFill>
                  <a:srgbClr val="282C34"/>
                </a:solidFill>
                <a:latin typeface="Arial"/>
              </a:rPr>
              <a:t>Erta</a:t>
            </a:r>
            <a:r>
              <a:rPr sz="2000" b="1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282C34"/>
                </a:solidFill>
                <a:latin typeface="Arial"/>
              </a:rPr>
              <a:t>diagnostika</a:t>
            </a:r>
            <a:r>
              <a:rPr sz="2000" b="1" dirty="0">
                <a:solidFill>
                  <a:srgbClr val="282C34"/>
                </a:solidFill>
                <a:latin typeface="Arial"/>
              </a:rPr>
              <a:t>: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Dermatomiozitni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erta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bosqichda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terining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patognomonik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belgilari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va</a:t>
            </a:r>
            <a:r>
              <a:rPr sz="2000" dirty="0">
                <a:solidFill>
                  <a:srgbClr val="282C34"/>
                </a:solidFill>
                <a:latin typeface="Arial"/>
              </a:rPr>
              <a:t> KFK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fermenti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orqali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aniqlash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nogironlikning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oldini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oladi</a:t>
            </a:r>
            <a:r>
              <a:rPr sz="2000" dirty="0">
                <a:solidFill>
                  <a:srgbClr val="282C34"/>
                </a:solidFill>
                <a:latin typeface="Arial"/>
              </a:rPr>
              <a:t>.</a:t>
            </a:r>
          </a:p>
          <a:p>
            <a:pPr>
              <a:spcBef>
                <a:spcPts val="1200"/>
              </a:spcBef>
            </a:pPr>
            <a:r>
              <a:rPr sz="2000" b="1" dirty="0" err="1">
                <a:solidFill>
                  <a:srgbClr val="282C34"/>
                </a:solidFill>
                <a:latin typeface="Arial"/>
              </a:rPr>
              <a:t>Onkologik</a:t>
            </a:r>
            <a:r>
              <a:rPr sz="2000" b="1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282C34"/>
                </a:solidFill>
                <a:latin typeface="Arial"/>
              </a:rPr>
              <a:t>ogohlik</a:t>
            </a:r>
            <a:r>
              <a:rPr sz="2000" b="1" dirty="0">
                <a:solidFill>
                  <a:srgbClr val="282C34"/>
                </a:solidFill>
                <a:latin typeface="Arial"/>
              </a:rPr>
              <a:t>: </a:t>
            </a:r>
            <a:r>
              <a:rPr sz="2000" dirty="0">
                <a:solidFill>
                  <a:srgbClr val="282C34"/>
                </a:solidFill>
                <a:latin typeface="Arial"/>
              </a:rPr>
              <a:t>Har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bir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yangi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aniqlangan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katta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yoshdagi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bemorda</a:t>
            </a:r>
            <a:r>
              <a:rPr sz="2000" dirty="0">
                <a:solidFill>
                  <a:srgbClr val="282C34"/>
                </a:solidFill>
                <a:latin typeface="Arial"/>
              </a:rPr>
              <a:t> Anti-TIF1-γ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va</a:t>
            </a:r>
            <a:r>
              <a:rPr sz="2000" dirty="0">
                <a:solidFill>
                  <a:srgbClr val="282C34"/>
                </a:solidFill>
                <a:latin typeface="Arial"/>
              </a:rPr>
              <a:t> Anti-NXP2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antitelolari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tahlili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va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skrining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o'tkazilishi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shart</a:t>
            </a:r>
            <a:r>
              <a:rPr sz="2000" dirty="0">
                <a:solidFill>
                  <a:srgbClr val="282C34"/>
                </a:solidFill>
                <a:latin typeface="Arial"/>
              </a:rPr>
              <a:t>.</a:t>
            </a:r>
          </a:p>
          <a:p>
            <a:pPr>
              <a:spcBef>
                <a:spcPts val="1200"/>
              </a:spcBef>
            </a:pPr>
            <a:r>
              <a:rPr sz="2000" b="1" dirty="0" err="1">
                <a:solidFill>
                  <a:srgbClr val="282C34"/>
                </a:solidFill>
                <a:latin typeface="Arial"/>
              </a:rPr>
              <a:t>Multidissiplinar</a:t>
            </a:r>
            <a:r>
              <a:rPr sz="2000" b="1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282C34"/>
                </a:solidFill>
                <a:latin typeface="Arial"/>
              </a:rPr>
              <a:t>yondashuv</a:t>
            </a:r>
            <a:r>
              <a:rPr sz="2000" b="1" dirty="0">
                <a:solidFill>
                  <a:srgbClr val="282C34"/>
                </a:solidFill>
                <a:latin typeface="Arial"/>
              </a:rPr>
              <a:t>: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Bemorlarni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davolashda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revmatolog</a:t>
            </a:r>
            <a:r>
              <a:rPr sz="2000" dirty="0">
                <a:solidFill>
                  <a:srgbClr val="282C34"/>
                </a:solidFill>
                <a:latin typeface="Arial"/>
              </a:rPr>
              <a:t>,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dermatolog</a:t>
            </a:r>
            <a:r>
              <a:rPr sz="2000" dirty="0">
                <a:solidFill>
                  <a:srgbClr val="282C34"/>
                </a:solidFill>
                <a:latin typeface="Arial"/>
              </a:rPr>
              <a:t>,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pulmonolog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va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reabilitologlarning</a:t>
            </a:r>
            <a:r>
              <a:rPr sz="2000" dirty="0">
                <a:solidFill>
                  <a:srgbClr val="282C34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hamkorligi</a:t>
            </a:r>
            <a:r>
              <a:rPr sz="2000" dirty="0">
                <a:solidFill>
                  <a:srgbClr val="282C34"/>
                </a:solidFill>
                <a:latin typeface="Arial"/>
              </a:rPr>
              <a:t> talab </a:t>
            </a:r>
            <a:r>
              <a:rPr sz="2000" dirty="0" err="1">
                <a:solidFill>
                  <a:srgbClr val="282C34"/>
                </a:solidFill>
                <a:latin typeface="Arial"/>
              </a:rPr>
              <a:t>etiladi</a:t>
            </a:r>
            <a:r>
              <a:rPr sz="2000" dirty="0">
                <a:solidFill>
                  <a:srgbClr val="282C34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164CCFF1-2378-4CC1-919A-7EB343173E90}"/>
              </a:ext>
            </a:extLst>
          </p:cNvPr>
          <p:cNvSpPr/>
          <p:nvPr/>
        </p:nvSpPr>
        <p:spPr>
          <a:xfrm>
            <a:off x="2762250" y="2124075"/>
            <a:ext cx="6915150" cy="27051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E’tiboringiz</a:t>
            </a:r>
            <a:r>
              <a:rPr lang="en-US" sz="3200" dirty="0"/>
              <a:t> </a:t>
            </a:r>
            <a:r>
              <a:rPr lang="en-US" sz="3200" dirty="0" err="1"/>
              <a:t>uchun</a:t>
            </a:r>
            <a:r>
              <a:rPr lang="en-US" sz="3200" dirty="0"/>
              <a:t> </a:t>
            </a:r>
            <a:r>
              <a:rPr lang="en-US" sz="3200" dirty="0" err="1"/>
              <a:t>raxmat</a:t>
            </a:r>
            <a:r>
              <a:rPr lang="en-US" sz="3200" dirty="0"/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207721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1587</TotalTime>
  <Words>916</Words>
  <Application>Microsoft Office PowerPoint</Application>
  <PresentationFormat>Широкоэкранный</PresentationFormat>
  <Paragraphs>49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Salohiddin</dc:creator>
  <cp:keywords/>
  <dc:description>generated using python-pptx</dc:description>
  <cp:lastModifiedBy>salohiddin abdurashidov</cp:lastModifiedBy>
  <cp:revision>8</cp:revision>
  <dcterms:created xsi:type="dcterms:W3CDTF">2013-01-27T09:14:16Z</dcterms:created>
  <dcterms:modified xsi:type="dcterms:W3CDTF">2026-10-15T05:59:46Z</dcterms:modified>
  <cp:category/>
</cp:coreProperties>
</file>