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8" r:id="rId2"/>
    <p:sldId id="259" r:id="rId3"/>
    <p:sldId id="260" r:id="rId4"/>
    <p:sldId id="261" r:id="rId5"/>
    <p:sldId id="262" r:id="rId6"/>
    <p:sldId id="263" r:id="rId7"/>
    <p:sldId id="264" r:id="rId8"/>
    <p:sldId id="265" r:id="rId9"/>
    <p:sldId id="266" r:id="rId10"/>
    <p:sldId id="268" r:id="rId11"/>
    <p:sldId id="269" r:id="rId12"/>
    <p:sldId id="270"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96" autoAdjust="0"/>
    <p:restoredTop sz="82771" autoAdjust="0"/>
  </p:normalViewPr>
  <p:slideViewPr>
    <p:cSldViewPr>
      <p:cViewPr varScale="1">
        <p:scale>
          <a:sx n="40" d="100"/>
          <a:sy n="40" d="100"/>
        </p:scale>
        <p:origin x="-1386" y="-11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697"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1048698"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A82E9B-1153-4095-A5AF-A1AD4C90958C}" type="datetimeFigureOut">
              <a:rPr lang="ru-RU" smtClean="0"/>
              <a:pPr/>
              <a:t>18.04.2020</a:t>
            </a:fld>
            <a:endParaRPr lang="ru-RU"/>
          </a:p>
        </p:txBody>
      </p:sp>
      <p:sp>
        <p:nvSpPr>
          <p:cNvPr id="1048699"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1048700"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1048701"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1048702"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3B8DB74-D74A-42B1-9B26-377A395CDBA6}"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7" name="Образ слайда 1"/>
          <p:cNvSpPr>
            <a:spLocks noGrp="1" noRot="1" noChangeAspect="1"/>
          </p:cNvSpPr>
          <p:nvPr>
            <p:ph type="sldImg"/>
          </p:nvPr>
        </p:nvSpPr>
        <p:spPr/>
      </p:sp>
      <p:sp>
        <p:nvSpPr>
          <p:cNvPr id="1048598" name="Заметки 2"/>
          <p:cNvSpPr>
            <a:spLocks noGrp="1"/>
          </p:cNvSpPr>
          <p:nvPr>
            <p:ph type="body" idx="1"/>
          </p:nvPr>
        </p:nvSpPr>
        <p:spPr/>
        <p:txBody>
          <a:bodyPr/>
          <a:lstStyle/>
          <a:p>
            <a:endParaRPr lang="ru-RU" dirty="0"/>
          </a:p>
        </p:txBody>
      </p:sp>
      <p:sp>
        <p:nvSpPr>
          <p:cNvPr id="1048599" name="Номер слайда 3"/>
          <p:cNvSpPr>
            <a:spLocks noGrp="1"/>
          </p:cNvSpPr>
          <p:nvPr>
            <p:ph type="sldNum" sz="quarter" idx="10"/>
          </p:nvPr>
        </p:nvSpPr>
        <p:spPr/>
        <p:txBody>
          <a:bodyPr/>
          <a:lstStyle/>
          <a:p>
            <a:fld id="{73B8DB74-D74A-42B1-9B26-377A395CDBA6}" type="slidenum">
              <a:rPr lang="ru-RU" smtClean="0"/>
              <a:pPr/>
              <a:t>1</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48666"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ru-RU" smtClean="0"/>
              <a:t>Образец заголовка</a:t>
            </a:r>
            <a:endParaRPr lang="en-US" dirty="0"/>
          </a:p>
        </p:txBody>
      </p:sp>
      <p:sp>
        <p:nvSpPr>
          <p:cNvPr id="1048667"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1048668" name="Date Placeholder 3"/>
          <p:cNvSpPr>
            <a:spLocks noGrp="1"/>
          </p:cNvSpPr>
          <p:nvPr>
            <p:ph type="dt" sz="half" idx="10"/>
          </p:nvPr>
        </p:nvSpPr>
        <p:spPr/>
        <p:txBody>
          <a:bodyPr/>
          <a:lstStyle/>
          <a:p>
            <a:fld id="{748837CD-1018-4AAB-BA89-821890EAB7B9}" type="datetimeFigureOut">
              <a:rPr lang="ru-RU" smtClean="0"/>
              <a:pPr/>
              <a:t>18.04.2020</a:t>
            </a:fld>
            <a:endParaRPr lang="ru-RU"/>
          </a:p>
        </p:txBody>
      </p:sp>
      <p:sp>
        <p:nvSpPr>
          <p:cNvPr id="1048669" name="Footer Placeholder 4"/>
          <p:cNvSpPr>
            <a:spLocks noGrp="1"/>
          </p:cNvSpPr>
          <p:nvPr>
            <p:ph type="ftr" sz="quarter" idx="11"/>
          </p:nvPr>
        </p:nvSpPr>
        <p:spPr/>
        <p:txBody>
          <a:bodyPr/>
          <a:lstStyle/>
          <a:p>
            <a:endParaRPr lang="ru-RU"/>
          </a:p>
        </p:txBody>
      </p:sp>
      <p:sp>
        <p:nvSpPr>
          <p:cNvPr id="1048670"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8671"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8672" name="Slide Number Placeholder 5"/>
          <p:cNvSpPr>
            <a:spLocks noGrp="1"/>
          </p:cNvSpPr>
          <p:nvPr>
            <p:ph type="sldNum" sz="quarter" idx="12"/>
          </p:nvPr>
        </p:nvSpPr>
        <p:spPr/>
        <p:txBody>
          <a:bodyPr/>
          <a:lstStyle>
            <a:lvl1pPr>
              <a:defRPr>
                <a:solidFill>
                  <a:schemeClr val="tx1"/>
                </a:solidFill>
              </a:defRPr>
            </a:lvl1pPr>
          </a:lstStyle>
          <a:p>
            <a:fld id="{EB0E1203-7820-4B32-A5D7-729C0D3D46E3}"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1048686" name="Title 1"/>
          <p:cNvSpPr>
            <a:spLocks noGrp="1"/>
          </p:cNvSpPr>
          <p:nvPr>
            <p:ph type="title"/>
          </p:nvPr>
        </p:nvSpPr>
        <p:spPr/>
        <p:txBody>
          <a:bodyPr/>
          <a:lstStyle/>
          <a:p>
            <a:r>
              <a:rPr lang="ru-RU" smtClean="0"/>
              <a:t>Образец заголовка</a:t>
            </a:r>
            <a:endParaRPr lang="en-US"/>
          </a:p>
        </p:txBody>
      </p:sp>
      <p:sp>
        <p:nvSpPr>
          <p:cNvPr id="1048687"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048688" name="Date Placeholder 3"/>
          <p:cNvSpPr>
            <a:spLocks noGrp="1"/>
          </p:cNvSpPr>
          <p:nvPr>
            <p:ph type="dt" sz="half" idx="10"/>
          </p:nvPr>
        </p:nvSpPr>
        <p:spPr/>
        <p:txBody>
          <a:bodyPr/>
          <a:lstStyle/>
          <a:p>
            <a:fld id="{748837CD-1018-4AAB-BA89-821890EAB7B9}" type="datetimeFigureOut">
              <a:rPr lang="ru-RU" smtClean="0"/>
              <a:pPr/>
              <a:t>18.04.2020</a:t>
            </a:fld>
            <a:endParaRPr lang="ru-RU"/>
          </a:p>
        </p:txBody>
      </p:sp>
      <p:sp>
        <p:nvSpPr>
          <p:cNvPr id="1048689" name="Footer Placeholder 4"/>
          <p:cNvSpPr>
            <a:spLocks noGrp="1"/>
          </p:cNvSpPr>
          <p:nvPr>
            <p:ph type="ftr" sz="quarter" idx="11"/>
          </p:nvPr>
        </p:nvSpPr>
        <p:spPr/>
        <p:txBody>
          <a:bodyPr/>
          <a:lstStyle/>
          <a:p>
            <a:endParaRPr lang="ru-RU"/>
          </a:p>
        </p:txBody>
      </p:sp>
      <p:sp>
        <p:nvSpPr>
          <p:cNvPr id="1048690" name="Slide Number Placeholder 5"/>
          <p:cNvSpPr>
            <a:spLocks noGrp="1"/>
          </p:cNvSpPr>
          <p:nvPr>
            <p:ph type="sldNum" sz="quarter" idx="12"/>
          </p:nvPr>
        </p:nvSpPr>
        <p:spPr/>
        <p:txBody>
          <a:bodyPr/>
          <a:lstStyle/>
          <a:p>
            <a:fld id="{EB0E1203-7820-4B32-A5D7-729C0D3D46E3}"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1048658"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1048659"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048660" name="Date Placeholder 3"/>
          <p:cNvSpPr>
            <a:spLocks noGrp="1"/>
          </p:cNvSpPr>
          <p:nvPr>
            <p:ph type="dt" sz="half" idx="10"/>
          </p:nvPr>
        </p:nvSpPr>
        <p:spPr/>
        <p:txBody>
          <a:bodyPr/>
          <a:lstStyle/>
          <a:p>
            <a:fld id="{748837CD-1018-4AAB-BA89-821890EAB7B9}" type="datetimeFigureOut">
              <a:rPr lang="ru-RU" smtClean="0"/>
              <a:pPr/>
              <a:t>18.04.2020</a:t>
            </a:fld>
            <a:endParaRPr lang="ru-RU"/>
          </a:p>
        </p:txBody>
      </p:sp>
      <p:sp>
        <p:nvSpPr>
          <p:cNvPr id="1048661" name="Footer Placeholder 4"/>
          <p:cNvSpPr>
            <a:spLocks noGrp="1"/>
          </p:cNvSpPr>
          <p:nvPr>
            <p:ph type="ftr" sz="quarter" idx="11"/>
          </p:nvPr>
        </p:nvSpPr>
        <p:spPr/>
        <p:txBody>
          <a:bodyPr/>
          <a:lstStyle/>
          <a:p>
            <a:endParaRPr lang="ru-RU"/>
          </a:p>
        </p:txBody>
      </p:sp>
      <p:sp>
        <p:nvSpPr>
          <p:cNvPr id="1048662" name="Slide Number Placeholder 5"/>
          <p:cNvSpPr>
            <a:spLocks noGrp="1"/>
          </p:cNvSpPr>
          <p:nvPr>
            <p:ph type="sldNum" sz="quarter" idx="12"/>
          </p:nvPr>
        </p:nvSpPr>
        <p:spPr/>
        <p:txBody>
          <a:bodyPr/>
          <a:lstStyle/>
          <a:p>
            <a:fld id="{EB0E1203-7820-4B32-A5D7-729C0D3D46E3}"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1048583" name="Title 1"/>
          <p:cNvSpPr>
            <a:spLocks noGrp="1"/>
          </p:cNvSpPr>
          <p:nvPr>
            <p:ph type="title"/>
          </p:nvPr>
        </p:nvSpPr>
        <p:spPr/>
        <p:txBody>
          <a:bodyPr/>
          <a:lstStyle/>
          <a:p>
            <a:r>
              <a:rPr lang="ru-RU" smtClean="0"/>
              <a:t>Образец заголовка</a:t>
            </a:r>
            <a:endParaRPr lang="en-US"/>
          </a:p>
        </p:txBody>
      </p:sp>
      <p:sp>
        <p:nvSpPr>
          <p:cNvPr id="1048584"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048585" name="Date Placeholder 3"/>
          <p:cNvSpPr>
            <a:spLocks noGrp="1"/>
          </p:cNvSpPr>
          <p:nvPr>
            <p:ph type="dt" sz="half" idx="10"/>
          </p:nvPr>
        </p:nvSpPr>
        <p:spPr/>
        <p:txBody>
          <a:bodyPr/>
          <a:lstStyle/>
          <a:p>
            <a:fld id="{748837CD-1018-4AAB-BA89-821890EAB7B9}" type="datetimeFigureOut">
              <a:rPr lang="ru-RU" smtClean="0"/>
              <a:pPr/>
              <a:t>18.04.2020</a:t>
            </a:fld>
            <a:endParaRPr lang="ru-RU"/>
          </a:p>
        </p:txBody>
      </p:sp>
      <p:sp>
        <p:nvSpPr>
          <p:cNvPr id="1048586" name="Footer Placeholder 4"/>
          <p:cNvSpPr>
            <a:spLocks noGrp="1"/>
          </p:cNvSpPr>
          <p:nvPr>
            <p:ph type="ftr" sz="quarter" idx="11"/>
          </p:nvPr>
        </p:nvSpPr>
        <p:spPr/>
        <p:txBody>
          <a:bodyPr/>
          <a:lstStyle/>
          <a:p>
            <a:endParaRPr lang="ru-RU"/>
          </a:p>
        </p:txBody>
      </p:sp>
      <p:sp>
        <p:nvSpPr>
          <p:cNvPr id="1048587" name="Slide Number Placeholder 5"/>
          <p:cNvSpPr>
            <a:spLocks noGrp="1"/>
          </p:cNvSpPr>
          <p:nvPr>
            <p:ph type="sldNum" sz="quarter" idx="12"/>
          </p:nvPr>
        </p:nvSpPr>
        <p:spPr/>
        <p:txBody>
          <a:bodyPr/>
          <a:lstStyle/>
          <a:p>
            <a:fld id="{EB0E1203-7820-4B32-A5D7-729C0D3D46E3}"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1048681"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ru-RU" smtClean="0"/>
              <a:t>Образец заголовка</a:t>
            </a:r>
            <a:endParaRPr lang="en-US" dirty="0"/>
          </a:p>
        </p:txBody>
      </p:sp>
      <p:sp>
        <p:nvSpPr>
          <p:cNvPr id="1048682"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1048683" name="Date Placeholder 6"/>
          <p:cNvSpPr>
            <a:spLocks noGrp="1"/>
          </p:cNvSpPr>
          <p:nvPr>
            <p:ph type="dt" sz="half" idx="10"/>
          </p:nvPr>
        </p:nvSpPr>
        <p:spPr/>
        <p:txBody>
          <a:bodyPr/>
          <a:lstStyle/>
          <a:p>
            <a:fld id="{748837CD-1018-4AAB-BA89-821890EAB7B9}" type="datetimeFigureOut">
              <a:rPr lang="ru-RU" smtClean="0"/>
              <a:pPr/>
              <a:t>18.04.2020</a:t>
            </a:fld>
            <a:endParaRPr lang="ru-RU"/>
          </a:p>
        </p:txBody>
      </p:sp>
      <p:sp>
        <p:nvSpPr>
          <p:cNvPr id="1048684" name="Slide Number Placeholder 7"/>
          <p:cNvSpPr>
            <a:spLocks noGrp="1"/>
          </p:cNvSpPr>
          <p:nvPr>
            <p:ph type="sldNum" sz="quarter" idx="11"/>
          </p:nvPr>
        </p:nvSpPr>
        <p:spPr/>
        <p:txBody>
          <a:bodyPr/>
          <a:lstStyle/>
          <a:p>
            <a:fld id="{EB0E1203-7820-4B32-A5D7-729C0D3D46E3}" type="slidenum">
              <a:rPr lang="ru-RU" smtClean="0"/>
              <a:pPr/>
              <a:t>‹#›</a:t>
            </a:fld>
            <a:endParaRPr lang="ru-RU"/>
          </a:p>
        </p:txBody>
      </p:sp>
      <p:sp>
        <p:nvSpPr>
          <p:cNvPr id="1048685" name="Footer Placeholder 8"/>
          <p:cNvSpPr>
            <a:spLocks noGrp="1"/>
          </p:cNvSpPr>
          <p:nvPr>
            <p:ph type="ftr" sz="quarter" idx="12"/>
          </p:nvPr>
        </p:nvSpPr>
        <p:spPr/>
        <p:txBody>
          <a:bodyPr/>
          <a:lstStyle/>
          <a:p>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1048640" name="Title 1"/>
          <p:cNvSpPr>
            <a:spLocks noGrp="1"/>
          </p:cNvSpPr>
          <p:nvPr>
            <p:ph type="title"/>
          </p:nvPr>
        </p:nvSpPr>
        <p:spPr/>
        <p:txBody>
          <a:bodyPr/>
          <a:lstStyle/>
          <a:p>
            <a:r>
              <a:rPr lang="ru-RU" smtClean="0"/>
              <a:t>Образец заголовка</a:t>
            </a:r>
            <a:endParaRPr lang="en-US"/>
          </a:p>
        </p:txBody>
      </p:sp>
      <p:sp>
        <p:nvSpPr>
          <p:cNvPr id="1048641"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048642"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048643" name="Date Placeholder 4"/>
          <p:cNvSpPr>
            <a:spLocks noGrp="1"/>
          </p:cNvSpPr>
          <p:nvPr>
            <p:ph type="dt" sz="half" idx="10"/>
          </p:nvPr>
        </p:nvSpPr>
        <p:spPr/>
        <p:txBody>
          <a:bodyPr/>
          <a:lstStyle/>
          <a:p>
            <a:fld id="{748837CD-1018-4AAB-BA89-821890EAB7B9}" type="datetimeFigureOut">
              <a:rPr lang="ru-RU" smtClean="0"/>
              <a:pPr/>
              <a:t>18.04.2020</a:t>
            </a:fld>
            <a:endParaRPr lang="ru-RU"/>
          </a:p>
        </p:txBody>
      </p:sp>
      <p:sp>
        <p:nvSpPr>
          <p:cNvPr id="1048644" name="Footer Placeholder 5"/>
          <p:cNvSpPr>
            <a:spLocks noGrp="1"/>
          </p:cNvSpPr>
          <p:nvPr>
            <p:ph type="ftr" sz="quarter" idx="11"/>
          </p:nvPr>
        </p:nvSpPr>
        <p:spPr/>
        <p:txBody>
          <a:bodyPr/>
          <a:lstStyle/>
          <a:p>
            <a:endParaRPr lang="ru-RU"/>
          </a:p>
        </p:txBody>
      </p:sp>
      <p:sp>
        <p:nvSpPr>
          <p:cNvPr id="1048645" name="Slide Number Placeholder 6"/>
          <p:cNvSpPr>
            <a:spLocks noGrp="1"/>
          </p:cNvSpPr>
          <p:nvPr>
            <p:ph type="sldNum" sz="quarter" idx="12"/>
          </p:nvPr>
        </p:nvSpPr>
        <p:spPr/>
        <p:txBody>
          <a:bodyPr/>
          <a:lstStyle/>
          <a:p>
            <a:fld id="{EB0E1203-7820-4B32-A5D7-729C0D3D46E3}"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48646" name="Title 1"/>
          <p:cNvSpPr>
            <a:spLocks noGrp="1"/>
          </p:cNvSpPr>
          <p:nvPr>
            <p:ph type="title"/>
          </p:nvPr>
        </p:nvSpPr>
        <p:spPr/>
        <p:txBody>
          <a:bodyPr/>
          <a:lstStyle/>
          <a:p>
            <a:r>
              <a:rPr lang="ru-RU" smtClean="0"/>
              <a:t>Образец заголовка</a:t>
            </a:r>
            <a:endParaRPr lang="en-US"/>
          </a:p>
        </p:txBody>
      </p:sp>
      <p:sp>
        <p:nvSpPr>
          <p:cNvPr id="1048647"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048648"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048649"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ru-RU" smtClean="0"/>
              <a:t>Образец текста</a:t>
            </a:r>
          </a:p>
        </p:txBody>
      </p:sp>
      <p:sp>
        <p:nvSpPr>
          <p:cNvPr id="1048650"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048651" name="Date Placeholder 6"/>
          <p:cNvSpPr>
            <a:spLocks noGrp="1"/>
          </p:cNvSpPr>
          <p:nvPr>
            <p:ph type="dt" sz="half" idx="10"/>
          </p:nvPr>
        </p:nvSpPr>
        <p:spPr/>
        <p:txBody>
          <a:bodyPr/>
          <a:lstStyle/>
          <a:p>
            <a:fld id="{748837CD-1018-4AAB-BA89-821890EAB7B9}" type="datetimeFigureOut">
              <a:rPr lang="ru-RU" smtClean="0"/>
              <a:pPr/>
              <a:t>18.04.2020</a:t>
            </a:fld>
            <a:endParaRPr lang="ru-RU"/>
          </a:p>
        </p:txBody>
      </p:sp>
      <p:sp>
        <p:nvSpPr>
          <p:cNvPr id="1048652" name="Footer Placeholder 7"/>
          <p:cNvSpPr>
            <a:spLocks noGrp="1"/>
          </p:cNvSpPr>
          <p:nvPr>
            <p:ph type="ftr" sz="quarter" idx="11"/>
          </p:nvPr>
        </p:nvSpPr>
        <p:spPr/>
        <p:txBody>
          <a:bodyPr/>
          <a:lstStyle/>
          <a:p>
            <a:endParaRPr lang="ru-RU"/>
          </a:p>
        </p:txBody>
      </p:sp>
      <p:sp>
        <p:nvSpPr>
          <p:cNvPr id="1048653" name="Slide Number Placeholder 8"/>
          <p:cNvSpPr>
            <a:spLocks noGrp="1"/>
          </p:cNvSpPr>
          <p:nvPr>
            <p:ph type="sldNum" sz="quarter" idx="12"/>
          </p:nvPr>
        </p:nvSpPr>
        <p:spPr/>
        <p:txBody>
          <a:bodyPr/>
          <a:lstStyle/>
          <a:p>
            <a:fld id="{EB0E1203-7820-4B32-A5D7-729C0D3D46E3}"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1048654" name="Title 1"/>
          <p:cNvSpPr>
            <a:spLocks noGrp="1"/>
          </p:cNvSpPr>
          <p:nvPr>
            <p:ph type="title"/>
          </p:nvPr>
        </p:nvSpPr>
        <p:spPr/>
        <p:txBody>
          <a:bodyPr/>
          <a:lstStyle/>
          <a:p>
            <a:r>
              <a:rPr lang="ru-RU" smtClean="0"/>
              <a:t>Образец заголовка</a:t>
            </a:r>
            <a:endParaRPr lang="en-US"/>
          </a:p>
        </p:txBody>
      </p:sp>
      <p:sp>
        <p:nvSpPr>
          <p:cNvPr id="1048655" name="Date Placeholder 2"/>
          <p:cNvSpPr>
            <a:spLocks noGrp="1"/>
          </p:cNvSpPr>
          <p:nvPr>
            <p:ph type="dt" sz="half" idx="10"/>
          </p:nvPr>
        </p:nvSpPr>
        <p:spPr/>
        <p:txBody>
          <a:bodyPr/>
          <a:lstStyle/>
          <a:p>
            <a:fld id="{748837CD-1018-4AAB-BA89-821890EAB7B9}" type="datetimeFigureOut">
              <a:rPr lang="ru-RU" smtClean="0"/>
              <a:pPr/>
              <a:t>18.04.2020</a:t>
            </a:fld>
            <a:endParaRPr lang="ru-RU"/>
          </a:p>
        </p:txBody>
      </p:sp>
      <p:sp>
        <p:nvSpPr>
          <p:cNvPr id="1048656" name="Footer Placeholder 3"/>
          <p:cNvSpPr>
            <a:spLocks noGrp="1"/>
          </p:cNvSpPr>
          <p:nvPr>
            <p:ph type="ftr" sz="quarter" idx="11"/>
          </p:nvPr>
        </p:nvSpPr>
        <p:spPr/>
        <p:txBody>
          <a:bodyPr/>
          <a:lstStyle/>
          <a:p>
            <a:endParaRPr lang="ru-RU"/>
          </a:p>
        </p:txBody>
      </p:sp>
      <p:sp>
        <p:nvSpPr>
          <p:cNvPr id="1048657" name="Slide Number Placeholder 4"/>
          <p:cNvSpPr>
            <a:spLocks noGrp="1"/>
          </p:cNvSpPr>
          <p:nvPr>
            <p:ph type="sldNum" sz="quarter" idx="12"/>
          </p:nvPr>
        </p:nvSpPr>
        <p:spPr/>
        <p:txBody>
          <a:bodyPr/>
          <a:lstStyle/>
          <a:p>
            <a:fld id="{EB0E1203-7820-4B32-A5D7-729C0D3D46E3}"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1048663" name="Date Placeholder 1"/>
          <p:cNvSpPr>
            <a:spLocks noGrp="1"/>
          </p:cNvSpPr>
          <p:nvPr>
            <p:ph type="dt" sz="half" idx="10"/>
          </p:nvPr>
        </p:nvSpPr>
        <p:spPr/>
        <p:txBody>
          <a:bodyPr/>
          <a:lstStyle/>
          <a:p>
            <a:fld id="{748837CD-1018-4AAB-BA89-821890EAB7B9}" type="datetimeFigureOut">
              <a:rPr lang="ru-RU" smtClean="0"/>
              <a:pPr/>
              <a:t>18.04.2020</a:t>
            </a:fld>
            <a:endParaRPr lang="ru-RU"/>
          </a:p>
        </p:txBody>
      </p:sp>
      <p:sp>
        <p:nvSpPr>
          <p:cNvPr id="1048664" name="Footer Placeholder 2"/>
          <p:cNvSpPr>
            <a:spLocks noGrp="1"/>
          </p:cNvSpPr>
          <p:nvPr>
            <p:ph type="ftr" sz="quarter" idx="11"/>
          </p:nvPr>
        </p:nvSpPr>
        <p:spPr/>
        <p:txBody>
          <a:bodyPr/>
          <a:lstStyle/>
          <a:p>
            <a:endParaRPr lang="ru-RU"/>
          </a:p>
        </p:txBody>
      </p:sp>
      <p:sp>
        <p:nvSpPr>
          <p:cNvPr id="1048665" name="Slide Number Placeholder 3"/>
          <p:cNvSpPr>
            <a:spLocks noGrp="1"/>
          </p:cNvSpPr>
          <p:nvPr>
            <p:ph type="sldNum" sz="quarter" idx="12"/>
          </p:nvPr>
        </p:nvSpPr>
        <p:spPr/>
        <p:txBody>
          <a:bodyPr/>
          <a:lstStyle/>
          <a:p>
            <a:fld id="{EB0E1203-7820-4B32-A5D7-729C0D3D46E3}"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1048691"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048692"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048693" name="Date Placeholder 4"/>
          <p:cNvSpPr>
            <a:spLocks noGrp="1"/>
          </p:cNvSpPr>
          <p:nvPr>
            <p:ph type="dt" sz="half" idx="10"/>
          </p:nvPr>
        </p:nvSpPr>
        <p:spPr/>
        <p:txBody>
          <a:bodyPr/>
          <a:lstStyle/>
          <a:p>
            <a:fld id="{748837CD-1018-4AAB-BA89-821890EAB7B9}" type="datetimeFigureOut">
              <a:rPr lang="ru-RU" smtClean="0"/>
              <a:pPr/>
              <a:t>18.04.2020</a:t>
            </a:fld>
            <a:endParaRPr lang="ru-RU"/>
          </a:p>
        </p:txBody>
      </p:sp>
      <p:sp>
        <p:nvSpPr>
          <p:cNvPr id="1048694" name="Footer Placeholder 5"/>
          <p:cNvSpPr>
            <a:spLocks noGrp="1"/>
          </p:cNvSpPr>
          <p:nvPr>
            <p:ph type="ftr" sz="quarter" idx="11"/>
          </p:nvPr>
        </p:nvSpPr>
        <p:spPr/>
        <p:txBody>
          <a:bodyPr/>
          <a:lstStyle/>
          <a:p>
            <a:endParaRPr lang="ru-RU"/>
          </a:p>
        </p:txBody>
      </p:sp>
      <p:sp>
        <p:nvSpPr>
          <p:cNvPr id="1048695" name="Slide Number Placeholder 6"/>
          <p:cNvSpPr>
            <a:spLocks noGrp="1"/>
          </p:cNvSpPr>
          <p:nvPr>
            <p:ph type="sldNum" sz="quarter" idx="12"/>
          </p:nvPr>
        </p:nvSpPr>
        <p:spPr/>
        <p:txBody>
          <a:bodyPr/>
          <a:lstStyle/>
          <a:p>
            <a:fld id="{EB0E1203-7820-4B32-A5D7-729C0D3D46E3}" type="slidenum">
              <a:rPr lang="ru-RU" smtClean="0"/>
              <a:pPr/>
              <a:t>‹#›</a:t>
            </a:fld>
            <a:endParaRPr lang="ru-RU"/>
          </a:p>
        </p:txBody>
      </p:sp>
      <p:sp>
        <p:nvSpPr>
          <p:cNvPr id="1048696" name="Title 7"/>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048673"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8674"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a:p>
        </p:txBody>
      </p:sp>
      <p:sp>
        <p:nvSpPr>
          <p:cNvPr id="1048675"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048676" name="Date Placeholder 4"/>
          <p:cNvSpPr>
            <a:spLocks noGrp="1"/>
          </p:cNvSpPr>
          <p:nvPr>
            <p:ph type="dt" sz="half" idx="10"/>
          </p:nvPr>
        </p:nvSpPr>
        <p:spPr/>
        <p:txBody>
          <a:bodyPr/>
          <a:lstStyle/>
          <a:p>
            <a:fld id="{748837CD-1018-4AAB-BA89-821890EAB7B9}" type="datetimeFigureOut">
              <a:rPr lang="ru-RU" smtClean="0"/>
              <a:pPr/>
              <a:t>18.04.2020</a:t>
            </a:fld>
            <a:endParaRPr lang="ru-RU"/>
          </a:p>
        </p:txBody>
      </p:sp>
      <p:sp>
        <p:nvSpPr>
          <p:cNvPr id="1048677" name="Footer Placeholder 5"/>
          <p:cNvSpPr>
            <a:spLocks noGrp="1"/>
          </p:cNvSpPr>
          <p:nvPr>
            <p:ph type="ftr" sz="quarter" idx="11"/>
          </p:nvPr>
        </p:nvSpPr>
        <p:spPr/>
        <p:txBody>
          <a:bodyPr/>
          <a:lstStyle/>
          <a:p>
            <a:endParaRPr lang="ru-RU"/>
          </a:p>
        </p:txBody>
      </p:sp>
      <p:sp>
        <p:nvSpPr>
          <p:cNvPr id="1048678" name="Slide Number Placeholder 6"/>
          <p:cNvSpPr>
            <a:spLocks noGrp="1"/>
          </p:cNvSpPr>
          <p:nvPr>
            <p:ph type="sldNum" sz="quarter" idx="12"/>
          </p:nvPr>
        </p:nvSpPr>
        <p:spPr/>
        <p:txBody>
          <a:bodyPr/>
          <a:lstStyle>
            <a:lvl1pPr>
              <a:defRPr>
                <a:solidFill>
                  <a:schemeClr val="tx1"/>
                </a:solidFill>
              </a:defRPr>
            </a:lvl1pPr>
          </a:lstStyle>
          <a:p>
            <a:fld id="{EB0E1203-7820-4B32-A5D7-729C0D3D46E3}" type="slidenum">
              <a:rPr lang="ru-RU" smtClean="0"/>
              <a:pPr/>
              <a:t>‹#›</a:t>
            </a:fld>
            <a:endParaRPr lang="ru-RU"/>
          </a:p>
        </p:txBody>
      </p:sp>
      <p:sp>
        <p:nvSpPr>
          <p:cNvPr id="1048679" name="Title 7"/>
          <p:cNvSpPr>
            <a:spLocks noGrp="1"/>
          </p:cNvSpPr>
          <p:nvPr>
            <p:ph type="title"/>
          </p:nvPr>
        </p:nvSpPr>
        <p:spPr>
          <a:xfrm>
            <a:off x="457200" y="4953000"/>
            <a:ext cx="8153400" cy="762000"/>
          </a:xfrm>
        </p:spPr>
        <p:txBody>
          <a:bodyPr anchor="t">
            <a:normAutofit/>
          </a:bodyPr>
          <a:lstStyle>
            <a:lvl1pPr>
              <a:defRPr sz="3200"/>
            </a:lvl1pPr>
          </a:lstStyle>
          <a:p>
            <a:r>
              <a:rPr lang="ru-RU" smtClean="0"/>
              <a:t>Образец заголовка</a:t>
            </a:r>
            <a:endParaRPr lang="en-US" dirty="0"/>
          </a:p>
        </p:txBody>
      </p:sp>
      <p:sp>
        <p:nvSpPr>
          <p:cNvPr id="104868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576"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1048577"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048578"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748837CD-1018-4AAB-BA89-821890EAB7B9}" type="datetimeFigureOut">
              <a:rPr lang="ru-RU" smtClean="0"/>
              <a:pPr/>
              <a:t>18.04.2020</a:t>
            </a:fld>
            <a:endParaRPr lang="ru-RU"/>
          </a:p>
        </p:txBody>
      </p:sp>
      <p:sp>
        <p:nvSpPr>
          <p:cNvPr id="1048579"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ru-RU"/>
          </a:p>
        </p:txBody>
      </p:sp>
      <p:sp>
        <p:nvSpPr>
          <p:cNvPr id="1048580"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EB0E1203-7820-4B32-A5D7-729C0D3D46E3}" type="slidenum">
              <a:rPr lang="ru-RU" smtClean="0"/>
              <a:pPr/>
              <a:t>‹#›</a:t>
            </a:fld>
            <a:endParaRPr lang="ru-RU"/>
          </a:p>
        </p:txBody>
      </p:sp>
      <p:sp>
        <p:nvSpPr>
          <p:cNvPr id="1048581"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8582"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4" name="Заголовок 1"/>
          <p:cNvSpPr>
            <a:spLocks noGrp="1"/>
          </p:cNvSpPr>
          <p:nvPr>
            <p:ph type="title"/>
          </p:nvPr>
        </p:nvSpPr>
        <p:spPr>
          <a:xfrm>
            <a:off x="323528" y="188640"/>
            <a:ext cx="5791200" cy="1371600"/>
          </a:xfrm>
        </p:spPr>
        <p:txBody>
          <a:bodyPr/>
          <a:lstStyle/>
          <a:p>
            <a:endParaRPr lang="ru-RU" dirty="0"/>
          </a:p>
        </p:txBody>
      </p:sp>
      <p:sp>
        <p:nvSpPr>
          <p:cNvPr id="1048595" name="Объект 2"/>
          <p:cNvSpPr>
            <a:spLocks noGrp="1"/>
          </p:cNvSpPr>
          <p:nvPr>
            <p:ph idx="1"/>
          </p:nvPr>
        </p:nvSpPr>
        <p:spPr/>
        <p:txBody>
          <a:bodyPr/>
          <a:lstStyle/>
          <a:p>
            <a:endParaRPr lang="ru-RU" dirty="0"/>
          </a:p>
        </p:txBody>
      </p:sp>
      <p:pic>
        <p:nvPicPr>
          <p:cNvPr id="2097153" name="Picture 2" descr="C:\Users\222\Desktop\Ppt\hello_html_m48352507.jpg"/>
          <p:cNvPicPr>
            <a:picLocks noChangeAspect="1" noChangeArrowheads="1"/>
          </p:cNvPicPr>
          <p:nvPr/>
        </p:nvPicPr>
        <p:blipFill>
          <a:blip r:embed="rId3"/>
          <a:srcRect/>
          <a:stretch>
            <a:fillRect/>
          </a:stretch>
        </p:blipFill>
        <p:spPr bwMode="auto">
          <a:xfrm>
            <a:off x="0" y="0"/>
            <a:ext cx="9144000" cy="6858000"/>
          </a:xfrm>
          <a:prstGeom prst="rect">
            <a:avLst/>
          </a:prstGeom>
          <a:noFill/>
        </p:spPr>
      </p:pic>
      <p:sp>
        <p:nvSpPr>
          <p:cNvPr id="1048596" name="Овал 4"/>
          <p:cNvSpPr/>
          <p:nvPr/>
        </p:nvSpPr>
        <p:spPr>
          <a:xfrm>
            <a:off x="1489738" y="1190126"/>
            <a:ext cx="7654262" cy="3236408"/>
          </a:xfrm>
          <a:prstGeom prst="ellipse">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3000" b="1" dirty="0">
                <a:solidFill>
                  <a:schemeClr val="tx1"/>
                </a:solidFill>
                <a:latin typeface="Times New Roman" pitchFamily="18" charset="0"/>
                <a:cs typeface="Times New Roman" pitchFamily="18" charset="0"/>
              </a:rPr>
              <a:t>  </a:t>
            </a:r>
            <a:r>
              <a:rPr lang="ru-RU" sz="3000" b="1" dirty="0" smtClean="0">
                <a:solidFill>
                  <a:schemeClr val="tx1"/>
                </a:solidFill>
                <a:latin typeface="Times New Roman" pitchFamily="18" charset="0"/>
                <a:cs typeface="Times New Roman" pitchFamily="18" charset="0"/>
              </a:rPr>
              <a:t>                                                                                             </a:t>
            </a:r>
            <a:r>
              <a:rPr lang="uz-Latn-UZ" sz="3000" b="1" dirty="0" smtClean="0">
                <a:solidFill>
                  <a:schemeClr val="tx1"/>
                </a:solidFill>
                <a:latin typeface="Times New Roman" pitchFamily="18" charset="0"/>
                <a:cs typeface="Times New Roman" pitchFamily="18" charset="0"/>
              </a:rPr>
              <a:t>Morfemika </a:t>
            </a:r>
            <a:r>
              <a:rPr lang="uz-Latn-UZ" sz="3000" b="1" dirty="0">
                <a:solidFill>
                  <a:schemeClr val="tx1"/>
                </a:solidFill>
                <a:latin typeface="Times New Roman" pitchFamily="18" charset="0"/>
                <a:cs typeface="Times New Roman" pitchFamily="18" charset="0"/>
              </a:rPr>
              <a:t>va uning birligi haqida </a:t>
            </a:r>
            <a:endParaRPr lang="ru-RU" sz="3000" dirty="0">
              <a:solidFill>
                <a:schemeClr val="tx1"/>
              </a:solidFill>
              <a:latin typeface="Times New Roman" pitchFamily="18" charset="0"/>
              <a:cs typeface="Times New Roman" pitchFamily="18" charset="0"/>
            </a:endParaRPr>
          </a:p>
          <a:p>
            <a:r>
              <a:rPr lang="uz-Latn-UZ" sz="3000" b="1" dirty="0">
                <a:solidFill>
                  <a:schemeClr val="tx1"/>
                </a:solidFill>
                <a:latin typeface="Times New Roman" pitchFamily="18" charset="0"/>
                <a:cs typeface="Times New Roman" pitchFamily="18" charset="0"/>
              </a:rPr>
              <a:t>umumiy ma’lumot. </a:t>
            </a:r>
            <a:r>
              <a:rPr lang="uz-Cyrl-UZ" sz="3000" b="1" dirty="0" smtClean="0">
                <a:solidFill>
                  <a:schemeClr val="tx1"/>
                </a:solidFill>
                <a:latin typeface="Times New Roman" pitchFamily="18" charset="0"/>
                <a:cs typeface="Times New Roman" pitchFamily="18" charset="0"/>
              </a:rPr>
              <a:t>Asos </a:t>
            </a:r>
            <a:r>
              <a:rPr lang="uz-Cyrl-UZ" sz="3000" b="1" dirty="0">
                <a:solidFill>
                  <a:schemeClr val="tx1"/>
                </a:solidFill>
                <a:latin typeface="Times New Roman" pitchFamily="18" charset="0"/>
                <a:cs typeface="Times New Roman" pitchFamily="18" charset="0"/>
              </a:rPr>
              <a:t>va affiksal mоrfеmalar</a:t>
            </a:r>
            <a:endParaRPr lang="ru-RU" sz="3000" dirty="0">
              <a:solidFill>
                <a:schemeClr val="tx1"/>
              </a:solidFill>
              <a:latin typeface="Times New Roman" pitchFamily="18" charset="0"/>
              <a:cs typeface="Times New Roman" pitchFamily="18" charset="0"/>
            </a:endParaRPr>
          </a:p>
          <a:p>
            <a:r>
              <a:rPr lang="ru-RU" b="1" dirty="0"/>
              <a:t> </a:t>
            </a:r>
            <a:endParaRPr lang="ru-RU" dirty="0"/>
          </a:p>
          <a:p>
            <a:r>
              <a:rPr lang="es-ES" dirty="0"/>
              <a:t> </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2" name="Заголовок 1"/>
          <p:cNvSpPr>
            <a:spLocks noGrp="1"/>
          </p:cNvSpPr>
          <p:nvPr>
            <p:ph type="title"/>
          </p:nvPr>
        </p:nvSpPr>
        <p:spPr/>
        <p:txBody>
          <a:bodyPr/>
          <a:lstStyle/>
          <a:p>
            <a:endParaRPr lang="ru-RU"/>
          </a:p>
        </p:txBody>
      </p:sp>
      <p:pic>
        <p:nvPicPr>
          <p:cNvPr id="2097158" name="Picture 2" descr="C:\Users\222\Desktop\Ppt\Back-to-School-PPT-Backgrounds.jpg"/>
          <p:cNvPicPr>
            <a:picLocks noGrp="1" noChangeAspect="1" noChangeArrowheads="1"/>
          </p:cNvPicPr>
          <p:nvPr>
            <p:ph idx="1"/>
          </p:nvPr>
        </p:nvPicPr>
        <p:blipFill>
          <a:blip r:embed="rId2"/>
          <a:srcRect/>
          <a:stretch>
            <a:fillRect/>
          </a:stretch>
        </p:blipFill>
        <p:spPr bwMode="auto">
          <a:xfrm>
            <a:off x="0" y="0"/>
            <a:ext cx="9144000" cy="6858000"/>
          </a:xfrm>
          <a:prstGeom prst="rect">
            <a:avLst/>
          </a:prstGeom>
          <a:noFill/>
        </p:spPr>
      </p:pic>
      <p:sp>
        <p:nvSpPr>
          <p:cNvPr id="1048633" name="Прямоугольник 3"/>
          <p:cNvSpPr/>
          <p:nvPr/>
        </p:nvSpPr>
        <p:spPr>
          <a:xfrm>
            <a:off x="611559" y="2414405"/>
            <a:ext cx="8238326" cy="4028439"/>
          </a:xfrm>
          <a:prstGeom prst="rect">
            <a:avLst/>
          </a:prstGeom>
        </p:spPr>
        <p:txBody>
          <a:bodyPr wrap="square">
            <a:spAutoFit/>
          </a:bodyPr>
          <a:lstStyle/>
          <a:p>
            <a:r>
              <a:rPr lang="en-US" altLang="uz-Latn-UZ" sz="2700" dirty="0" smtClean="0">
                <a:latin typeface="Times New Roman" pitchFamily="18" charset="0"/>
                <a:cs typeface="Times New Roman" pitchFamily="18" charset="0"/>
              </a:rPr>
              <a:t>      </a:t>
            </a:r>
            <a:r>
              <a:rPr lang="uz-Latn-UZ" sz="2700" dirty="0" smtClean="0">
                <a:latin typeface="Times New Roman" pitchFamily="18" charset="0"/>
                <a:cs typeface="Times New Roman" pitchFamily="18" charset="0"/>
              </a:rPr>
              <a:t>Lug‘aviy shakl </a:t>
            </a:r>
            <a:r>
              <a:rPr lang="uz-Latn-UZ" sz="2700" dirty="0">
                <a:latin typeface="Times New Roman" pitchFamily="18" charset="0"/>
                <a:cs typeface="Times New Roman" pitchFamily="18" charset="0"/>
              </a:rPr>
              <a:t>hosil qiluvchi morfema leksema lug‘aviy ma’nosini nutqqa </a:t>
            </a:r>
            <a:r>
              <a:rPr lang="uz-Latn-UZ" sz="2700" dirty="0" smtClean="0">
                <a:latin typeface="Times New Roman" pitchFamily="18" charset="0"/>
                <a:cs typeface="Times New Roman" pitchFamily="18" charset="0"/>
              </a:rPr>
              <a:t>moslashtirish </a:t>
            </a:r>
            <a:r>
              <a:rPr lang="uz-Latn-UZ" sz="2700" dirty="0">
                <a:latin typeface="Times New Roman" pitchFamily="18" charset="0"/>
                <a:cs typeface="Times New Roman" pitchFamily="18" charset="0"/>
              </a:rPr>
              <a:t>vazifasini bajaradi. Masalan, [</a:t>
            </a:r>
            <a:r>
              <a:rPr lang="uz-Latn-UZ" sz="2700" i="1" dirty="0">
                <a:latin typeface="Times New Roman" pitchFamily="18" charset="0"/>
                <a:cs typeface="Times New Roman" pitchFamily="18" charset="0"/>
              </a:rPr>
              <a:t>kitob</a:t>
            </a:r>
            <a:r>
              <a:rPr lang="uz-Latn-UZ" sz="2700" dirty="0">
                <a:latin typeface="Times New Roman" pitchFamily="18" charset="0"/>
                <a:cs typeface="Times New Roman" pitchFamily="18" charset="0"/>
              </a:rPr>
              <a:t>] leksemasining sememasida birlik va ko‘plik ma’nosi noma’lum. Son lug‘aviy shakl hosil qiluvchisi bo‘lgan [–</a:t>
            </a:r>
            <a:r>
              <a:rPr lang="uz-Latn-UZ" sz="2700" i="1" dirty="0">
                <a:latin typeface="Times New Roman" pitchFamily="18" charset="0"/>
                <a:cs typeface="Times New Roman" pitchFamily="18" charset="0"/>
              </a:rPr>
              <a:t>lar</a:t>
            </a:r>
            <a:r>
              <a:rPr lang="uz-Latn-UZ" sz="2700" dirty="0">
                <a:latin typeface="Times New Roman" pitchFamily="18" charset="0"/>
                <a:cs typeface="Times New Roman" pitchFamily="18" charset="0"/>
              </a:rPr>
              <a:t>]</a:t>
            </a:r>
            <a:r>
              <a:rPr lang="uz-Latn-UZ" sz="2700" i="1" dirty="0">
                <a:latin typeface="Times New Roman" pitchFamily="18" charset="0"/>
                <a:cs typeface="Times New Roman" pitchFamily="18" charset="0"/>
              </a:rPr>
              <a:t> </a:t>
            </a:r>
            <a:r>
              <a:rPr lang="uz-Latn-UZ" sz="2700" dirty="0">
                <a:latin typeface="Times New Roman" pitchFamily="18" charset="0"/>
                <a:cs typeface="Times New Roman" pitchFamily="18" charset="0"/>
              </a:rPr>
              <a:t>uni ko‘plik tomon muayyanlashtiradi. Bu morfemaning o‘ziga xos turi </a:t>
            </a:r>
            <a:r>
              <a:rPr lang="uz-Latn-UZ" sz="2700" i="1" dirty="0">
                <a:latin typeface="Times New Roman" pitchFamily="18" charset="0"/>
                <a:cs typeface="Times New Roman" pitchFamily="18" charset="0"/>
              </a:rPr>
              <a:t>lug‘aviy-sintaktik shakl hosil qiluvchi morfema bo‘lib, </a:t>
            </a:r>
            <a:r>
              <a:rPr lang="uz-Latn-UZ" sz="2700" dirty="0">
                <a:latin typeface="Times New Roman" pitchFamily="18" charset="0"/>
                <a:cs typeface="Times New Roman" pitchFamily="18" charset="0"/>
              </a:rPr>
              <a:t>lug‘aviy ma’noni muayyanlashtirish, nutqqa xoslash bilan birga</a:t>
            </a:r>
            <a:r>
              <a:rPr lang="uz-Latn-UZ" sz="2700" i="1" dirty="0">
                <a:latin typeface="Times New Roman" pitchFamily="18" charset="0"/>
                <a:cs typeface="Times New Roman" pitchFamily="18" charset="0"/>
              </a:rPr>
              <a:t> ((kel</a:t>
            </a:r>
            <a:r>
              <a:rPr lang="uz-Latn-UZ" sz="2700" b="1" i="1" dirty="0">
                <a:latin typeface="Times New Roman" pitchFamily="18" charset="0"/>
                <a:cs typeface="Times New Roman" pitchFamily="18" charset="0"/>
              </a:rPr>
              <a:t>gan</a:t>
            </a:r>
            <a:r>
              <a:rPr lang="uz-Latn-UZ" sz="2700" dirty="0">
                <a:latin typeface="Times New Roman" pitchFamily="18" charset="0"/>
                <a:cs typeface="Times New Roman" pitchFamily="18" charset="0"/>
              </a:rPr>
              <a:t>)</a:t>
            </a:r>
            <a:r>
              <a:rPr lang="uz-Latn-UZ" sz="2700" i="1" dirty="0">
                <a:latin typeface="Times New Roman" pitchFamily="18" charset="0"/>
                <a:cs typeface="Times New Roman" pitchFamily="18" charset="0"/>
              </a:rPr>
              <a:t>, </a:t>
            </a:r>
            <a:r>
              <a:rPr lang="uz-Latn-UZ" sz="2700" dirty="0">
                <a:latin typeface="Times New Roman" pitchFamily="18" charset="0"/>
                <a:cs typeface="Times New Roman" pitchFamily="18" charset="0"/>
              </a:rPr>
              <a:t>(o‘</a:t>
            </a:r>
            <a:r>
              <a:rPr lang="uz-Latn-UZ" sz="2700" i="1" dirty="0">
                <a:latin typeface="Times New Roman" pitchFamily="18" charset="0"/>
                <a:cs typeface="Times New Roman" pitchFamily="18" charset="0"/>
              </a:rPr>
              <a:t>qi</a:t>
            </a:r>
            <a:r>
              <a:rPr lang="uz-Latn-UZ" sz="2700" b="1" i="1" dirty="0">
                <a:latin typeface="Times New Roman" pitchFamily="18" charset="0"/>
                <a:cs typeface="Times New Roman" pitchFamily="18" charset="0"/>
              </a:rPr>
              <a:t>gach</a:t>
            </a:r>
            <a:r>
              <a:rPr lang="uz-Latn-UZ" sz="2700" dirty="0">
                <a:latin typeface="Times New Roman" pitchFamily="18" charset="0"/>
                <a:cs typeface="Times New Roman" pitchFamily="18" charset="0"/>
              </a:rPr>
              <a:t>))</a:t>
            </a:r>
            <a:r>
              <a:rPr lang="uz-Latn-UZ" sz="2700" i="1" dirty="0">
                <a:latin typeface="Times New Roman" pitchFamily="18" charset="0"/>
                <a:cs typeface="Times New Roman" pitchFamily="18" charset="0"/>
              </a:rPr>
              <a:t>, </a:t>
            </a:r>
            <a:r>
              <a:rPr lang="uz-Latn-UZ" sz="2700" dirty="0">
                <a:latin typeface="Times New Roman" pitchFamily="18" charset="0"/>
                <a:cs typeface="Times New Roman" pitchFamily="18" charset="0"/>
              </a:rPr>
              <a:t>so‘zni sintaktik aloqaga ham kiritadi: </a:t>
            </a:r>
            <a:r>
              <a:rPr lang="uz-Latn-UZ" sz="2700" i="1" dirty="0">
                <a:latin typeface="Times New Roman" pitchFamily="18" charset="0"/>
                <a:cs typeface="Times New Roman" pitchFamily="18" charset="0"/>
              </a:rPr>
              <a:t>o‘qi</a:t>
            </a:r>
            <a:r>
              <a:rPr lang="uz-Latn-UZ" sz="2700" b="1" i="1" dirty="0">
                <a:latin typeface="Times New Roman" pitchFamily="18" charset="0"/>
                <a:cs typeface="Times New Roman" pitchFamily="18" charset="0"/>
              </a:rPr>
              <a:t>gan</a:t>
            </a:r>
            <a:r>
              <a:rPr lang="uz-Latn-UZ" sz="2700" i="1" dirty="0">
                <a:latin typeface="Times New Roman" pitchFamily="18" charset="0"/>
                <a:cs typeface="Times New Roman" pitchFamily="18" charset="0"/>
              </a:rPr>
              <a:t> bola, o‘qi</a:t>
            </a:r>
            <a:r>
              <a:rPr lang="uz-Latn-UZ" sz="2700" b="1" i="1" dirty="0">
                <a:latin typeface="Times New Roman" pitchFamily="18" charset="0"/>
                <a:cs typeface="Times New Roman" pitchFamily="18" charset="0"/>
              </a:rPr>
              <a:t>gach</a:t>
            </a:r>
            <a:r>
              <a:rPr lang="uz-Latn-UZ" sz="2700" i="1" dirty="0">
                <a:latin typeface="Times New Roman" pitchFamily="18" charset="0"/>
                <a:cs typeface="Times New Roman" pitchFamily="18" charset="0"/>
              </a:rPr>
              <a:t> gapirmoq.</a:t>
            </a:r>
            <a:endParaRPr lang="ru-RU" sz="27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4" name="Заголовок 1048633"/>
          <p:cNvSpPr>
            <a:spLocks noGrp="1"/>
          </p:cNvSpPr>
          <p:nvPr>
            <p:ph type="title"/>
          </p:nvPr>
        </p:nvSpPr>
        <p:spPr/>
        <p:txBody>
          <a:bodyPr/>
          <a:lstStyle/>
          <a:p>
            <a:endParaRPr lang="ru-RU"/>
          </a:p>
        </p:txBody>
      </p:sp>
      <p:sp>
        <p:nvSpPr>
          <p:cNvPr id="1048635" name="Содержимое 1048634"/>
          <p:cNvSpPr>
            <a:spLocks noGrp="1"/>
          </p:cNvSpPr>
          <p:nvPr>
            <p:ph idx="1"/>
          </p:nvPr>
        </p:nvSpPr>
        <p:spPr/>
        <p:txBody>
          <a:bodyPr/>
          <a:lstStyle/>
          <a:p>
            <a:endParaRPr lang="ru-RU"/>
          </a:p>
        </p:txBody>
      </p:sp>
      <p:pic>
        <p:nvPicPr>
          <p:cNvPr id="2097159" name="Рисунок 2097158"/>
          <p:cNvPicPr>
            <a:picLocks/>
          </p:cNvPicPr>
          <p:nvPr/>
        </p:nvPicPr>
        <p:blipFill>
          <a:blip r:embed="rId2"/>
          <a:stretch>
            <a:fillRect/>
          </a:stretch>
        </p:blipFill>
        <p:spPr>
          <a:xfrm>
            <a:off x="0" y="131351"/>
            <a:ext cx="9144000" cy="6595298"/>
          </a:xfrm>
          <a:prstGeom prst="rect">
            <a:avLst/>
          </a:prstGeom>
        </p:spPr>
      </p:pic>
      <p:sp>
        <p:nvSpPr>
          <p:cNvPr id="1048636" name="TextBox 1048635"/>
          <p:cNvSpPr txBox="1"/>
          <p:nvPr/>
        </p:nvSpPr>
        <p:spPr>
          <a:xfrm>
            <a:off x="383154" y="2291808"/>
            <a:ext cx="8377690" cy="4434840"/>
          </a:xfrm>
          <a:prstGeom prst="rect">
            <a:avLst/>
          </a:prstGeom>
        </p:spPr>
        <p:txBody>
          <a:bodyPr wrap="square" rtlCol="0">
            <a:spAutoFit/>
          </a:bodyPr>
          <a:lstStyle/>
          <a:p>
            <a:r>
              <a:rPr lang="en-US" altLang="ru-RU" sz="3200">
                <a:solidFill>
                  <a:srgbClr val="000000"/>
                </a:solidFill>
                <a:latin typeface="Times New Roman"/>
                <a:ea typeface="Times New Roman"/>
                <a:cs typeface="Times New Roman"/>
              </a:rPr>
              <a:t>    </a:t>
            </a:r>
            <a:r>
              <a:rPr lang="ru-RU" sz="3200">
                <a:solidFill>
                  <a:srgbClr val="000000"/>
                </a:solidFill>
                <a:latin typeface="Times New Roman"/>
                <a:ea typeface="Times New Roman"/>
                <a:cs typeface="Times New Roman"/>
              </a:rPr>
              <a:t>Sintaktik shakl hosil qiluvchi morfema </a:t>
            </a:r>
            <a:r>
              <a:rPr lang="en-US" altLang="ru-RU" sz="3200">
                <a:solidFill>
                  <a:srgbClr val="000000"/>
                </a:solidFill>
                <a:latin typeface="Times New Roman"/>
                <a:ea typeface="Times New Roman"/>
                <a:cs typeface="Times New Roman"/>
              </a:rPr>
              <a:t>so'zning </a:t>
            </a:r>
            <a:r>
              <a:rPr lang="ru-RU" sz="3200">
                <a:solidFill>
                  <a:srgbClr val="000000"/>
                </a:solidFill>
                <a:latin typeface="Times New Roman"/>
                <a:ea typeface="Times New Roman"/>
                <a:cs typeface="Times New Roman"/>
              </a:rPr>
              <a:t>sintaktik qurilmadagi ornini belgilaydi. Masalan, kesimlik kategoriyasi sozga kesimlik mavqeini beradi. Kesimning ega va hol bilan sintaktik aloqasini ta’minlaydi. Kelishik morfemalari oldingi mutaqil so‘zni keyingi, egalik qo‘shimchalari esa keyingi mustaqil so‘zni oldingisiga bog‘lash vazifasini bajaradi.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7" name="Заголовок 1"/>
          <p:cNvSpPr>
            <a:spLocks noGrp="1"/>
          </p:cNvSpPr>
          <p:nvPr>
            <p:ph type="title"/>
          </p:nvPr>
        </p:nvSpPr>
        <p:spPr/>
        <p:txBody>
          <a:bodyPr/>
          <a:lstStyle/>
          <a:p>
            <a:endParaRPr lang="ru-RU"/>
          </a:p>
        </p:txBody>
      </p:sp>
      <p:sp>
        <p:nvSpPr>
          <p:cNvPr id="1048638" name="Объект 2"/>
          <p:cNvSpPr>
            <a:spLocks noGrp="1"/>
          </p:cNvSpPr>
          <p:nvPr>
            <p:ph idx="1"/>
          </p:nvPr>
        </p:nvSpPr>
        <p:spPr/>
        <p:txBody>
          <a:bodyPr/>
          <a:lstStyle/>
          <a:p>
            <a:endParaRPr lang="ru-RU"/>
          </a:p>
        </p:txBody>
      </p:sp>
      <p:pic>
        <p:nvPicPr>
          <p:cNvPr id="2097160" name="Рисунок 2097159"/>
          <p:cNvPicPr>
            <a:picLocks/>
          </p:cNvPicPr>
          <p:nvPr/>
        </p:nvPicPr>
        <p:blipFill>
          <a:blip r:embed="rId2"/>
          <a:stretch>
            <a:fillRect/>
          </a:stretch>
        </p:blipFill>
        <p:spPr>
          <a:xfrm>
            <a:off x="0" y="-2883"/>
            <a:ext cx="9144000" cy="6860883"/>
          </a:xfrm>
          <a:prstGeom prst="rect">
            <a:avLst/>
          </a:prstGeom>
        </p:spPr>
      </p:pic>
      <p:sp>
        <p:nvSpPr>
          <p:cNvPr id="1048639" name="TextBox 1048638"/>
          <p:cNvSpPr txBox="1"/>
          <p:nvPr/>
        </p:nvSpPr>
        <p:spPr>
          <a:xfrm>
            <a:off x="457199" y="1752599"/>
            <a:ext cx="7774980" cy="815340"/>
          </a:xfrm>
          <a:prstGeom prst="rect">
            <a:avLst/>
          </a:prstGeom>
        </p:spPr>
        <p:txBody>
          <a:bodyPr wrap="square" rtlCol="0">
            <a:spAutoFit/>
          </a:bodyPr>
          <a:lstStyle/>
          <a:p>
            <a:r>
              <a:rPr lang="en-US" altLang="ru-RU" sz="4900">
                <a:solidFill>
                  <a:srgbClr val="000000"/>
                </a:solidFill>
              </a:rPr>
              <a:t> E'tiboringiz uchun rahmat!!!</a:t>
            </a:r>
            <a:endParaRPr lang="ru-RU" sz="4900">
              <a:solidFill>
                <a:srgbClr val="0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0" name="Заголовок 11"/>
          <p:cNvSpPr>
            <a:spLocks noGrp="1"/>
          </p:cNvSpPr>
          <p:nvPr>
            <p:ph type="title"/>
          </p:nvPr>
        </p:nvSpPr>
        <p:spPr/>
        <p:txBody>
          <a:bodyPr/>
          <a:lstStyle/>
          <a:p>
            <a:endParaRPr lang="ru-RU"/>
          </a:p>
        </p:txBody>
      </p:sp>
      <p:sp>
        <p:nvSpPr>
          <p:cNvPr id="1048601" name="Объект 12"/>
          <p:cNvSpPr>
            <a:spLocks noGrp="1"/>
          </p:cNvSpPr>
          <p:nvPr>
            <p:ph idx="1"/>
          </p:nvPr>
        </p:nvSpPr>
        <p:spPr/>
        <p:txBody>
          <a:bodyPr/>
          <a:lstStyle/>
          <a:p>
            <a:endParaRPr lang="ru-RU"/>
          </a:p>
        </p:txBody>
      </p:sp>
      <p:pic>
        <p:nvPicPr>
          <p:cNvPr id="2097154" name="Picture 2" descr="C:\Users\222\Desktop\Ppt\44046_m.jpg"/>
          <p:cNvPicPr>
            <a:picLocks noChangeAspect="1" noChangeArrowheads="1"/>
          </p:cNvPicPr>
          <p:nvPr/>
        </p:nvPicPr>
        <p:blipFill>
          <a:blip r:embed="rId2"/>
          <a:srcRect/>
          <a:stretch>
            <a:fillRect/>
          </a:stretch>
        </p:blipFill>
        <p:spPr bwMode="auto">
          <a:xfrm>
            <a:off x="0" y="52813"/>
            <a:ext cx="9144000" cy="6805186"/>
          </a:xfrm>
          <a:prstGeom prst="rect">
            <a:avLst/>
          </a:prstGeom>
          <a:noFill/>
        </p:spPr>
      </p:pic>
      <p:sp>
        <p:nvSpPr>
          <p:cNvPr id="1048602" name="Овальная выноска 3"/>
          <p:cNvSpPr/>
          <p:nvPr/>
        </p:nvSpPr>
        <p:spPr>
          <a:xfrm>
            <a:off x="3373389" y="404664"/>
            <a:ext cx="3312368" cy="972688"/>
          </a:xfrm>
          <a:prstGeom prst="wedgeEllipseCallou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err="1" smtClean="0">
                <a:latin typeface="Times New Roman" pitchFamily="18" charset="0"/>
                <a:cs typeface="Times New Roman" pitchFamily="18" charset="0"/>
              </a:rPr>
              <a:t>Reja</a:t>
            </a:r>
            <a:r>
              <a:rPr lang="en-US" dirty="0" smtClean="0"/>
              <a:t>:</a:t>
            </a:r>
            <a:endParaRPr lang="ru-RU" dirty="0"/>
          </a:p>
        </p:txBody>
      </p:sp>
      <p:sp>
        <p:nvSpPr>
          <p:cNvPr id="1048603" name="Пятиугольник 13"/>
          <p:cNvSpPr/>
          <p:nvPr/>
        </p:nvSpPr>
        <p:spPr>
          <a:xfrm>
            <a:off x="2410520" y="2056036"/>
            <a:ext cx="6336704" cy="720080"/>
          </a:xfrm>
          <a:prstGeom prst="homePlat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200" b="1" dirty="0" smtClean="0">
                <a:latin typeface="Times New Roman" pitchFamily="18" charset="0"/>
                <a:cs typeface="Times New Roman" pitchFamily="18" charset="0"/>
              </a:rPr>
              <a:t>     1.Morfemika </a:t>
            </a:r>
            <a:r>
              <a:rPr lang="en-US" sz="2200" b="1" dirty="0" err="1">
                <a:latin typeface="Times New Roman" pitchFamily="18" charset="0"/>
                <a:cs typeface="Times New Roman" pitchFamily="18" charset="0"/>
              </a:rPr>
              <a:t>ta’limot</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sifatida</a:t>
            </a:r>
            <a:endParaRPr lang="ru-RU" sz="2200" dirty="0">
              <a:latin typeface="Times New Roman" pitchFamily="18" charset="0"/>
              <a:cs typeface="Times New Roman" pitchFamily="18" charset="0"/>
            </a:endParaRPr>
          </a:p>
        </p:txBody>
      </p:sp>
      <p:sp>
        <p:nvSpPr>
          <p:cNvPr id="1048604" name="Пятиугольник 17"/>
          <p:cNvSpPr/>
          <p:nvPr/>
        </p:nvSpPr>
        <p:spPr>
          <a:xfrm>
            <a:off x="2410520" y="3095367"/>
            <a:ext cx="6336704" cy="720080"/>
          </a:xfrm>
          <a:prstGeom prst="homePlat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smtClean="0">
                <a:latin typeface="Times New Roman" pitchFamily="18" charset="0"/>
                <a:cs typeface="Times New Roman" pitchFamily="18" charset="0"/>
              </a:rPr>
              <a:t>2.</a:t>
            </a:r>
            <a:r>
              <a:rPr lang="uz-Latn-UZ" sz="2200" b="1" dirty="0" smtClean="0">
                <a:latin typeface="Times New Roman" pitchFamily="18" charset="0"/>
                <a:cs typeface="Times New Roman" pitchFamily="18" charset="0"/>
              </a:rPr>
              <a:t>So‘zning </a:t>
            </a:r>
            <a:r>
              <a:rPr lang="uz-Latn-UZ" sz="2200" b="1" dirty="0">
                <a:latin typeface="Times New Roman" pitchFamily="18" charset="0"/>
                <a:cs typeface="Times New Roman" pitchFamily="18" charset="0"/>
              </a:rPr>
              <a:t>morfemik strukturasidagi o‘zgarish</a:t>
            </a:r>
            <a:r>
              <a:rPr lang="ru-RU" sz="2200" b="1" dirty="0" err="1">
                <a:latin typeface="Times New Roman" pitchFamily="18" charset="0"/>
                <a:cs typeface="Times New Roman" pitchFamily="18" charset="0"/>
              </a:rPr>
              <a:t>lar</a:t>
            </a:r>
            <a:r>
              <a:rPr lang="uz-Latn-UZ" sz="2200" b="1" dirty="0">
                <a:latin typeface="Times New Roman" pitchFamily="18" charset="0"/>
                <a:cs typeface="Times New Roman" pitchFamily="18" charset="0"/>
              </a:rPr>
              <a:t>.</a:t>
            </a:r>
            <a:endParaRPr lang="ru-RU" sz="2200" dirty="0">
              <a:latin typeface="Times New Roman" pitchFamily="18" charset="0"/>
              <a:cs typeface="Times New Roman" pitchFamily="18" charset="0"/>
            </a:endParaRPr>
          </a:p>
        </p:txBody>
      </p:sp>
      <p:sp>
        <p:nvSpPr>
          <p:cNvPr id="1048605" name="Пятиугольник 18"/>
          <p:cNvSpPr/>
          <p:nvPr/>
        </p:nvSpPr>
        <p:spPr>
          <a:xfrm>
            <a:off x="2409280" y="4134296"/>
            <a:ext cx="6337944" cy="662856"/>
          </a:xfrm>
          <a:prstGeom prst="homePlat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b="1" dirty="0" smtClean="0">
                <a:latin typeface="Times New Roman" pitchFamily="18" charset="0"/>
                <a:cs typeface="Times New Roman" pitchFamily="18" charset="0"/>
              </a:rPr>
              <a:t> </a:t>
            </a:r>
            <a:r>
              <a:rPr lang="en-US" sz="2200" b="1" dirty="0" smtClean="0">
                <a:latin typeface="Times New Roman" pitchFamily="18" charset="0"/>
                <a:cs typeface="Times New Roman" pitchFamily="18" charset="0"/>
              </a:rPr>
              <a:t>   3.</a:t>
            </a:r>
            <a:r>
              <a:rPr lang="uz-Latn-UZ" sz="2200" b="1" dirty="0" smtClean="0">
                <a:latin typeface="Times New Roman" pitchFamily="18" charset="0"/>
                <a:cs typeface="Times New Roman" pitchFamily="18" charset="0"/>
              </a:rPr>
              <a:t>Morfemalarning </a:t>
            </a:r>
            <a:r>
              <a:rPr lang="en-US" altLang="uz-Latn-UZ" sz="2200" b="1" dirty="0" smtClean="0">
                <a:solidFill>
                  <a:schemeClr val="lt1"/>
                </a:solidFill>
                <a:latin typeface="Times New Roman" pitchFamily="18" charset="0"/>
                <a:cs typeface="Times New Roman" pitchFamily="18" charset="0"/>
              </a:rPr>
              <a:t>funksional-semantik </a:t>
            </a:r>
            <a:r>
              <a:rPr lang="uz-Latn-UZ" sz="2200" b="1" dirty="0">
                <a:latin typeface="Times New Roman" pitchFamily="18" charset="0"/>
                <a:cs typeface="Times New Roman" pitchFamily="18" charset="0"/>
              </a:rPr>
              <a:t>tasnifi.</a:t>
            </a:r>
            <a:endParaRPr lang="ru-RU" sz="2200" dirty="0">
              <a:latin typeface="Times New Roman" pitchFamily="18" charset="0"/>
              <a:cs typeface="Times New Roman" pitchFamily="18" charset="0"/>
            </a:endParaRPr>
          </a:p>
          <a:p>
            <a:r>
              <a:rPr lang="ru-RU" dirty="0"/>
              <a:t> </a:t>
            </a:r>
            <a:endParaRPr lang="zh-CN"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6" name="Заголовок 1"/>
          <p:cNvSpPr>
            <a:spLocks noGrp="1"/>
          </p:cNvSpPr>
          <p:nvPr>
            <p:ph type="title"/>
          </p:nvPr>
        </p:nvSpPr>
        <p:spPr/>
        <p:txBody>
          <a:bodyPr/>
          <a:lstStyle/>
          <a:p>
            <a:endParaRPr lang="ru-RU"/>
          </a:p>
        </p:txBody>
      </p:sp>
      <p:pic>
        <p:nvPicPr>
          <p:cNvPr id="2097155" name="Picture 2" descr="C:\Users\222\Desktop\Ppt\c0e53ba8-194e-9355-6333-1017a70b47cb.jpg"/>
          <p:cNvPicPr>
            <a:picLocks noGrp="1" noChangeAspect="1" noChangeArrowheads="1"/>
          </p:cNvPicPr>
          <p:nvPr>
            <p:ph idx="1"/>
          </p:nvPr>
        </p:nvPicPr>
        <p:blipFill>
          <a:blip r:embed="rId2"/>
          <a:srcRect/>
          <a:stretch>
            <a:fillRect/>
          </a:stretch>
        </p:blipFill>
        <p:spPr bwMode="auto">
          <a:xfrm>
            <a:off x="0" y="-10629"/>
            <a:ext cx="9144000" cy="6858000"/>
          </a:xfrm>
          <a:prstGeom prst="rect">
            <a:avLst/>
          </a:prstGeom>
          <a:noFill/>
        </p:spPr>
      </p:pic>
      <p:sp>
        <p:nvSpPr>
          <p:cNvPr id="1048607" name="Вертикальный свиток 4"/>
          <p:cNvSpPr/>
          <p:nvPr/>
        </p:nvSpPr>
        <p:spPr>
          <a:xfrm>
            <a:off x="0" y="219569"/>
            <a:ext cx="9119294" cy="3681949"/>
          </a:xfrm>
          <a:prstGeom prst="verticalScroll">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2800" dirty="0" smtClean="0">
                <a:latin typeface="Times New Roman" pitchFamily="18" charset="0"/>
                <a:cs typeface="Times New Roman" pitchFamily="18" charset="0"/>
              </a:rPr>
              <a:t>	</a:t>
            </a:r>
            <a:r>
              <a:rPr lang="uz-Latn-UZ" sz="2800" dirty="0" smtClean="0">
                <a:latin typeface="Times New Roman" pitchFamily="18" charset="0"/>
                <a:cs typeface="Times New Roman" pitchFamily="18" charset="0"/>
              </a:rPr>
              <a:t>Morfemika </a:t>
            </a:r>
            <a:r>
              <a:rPr lang="uz-Latn-UZ" sz="2800" dirty="0">
                <a:latin typeface="Times New Roman" pitchFamily="18" charset="0"/>
                <a:cs typeface="Times New Roman" pitchFamily="18" charset="0"/>
              </a:rPr>
              <a:t>so‘zning nomustaqil tarkibiy qismi haqidagi ta’limot. Ma’lumki, o‘zbek </a:t>
            </a:r>
            <a:r>
              <a:rPr lang="uz-Latn-UZ" sz="2800" dirty="0" smtClean="0">
                <a:latin typeface="Times New Roman" pitchFamily="18" charset="0"/>
                <a:cs typeface="Times New Roman" pitchFamily="18" charset="0"/>
              </a:rPr>
              <a:t>tilida</a:t>
            </a:r>
            <a:r>
              <a:rPr lang="uz-Latn-UZ" sz="2800" dirty="0">
                <a:latin typeface="Times New Roman" pitchFamily="18" charset="0"/>
                <a:cs typeface="Times New Roman" pitchFamily="18" charset="0"/>
              </a:rPr>
              <a:t>, flektiv tillardagidan farqli o‘laroq, o‘zak mustaqil ma’no </a:t>
            </a:r>
            <a:r>
              <a:rPr lang="uz-Latn-UZ" sz="2800" dirty="0" smtClean="0">
                <a:latin typeface="Times New Roman" pitchFamily="18" charset="0"/>
                <a:cs typeface="Times New Roman" pitchFamily="18" charset="0"/>
              </a:rPr>
              <a:t>anglatish xususiyatiga </a:t>
            </a:r>
            <a:r>
              <a:rPr lang="uz-Latn-UZ" sz="2800" dirty="0">
                <a:latin typeface="Times New Roman" pitchFamily="18" charset="0"/>
                <a:cs typeface="Times New Roman" pitchFamily="18" charset="0"/>
              </a:rPr>
              <a:t>ega. So‘zning o‘zakdan boshqa qismlari esa undan ayricha qo‘llanmaydi va ma’no anglatmaydi. Shuning uchun ular </a:t>
            </a:r>
            <a:r>
              <a:rPr lang="uz-Latn-UZ" sz="2800" i="1" dirty="0">
                <a:latin typeface="Times New Roman" pitchFamily="18" charset="0"/>
                <a:cs typeface="Times New Roman" pitchFamily="18" charset="0"/>
              </a:rPr>
              <a:t>morfema </a:t>
            </a:r>
            <a:r>
              <a:rPr lang="uz-Latn-UZ" sz="2800" dirty="0">
                <a:latin typeface="Times New Roman" pitchFamily="18" charset="0"/>
                <a:cs typeface="Times New Roman" pitchFamily="18" charset="0"/>
              </a:rPr>
              <a:t>deyiladi. </a:t>
            </a:r>
            <a:endParaRPr lang="ru-RU" sz="28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8" name="Заголовок 1"/>
          <p:cNvSpPr>
            <a:spLocks noGrp="1"/>
          </p:cNvSpPr>
          <p:nvPr>
            <p:ph type="title"/>
          </p:nvPr>
        </p:nvSpPr>
        <p:spPr/>
        <p:txBody>
          <a:bodyPr/>
          <a:lstStyle/>
          <a:p>
            <a:endParaRPr lang="ru-RU"/>
          </a:p>
        </p:txBody>
      </p:sp>
      <p:pic>
        <p:nvPicPr>
          <p:cNvPr id="2097156" name="Picture 2" descr="C:\Users\222\Desktop\Ppt\Back-to-School-PPT-Backgrounds.jpg"/>
          <p:cNvPicPr>
            <a:picLocks noGrp="1" noChangeAspect="1" noChangeArrowheads="1"/>
          </p:cNvPicPr>
          <p:nvPr>
            <p:ph idx="1"/>
          </p:nvPr>
        </p:nvPicPr>
        <p:blipFill>
          <a:blip r:embed="rId2"/>
          <a:srcRect/>
          <a:stretch>
            <a:fillRect/>
          </a:stretch>
        </p:blipFill>
        <p:spPr bwMode="auto">
          <a:xfrm>
            <a:off x="1" y="2625"/>
            <a:ext cx="9143999" cy="6858000"/>
          </a:xfrm>
          <a:prstGeom prst="rect">
            <a:avLst/>
          </a:prstGeom>
          <a:noFill/>
        </p:spPr>
      </p:pic>
      <p:sp>
        <p:nvSpPr>
          <p:cNvPr id="1048609" name="Блок-схема: альтернативный процесс 4"/>
          <p:cNvSpPr/>
          <p:nvPr/>
        </p:nvSpPr>
        <p:spPr>
          <a:xfrm>
            <a:off x="323528" y="2348880"/>
            <a:ext cx="8640960" cy="4283253"/>
          </a:xfrm>
          <a:prstGeom prst="flowChartAlternateProcess">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48610" name="Прямоугольник 5"/>
          <p:cNvSpPr/>
          <p:nvPr/>
        </p:nvSpPr>
        <p:spPr>
          <a:xfrm>
            <a:off x="539552" y="2413338"/>
            <a:ext cx="8136904" cy="3825240"/>
          </a:xfrm>
          <a:prstGeom prst="rect">
            <a:avLst/>
          </a:prstGeom>
        </p:spPr>
        <p:txBody>
          <a:bodyPr wrap="square">
            <a:spAutoFit/>
          </a:bodyPr>
          <a:lstStyle/>
          <a:p>
            <a:r>
              <a:rPr lang="ru-RU" sz="3600" dirty="0" smtClean="0">
                <a:latin typeface="Times New Roman" pitchFamily="18" charset="0"/>
                <a:cs typeface="Times New Roman" pitchFamily="18" charset="0"/>
              </a:rPr>
              <a:t>  </a:t>
            </a:r>
            <a:r>
              <a:rPr lang="uz-Latn-UZ" sz="3600" dirty="0" smtClean="0">
                <a:latin typeface="Times New Roman" pitchFamily="18" charset="0"/>
                <a:cs typeface="Times New Roman" pitchFamily="18" charset="0"/>
              </a:rPr>
              <a:t>Leksema </a:t>
            </a:r>
            <a:r>
              <a:rPr lang="uz-Latn-UZ" sz="3600" dirty="0">
                <a:latin typeface="Times New Roman" pitchFamily="18" charset="0"/>
                <a:cs typeface="Times New Roman" pitchFamily="18" charset="0"/>
              </a:rPr>
              <a:t>shakllanuvchanlik, morfema shakllantiruvchanlik belgisiga ega. Nomustaqillik tabiati va leksemaga shakl berish vazifasiga xoslanganligi ularni </a:t>
            </a:r>
            <a:r>
              <a:rPr lang="uz-Latn-UZ" sz="3600" i="1" dirty="0">
                <a:latin typeface="Times New Roman" pitchFamily="18" charset="0"/>
                <a:cs typeface="Times New Roman" pitchFamily="18" charset="0"/>
              </a:rPr>
              <a:t>morfema </a:t>
            </a:r>
            <a:r>
              <a:rPr lang="uz-Latn-UZ" sz="3600" dirty="0">
                <a:latin typeface="Times New Roman" pitchFamily="18" charset="0"/>
                <a:cs typeface="Times New Roman" pitchFamily="18" charset="0"/>
              </a:rPr>
              <a:t>deb atashga olib </a:t>
            </a:r>
            <a:r>
              <a:rPr lang="uz-Latn-UZ" sz="3600" dirty="0" smtClean="0">
                <a:latin typeface="Times New Roman" pitchFamily="18" charset="0"/>
                <a:cs typeface="Times New Roman" pitchFamily="18" charset="0"/>
              </a:rPr>
              <a:t>kelgan.Morfemaning </a:t>
            </a:r>
            <a:r>
              <a:rPr lang="uz-Latn-UZ" sz="3600" dirty="0">
                <a:latin typeface="Times New Roman" pitchFamily="18" charset="0"/>
                <a:cs typeface="Times New Roman" pitchFamily="18" charset="0"/>
              </a:rPr>
              <a:t>nutqiy ko‘rinishi </a:t>
            </a:r>
            <a:r>
              <a:rPr lang="uz-Latn-UZ" sz="3600" i="1" dirty="0">
                <a:latin typeface="Times New Roman" pitchFamily="18" charset="0"/>
                <a:cs typeface="Times New Roman" pitchFamily="18" charset="0"/>
              </a:rPr>
              <a:t>q</a:t>
            </a:r>
            <a:r>
              <a:rPr lang="uz-Latn-UZ" sz="3600" dirty="0">
                <a:latin typeface="Times New Roman" pitchFamily="18" charset="0"/>
                <a:cs typeface="Times New Roman" pitchFamily="18" charset="0"/>
              </a:rPr>
              <a:t>o‘</a:t>
            </a:r>
            <a:r>
              <a:rPr lang="uz-Latn-UZ" sz="3600" i="1" dirty="0">
                <a:latin typeface="Times New Roman" pitchFamily="18" charset="0"/>
                <a:cs typeface="Times New Roman" pitchFamily="18" charset="0"/>
              </a:rPr>
              <a:t>shimcha </a:t>
            </a:r>
            <a:r>
              <a:rPr lang="uz-Latn-UZ" sz="3600" dirty="0">
                <a:latin typeface="Times New Roman" pitchFamily="18" charset="0"/>
                <a:cs typeface="Times New Roman" pitchFamily="18" charset="0"/>
              </a:rPr>
              <a:t>deyiladi.</a:t>
            </a:r>
            <a:endParaRPr lang="ru-RU" sz="36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1" name="Объект 2"/>
          <p:cNvSpPr>
            <a:spLocks noGrp="1"/>
          </p:cNvSpPr>
          <p:nvPr>
            <p:ph idx="1"/>
          </p:nvPr>
        </p:nvSpPr>
        <p:spPr/>
        <p:txBody>
          <a:bodyPr/>
          <a:lstStyle/>
          <a:p>
            <a:endParaRPr lang="ru-RU" dirty="0"/>
          </a:p>
        </p:txBody>
      </p:sp>
      <p:sp>
        <p:nvSpPr>
          <p:cNvPr id="1048612" name="Горизонтальный свиток 3"/>
          <p:cNvSpPr/>
          <p:nvPr/>
        </p:nvSpPr>
        <p:spPr>
          <a:xfrm>
            <a:off x="185057" y="0"/>
            <a:ext cx="8496944" cy="6942721"/>
          </a:xfrm>
          <a:prstGeom prst="horizontalScroll">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48613" name="Прямоугольник 4"/>
          <p:cNvSpPr/>
          <p:nvPr/>
        </p:nvSpPr>
        <p:spPr>
          <a:xfrm>
            <a:off x="1475656" y="1305342"/>
            <a:ext cx="6696744" cy="4358640"/>
          </a:xfrm>
          <a:prstGeom prst="rect">
            <a:avLst/>
          </a:prstGeom>
        </p:spPr>
        <p:txBody>
          <a:bodyPr wrap="square">
            <a:spAutoFit/>
          </a:bodyPr>
          <a:lstStyle/>
          <a:p>
            <a:r>
              <a:rPr lang="uz-Latn-UZ" sz="2500" dirty="0">
                <a:solidFill>
                  <a:schemeClr val="bg2">
                    <a:lumMod val="20000"/>
                    <a:lumOff val="80000"/>
                  </a:schemeClr>
                </a:solidFill>
                <a:latin typeface="Times New Roman" pitchFamily="18" charset="0"/>
                <a:cs typeface="Times New Roman" pitchFamily="18" charset="0"/>
              </a:rPr>
              <a:t>Leksema tarixiy taraqqiyot natijasida morfemaga aylanib borishi, morfema esa so‘zning o‘zagiga singib ketishi mumkin. Masalan, [</a:t>
            </a:r>
            <a:r>
              <a:rPr lang="uz-Latn-UZ" sz="2500" i="1" dirty="0">
                <a:solidFill>
                  <a:schemeClr val="bg2">
                    <a:lumMod val="20000"/>
                    <a:lumOff val="80000"/>
                  </a:schemeClr>
                </a:solidFill>
                <a:latin typeface="Times New Roman" pitchFamily="18" charset="0"/>
                <a:cs typeface="Times New Roman" pitchFamily="18" charset="0"/>
              </a:rPr>
              <a:t>xona</a:t>
            </a:r>
            <a:r>
              <a:rPr lang="uz-Latn-UZ" sz="2500" dirty="0">
                <a:solidFill>
                  <a:schemeClr val="bg2">
                    <a:lumMod val="20000"/>
                    <a:lumOff val="80000"/>
                  </a:schemeClr>
                </a:solidFill>
                <a:latin typeface="Times New Roman" pitchFamily="18" charset="0"/>
                <a:cs typeface="Times New Roman" pitchFamily="18" charset="0"/>
              </a:rPr>
              <a:t>]</a:t>
            </a:r>
            <a:r>
              <a:rPr lang="uz-Latn-UZ" sz="2500" i="1" dirty="0">
                <a:solidFill>
                  <a:schemeClr val="bg2">
                    <a:lumMod val="20000"/>
                    <a:lumOff val="80000"/>
                  </a:schemeClr>
                </a:solidFill>
                <a:latin typeface="Times New Roman" pitchFamily="18" charset="0"/>
                <a:cs typeface="Times New Roman" pitchFamily="18" charset="0"/>
              </a:rPr>
              <a:t> </a:t>
            </a:r>
            <a:r>
              <a:rPr lang="uz-Latn-UZ" sz="2500" dirty="0">
                <a:solidFill>
                  <a:schemeClr val="bg2">
                    <a:lumMod val="20000"/>
                    <a:lumOff val="80000"/>
                  </a:schemeClr>
                </a:solidFill>
                <a:latin typeface="Times New Roman" pitchFamily="18" charset="0"/>
                <a:cs typeface="Times New Roman" pitchFamily="18" charset="0"/>
              </a:rPr>
              <a:t>leksemasi taraqqiyot natijasida ikkiga ajralgan. Bir ma’nosida «joy» semali yasama so‘zni hosil qiluvchi derivatsion vositaga aylanib ketgan, leksemalikdan mahrum bo‘lgan. [</a:t>
            </a:r>
            <a:r>
              <a:rPr lang="uz-Latn-UZ" sz="2500" i="1" dirty="0">
                <a:solidFill>
                  <a:schemeClr val="bg2">
                    <a:lumMod val="20000"/>
                    <a:lumOff val="80000"/>
                  </a:schemeClr>
                </a:solidFill>
                <a:latin typeface="Times New Roman" pitchFamily="18" charset="0"/>
                <a:cs typeface="Times New Roman" pitchFamily="18" charset="0"/>
              </a:rPr>
              <a:t>Noma</a:t>
            </a:r>
            <a:r>
              <a:rPr lang="uz-Latn-UZ" sz="2500" dirty="0">
                <a:solidFill>
                  <a:schemeClr val="bg2">
                    <a:lumMod val="20000"/>
                    <a:lumOff val="80000"/>
                  </a:schemeClr>
                </a:solidFill>
                <a:latin typeface="Times New Roman" pitchFamily="18" charset="0"/>
                <a:cs typeface="Times New Roman" pitchFamily="18" charset="0"/>
              </a:rPr>
              <a:t>]</a:t>
            </a:r>
            <a:r>
              <a:rPr lang="uz-Latn-UZ" sz="2500" i="1" dirty="0">
                <a:solidFill>
                  <a:schemeClr val="bg2">
                    <a:lumMod val="20000"/>
                    <a:lumOff val="80000"/>
                  </a:schemeClr>
                </a:solidFill>
                <a:latin typeface="Times New Roman" pitchFamily="18" charset="0"/>
                <a:cs typeface="Times New Roman" pitchFamily="18" charset="0"/>
              </a:rPr>
              <a:t>, </a:t>
            </a:r>
            <a:r>
              <a:rPr lang="uz-Latn-UZ" sz="2500" dirty="0">
                <a:solidFill>
                  <a:schemeClr val="bg2">
                    <a:lumMod val="20000"/>
                    <a:lumOff val="80000"/>
                  </a:schemeClr>
                </a:solidFill>
                <a:latin typeface="Times New Roman" pitchFamily="18" charset="0"/>
                <a:cs typeface="Times New Roman" pitchFamily="18" charset="0"/>
              </a:rPr>
              <a:t>[</a:t>
            </a:r>
            <a:r>
              <a:rPr lang="uz-Latn-UZ" sz="2500" i="1" dirty="0">
                <a:solidFill>
                  <a:schemeClr val="bg2">
                    <a:lumMod val="20000"/>
                    <a:lumOff val="80000"/>
                  </a:schemeClr>
                </a:solidFill>
                <a:latin typeface="Times New Roman" pitchFamily="18" charset="0"/>
                <a:cs typeface="Times New Roman" pitchFamily="18" charset="0"/>
              </a:rPr>
              <a:t>goh</a:t>
            </a:r>
            <a:r>
              <a:rPr lang="uz-Latn-UZ" sz="2500" dirty="0">
                <a:solidFill>
                  <a:schemeClr val="bg2">
                    <a:lumMod val="20000"/>
                    <a:lumOff val="80000"/>
                  </a:schemeClr>
                </a:solidFill>
                <a:latin typeface="Times New Roman" pitchFamily="18" charset="0"/>
                <a:cs typeface="Times New Roman" pitchFamily="18" charset="0"/>
              </a:rPr>
              <a:t>]</a:t>
            </a:r>
            <a:r>
              <a:rPr lang="uz-Latn-UZ" sz="2500" i="1" dirty="0">
                <a:solidFill>
                  <a:schemeClr val="bg2">
                    <a:lumMod val="20000"/>
                    <a:lumOff val="80000"/>
                  </a:schemeClr>
                </a:solidFill>
                <a:latin typeface="Times New Roman" pitchFamily="18" charset="0"/>
                <a:cs typeface="Times New Roman" pitchFamily="18" charset="0"/>
              </a:rPr>
              <a:t>, </a:t>
            </a:r>
            <a:r>
              <a:rPr lang="uz-Latn-UZ" sz="2500" dirty="0">
                <a:solidFill>
                  <a:schemeClr val="bg2">
                    <a:lumMod val="20000"/>
                    <a:lumOff val="80000"/>
                  </a:schemeClr>
                </a:solidFill>
                <a:latin typeface="Times New Roman" pitchFamily="18" charset="0"/>
                <a:cs typeface="Times New Roman" pitchFamily="18" charset="0"/>
              </a:rPr>
              <a:t>[</a:t>
            </a:r>
            <a:r>
              <a:rPr lang="uz-Latn-UZ" sz="2500" i="1" dirty="0">
                <a:solidFill>
                  <a:schemeClr val="bg2">
                    <a:lumMod val="20000"/>
                    <a:lumOff val="80000"/>
                  </a:schemeClr>
                </a:solidFill>
                <a:latin typeface="Times New Roman" pitchFamily="18" charset="0"/>
                <a:cs typeface="Times New Roman" pitchFamily="18" charset="0"/>
              </a:rPr>
              <a:t>xo‘r</a:t>
            </a:r>
            <a:r>
              <a:rPr lang="uz-Latn-UZ" sz="2500" dirty="0">
                <a:solidFill>
                  <a:schemeClr val="bg2">
                    <a:lumMod val="20000"/>
                    <a:lumOff val="80000"/>
                  </a:schemeClr>
                </a:solidFill>
                <a:latin typeface="Times New Roman" pitchFamily="18" charset="0"/>
                <a:cs typeface="Times New Roman" pitchFamily="18" charset="0"/>
              </a:rPr>
              <a:t>]</a:t>
            </a:r>
            <a:r>
              <a:rPr lang="uz-Latn-UZ" sz="2500" i="1" dirty="0">
                <a:solidFill>
                  <a:schemeClr val="bg2">
                    <a:lumMod val="20000"/>
                    <a:lumOff val="80000"/>
                  </a:schemeClr>
                </a:solidFill>
                <a:latin typeface="Times New Roman" pitchFamily="18" charset="0"/>
                <a:cs typeface="Times New Roman" pitchFamily="18" charset="0"/>
              </a:rPr>
              <a:t> </a:t>
            </a:r>
            <a:r>
              <a:rPr lang="uz-Latn-UZ" sz="2500" dirty="0">
                <a:solidFill>
                  <a:schemeClr val="bg2">
                    <a:lumMod val="20000"/>
                    <a:lumOff val="80000"/>
                  </a:schemeClr>
                </a:solidFill>
                <a:latin typeface="Times New Roman" pitchFamily="18" charset="0"/>
                <a:cs typeface="Times New Roman" pitchFamily="18" charset="0"/>
              </a:rPr>
              <a:t>leksemasi ham shunday tarixiy siljishni boshidan kechirgan. Albatta, tildagi bunday hodisalar ilmiy muammo bo‘lib, maxsus tekshirish natijasida tayinli xulosaga kelish mumkin. Chunki bu birlikning turkiy unsurlar emasligi shuni taqozo qiladi.</a:t>
            </a:r>
            <a:endParaRPr lang="ru-RU" sz="2500" dirty="0">
              <a:solidFill>
                <a:schemeClr val="bg2">
                  <a:lumMod val="20000"/>
                  <a:lumOff val="80000"/>
                </a:schemeClr>
              </a:solidFill>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4" name="Овальная выноска 3"/>
          <p:cNvSpPr/>
          <p:nvPr/>
        </p:nvSpPr>
        <p:spPr>
          <a:xfrm>
            <a:off x="323528" y="188640"/>
            <a:ext cx="8820472" cy="1512168"/>
          </a:xfrm>
          <a:prstGeom prst="wedgeEllipse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b="1" dirty="0" smtClean="0">
                <a:solidFill>
                  <a:schemeClr val="tx1">
                    <a:lumMod val="75000"/>
                    <a:lumOff val="25000"/>
                  </a:schemeClr>
                </a:solidFill>
                <a:latin typeface="Times New Roman" pitchFamily="18" charset="0"/>
                <a:cs typeface="Times New Roman" pitchFamily="18" charset="0"/>
              </a:rPr>
              <a:t>      </a:t>
            </a:r>
            <a:r>
              <a:rPr lang="uz-Latn-UZ" b="1" dirty="0" smtClean="0">
                <a:solidFill>
                  <a:schemeClr val="tx1">
                    <a:lumMod val="75000"/>
                    <a:lumOff val="25000"/>
                  </a:schemeClr>
                </a:solidFill>
                <a:latin typeface="Times New Roman" pitchFamily="18" charset="0"/>
                <a:cs typeface="Times New Roman" pitchFamily="18" charset="0"/>
              </a:rPr>
              <a:t>So‘zning </a:t>
            </a:r>
            <a:r>
              <a:rPr lang="uz-Latn-UZ" b="1" dirty="0">
                <a:solidFill>
                  <a:schemeClr val="tx1">
                    <a:lumMod val="75000"/>
                    <a:lumOff val="25000"/>
                  </a:schemeClr>
                </a:solidFill>
                <a:latin typeface="Times New Roman" pitchFamily="18" charset="0"/>
                <a:cs typeface="Times New Roman" pitchFamily="18" charset="0"/>
              </a:rPr>
              <a:t>morfemik strukturasidagi o‘zgarish. </a:t>
            </a:r>
            <a:r>
              <a:rPr lang="uz-Latn-UZ" dirty="0">
                <a:solidFill>
                  <a:schemeClr val="tx1">
                    <a:lumMod val="75000"/>
                    <a:lumOff val="25000"/>
                  </a:schemeClr>
                </a:solidFill>
                <a:latin typeface="Times New Roman" pitchFamily="18" charset="0"/>
                <a:cs typeface="Times New Roman" pitchFamily="18" charset="0"/>
              </a:rPr>
              <a:t>Aytilganidek, til taraqqiyoti natijasida so‘zning semantik, fonetik strukturasida bo‘lgani kabi, morfemik tarkibida ham jiddiy o‘zgarish yuz beradi. Ularning har xil ko‘rinishi bor:</a:t>
            </a:r>
            <a:endParaRPr lang="ru-RU" dirty="0">
              <a:solidFill>
                <a:schemeClr val="tx1">
                  <a:lumMod val="75000"/>
                  <a:lumOff val="25000"/>
                </a:schemeClr>
              </a:solidFill>
              <a:latin typeface="Times New Roman" pitchFamily="18" charset="0"/>
              <a:cs typeface="Times New Roman" pitchFamily="18" charset="0"/>
            </a:endParaRPr>
          </a:p>
        </p:txBody>
      </p:sp>
      <p:sp>
        <p:nvSpPr>
          <p:cNvPr id="1048615" name="Горизонтальный свиток 4"/>
          <p:cNvSpPr/>
          <p:nvPr/>
        </p:nvSpPr>
        <p:spPr>
          <a:xfrm>
            <a:off x="689697" y="1747740"/>
            <a:ext cx="7974560" cy="1224135"/>
          </a:xfrm>
          <a:prstGeom prst="horizontalScrol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z-Latn-UZ" dirty="0">
                <a:solidFill>
                  <a:schemeClr val="tx1">
                    <a:lumMod val="95000"/>
                    <a:lumOff val="5000"/>
                  </a:schemeClr>
                </a:solidFill>
              </a:rPr>
              <a:t>1) so‘z va qo‘shimcha birlashib, so‘z </a:t>
            </a:r>
            <a:r>
              <a:rPr lang="uz-Latn-UZ" i="1" dirty="0">
                <a:solidFill>
                  <a:schemeClr val="tx1">
                    <a:lumMod val="95000"/>
                    <a:lumOff val="5000"/>
                  </a:schemeClr>
                </a:solidFill>
              </a:rPr>
              <a:t>tublashishi </a:t>
            </a:r>
            <a:r>
              <a:rPr lang="uz-Latn-UZ" dirty="0">
                <a:solidFill>
                  <a:schemeClr val="tx1">
                    <a:lumMod val="95000"/>
                    <a:lumOff val="5000"/>
                  </a:schemeClr>
                </a:solidFill>
              </a:rPr>
              <a:t>mumkin </a:t>
            </a:r>
            <a:r>
              <a:rPr lang="uz-Latn-UZ" i="1" dirty="0">
                <a:solidFill>
                  <a:schemeClr val="tx1">
                    <a:lumMod val="95000"/>
                    <a:lumOff val="5000"/>
                  </a:schemeClr>
                </a:solidFill>
              </a:rPr>
              <a:t>yuksa</a:t>
            </a:r>
            <a:r>
              <a:rPr lang="uz-Latn-UZ" b="1" i="1" dirty="0">
                <a:solidFill>
                  <a:schemeClr val="tx1">
                    <a:lumMod val="95000"/>
                    <a:lumOff val="5000"/>
                  </a:schemeClr>
                </a:solidFill>
              </a:rPr>
              <a:t>l</a:t>
            </a:r>
            <a:r>
              <a:rPr lang="uz-Latn-UZ" i="1" dirty="0">
                <a:solidFill>
                  <a:schemeClr val="tx1">
                    <a:lumMod val="95000"/>
                    <a:lumOff val="5000"/>
                  </a:schemeClr>
                </a:solidFill>
              </a:rPr>
              <a:t>, yuksak;</a:t>
            </a:r>
            <a:endParaRPr lang="ru-RU" dirty="0">
              <a:solidFill>
                <a:schemeClr val="tx1">
                  <a:lumMod val="95000"/>
                  <a:lumOff val="5000"/>
                </a:schemeClr>
              </a:solidFill>
            </a:endParaRPr>
          </a:p>
        </p:txBody>
      </p:sp>
      <p:sp>
        <p:nvSpPr>
          <p:cNvPr id="1048616" name="Горизонтальный свиток 6"/>
          <p:cNvSpPr/>
          <p:nvPr/>
        </p:nvSpPr>
        <p:spPr>
          <a:xfrm>
            <a:off x="746484" y="3007036"/>
            <a:ext cx="7974560" cy="1440160"/>
          </a:xfrm>
          <a:prstGeom prst="horizontalScrol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z-Latn-UZ" dirty="0">
                <a:solidFill>
                  <a:schemeClr val="tx1"/>
                </a:solidFill>
              </a:rPr>
              <a:t>2) so‘z va qo‘shimcha birlashib </a:t>
            </a:r>
            <a:r>
              <a:rPr lang="uz-Latn-UZ" i="1" dirty="0">
                <a:solidFill>
                  <a:schemeClr val="tx1"/>
                </a:solidFill>
              </a:rPr>
              <a:t>yaxlitlanishi </a:t>
            </a:r>
            <a:r>
              <a:rPr lang="uz-Latn-UZ" dirty="0">
                <a:solidFill>
                  <a:schemeClr val="tx1"/>
                </a:solidFill>
              </a:rPr>
              <a:t>mumkin: </a:t>
            </a:r>
            <a:r>
              <a:rPr lang="uz-Latn-UZ" i="1" dirty="0">
                <a:solidFill>
                  <a:schemeClr val="tx1"/>
                </a:solidFill>
              </a:rPr>
              <a:t>biron,</a:t>
            </a:r>
            <a:r>
              <a:rPr lang="uz-Latn-UZ" dirty="0">
                <a:solidFill>
                  <a:schemeClr val="tx1"/>
                </a:solidFill>
              </a:rPr>
              <a:t> </a:t>
            </a:r>
            <a:r>
              <a:rPr lang="uz-Latn-UZ" i="1" dirty="0">
                <a:solidFill>
                  <a:schemeClr val="tx1"/>
                </a:solidFill>
              </a:rPr>
              <a:t>biror, bezor, </a:t>
            </a:r>
            <a:r>
              <a:rPr lang="uz-Latn-UZ" dirty="0">
                <a:solidFill>
                  <a:schemeClr val="tx1"/>
                </a:solidFill>
              </a:rPr>
              <a:t>(qo‘shimcha bunday zichlashishi natijasida o‘z invarianti – morfemasidan uzilishi mumkin);</a:t>
            </a:r>
            <a:endParaRPr lang="ru-RU" dirty="0">
              <a:solidFill>
                <a:schemeClr val="tx1"/>
              </a:solidFill>
            </a:endParaRPr>
          </a:p>
        </p:txBody>
      </p:sp>
      <p:sp>
        <p:nvSpPr>
          <p:cNvPr id="1048617" name="Горизонтальный свиток 7"/>
          <p:cNvSpPr/>
          <p:nvPr/>
        </p:nvSpPr>
        <p:spPr>
          <a:xfrm>
            <a:off x="746484" y="4442685"/>
            <a:ext cx="7884224" cy="1296144"/>
          </a:xfrm>
          <a:prstGeom prst="horizontalScroll">
            <a:avLst/>
          </a:prstGeom>
          <a:solidFill>
            <a:srgbClr val="FFFF00"/>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z-Latn-UZ" dirty="0">
                <a:solidFill>
                  <a:schemeClr val="tx1">
                    <a:lumMod val="95000"/>
                    <a:lumOff val="5000"/>
                  </a:schemeClr>
                </a:solidFill>
              </a:rPr>
              <a:t>3) so‘z va qo‘shimcha orasidagi aloqa </a:t>
            </a:r>
            <a:r>
              <a:rPr lang="uz-Latn-UZ" i="1" dirty="0">
                <a:solidFill>
                  <a:schemeClr val="tx1">
                    <a:lumMod val="95000"/>
                    <a:lumOff val="5000"/>
                  </a:schemeClr>
                </a:solidFill>
              </a:rPr>
              <a:t>soddalashishi </a:t>
            </a:r>
            <a:r>
              <a:rPr lang="uz-Latn-UZ" dirty="0">
                <a:solidFill>
                  <a:schemeClr val="tx1">
                    <a:lumMod val="95000"/>
                    <a:lumOff val="5000"/>
                  </a:schemeClr>
                </a:solidFill>
              </a:rPr>
              <a:t>mumkin: </a:t>
            </a:r>
            <a:r>
              <a:rPr lang="uz-Latn-UZ" i="1" dirty="0">
                <a:solidFill>
                  <a:schemeClr val="tx1">
                    <a:lumMod val="95000"/>
                    <a:lumOff val="5000"/>
                  </a:schemeClr>
                </a:solidFill>
              </a:rPr>
              <a:t>yumsho</a:t>
            </a:r>
            <a:r>
              <a:rPr lang="uz-Latn-UZ" b="1" i="1" dirty="0">
                <a:solidFill>
                  <a:schemeClr val="tx1">
                    <a:lumMod val="95000"/>
                    <a:lumOff val="5000"/>
                  </a:schemeClr>
                </a:solidFill>
              </a:rPr>
              <a:t>q</a:t>
            </a:r>
            <a:r>
              <a:rPr lang="uz-Latn-UZ" i="1" dirty="0">
                <a:solidFill>
                  <a:schemeClr val="tx1">
                    <a:lumMod val="95000"/>
                    <a:lumOff val="5000"/>
                  </a:schemeClr>
                </a:solidFill>
              </a:rPr>
              <a:t>, qatti</a:t>
            </a:r>
            <a:r>
              <a:rPr lang="uz-Latn-UZ" b="1" i="1" dirty="0">
                <a:solidFill>
                  <a:schemeClr val="tx1">
                    <a:lumMod val="95000"/>
                    <a:lumOff val="5000"/>
                  </a:schemeClr>
                </a:solidFill>
              </a:rPr>
              <a:t>q</a:t>
            </a:r>
            <a:r>
              <a:rPr lang="uz-Latn-UZ" i="1" dirty="0">
                <a:solidFill>
                  <a:schemeClr val="tx1">
                    <a:lumMod val="95000"/>
                    <a:lumOff val="5000"/>
                  </a:schemeClr>
                </a:solidFill>
              </a:rPr>
              <a:t>;</a:t>
            </a:r>
            <a:endParaRPr lang="ru-RU" dirty="0">
              <a:solidFill>
                <a:schemeClr val="tx1">
                  <a:lumMod val="95000"/>
                  <a:lumOff val="5000"/>
                </a:schemeClr>
              </a:solidFill>
            </a:endParaRPr>
          </a:p>
        </p:txBody>
      </p:sp>
      <p:sp>
        <p:nvSpPr>
          <p:cNvPr id="1048618" name="Горизонтальный свиток 5"/>
          <p:cNvSpPr/>
          <p:nvPr/>
        </p:nvSpPr>
        <p:spPr>
          <a:xfrm>
            <a:off x="3131840" y="6957392"/>
            <a:ext cx="1143000" cy="1033272"/>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48619" name="Горизонтальный свиток 8"/>
          <p:cNvSpPr/>
          <p:nvPr/>
        </p:nvSpPr>
        <p:spPr>
          <a:xfrm>
            <a:off x="736593" y="5738829"/>
            <a:ext cx="7870949" cy="1033272"/>
          </a:xfrm>
          <a:prstGeom prst="horizontalScrol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z-Latn-UZ" dirty="0">
                <a:solidFill>
                  <a:schemeClr val="tx1">
                    <a:lumMod val="95000"/>
                    <a:lumOff val="5000"/>
                  </a:schemeClr>
                </a:solidFill>
              </a:rPr>
              <a:t>4) so‘z qo‘shimcha holiga kelishi, murakkab qo‘shimchalar bir-biriga qo‘shilib ketishi, ya’ni </a:t>
            </a:r>
            <a:r>
              <a:rPr lang="uz-Latn-UZ" i="1" dirty="0">
                <a:solidFill>
                  <a:schemeClr val="tx1">
                    <a:lumMod val="95000"/>
                    <a:lumOff val="5000"/>
                  </a:schemeClr>
                </a:solidFill>
              </a:rPr>
              <a:t>birlashishi </a:t>
            </a:r>
            <a:r>
              <a:rPr lang="uz-Latn-UZ" dirty="0">
                <a:solidFill>
                  <a:schemeClr val="tx1">
                    <a:lumMod val="95000"/>
                    <a:lumOff val="5000"/>
                  </a:schemeClr>
                </a:solidFill>
              </a:rPr>
              <a:t>mumkin: </a:t>
            </a:r>
            <a:r>
              <a:rPr lang="uz-Latn-UZ" i="1" dirty="0">
                <a:solidFill>
                  <a:schemeClr val="tx1">
                    <a:lumMod val="95000"/>
                    <a:lumOff val="5000"/>
                  </a:schemeClr>
                </a:solidFill>
              </a:rPr>
              <a:t>borib yotibdi -borib </a:t>
            </a:r>
            <a:r>
              <a:rPr lang="uz-Latn-UZ" b="1" i="1" dirty="0">
                <a:solidFill>
                  <a:schemeClr val="tx1">
                    <a:lumMod val="95000"/>
                    <a:lumOff val="5000"/>
                  </a:schemeClr>
                </a:solidFill>
              </a:rPr>
              <a:t>yatip</a:t>
            </a:r>
            <a:r>
              <a:rPr lang="uz-Latn-UZ" i="1" dirty="0">
                <a:solidFill>
                  <a:schemeClr val="tx1">
                    <a:lumMod val="95000"/>
                    <a:lumOff val="5000"/>
                  </a:schemeClr>
                </a:solidFill>
              </a:rPr>
              <a:t>ti</a:t>
            </a:r>
            <a:r>
              <a:rPr lang="uz-Latn-UZ" b="1" i="1" dirty="0">
                <a:solidFill>
                  <a:schemeClr val="tx1">
                    <a:lumMod val="95000"/>
                    <a:lumOff val="5000"/>
                  </a:schemeClr>
                </a:solidFill>
              </a:rPr>
              <a:t> </a:t>
            </a:r>
            <a:r>
              <a:rPr lang="uz-Latn-UZ" i="1" dirty="0">
                <a:solidFill>
                  <a:schemeClr val="tx1">
                    <a:lumMod val="95000"/>
                    <a:lumOff val="5000"/>
                  </a:schemeClr>
                </a:solidFill>
              </a:rPr>
              <a:t>– bor</a:t>
            </a:r>
            <a:r>
              <a:rPr lang="uz-Latn-UZ" b="1" i="1" dirty="0">
                <a:solidFill>
                  <a:schemeClr val="tx1">
                    <a:lumMod val="95000"/>
                    <a:lumOff val="5000"/>
                  </a:schemeClr>
                </a:solidFill>
              </a:rPr>
              <a:t>yap</a:t>
            </a:r>
            <a:r>
              <a:rPr lang="uz-Latn-UZ" i="1" dirty="0">
                <a:solidFill>
                  <a:schemeClr val="tx1">
                    <a:lumMod val="95000"/>
                    <a:lumOff val="5000"/>
                  </a:schemeClr>
                </a:solidFill>
              </a:rPr>
              <a:t>ti; ning + i=niki.</a:t>
            </a:r>
            <a:endParaRPr lang="ru-RU" dirty="0">
              <a:solidFill>
                <a:schemeClr val="tx1">
                  <a:lumMod val="95000"/>
                  <a:lumOff val="5000"/>
                </a:schemeClr>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0" name="Овал 3"/>
          <p:cNvSpPr/>
          <p:nvPr/>
        </p:nvSpPr>
        <p:spPr>
          <a:xfrm>
            <a:off x="892773" y="3325062"/>
            <a:ext cx="3456384" cy="1692188"/>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z-Latn-UZ" sz="2400" dirty="0">
                <a:solidFill>
                  <a:schemeClr val="tx1"/>
                </a:solidFill>
                <a:latin typeface="Times New Roman" pitchFamily="18" charset="0"/>
                <a:cs typeface="Times New Roman" pitchFamily="18" charset="0"/>
              </a:rPr>
              <a:t>1) derivatsion morfema;</a:t>
            </a:r>
            <a:endParaRPr lang="ru-RU" sz="2400" dirty="0">
              <a:solidFill>
                <a:schemeClr val="tx1"/>
              </a:solidFill>
              <a:latin typeface="Times New Roman" pitchFamily="18" charset="0"/>
              <a:cs typeface="Times New Roman" pitchFamily="18" charset="0"/>
            </a:endParaRPr>
          </a:p>
        </p:txBody>
      </p:sp>
      <p:sp>
        <p:nvSpPr>
          <p:cNvPr id="1048621" name="Овал 4"/>
          <p:cNvSpPr/>
          <p:nvPr/>
        </p:nvSpPr>
        <p:spPr>
          <a:xfrm>
            <a:off x="5076056" y="3386104"/>
            <a:ext cx="3597892" cy="1661868"/>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2400" dirty="0" smtClean="0">
                <a:solidFill>
                  <a:schemeClr val="tx1"/>
                </a:solidFill>
                <a:latin typeface="Times New Roman" pitchFamily="18" charset="0"/>
                <a:cs typeface="Times New Roman" pitchFamily="18" charset="0"/>
              </a:rPr>
              <a:t>2) grammatik </a:t>
            </a:r>
            <a:r>
              <a:rPr lang="uz-Latn-UZ" sz="2400" dirty="0">
                <a:solidFill>
                  <a:schemeClr val="tx1"/>
                </a:solidFill>
                <a:latin typeface="Times New Roman" pitchFamily="18" charset="0"/>
                <a:cs typeface="Times New Roman" pitchFamily="18" charset="0"/>
              </a:rPr>
              <a:t>morfema</a:t>
            </a:r>
            <a:endParaRPr lang="ru-RU" sz="2400" dirty="0">
              <a:solidFill>
                <a:schemeClr val="tx1"/>
              </a:solidFill>
              <a:latin typeface="Times New Roman" pitchFamily="18" charset="0"/>
              <a:cs typeface="Times New Roman" pitchFamily="18" charset="0"/>
            </a:endParaRPr>
          </a:p>
        </p:txBody>
      </p:sp>
      <p:sp>
        <p:nvSpPr>
          <p:cNvPr id="1048622" name="Выгнутая вправо стрелка 6"/>
          <p:cNvSpPr/>
          <p:nvPr/>
        </p:nvSpPr>
        <p:spPr>
          <a:xfrm>
            <a:off x="7020272" y="1989204"/>
            <a:ext cx="936104" cy="1400530"/>
          </a:xfrm>
          <a:prstGeom prst="curvedLef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048623" name="Выгнутая влево стрелка 7"/>
          <p:cNvSpPr/>
          <p:nvPr/>
        </p:nvSpPr>
        <p:spPr>
          <a:xfrm>
            <a:off x="1259632" y="1936006"/>
            <a:ext cx="1044116" cy="1400530"/>
          </a:xfrm>
          <a:prstGeom prst="curved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048624" name="Скругленный прямоугольник 8"/>
          <p:cNvSpPr/>
          <p:nvPr/>
        </p:nvSpPr>
        <p:spPr>
          <a:xfrm>
            <a:off x="2051720" y="188640"/>
            <a:ext cx="5292588" cy="213853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48625" name="Прямоугольник 9"/>
          <p:cNvSpPr/>
          <p:nvPr/>
        </p:nvSpPr>
        <p:spPr>
          <a:xfrm>
            <a:off x="2620965" y="334578"/>
            <a:ext cx="4374232" cy="1463040"/>
          </a:xfrm>
          <a:prstGeom prst="rect">
            <a:avLst/>
          </a:prstGeom>
        </p:spPr>
        <p:txBody>
          <a:bodyPr wrap="square">
            <a:spAutoFit/>
          </a:bodyPr>
          <a:lstStyle/>
          <a:p>
            <a:r>
              <a:rPr lang="uz-Latn-UZ" sz="2400" b="1" dirty="0">
                <a:latin typeface="Times New Roman" pitchFamily="18" charset="0"/>
                <a:cs typeface="Times New Roman" pitchFamily="18" charset="0"/>
              </a:rPr>
              <a:t>Morfemalarning funksional-semantik tasnifi. </a:t>
            </a:r>
            <a:r>
              <a:rPr lang="uz-Latn-UZ" sz="2400" dirty="0">
                <a:latin typeface="Times New Roman" pitchFamily="18" charset="0"/>
                <a:cs typeface="Times New Roman" pitchFamily="18" charset="0"/>
              </a:rPr>
              <a:t>Morfema funksional-semantik xususiyatiga ko‘ra 2 guruhga bo‘linadi</a:t>
            </a:r>
            <a:endParaRPr lang="ru-RU" sz="24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6" name="Заголовок 1"/>
          <p:cNvSpPr>
            <a:spLocks noGrp="1"/>
          </p:cNvSpPr>
          <p:nvPr>
            <p:ph type="title"/>
          </p:nvPr>
        </p:nvSpPr>
        <p:spPr/>
        <p:txBody>
          <a:bodyPr/>
          <a:lstStyle/>
          <a:p>
            <a:endParaRPr lang="ru-RU"/>
          </a:p>
        </p:txBody>
      </p:sp>
      <p:pic>
        <p:nvPicPr>
          <p:cNvPr id="2097157" name="Picture 2" descr="C:\Users\222\Desktop\Ppt\Back-to-School-PPT-Backgrounds.jpg"/>
          <p:cNvPicPr>
            <a:picLocks noGrp="1" noChangeAspect="1" noChangeArrowheads="1"/>
          </p:cNvPicPr>
          <p:nvPr>
            <p:ph idx="1"/>
          </p:nvPr>
        </p:nvPicPr>
        <p:blipFill>
          <a:blip r:embed="rId2"/>
          <a:srcRect/>
          <a:stretch>
            <a:fillRect/>
          </a:stretch>
        </p:blipFill>
        <p:spPr bwMode="auto">
          <a:xfrm>
            <a:off x="0" y="0"/>
            <a:ext cx="9144000" cy="6858000"/>
          </a:xfrm>
          <a:prstGeom prst="rect">
            <a:avLst/>
          </a:prstGeom>
          <a:noFill/>
        </p:spPr>
      </p:pic>
      <p:sp>
        <p:nvSpPr>
          <p:cNvPr id="1048627" name="Прямоугольник 3"/>
          <p:cNvSpPr/>
          <p:nvPr/>
        </p:nvSpPr>
        <p:spPr>
          <a:xfrm>
            <a:off x="563306" y="2420888"/>
            <a:ext cx="7776864" cy="3863340"/>
          </a:xfrm>
          <a:prstGeom prst="rect">
            <a:avLst/>
          </a:prstGeom>
        </p:spPr>
        <p:txBody>
          <a:bodyPr wrap="square">
            <a:spAutoFit/>
          </a:bodyPr>
          <a:lstStyle/>
          <a:p>
            <a:r>
              <a:rPr lang="uz-Latn-UZ" sz="2800" dirty="0">
                <a:latin typeface="Times New Roman" pitchFamily="18" charset="0"/>
                <a:cs typeface="Times New Roman" pitchFamily="18" charset="0"/>
              </a:rPr>
              <a:t>Derivatsion morfema so‘zga qo‘shilib, yangi so‘z hosil qiladi. Yangi so‘z yangi lug‘aviy va grammatik ma’noga ega bo‘ladi. Masalan, [</a:t>
            </a:r>
            <a:r>
              <a:rPr lang="uz-Latn-UZ" sz="2800" i="1" dirty="0">
                <a:latin typeface="Times New Roman" pitchFamily="18" charset="0"/>
                <a:cs typeface="Times New Roman" pitchFamily="18" charset="0"/>
              </a:rPr>
              <a:t>paxta</a:t>
            </a:r>
            <a:r>
              <a:rPr lang="uz-Latn-UZ" sz="2800" dirty="0">
                <a:latin typeface="Times New Roman" pitchFamily="18" charset="0"/>
                <a:cs typeface="Times New Roman" pitchFamily="18" charset="0"/>
              </a:rPr>
              <a:t>]</a:t>
            </a:r>
            <a:r>
              <a:rPr lang="uz-Latn-UZ" sz="2800" i="1" dirty="0">
                <a:latin typeface="Times New Roman" pitchFamily="18" charset="0"/>
                <a:cs typeface="Times New Roman" pitchFamily="18" charset="0"/>
              </a:rPr>
              <a:t> </a:t>
            </a:r>
            <a:r>
              <a:rPr lang="uz-Latn-UZ" sz="2800" dirty="0">
                <a:latin typeface="Times New Roman" pitchFamily="18" charset="0"/>
                <a:cs typeface="Times New Roman" pitchFamily="18" charset="0"/>
              </a:rPr>
              <a:t>leksemasi [</a:t>
            </a:r>
            <a:r>
              <a:rPr lang="uz-Latn-UZ" sz="2800" i="1" dirty="0">
                <a:latin typeface="Times New Roman" pitchFamily="18" charset="0"/>
                <a:cs typeface="Times New Roman" pitchFamily="18" charset="0"/>
              </a:rPr>
              <a:t>-chi</a:t>
            </a:r>
            <a:r>
              <a:rPr lang="uz-Latn-UZ" sz="2800" dirty="0">
                <a:latin typeface="Times New Roman" pitchFamily="18" charset="0"/>
                <a:cs typeface="Times New Roman" pitchFamily="18" charset="0"/>
              </a:rPr>
              <a:t>]</a:t>
            </a:r>
            <a:r>
              <a:rPr lang="uz-Latn-UZ" sz="2800" i="1" dirty="0">
                <a:latin typeface="Times New Roman" pitchFamily="18" charset="0"/>
                <a:cs typeface="Times New Roman" pitchFamily="18" charset="0"/>
              </a:rPr>
              <a:t> </a:t>
            </a:r>
            <a:r>
              <a:rPr lang="uz-Latn-UZ" sz="2800" dirty="0">
                <a:latin typeface="Times New Roman" pitchFamily="18" charset="0"/>
                <a:cs typeface="Times New Roman" pitchFamily="18" charset="0"/>
              </a:rPr>
              <a:t>affiksini olib, </a:t>
            </a:r>
            <a:r>
              <a:rPr lang="uz-Latn-UZ" sz="2800" i="1" dirty="0">
                <a:latin typeface="Times New Roman" pitchFamily="18" charset="0"/>
                <a:cs typeface="Times New Roman" pitchFamily="18" charset="0"/>
              </a:rPr>
              <a:t>(paxtachi) </a:t>
            </a:r>
            <a:r>
              <a:rPr lang="uz-Latn-UZ" sz="2800" dirty="0">
                <a:latin typeface="Times New Roman" pitchFamily="18" charset="0"/>
                <a:cs typeface="Times New Roman" pitchFamily="18" charset="0"/>
              </a:rPr>
              <a:t>so‘zi vujudga keladi. Yangi lug‘aviy ma’no yangi grammatik; ma’noni ham vujudga keltiradi: narsa-byyum oti shaxs otiga aylaladi. Shu bilan birgalikda, yangi so‘zning valentlik imkoniyati ham asos so‘znikidan keskin farqlanadigan holga keladi.</a:t>
            </a:r>
            <a:endParaRPr lang="ru-RU" sz="28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8" name="Овал 4"/>
          <p:cNvSpPr/>
          <p:nvPr/>
        </p:nvSpPr>
        <p:spPr>
          <a:xfrm>
            <a:off x="638915" y="182960"/>
            <a:ext cx="6912768" cy="1373832"/>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2800" dirty="0">
                <a:latin typeface="Times New Roman" pitchFamily="18" charset="0"/>
                <a:cs typeface="Times New Roman" pitchFamily="18" charset="0"/>
              </a:rPr>
              <a:t>Grammatik morfema asosiy xususiyatiga ko‘ra uchga ajraladi:</a:t>
            </a:r>
            <a:endParaRPr lang="ru-RU" sz="2800" dirty="0">
              <a:latin typeface="Times New Roman" pitchFamily="18" charset="0"/>
              <a:cs typeface="Times New Roman" pitchFamily="18" charset="0"/>
            </a:endParaRPr>
          </a:p>
        </p:txBody>
      </p:sp>
      <p:sp>
        <p:nvSpPr>
          <p:cNvPr id="1048629" name="Горизонтальный свиток 12"/>
          <p:cNvSpPr/>
          <p:nvPr/>
        </p:nvSpPr>
        <p:spPr>
          <a:xfrm>
            <a:off x="788671" y="1772816"/>
            <a:ext cx="6768752" cy="1033272"/>
          </a:xfrm>
          <a:prstGeom prst="horizontalScroll">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Latn-UZ" sz="2800" dirty="0">
                <a:latin typeface="Times New Roman" pitchFamily="18" charset="0"/>
                <a:cs typeface="Times New Roman" pitchFamily="18" charset="0"/>
              </a:rPr>
              <a:t>1) lug‘aviy shakl hosil qiluvchi morfema;</a:t>
            </a:r>
            <a:endParaRPr lang="ru-RU" sz="2800" dirty="0">
              <a:latin typeface="Times New Roman" pitchFamily="18" charset="0"/>
              <a:cs typeface="Times New Roman" pitchFamily="18" charset="0"/>
            </a:endParaRPr>
          </a:p>
          <a:p>
            <a:pPr algn="ctr"/>
            <a:endParaRPr lang="ru-RU" dirty="0"/>
          </a:p>
        </p:txBody>
      </p:sp>
      <p:sp>
        <p:nvSpPr>
          <p:cNvPr id="1048630" name="Горизонтальный свиток 14"/>
          <p:cNvSpPr/>
          <p:nvPr/>
        </p:nvSpPr>
        <p:spPr>
          <a:xfrm>
            <a:off x="783735" y="3032117"/>
            <a:ext cx="6768752" cy="1033272"/>
          </a:xfrm>
          <a:prstGeom prst="horizontalScroll">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z-Latn-UZ" sz="2800" dirty="0">
                <a:latin typeface="Times New Roman" pitchFamily="18" charset="0"/>
                <a:cs typeface="Times New Roman" pitchFamily="18" charset="0"/>
              </a:rPr>
              <a:t>2) sintaktik shakl hosil qiluvchi morfema;</a:t>
            </a:r>
            <a:endParaRPr lang="ru-RU" sz="2800" dirty="0">
              <a:latin typeface="Times New Roman" pitchFamily="18" charset="0"/>
              <a:cs typeface="Times New Roman" pitchFamily="18" charset="0"/>
            </a:endParaRPr>
          </a:p>
        </p:txBody>
      </p:sp>
      <p:sp>
        <p:nvSpPr>
          <p:cNvPr id="1048631" name="Горизонтальный свиток 16"/>
          <p:cNvSpPr/>
          <p:nvPr/>
        </p:nvSpPr>
        <p:spPr>
          <a:xfrm>
            <a:off x="804437" y="4365104"/>
            <a:ext cx="6768752" cy="1033272"/>
          </a:xfrm>
          <a:prstGeom prst="horizontalScroll">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z-Latn-UZ" sz="2800" dirty="0">
                <a:latin typeface="Times New Roman" pitchFamily="18" charset="0"/>
                <a:cs typeface="Times New Roman" pitchFamily="18" charset="0"/>
              </a:rPr>
              <a:t>3) lug‘aviy-sintaktik shakl hosil qiluvchi morfema.</a:t>
            </a:r>
            <a:endParaRPr lang="ru-RU" sz="2800"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лавная">
  <a:themeElements>
    <a:clrScheme name="Главная">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Главная">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лавная">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524</Words>
  <Application>Microsoft Office PowerPoint</Application>
  <PresentationFormat>Экран (4:3)</PresentationFormat>
  <Paragraphs>29</Paragraphs>
  <Slides>12</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Главная</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222</dc:creator>
  <cp:lastModifiedBy>ACER</cp:lastModifiedBy>
  <cp:revision>2</cp:revision>
  <dcterms:created xsi:type="dcterms:W3CDTF">2019-06-11T16:05:26Z</dcterms:created>
  <dcterms:modified xsi:type="dcterms:W3CDTF">2020-04-18T07:34:31Z</dcterms:modified>
</cp:coreProperties>
</file>