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9" r:id="rId3"/>
    <p:sldId id="260" r:id="rId4"/>
    <p:sldId id="262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0" r:id="rId15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9F2607F-EAB8-462D-9596-B11A1C51125F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975D426-A9DD-4244-A2CE-1FB6623742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84457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0EC31D-9C0F-4EDB-9AC9-93AE84D7514D}" type="datetime1">
              <a:rPr lang="ru-RU" smtClean="0"/>
              <a:t>01.04.2026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B41D33-19C8-4450-B3C5-BE83E9C8F0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455252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rtlCol="0"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948E6C3-8E12-426B-A56F-861F8B162AC6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017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 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D323C2A-FDF4-456A-A556-14045268B55D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591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spect="1"/>
          </p:cNvSpPr>
          <p:nvPr/>
        </p:nvSpPr>
        <p:spPr>
          <a:xfrm>
            <a:off x="8058151" y="599725"/>
            <a:ext cx="3687316" cy="5816950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204200" y="863600"/>
            <a:ext cx="3124200" cy="4807326"/>
          </a:xfrm>
        </p:spPr>
        <p:txBody>
          <a:bodyPr vert="eaVert" rtlCol="0" anchor="ctr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74923" y="863600"/>
            <a:ext cx="7161625" cy="4807326"/>
          </a:xfrm>
        </p:spPr>
        <p:txBody>
          <a:bodyPr vert="eaVert" rtlCol="0" anchor="t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F6423B97-A5D4-47B9-8861-73B3707A04CF}"/>
              </a:ext>
            </a:extLst>
          </p:cNvPr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AEC0421-37B4-4481-A10D-69FDF5EC7909}"/>
              </a:ext>
            </a:extLst>
          </p:cNvPr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5F7265B5-9F97-4F1E-99E9-74F7B7E62337}"/>
              </a:ext>
            </a:extLst>
          </p:cNvPr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Дата 10">
            <a:extLst>
              <a:ext uri="{FF2B5EF4-FFF2-40B4-BE49-F238E27FC236}">
                <a16:creationId xmlns:a16="http://schemas.microsoft.com/office/drawing/2014/main" id="{5C74A470-3BD3-4F33-80E5-67E6E87FC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BD5CFD7-CC7C-49C5-B221-A9E29F5846A0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12" name="Нижний колонтитул 11">
            <a:extLst>
              <a:ext uri="{FF2B5EF4-FFF2-40B4-BE49-F238E27FC236}">
                <a16:creationId xmlns:a16="http://schemas.microsoft.com/office/drawing/2014/main" id="{9A3A30BA-DB50-4D7D-BCDE-17D20FB35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3" name="Номер слайда 12">
            <a:extLst>
              <a:ext uri="{FF2B5EF4-FFF2-40B4-BE49-F238E27FC236}">
                <a16:creationId xmlns:a16="http://schemas.microsoft.com/office/drawing/2014/main" id="{76FF9E58-C0B2-436B-A21C-DB45A00D6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8849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2443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rtlCol="0"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40FCE8-CB6C-4798-845F-C8260D76B307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9" name="Нижний колонтитул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0" name="Номер слайда 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68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 rtlCol="0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3C13A7E-4C64-47B0-B355-B165BE4012BA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3323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 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rtlCol="0"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rtlCol="0"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rtlCol="0" anchor="t">
            <a:normAutofit/>
          </a:bodyPr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31CA3B4-5CE4-4976-BBFE-4E91C7258FC5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04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 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5316041-DA7D-4734-AA8C-761AB09393E2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36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8692EF8B-D3DF-4216-96A1-1B1DE794B37A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494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rtlCol="0"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 rtlCol="0"/>
          <a:lstStyle/>
          <a:p>
            <a:pPr rtl="0"/>
            <a:fld id="{09563768-3096-48CB-A41A-8D454362CCAD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10" name="Нижний колонтитул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 rtlCol="0"/>
          <a:lstStyle/>
          <a:p>
            <a:pPr rtl="0"/>
            <a:endParaRPr lang="en-US" dirty="0"/>
          </a:p>
        </p:txBody>
      </p:sp>
      <p:sp>
        <p:nvSpPr>
          <p:cNvPr id="11" name="Номер слайда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 rtlCol="0"/>
          <a:lstStyle/>
          <a:p>
            <a:pPr rtl="0"/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766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rtlCol="0"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Рисунок 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30088EE-0E82-4198-BDFF-3B9755AA8919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algn="l" rtl="0"/>
            <a:endParaRPr lang="en-US" dirty="0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289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C6B9E6FA-8E94-487D-81C3-7EE9BB2FD23D}" type="datetime1">
              <a:rPr lang="ru-RU" smtClean="0"/>
              <a:t>01.04.2026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Прямоугольник 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Прямоугольник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Прямоугольник 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00897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57" r:id="rId2"/>
    <p:sldLayoutId id="2147483758" r:id="rId3"/>
    <p:sldLayoutId id="2147483759" r:id="rId4"/>
    <p:sldLayoutId id="2147483711" r:id="rId5"/>
    <p:sldLayoutId id="2147483760" r:id="rId6"/>
    <p:sldLayoutId id="2147483762" r:id="rId7"/>
    <p:sldLayoutId id="2147483706" r:id="rId8"/>
    <p:sldLayoutId id="2147483709" r:id="rId9"/>
    <p:sldLayoutId id="2147483707" r:id="rId10"/>
    <p:sldLayoutId id="2147483708" r:id="rId11"/>
  </p:sldLayoutIdLst>
  <p:hf sldNum="0" hdr="0" ftr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hare.google/bdlNIfpvSE3iMhMdU" TargetMode="External"/><Relationship Id="rId2" Type="http://schemas.openxmlformats.org/officeDocument/2006/relationships/hyperlink" Target="https://share.google/QjsrjJce8D1TYO4nM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Прямоугольник 17">
            <a:extLst>
              <a:ext uri="{FF2B5EF4-FFF2-40B4-BE49-F238E27FC236}">
                <a16:creationId xmlns:a16="http://schemas.microsoft.com/office/drawing/2014/main" id="{D6D7A0BC-0046-4CAA-8E7F-DCAFE511E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</p:spPr>
        <p:txBody>
          <a:bodyPr rtlCol="0">
            <a:normAutofit/>
          </a:bodyPr>
          <a:lstStyle/>
          <a:p>
            <a:pPr algn="ctr" rtl="0"/>
            <a:r>
              <a:rPr lang="en-US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Elektronlar</a:t>
            </a:r>
            <a:r>
              <a:rPr lang="en-US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energiyasini</a:t>
            </a:r>
            <a:r>
              <a:rPr lang="en-US" dirty="0">
                <a:solidFill>
                  <a:schemeClr val="tx1"/>
                </a:solidFill>
                <a:latin typeface="Baskerville Old Face" panose="02020602080505020303" pitchFamily="18" charset="0"/>
              </a:rPr>
              <a:t>  </a:t>
            </a:r>
            <a:r>
              <a:rPr lang="en-US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ionlashtirish</a:t>
            </a:r>
            <a:r>
              <a:rPr lang="en-US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jarayonida</a:t>
            </a:r>
            <a:r>
              <a:rPr lang="en-US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yo‘qolishi</a:t>
            </a:r>
            <a:endParaRPr lang="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94194" y="3515875"/>
            <a:ext cx="10993546" cy="468233"/>
          </a:xfrm>
        </p:spPr>
        <p:txBody>
          <a:bodyPr rtlCol="0">
            <a:noAutofit/>
          </a:bodyPr>
          <a:lstStyle/>
          <a:p>
            <a:pPr rtl="0"/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Qabul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qildi:XoshimJonov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xurshidbek</a:t>
            </a:r>
            <a:endParaRPr lang="en-US" sz="1200" dirty="0">
              <a:solidFill>
                <a:schemeClr val="tx1"/>
              </a:solidFill>
              <a:latin typeface="Baskerville Old Face" panose="02020602080505020303" pitchFamily="18" charset="0"/>
            </a:endParaRPr>
          </a:p>
          <a:p>
            <a:pPr rtl="0"/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Tayyorladi:davlatova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sarvinoz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</a:p>
          <a:p>
            <a:pPr rtl="0"/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                           </a:t>
            </a:r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azimova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 </a:t>
            </a:r>
            <a:r>
              <a:rPr lang="en-US" sz="1200" dirty="0" err="1">
                <a:solidFill>
                  <a:schemeClr val="tx1"/>
                </a:solidFill>
                <a:latin typeface="Baskerville Old Face" panose="02020602080505020303" pitchFamily="18" charset="0"/>
              </a:rPr>
              <a:t>marjona</a:t>
            </a:r>
            <a:r>
              <a:rPr lang="en-US" sz="1200" dirty="0">
                <a:solidFill>
                  <a:schemeClr val="tx1"/>
                </a:solidFill>
                <a:latin typeface="Baskerville Old Face" panose="02020602080505020303" pitchFamily="18" charset="0"/>
              </a:rPr>
              <a:t> </a:t>
            </a:r>
            <a:endParaRPr lang="ru" sz="12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7C6334F-6411-41EC-AD7D-179EDD8B5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2" name="Прямоугольник 21">
            <a:extLst>
              <a:ext uri="{FF2B5EF4-FFF2-40B4-BE49-F238E27FC236}">
                <a16:creationId xmlns:a16="http://schemas.microsoft.com/office/drawing/2014/main" id="{E6B02CEE-3AF8-4349-9B3E-8970E6DF62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AA01CF0-3FB5-44EB-B7DE-F2E86374C2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6" name="Рисунок 5" descr="Крупный план логотипа&#10;&#10;Автоматически созданное описание">
            <a:extLst>
              <a:ext uri="{FF2B5EF4-FFF2-40B4-BE49-F238E27FC236}">
                <a16:creationId xmlns:a16="http://schemas.microsoft.com/office/drawing/2014/main" id="{F1A8C364-94D4-4630-BAD0-78722F3470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733" y="4450079"/>
            <a:ext cx="11260667" cy="1942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805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ACDBB3C-4804-40BA-9176-E5446C0674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165" y="663388"/>
            <a:ext cx="11144643" cy="1227488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latin typeface="Arial Black" panose="020B0A04020102020204" pitchFamily="34" charset="0"/>
              </a:rPr>
              <a:t>Zaryadlangan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yengil</a:t>
            </a:r>
            <a:r>
              <a:rPr lang="en-US" dirty="0">
                <a:latin typeface="Arial Black" panose="020B0A04020102020204" pitchFamily="34" charset="0"/>
              </a:rPr>
              <a:t>  </a:t>
            </a:r>
            <a:r>
              <a:rPr lang="en-US" dirty="0" err="1">
                <a:latin typeface="Arial Black" panose="020B0A04020102020204" pitchFamily="34" charset="0"/>
              </a:rPr>
              <a:t>zarralarning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modda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orqali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o‘tishi</a:t>
            </a:r>
            <a:r>
              <a:rPr lang="en-US" dirty="0">
                <a:latin typeface="Arial Black" panose="020B0A04020102020204" pitchFamily="34" charset="0"/>
              </a:rPr>
              <a:t>.</a:t>
            </a:r>
            <a:br>
              <a:rPr lang="en-US" dirty="0">
                <a:latin typeface="Arial Black" panose="020B0A04020102020204" pitchFamily="34" charset="0"/>
              </a:rPr>
            </a:b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1BF2BC-64BD-4C30-B930-80DFD569E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6165" y="1550894"/>
            <a:ext cx="11144643" cy="44244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dirty="0">
                <a:latin typeface="Baskerville Old Face" panose="02020602080505020303" pitchFamily="18" charset="0"/>
              </a:rPr>
              <a:t>   </a:t>
            </a:r>
            <a:r>
              <a:rPr lang="en-US" sz="1800" dirty="0" err="1">
                <a:latin typeface="Baskerville Old Face" panose="02020602080505020303" pitchFamily="18" charset="0"/>
              </a:rPr>
              <a:t>Zaryadlangan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yengil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zarralar</a:t>
            </a:r>
            <a:r>
              <a:rPr lang="en-US" sz="1800" dirty="0">
                <a:latin typeface="Baskerville Old Face" panose="02020602080505020303" pitchFamily="18" charset="0"/>
              </a:rPr>
              <a:t>, </a:t>
            </a:r>
            <a:r>
              <a:rPr lang="en-US" sz="1800" dirty="0" err="1">
                <a:latin typeface="Baskerville Old Face" panose="02020602080505020303" pitchFamily="18" charset="0"/>
              </a:rPr>
              <a:t>ya'ni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va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pozitronlarning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modda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orqali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o'tishi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barcha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zaryadlangan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zarralarning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modda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orqali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o'tishida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keskin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farq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qiladi</a:t>
            </a:r>
            <a:r>
              <a:rPr lang="en-US" sz="1800" dirty="0">
                <a:latin typeface="Baskerville Old Face" panose="02020602080505020303" pitchFamily="18" charset="0"/>
              </a:rPr>
              <a:t>. Bunga </a:t>
            </a:r>
            <a:r>
              <a:rPr lang="en-US" sz="1800" dirty="0" err="1">
                <a:latin typeface="Baskerville Old Face" panose="02020602080505020303" pitchFamily="18" charset="0"/>
              </a:rPr>
              <a:t>asosiy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sabab</a:t>
            </a:r>
            <a:r>
              <a:rPr lang="en-US" sz="1800" dirty="0">
                <a:latin typeface="Baskerville Old Face" panose="02020602080505020303" pitchFamily="18" charset="0"/>
              </a:rPr>
              <a:t>, </a:t>
            </a:r>
            <a:r>
              <a:rPr lang="en-US" sz="1800" dirty="0" err="1">
                <a:latin typeface="Baskerville Old Face" panose="02020602080505020303" pitchFamily="18" charset="0"/>
              </a:rPr>
              <a:t>elektron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va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pozitronlarning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massalarining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kichikligidir</a:t>
            </a:r>
            <a:r>
              <a:rPr lang="en-US" sz="1800" dirty="0">
                <a:latin typeface="Baskerville Old Face" panose="02020602080505020303" pitchFamily="18" charset="0"/>
              </a:rPr>
              <a:t>. </a:t>
            </a:r>
            <a:r>
              <a:rPr lang="en-US" sz="1800" dirty="0" err="1">
                <a:latin typeface="Baskerville Old Face" panose="02020602080505020303" pitchFamily="18" charset="0"/>
              </a:rPr>
              <a:t>Moddaga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uchib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kelayotgan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elektronlarning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massasi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kichikligidan</a:t>
            </a:r>
            <a:r>
              <a:rPr lang="en-US" sz="1800" dirty="0">
                <a:latin typeface="Baskerville Old Face" panose="02020602080505020303" pitchFamily="18" charset="0"/>
              </a:rPr>
              <a:t>, </a:t>
            </a:r>
            <a:r>
              <a:rPr lang="en-US" sz="1800" dirty="0" err="1">
                <a:latin typeface="Baskerville Old Face" panose="02020602080505020303" pitchFamily="18" charset="0"/>
              </a:rPr>
              <a:t>modda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ichidagi</a:t>
            </a:r>
            <a:r>
              <a:rPr lang="en-US" sz="1800" dirty="0">
                <a:latin typeface="Baskerville Old Face" panose="02020602080505020303" pitchFamily="18" charset="0"/>
              </a:rPr>
              <a:t> har </a:t>
            </a:r>
            <a:r>
              <a:rPr lang="en-US" sz="1800" dirty="0" err="1">
                <a:latin typeface="Baskerville Old Face" panose="02020602080505020303" pitchFamily="18" charset="0"/>
              </a:rPr>
              <a:t>to'qnashishda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impulslari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kattaroq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o'zgaradi</a:t>
            </a:r>
            <a:r>
              <a:rPr lang="en-US" sz="1800" dirty="0">
                <a:latin typeface="Baskerville Old Face" panose="02020602080505020303" pitchFamily="18" charset="0"/>
              </a:rPr>
              <a:t>. Shu </a:t>
            </a:r>
            <a:r>
              <a:rPr lang="en-US" sz="1800" dirty="0" err="1">
                <a:latin typeface="Baskerville Old Face" panose="02020602080505020303" pitchFamily="18" charset="0"/>
              </a:rPr>
              <a:t>sababli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berilgan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yo'nalishga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nisbatan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yo'nalishlari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ancha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o'zgaradi</a:t>
            </a:r>
            <a:r>
              <a:rPr lang="en-US" sz="1800" dirty="0">
                <a:latin typeface="Baskerville Old Face" panose="02020602080505020303" pitchFamily="18" charset="0"/>
              </a:rPr>
              <a:t>. </a:t>
            </a:r>
            <a:r>
              <a:rPr lang="en-US" sz="1800" dirty="0" err="1">
                <a:latin typeface="Baskerville Old Face" panose="02020602080505020303" pitchFamily="18" charset="0"/>
              </a:rPr>
              <a:t>Elektronlar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trayektoriyalari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to'g'ri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chiziq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bo'lmaydi</a:t>
            </a:r>
            <a:r>
              <a:rPr lang="en-US" sz="1800" dirty="0">
                <a:latin typeface="Baskerville Old Face" panose="02020602080505020303" pitchFamily="18" charset="0"/>
              </a:rPr>
              <a:t>. </a:t>
            </a:r>
          </a:p>
          <a:p>
            <a:pPr marL="0" indent="0">
              <a:buNone/>
            </a:pPr>
            <a:r>
              <a:rPr lang="en-US" sz="1800" dirty="0">
                <a:latin typeface="Baskerville Old Face" panose="02020602080505020303" pitchFamily="18" charset="0"/>
              </a:rPr>
              <a:t>   </a:t>
            </a:r>
            <a:r>
              <a:rPr lang="en-US" sz="1800" dirty="0" err="1">
                <a:latin typeface="Baskerville Old Face" panose="02020602080505020303" pitchFamily="18" charset="0"/>
              </a:rPr>
              <a:t>Elektronlar</a:t>
            </a:r>
            <a:r>
              <a:rPr lang="en-US" sz="1800" dirty="0">
                <a:latin typeface="Baskerville Old Face" panose="02020602080505020303" pitchFamily="18" charset="0"/>
              </a:rPr>
              <a:t> ham </a:t>
            </a:r>
            <a:r>
              <a:rPr lang="en-US" sz="1800" dirty="0" err="1">
                <a:latin typeface="Baskerville Old Face" panose="02020602080505020303" pitchFamily="18" charset="0"/>
              </a:rPr>
              <a:t>modda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orqali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o'tganda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boshqa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zaryadlangan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zarralar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kabi</a:t>
            </a:r>
            <a:r>
              <a:rPr lang="en-US" sz="1800" dirty="0">
                <a:latin typeface="Baskerville Old Face" panose="02020602080505020303" pitchFamily="18" charset="0"/>
              </a:rPr>
              <a:t>, </a:t>
            </a:r>
            <a:r>
              <a:rPr lang="en-US" sz="1800" dirty="0" err="1">
                <a:latin typeface="Baskerville Old Face" panose="02020602080505020303" pitchFamily="18" charset="0"/>
              </a:rPr>
              <a:t>o'z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enargiyasini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atomilarni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uyg'otishga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va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ionizatsiyaga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sarflaydi</a:t>
            </a:r>
            <a:r>
              <a:rPr lang="en-US" sz="1800" dirty="0">
                <a:latin typeface="Baskerville Old Face" panose="02020602080505020303" pitchFamily="18" charset="0"/>
              </a:rPr>
              <a:t>. </a:t>
            </a:r>
            <a:r>
              <a:rPr lang="en-US" sz="1800" dirty="0" err="1">
                <a:latin typeface="Baskerville Old Face" panose="02020602080505020303" pitchFamily="18" charset="0"/>
              </a:rPr>
              <a:t>Bundan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tashqari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energiyasini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radiatsion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effektga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sarflaydi</a:t>
            </a:r>
            <a:r>
              <a:rPr lang="en-US" sz="1800" dirty="0">
                <a:latin typeface="Baskerville Old Face" panose="02020602080505020303" pitchFamily="18" charset="0"/>
              </a:rPr>
              <a:t>. </a:t>
            </a:r>
            <a:r>
              <a:rPr lang="en-US" sz="1800" dirty="0" err="1">
                <a:latin typeface="Baskerville Old Face" panose="02020602080505020303" pitchFamily="18" charset="0"/>
              </a:rPr>
              <a:t>Radiatsion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effekt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yoki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radiatsion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yo'qotishda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</a:t>
            </a:r>
            <a:r>
              <a:rPr lang="en-US" sz="1800" dirty="0">
                <a:latin typeface="Baskerville Old Face" panose="02020602080505020303" pitchFamily="18" charset="0"/>
              </a:rPr>
              <a:t>, atom </a:t>
            </a:r>
            <a:r>
              <a:rPr lang="en-US" sz="1800" dirty="0" err="1">
                <a:latin typeface="Baskerville Old Face" panose="02020602080505020303" pitchFamily="18" charset="0"/>
              </a:rPr>
              <a:t>qobiqidagi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yoki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yadroning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Kulon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maydonida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tormozlanishi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natijasida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uzluksiz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spektrga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bo'lgan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tormozli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nurlar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hosil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qiladi</a:t>
            </a:r>
            <a:r>
              <a:rPr lang="en-US" sz="1800" dirty="0">
                <a:latin typeface="Baskerville Old Face" panose="02020602080505020303" pitchFamily="18" charset="0"/>
              </a:rPr>
              <a:t>. Bu </a:t>
            </a:r>
            <a:r>
              <a:rPr lang="en-US" sz="1800" dirty="0" err="1">
                <a:latin typeface="Baskerville Old Face" panose="02020602080505020303" pitchFamily="18" charset="0"/>
              </a:rPr>
              <a:t>holda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moddaga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uchib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kirgan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elektron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o'z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energiyasining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bir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qismini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shu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jarayon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hisobiga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yo'qotadi</a:t>
            </a:r>
            <a:r>
              <a:rPr lang="en-US" sz="18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1800" dirty="0">
                <a:latin typeface="Baskerville Old Face" panose="02020602080505020303" pitchFamily="18" charset="0"/>
              </a:rPr>
              <a:t>   </a:t>
            </a:r>
            <a:r>
              <a:rPr lang="en-US" sz="1800" dirty="0" err="1">
                <a:latin typeface="Baskerville Old Face" panose="02020602080505020303" pitchFamily="18" charset="0"/>
              </a:rPr>
              <a:t>Demak</a:t>
            </a:r>
            <a:r>
              <a:rPr lang="en-US" sz="1800" dirty="0">
                <a:latin typeface="Baskerville Old Face" panose="02020602080505020303" pitchFamily="18" charset="0"/>
              </a:rPr>
              <a:t>, </a:t>
            </a:r>
            <a:r>
              <a:rPr lang="en-US" sz="1800" dirty="0" err="1">
                <a:latin typeface="Baskerville Old Face" panose="02020602080505020303" pitchFamily="18" charset="0"/>
              </a:rPr>
              <a:t>elektronlar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modda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orqali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o'tganda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energiyasini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quyidagi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effektlarga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sarflaydi</a:t>
            </a:r>
            <a:r>
              <a:rPr lang="en-US" sz="1800" dirty="0">
                <a:latin typeface="Baskerville Old Face" panose="02020602080505020303" pitchFamily="18" charset="0"/>
              </a:rPr>
              <a:t>:</a:t>
            </a:r>
          </a:p>
          <a:p>
            <a:r>
              <a:rPr lang="en-US" sz="1800" dirty="0" err="1">
                <a:latin typeface="Baskerville Old Face" panose="02020602080505020303" pitchFamily="18" charset="0"/>
              </a:rPr>
              <a:t>Ionizatsiya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yo‘qotishga</a:t>
            </a:r>
            <a:r>
              <a:rPr lang="en-US" sz="1800" dirty="0">
                <a:latin typeface="Baskerville Old Face" panose="02020602080505020303" pitchFamily="18" charset="0"/>
              </a:rPr>
              <a:t>.</a:t>
            </a:r>
          </a:p>
          <a:p>
            <a:r>
              <a:rPr lang="en-US" sz="1800" dirty="0" err="1">
                <a:latin typeface="Baskerville Old Face" panose="02020602080505020303" pitchFamily="18" charset="0"/>
              </a:rPr>
              <a:t>Radiatsion</a:t>
            </a:r>
            <a:r>
              <a:rPr lang="en-US" sz="1800" dirty="0">
                <a:latin typeface="Baskerville Old Face" panose="02020602080505020303" pitchFamily="18" charset="0"/>
              </a:rPr>
              <a:t> </a:t>
            </a:r>
            <a:r>
              <a:rPr lang="en-US" sz="1800" dirty="0" err="1">
                <a:latin typeface="Baskerville Old Face" panose="02020602080505020303" pitchFamily="18" charset="0"/>
              </a:rPr>
              <a:t>yo‘qotishga</a:t>
            </a:r>
            <a:r>
              <a:rPr lang="en-US" sz="1800" dirty="0">
                <a:latin typeface="Baskerville Old Face" panose="02020602080505020303" pitchFamily="18" charset="0"/>
              </a:rPr>
              <a:t>.</a:t>
            </a:r>
            <a:endParaRPr lang="ru-RU" sz="18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06E32A5-1F7E-407E-A678-B53DDDAA2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496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D18500-421C-4DCC-9FAB-E86EC8FFD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581192" y="242046"/>
            <a:ext cx="11029616" cy="17032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71B160-4D9A-48EE-B0C3-5A6F5A568FD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8235" y="618565"/>
                <a:ext cx="11162573" cy="5356785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latin typeface="Baskerville Old Face" panose="02020602080505020303" pitchFamily="18" charset="0"/>
                  </a:rPr>
                  <a:t>  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Zaryadlangan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atom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yadrosining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va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atom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elektronlarining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elektr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maydonida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tormozlanishi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natijasida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radiatsion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(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tormozli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)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nurlanishlar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chiqaradi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Energiyani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nurlanishga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yo'qotishi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b="1" dirty="0">
                    <a:latin typeface="Baskerville Old Face" panose="02020602080505020303" pitchFamily="18" charset="0"/>
                  </a:rPr>
                  <a:t>(</a:t>
                </a:r>
                <a14:m>
                  <m:oMath xmlns:m="http://schemas.openxmlformats.org/officeDocument/2006/math"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𝒅𝑬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en-US" sz="2000" b="1" dirty="0">
                    <a:latin typeface="Baskerville Old Face" panose="02020602080505020303" pitchFamily="18" charset="0"/>
                  </a:rPr>
                  <a:t>)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tezlanish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kvadratiga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proporsionaldir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ya’ni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(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  <m:sup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2000" dirty="0">
                    <a:latin typeface="Baskerville Old Face" panose="02020602080505020303" pitchFamily="18" charset="0"/>
                  </a:rPr>
                  <a:t>) .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Zaryadlar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qiymati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zarralarning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yadro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bilan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Kulon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oʻzaro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ta'siri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kuchi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bilan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xil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bo'lgani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uz-Latn-UZ" sz="2000" dirty="0">
                    <a:latin typeface="Baskerville Old Face" panose="02020602080505020303" pitchFamily="18" charset="0"/>
                  </a:rPr>
                  <a:t>.</a:t>
                </a:r>
                <a:endParaRPr lang="en-US" sz="2000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uz-Latn-UZ" sz="2000" b="1" dirty="0">
                    <a:latin typeface="Baskerville Old Face" panose="02020602080505020303" pitchFamily="18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uz-Latn-UZ" sz="2000" b="1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uz-Latn-UZ" sz="2000" b="1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𝒂</m:t>
                            </m:r>
                            <m:r>
                              <a:rPr lang="uz-Latn-UZ" sz="2000" b="1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</a:rPr>
                              <m:t>=</m:t>
                            </m:r>
                            <m:sSup>
                              <m:sSupPr>
                                <m:ctrlP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e>
                              <m:sup>
                                <m: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uz-Latn-UZ" sz="2000" b="1" i="1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≈</m:t>
                            </m:r>
                            <m:f>
                              <m:fPr>
                                <m:ctrlP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2000" b="1" i="1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𝟏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uz-Latn-UZ" sz="2000" b="1" i="1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2000" b="1" i="1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𝒎</m:t>
                                    </m:r>
                                  </m:e>
                                  <m:sup>
                                    <m:r>
                                      <a:rPr lang="uz-Latn-UZ" sz="2000" b="1" i="1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  <m:sub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𝒄𝒐𝒏𝒔𝒕</m:t>
                        </m:r>
                      </m:sub>
                    </m:sSub>
                  </m:oMath>
                </a14:m>
                <a:endParaRPr lang="en-US" sz="2000" b="1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uz-Latn-UZ" sz="2000" b="1" dirty="0">
                    <a:latin typeface="Baskerville Old Face" panose="02020602080505020303" pitchFamily="18" charset="0"/>
                  </a:rPr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    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uz-Latn-UZ" sz="20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d>
                              <m:dPr>
                                <m:ctrlPr>
                                  <a:rPr lang="uz-Latn-UZ" sz="20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uz-Latn-UZ" sz="2000" b="1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uz-Latn-UZ" sz="2000" b="1" i="1" smtClean="0">
                                        <a:latin typeface="Cambria Math" panose="02040503050406030204" pitchFamily="18" charset="0"/>
                                      </a:rPr>
                                      <m:t>𝒅𝑬</m:t>
                                    </m:r>
                                  </m:num>
                                  <m:den>
                                    <m:r>
                                      <a:rPr lang="uz-Latn-UZ" sz="2000" b="1" i="1" smtClean="0">
                                        <a:latin typeface="Cambria Math" panose="02040503050406030204" pitchFamily="18" charset="0"/>
                                      </a:rPr>
                                      <m:t>𝒅𝒙</m:t>
                                    </m:r>
                                  </m:den>
                                </m:f>
                              </m:e>
                            </m:d>
                          </m:e>
                        </m:d>
                      </m:e>
                      <m:sub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𝒛</m:t>
                        </m:r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𝒄𝒐𝒏𝒔𝒕</m:t>
                        </m:r>
                      </m:sub>
                    </m:sSub>
                    <m:r>
                      <a:rPr lang="uz-Latn-UZ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f>
                      <m:fPr>
                        <m:ctrlP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uz-Latn-UZ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uz-Latn-UZ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20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endParaRPr lang="en-US" sz="2000" b="1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latin typeface="Baskerville Old Face" panose="02020602080505020303" pitchFamily="18" charset="0"/>
                  </a:rPr>
                  <a:t>  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Demak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zaryadlari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xil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energiyaning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nurlanishga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sarflanishi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massasining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kvadratiga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teskari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proporsional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bo’ladi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Ayniqsa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jarayon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zaryadlangan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yengil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ya'ni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elektronlar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juda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sezirali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Zaryadlangan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og'ir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effektni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hisobga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olmasa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ham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</a:t>
                </a:r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8D71B160-4D9A-48EE-B0C3-5A6F5A568FD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8235" y="618565"/>
                <a:ext cx="11162573" cy="5356785"/>
              </a:xfrm>
              <a:blipFill>
                <a:blip r:embed="rId2"/>
                <a:stretch>
                  <a:fillRect l="-6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3D84B52B-19AB-4542-9026-D06691AA8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616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B09F1F-82C1-4BEC-B1E2-F75105A3F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36" y="708212"/>
            <a:ext cx="11162573" cy="914400"/>
          </a:xfrm>
        </p:spPr>
        <p:txBody>
          <a:bodyPr>
            <a:normAutofit/>
          </a:bodyPr>
          <a:lstStyle/>
          <a:p>
            <a:r>
              <a:rPr lang="en-US" sz="4400" dirty="0" err="1"/>
              <a:t>Xulosa</a:t>
            </a:r>
            <a:endParaRPr lang="ru-RU" sz="4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9C807E-195D-4CDB-ADC3-3E762FCB4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6" y="1622612"/>
            <a:ext cx="11162572" cy="435273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Baskerville Old Face" panose="02020602080505020303" pitchFamily="18" charset="0"/>
              </a:rPr>
              <a:t>   </a:t>
            </a:r>
            <a:r>
              <a:rPr lang="en-US" sz="2000" dirty="0" err="1">
                <a:latin typeface="Baskerville Old Face" panose="02020602080505020303" pitchFamily="18" charset="0"/>
              </a:rPr>
              <a:t>Zaryadlangan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orqali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o‘tganda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asosiy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energiya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yo‘qotish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mexanizmi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ionizatsiya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uyg‘onish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jarayonlari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bilan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bog‘liq</a:t>
            </a:r>
            <a:r>
              <a:rPr lang="en-US" sz="2000" dirty="0">
                <a:latin typeface="Baskerville Old Face" panose="02020602080505020303" pitchFamily="18" charset="0"/>
              </a:rPr>
              <a:t>. </a:t>
            </a:r>
            <a:r>
              <a:rPr lang="en-US" sz="2000" dirty="0" err="1">
                <a:latin typeface="Baskerville Old Face" panose="02020602080505020303" pitchFamily="18" charset="0"/>
              </a:rPr>
              <a:t>Ionizatsiya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energiyasi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atomidan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elektronni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ajratib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olish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uchun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zarur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bo‘lgan</a:t>
            </a:r>
            <a:r>
              <a:rPr lang="en-US" sz="2000" dirty="0">
                <a:latin typeface="Baskerville Old Face" panose="02020602080505020303" pitchFamily="18" charset="0"/>
              </a:rPr>
              <a:t> minimal </a:t>
            </a:r>
            <a:r>
              <a:rPr lang="en-US" sz="2000" dirty="0" err="1">
                <a:latin typeface="Baskerville Old Face" panose="02020602080505020303" pitchFamily="18" charset="0"/>
              </a:rPr>
              <a:t>energiya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bo‘lib</a:t>
            </a:r>
            <a:r>
              <a:rPr lang="en-US" sz="2000" dirty="0">
                <a:latin typeface="Baskerville Old Face" panose="02020602080505020303" pitchFamily="18" charset="0"/>
              </a:rPr>
              <a:t>, u </a:t>
            </a:r>
            <a:r>
              <a:rPr lang="en-US" sz="2000" dirty="0" err="1">
                <a:latin typeface="Baskerville Old Face" panose="02020602080505020303" pitchFamily="18" charset="0"/>
              </a:rPr>
              <a:t>zarra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energiyasining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kamayishida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muhim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rol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o‘ynaydi.Og‘ir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zaryadlangan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 (</a:t>
            </a:r>
            <a:r>
              <a:rPr lang="en-US" sz="2000" dirty="0" err="1">
                <a:latin typeface="Baskerville Old Face" panose="02020602080505020303" pitchFamily="18" charset="0"/>
              </a:rPr>
              <a:t>masalan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protonlar</a:t>
            </a:r>
            <a:r>
              <a:rPr lang="en-US" sz="2000" dirty="0">
                <a:latin typeface="Baskerville Old Face" panose="02020602080505020303" pitchFamily="18" charset="0"/>
              </a:rPr>
              <a:t>, alfa-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)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orqali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o‘tganda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to‘g‘ri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chiziqqa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yaqin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traektoriya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bo‘ylab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harakatlanib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katta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ionizatsiya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hosil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qiladi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tez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energiya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yo‘qotadi</a:t>
            </a:r>
            <a:r>
              <a:rPr lang="en-US" sz="2000" dirty="0">
                <a:latin typeface="Baskerville Old Face" panose="02020602080505020303" pitchFamily="18" charset="0"/>
              </a:rPr>
              <a:t>. Shu </a:t>
            </a:r>
            <a:r>
              <a:rPr lang="en-US" sz="2000" dirty="0" err="1">
                <a:latin typeface="Baskerville Old Face" panose="02020602080505020303" pitchFamily="18" charset="0"/>
              </a:rPr>
              <a:t>sababli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ularning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o‘tish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masofasi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nisbatan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qisqa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bo‘ladi.Yengil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 (</a:t>
            </a:r>
            <a:r>
              <a:rPr lang="en-US" sz="2000" dirty="0" err="1">
                <a:latin typeface="Baskerville Old Face" panose="02020602080505020303" pitchFamily="18" charset="0"/>
              </a:rPr>
              <a:t>elektronlar</a:t>
            </a:r>
            <a:r>
              <a:rPr lang="en-US" sz="2000" dirty="0">
                <a:latin typeface="Baskerville Old Face" panose="02020602080505020303" pitchFamily="18" charset="0"/>
              </a:rPr>
              <a:t>) </a:t>
            </a:r>
            <a:r>
              <a:rPr lang="en-US" sz="2000" dirty="0" err="1">
                <a:latin typeface="Baskerville Old Face" panose="02020602080505020303" pitchFamily="18" charset="0"/>
              </a:rPr>
              <a:t>esa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bilan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kuchliroq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sochilishga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uchraydi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ularning</a:t>
            </a:r>
            <a:r>
              <a:rPr lang="en-US" sz="2000" dirty="0">
                <a:latin typeface="Baskerville Old Face" panose="02020602080505020303" pitchFamily="18" charset="0"/>
              </a:rPr>
              <a:t> harakat </a:t>
            </a:r>
            <a:r>
              <a:rPr lang="en-US" sz="2000" dirty="0" err="1">
                <a:latin typeface="Baskerville Old Face" panose="02020602080505020303" pitchFamily="18" charset="0"/>
              </a:rPr>
              <a:t>yo‘li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notekis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bo‘lib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energiya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yo‘qotishi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asta-sekin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sodir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bo‘ladi</a:t>
            </a:r>
            <a:r>
              <a:rPr lang="en-US" sz="2000" dirty="0">
                <a:latin typeface="Baskerville Old Face" panose="02020602080505020303" pitchFamily="18" charset="0"/>
              </a:rPr>
              <a:t>. </a:t>
            </a:r>
            <a:r>
              <a:rPr lang="en-US" sz="2000" dirty="0" err="1">
                <a:latin typeface="Baskerville Old Face" panose="02020602080505020303" pitchFamily="18" charset="0"/>
              </a:rPr>
              <a:t>Natijada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ichida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murakkab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traektoriyalar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hosil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qiladi</a:t>
            </a:r>
            <a:r>
              <a:rPr lang="en-US" sz="20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2000" dirty="0">
                <a:latin typeface="Baskerville Old Face" panose="02020602080505020303" pitchFamily="18" charset="0"/>
              </a:rPr>
              <a:t>   </a:t>
            </a:r>
            <a:r>
              <a:rPr lang="en-US" sz="2000" dirty="0" err="1">
                <a:latin typeface="Baskerville Old Face" panose="02020602080505020303" pitchFamily="18" charset="0"/>
              </a:rPr>
              <a:t>Umuman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olganda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zaryadlangan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zarralarning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modda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bilan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o‘zaro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ta’siri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ularning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massasi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zaryadi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energiyasiga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bog‘liq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bo‘lib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bu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jarayonlar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yadro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fizikasi</a:t>
            </a:r>
            <a:r>
              <a:rPr lang="en-US" sz="2000" dirty="0">
                <a:latin typeface="Baskerville Old Face" panose="02020602080505020303" pitchFamily="18" charset="0"/>
              </a:rPr>
              <a:t>, </a:t>
            </a:r>
            <a:r>
              <a:rPr lang="en-US" sz="2000" dirty="0" err="1">
                <a:latin typeface="Baskerville Old Face" panose="02020602080505020303" pitchFamily="18" charset="0"/>
              </a:rPr>
              <a:t>tibbiyot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texnikada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muhim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ahamiyatga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ega</a:t>
            </a:r>
            <a:r>
              <a:rPr lang="en-US" sz="2000" dirty="0">
                <a:latin typeface="Baskerville Old Face" panose="02020602080505020303" pitchFamily="18" charset="0"/>
              </a:rPr>
              <a:t>.</a:t>
            </a:r>
            <a:endParaRPr lang="ru-RU" sz="2000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91E8C7D-9178-40B3-9BC2-482FC5A352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6498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9634A-CCDE-4850-B5B5-49D6FE2C69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5128" y="484094"/>
            <a:ext cx="11135679" cy="932329"/>
          </a:xfrm>
        </p:spPr>
        <p:txBody>
          <a:bodyPr/>
          <a:lstStyle/>
          <a:p>
            <a:r>
              <a:rPr lang="en-US" dirty="0" err="1"/>
              <a:t>Foydalanilgan</a:t>
            </a:r>
            <a:r>
              <a:rPr lang="en-US" dirty="0"/>
              <a:t> </a:t>
            </a:r>
            <a:r>
              <a:rPr lang="en-US" dirty="0" err="1"/>
              <a:t>adabiyotlar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960710E-2F97-4986-BF24-4A69BE0527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5128" y="1604683"/>
            <a:ext cx="11029615" cy="2738014"/>
          </a:xfrm>
        </p:spPr>
        <p:txBody>
          <a:bodyPr>
            <a:normAutofit fontScale="92500" lnSpcReduction="10000"/>
          </a:bodyPr>
          <a:lstStyle/>
          <a:p>
            <a:r>
              <a:rPr lang="en-US" sz="2000" dirty="0" err="1">
                <a:latin typeface="Baskerville Old Face" panose="02020602080505020303" pitchFamily="18" charset="0"/>
              </a:rPr>
              <a:t>T.M.Mo‘minov,A.B.Xoliqulov,Sh.X.Xushmurodov</a:t>
            </a:r>
            <a:r>
              <a:rPr lang="en-US" sz="2000" dirty="0">
                <a:latin typeface="Baskerville Old Face" panose="02020602080505020303" pitchFamily="18" charset="0"/>
              </a:rPr>
              <a:t> “Atom </a:t>
            </a:r>
            <a:r>
              <a:rPr lang="en-US" sz="2000" dirty="0" err="1">
                <a:latin typeface="Baskerville Old Face" panose="02020602080505020303" pitchFamily="18" charset="0"/>
              </a:rPr>
              <a:t>yadrosi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elementar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fizikasi</a:t>
            </a:r>
            <a:r>
              <a:rPr lang="en-US" sz="2000" dirty="0">
                <a:latin typeface="Baskerville Old Face" panose="02020602080505020303" pitchFamily="18" charset="0"/>
              </a:rPr>
              <a:t> “ </a:t>
            </a:r>
            <a:r>
              <a:rPr lang="en-US" sz="2000" dirty="0" err="1">
                <a:latin typeface="Baskerville Old Face" panose="02020602080505020303" pitchFamily="18" charset="0"/>
              </a:rPr>
              <a:t>O‘zbekiston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faylasuflari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milliy</a:t>
            </a:r>
            <a:r>
              <a:rPr lang="en-US" sz="2000" dirty="0">
                <a:latin typeface="Baskerville Old Face" panose="02020602080505020303" pitchFamily="18" charset="0"/>
              </a:rPr>
              <a:t> jamiyoti,2009-yil.204-212</a:t>
            </a:r>
          </a:p>
          <a:p>
            <a:r>
              <a:rPr lang="en-US" sz="2000" dirty="0" err="1">
                <a:latin typeface="Baskerville Old Face" panose="02020602080505020303" pitchFamily="18" charset="0"/>
              </a:rPr>
              <a:t>S.Polvonov,E.Bozorov,Z.Kanonov</a:t>
            </a:r>
            <a:r>
              <a:rPr lang="en-US" sz="2000" dirty="0">
                <a:latin typeface="Baskerville Old Face" panose="02020602080505020303" pitchFamily="18" charset="0"/>
              </a:rPr>
              <a:t> “Atom </a:t>
            </a:r>
            <a:r>
              <a:rPr lang="en-US" sz="2000" dirty="0" err="1">
                <a:latin typeface="Baskerville Old Face" panose="02020602080505020303" pitchFamily="18" charset="0"/>
              </a:rPr>
              <a:t>yadrosi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elementar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zarralar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fizikasi</a:t>
            </a:r>
            <a:r>
              <a:rPr lang="en-US" sz="2000" dirty="0">
                <a:latin typeface="Baskerville Old Face" panose="02020602080505020303" pitchFamily="18" charset="0"/>
              </a:rPr>
              <a:t>” Fan </a:t>
            </a:r>
            <a:r>
              <a:rPr lang="en-US" sz="2000" dirty="0" err="1">
                <a:latin typeface="Baskerville Old Face" panose="02020602080505020303" pitchFamily="18" charset="0"/>
              </a:rPr>
              <a:t>va</a:t>
            </a:r>
            <a:r>
              <a:rPr lang="en-US" sz="2000" dirty="0">
                <a:latin typeface="Baskerville Old Face" panose="02020602080505020303" pitchFamily="18" charset="0"/>
              </a:rPr>
              <a:t> </a:t>
            </a:r>
            <a:r>
              <a:rPr lang="en-US" sz="2000" dirty="0" err="1">
                <a:latin typeface="Baskerville Old Face" panose="02020602080505020303" pitchFamily="18" charset="0"/>
              </a:rPr>
              <a:t>texnologiya</a:t>
            </a:r>
            <a:r>
              <a:rPr lang="en-US" sz="2000" dirty="0">
                <a:latin typeface="Baskerville Old Face" panose="02020602080505020303" pitchFamily="18" charset="0"/>
              </a:rPr>
              <a:t> nashriyoti,2019-yil.89-96</a:t>
            </a:r>
          </a:p>
          <a:p>
            <a:r>
              <a:rPr lang="en-US" sz="2000" dirty="0">
                <a:latin typeface="Baskerville Old Face" panose="02020602080505020303" pitchFamily="18" charset="0"/>
                <a:hlinkClick r:id="rId2"/>
              </a:rPr>
              <a:t>https://share.google/QjsrjJce8D1TYO4nM</a:t>
            </a:r>
            <a:endParaRPr lang="en-US" sz="2000" dirty="0">
              <a:latin typeface="Baskerville Old Face" panose="02020602080505020303" pitchFamily="18" charset="0"/>
            </a:endParaRPr>
          </a:p>
          <a:p>
            <a:r>
              <a:rPr lang="en-US" sz="2000" dirty="0">
                <a:latin typeface="Baskerville Old Face" panose="02020602080505020303" pitchFamily="18" charset="0"/>
                <a:hlinkClick r:id="rId3"/>
              </a:rPr>
              <a:t>https://share.google/bdlNIfpvSE3iMhMdU</a:t>
            </a:r>
            <a:endParaRPr lang="en-US" sz="2000" dirty="0">
              <a:latin typeface="Baskerville Old Face" panose="02020602080505020303" pitchFamily="18" charset="0"/>
            </a:endParaRPr>
          </a:p>
          <a:p>
            <a:r>
              <a:rPr lang="en-US" sz="2000" dirty="0" err="1">
                <a:latin typeface="Baskerville Old Face" panose="02020602080505020303" pitchFamily="18" charset="0"/>
              </a:rPr>
              <a:t>ChatGPT</a:t>
            </a:r>
            <a:endParaRPr lang="en-US" sz="2000" dirty="0">
              <a:latin typeface="Baskerville Old Face" panose="02020602080505020303" pitchFamily="18" charset="0"/>
            </a:endParaRPr>
          </a:p>
          <a:p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E59AB8-A332-408E-8C4F-9BE5E6E8C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8391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D77C4A-EAC5-4837-A18C-7FCE0162D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581192" y="143435"/>
            <a:ext cx="11029616" cy="55872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AB4C303-B638-4700-9F18-ACED04466B6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0368" y="635625"/>
            <a:ext cx="7325679" cy="6078940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3EBF7649-525B-4489-B252-77988EDC9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1395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28B7A1-F484-44A8-BABD-AAC9C8C1B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210" y="567686"/>
            <a:ext cx="11029616" cy="1188720"/>
          </a:xfrm>
        </p:spPr>
        <p:txBody>
          <a:bodyPr/>
          <a:lstStyle/>
          <a:p>
            <a:r>
              <a:rPr lang="en-US" b="1" dirty="0" err="1">
                <a:latin typeface="Arial Black" panose="020B0A04020102020204" pitchFamily="34" charset="0"/>
              </a:rPr>
              <a:t>Reja</a:t>
            </a:r>
            <a:r>
              <a:rPr lang="en-US" b="1" dirty="0">
                <a:latin typeface="Arial Black" panose="020B0A04020102020204" pitchFamily="34" charset="0"/>
              </a:rPr>
              <a:t>: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7E9F41-F9EF-4651-AE02-B529223B19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10" y="2375647"/>
            <a:ext cx="11296342" cy="1354215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8000" dirty="0">
                <a:latin typeface="Baskerville Old Face" panose="02020602080505020303" pitchFamily="18" charset="0"/>
              </a:rPr>
              <a:t>1.Zaryadlangan </a:t>
            </a:r>
            <a:r>
              <a:rPr lang="en-US" sz="8000" dirty="0" err="1">
                <a:latin typeface="Baskerville Old Face" panose="02020602080505020303" pitchFamily="18" charset="0"/>
              </a:rPr>
              <a:t>zarralar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va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ionizatsiya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energiyasi</a:t>
            </a:r>
            <a:r>
              <a:rPr lang="en-US" sz="80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8000" dirty="0">
                <a:latin typeface="Baskerville Old Face" panose="02020602080505020303" pitchFamily="18" charset="0"/>
              </a:rPr>
              <a:t>2.Zaryadlangan </a:t>
            </a:r>
            <a:r>
              <a:rPr lang="en-US" sz="8000" dirty="0" err="1">
                <a:latin typeface="Baskerville Old Face" panose="02020602080505020303" pitchFamily="18" charset="0"/>
              </a:rPr>
              <a:t>og‘ir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zarralarning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modda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orqali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o‘tish</a:t>
            </a:r>
            <a:r>
              <a:rPr lang="en-US" sz="80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8000" dirty="0">
                <a:latin typeface="Baskerville Old Face" panose="02020602080505020303" pitchFamily="18" charset="0"/>
              </a:rPr>
              <a:t>3.Zaryadlangan </a:t>
            </a:r>
            <a:r>
              <a:rPr lang="en-US" sz="8000" dirty="0" err="1">
                <a:latin typeface="Baskerville Old Face" panose="02020602080505020303" pitchFamily="18" charset="0"/>
              </a:rPr>
              <a:t>yengil</a:t>
            </a:r>
            <a:r>
              <a:rPr lang="en-US" sz="8000" dirty="0">
                <a:latin typeface="Baskerville Old Face" panose="02020602080505020303" pitchFamily="18" charset="0"/>
              </a:rPr>
              <a:t>  </a:t>
            </a:r>
            <a:r>
              <a:rPr lang="en-US" sz="8000" dirty="0" err="1">
                <a:latin typeface="Baskerville Old Face" panose="02020602080505020303" pitchFamily="18" charset="0"/>
              </a:rPr>
              <a:t>zarralarning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modda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orqali</a:t>
            </a:r>
            <a:r>
              <a:rPr lang="en-US" sz="8000" dirty="0">
                <a:latin typeface="Baskerville Old Face" panose="02020602080505020303" pitchFamily="18" charset="0"/>
              </a:rPr>
              <a:t> </a:t>
            </a:r>
            <a:r>
              <a:rPr lang="en-US" sz="8000" dirty="0" err="1">
                <a:latin typeface="Baskerville Old Face" panose="02020602080505020303" pitchFamily="18" charset="0"/>
              </a:rPr>
              <a:t>o‘tishi</a:t>
            </a:r>
            <a:r>
              <a:rPr lang="en-US" sz="80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8000" dirty="0">
                <a:latin typeface="Baskerville Old Face" panose="02020602080505020303" pitchFamily="18" charset="0"/>
              </a:rPr>
              <a:t>4.Xulosa.</a:t>
            </a:r>
          </a:p>
          <a:p>
            <a:pPr marL="0" indent="0">
              <a:buNone/>
            </a:pPr>
            <a:r>
              <a:rPr lang="en-US" sz="8000" dirty="0">
                <a:latin typeface="Baskerville Old Face" panose="02020602080505020303" pitchFamily="18" charset="0"/>
              </a:rPr>
              <a:t>5.Foydalanilgan </a:t>
            </a:r>
            <a:r>
              <a:rPr lang="en-US" sz="8000" dirty="0" err="1">
                <a:latin typeface="Baskerville Old Face" panose="02020602080505020303" pitchFamily="18" charset="0"/>
              </a:rPr>
              <a:t>adabiyotlar</a:t>
            </a:r>
            <a:r>
              <a:rPr lang="en-US" sz="8000" dirty="0">
                <a:latin typeface="Baskerville Old Face" panose="02020602080505020303" pitchFamily="18" charset="0"/>
              </a:rPr>
              <a:t>.</a:t>
            </a:r>
            <a:endParaRPr lang="ru-RU" sz="80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B38D0CE-7811-47F4-A020-DB38018D4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63861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A2EC82-6BA2-4B45-8EFF-C92E27392A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0"/>
            <a:ext cx="11029616" cy="295835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9BAC086-8959-4F7A-BD12-DB0D208E8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968" y="1734670"/>
            <a:ext cx="11029615" cy="363448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2000" dirty="0">
                <a:latin typeface="Baskerville Old Face" panose="02020602080505020303" pitchFamily="18" charset="0"/>
              </a:rPr>
              <a:t>   </a:t>
            </a:r>
            <a:r>
              <a:rPr lang="en-US" sz="11200" b="1" dirty="0" err="1">
                <a:latin typeface="Baskerville Old Face" panose="02020602080505020303" pitchFamily="18" charset="0"/>
              </a:rPr>
              <a:t>Zaryadlangan</a:t>
            </a:r>
            <a:r>
              <a:rPr lang="en-US" sz="11200" b="1" dirty="0">
                <a:latin typeface="Baskerville Old Face" panose="02020602080505020303" pitchFamily="18" charset="0"/>
              </a:rPr>
              <a:t> </a:t>
            </a:r>
            <a:r>
              <a:rPr lang="en-US" sz="11200" b="1" dirty="0" err="1">
                <a:latin typeface="Baskerville Old Face" panose="02020602080505020303" pitchFamily="18" charset="0"/>
              </a:rPr>
              <a:t>zarralar</a:t>
            </a:r>
            <a:r>
              <a:rPr lang="en-US" sz="11200" b="1" dirty="0">
                <a:latin typeface="Baskerville Old Face" panose="02020602080505020303" pitchFamily="18" charset="0"/>
              </a:rPr>
              <a:t>- </a:t>
            </a:r>
            <a:r>
              <a:rPr lang="en-US" sz="11200" dirty="0" err="1">
                <a:latin typeface="Baskerville Old Face" panose="02020602080505020303" pitchFamily="18" charset="0"/>
              </a:rPr>
              <a:t>bu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elektr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zaryadiga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bo'lgan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subatomik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zarrachalardir</a:t>
            </a:r>
            <a:r>
              <a:rPr lang="en-US" sz="11200" dirty="0">
                <a:latin typeface="Baskerville Old Face" panose="02020602080505020303" pitchFamily="18" charset="0"/>
              </a:rPr>
              <a:t>, </a:t>
            </a:r>
            <a:r>
              <a:rPr lang="en-US" sz="11200" dirty="0" err="1">
                <a:latin typeface="Baskerville Old Face" panose="02020602080505020303" pitchFamily="18" charset="0"/>
              </a:rPr>
              <a:t>ular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modda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orqali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harakatlanayotganda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atomlar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bilan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elektromagnit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o'zaro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ta'sirga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kirishadi</a:t>
            </a:r>
            <a:r>
              <a:rPr lang="en-US" sz="11200" dirty="0">
                <a:latin typeface="Baskerville Old Face" panose="02020602080505020303" pitchFamily="18" charset="0"/>
              </a:rPr>
              <a:t>. </a:t>
            </a:r>
            <a:r>
              <a:rPr lang="en-US" sz="11200" dirty="0" err="1">
                <a:latin typeface="Baskerville Old Face" panose="02020602080505020303" pitchFamily="18" charset="0"/>
              </a:rPr>
              <a:t>Ushbu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ta'sir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natijasida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zarrachaning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energiyasi</a:t>
            </a:r>
            <a:r>
              <a:rPr lang="en-US" sz="11200" dirty="0">
                <a:latin typeface="Baskerville Old Face" panose="02020602080505020303" pitchFamily="18" charset="0"/>
              </a:rPr>
              <a:t> atom </a:t>
            </a:r>
            <a:r>
              <a:rPr lang="en-US" sz="11200" dirty="0" err="1">
                <a:latin typeface="Baskerville Old Face" panose="02020602080505020303" pitchFamily="18" charset="0"/>
              </a:rPr>
              <a:t>elektronlariga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uzatiladi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va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atomlarni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ionlashtirish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yoki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ularni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energiya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jihatdan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uyg'otish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jarayoni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yuzaga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keltiradi</a:t>
            </a:r>
            <a:r>
              <a:rPr lang="en-US" sz="112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r>
              <a:rPr lang="en-US" sz="11200" dirty="0">
                <a:latin typeface="Baskerville Old Face" panose="02020602080505020303" pitchFamily="18" charset="0"/>
              </a:rPr>
              <a:t>   </a:t>
            </a:r>
            <a:r>
              <a:rPr lang="en-US" sz="11200" b="1" dirty="0" err="1">
                <a:latin typeface="Baskerville Old Face" panose="02020602080505020303" pitchFamily="18" charset="0"/>
              </a:rPr>
              <a:t>Ionizatsuya</a:t>
            </a:r>
            <a:r>
              <a:rPr lang="en-US" sz="11200" b="1" dirty="0">
                <a:latin typeface="Baskerville Old Face" panose="02020602080505020303" pitchFamily="18" charset="0"/>
              </a:rPr>
              <a:t> </a:t>
            </a:r>
            <a:r>
              <a:rPr lang="en-US" sz="11200" b="1" dirty="0" err="1">
                <a:latin typeface="Baskerville Old Face" panose="02020602080505020303" pitchFamily="18" charset="0"/>
              </a:rPr>
              <a:t>energiyasi</a:t>
            </a:r>
            <a:r>
              <a:rPr lang="en-US" sz="11200" dirty="0">
                <a:latin typeface="Baskerville Old Face" panose="02020602080505020303" pitchFamily="18" charset="0"/>
              </a:rPr>
              <a:t>- </a:t>
            </a:r>
            <a:r>
              <a:rPr lang="en-US" sz="11200" dirty="0" err="1">
                <a:latin typeface="Baskerville Old Face" panose="02020602080505020303" pitchFamily="18" charset="0"/>
              </a:rPr>
              <a:t>bu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atomdan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yoki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iondan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bitta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elektronni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ajratib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olish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uchun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kerak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bo‘ladigan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energiya</a:t>
            </a:r>
            <a:r>
              <a:rPr lang="en-US" sz="11200" dirty="0">
                <a:latin typeface="Baskerville Old Face" panose="02020602080505020303" pitchFamily="18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1200" dirty="0" err="1">
                <a:latin typeface="Baskerville Old Face" panose="02020602080505020303" pitchFamily="18" charset="0"/>
              </a:rPr>
              <a:t>Ionizatsiya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energiyasi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doim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musbat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bo‘ladi</a:t>
            </a:r>
            <a:r>
              <a:rPr lang="en-US" sz="11200" dirty="0">
                <a:latin typeface="Baskerville Old Face" panose="02020602080505020303" pitchFamily="18" charset="0"/>
              </a:rPr>
              <a:t>(</a:t>
            </a:r>
            <a:r>
              <a:rPr lang="en-US" sz="11200" dirty="0" err="1">
                <a:latin typeface="Baskerville Old Face" panose="02020602080505020303" pitchFamily="18" charset="0"/>
              </a:rPr>
              <a:t>chunki</a:t>
            </a:r>
            <a:r>
              <a:rPr lang="en-US" sz="11200" dirty="0">
                <a:latin typeface="Baskerville Old Face" panose="02020602080505020303" pitchFamily="18" charset="0"/>
              </a:rPr>
              <a:t> u </a:t>
            </a:r>
            <a:r>
              <a:rPr lang="en-US" sz="11200" dirty="0" err="1">
                <a:latin typeface="Baskerville Old Face" panose="02020602080505020303" pitchFamily="18" charset="0"/>
              </a:rPr>
              <a:t>energiya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sarflaydi</a:t>
            </a:r>
            <a:r>
              <a:rPr lang="en-US" sz="11200" dirty="0">
                <a:latin typeface="Baskerville Old Face" panose="02020602080505020303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1200" dirty="0">
                <a:latin typeface="Baskerville Old Face" panose="02020602080505020303" pitchFamily="18" charset="0"/>
              </a:rPr>
              <a:t>Atom </a:t>
            </a:r>
            <a:r>
              <a:rPr lang="en-US" sz="11200" dirty="0" err="1">
                <a:latin typeface="Baskerville Old Face" panose="02020602080505020303" pitchFamily="18" charset="0"/>
              </a:rPr>
              <a:t>qanchalik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barqaror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bo‘lsa</a:t>
            </a:r>
            <a:r>
              <a:rPr lang="en-US" sz="11200" dirty="0">
                <a:latin typeface="Baskerville Old Face" panose="02020602080505020303" pitchFamily="18" charset="0"/>
              </a:rPr>
              <a:t>, </a:t>
            </a:r>
            <a:r>
              <a:rPr lang="en-US" sz="11200" dirty="0" err="1">
                <a:latin typeface="Baskerville Old Face" panose="02020602080505020303" pitchFamily="18" charset="0"/>
              </a:rPr>
              <a:t>undan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elektronni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ajratish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shunchalik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qiyin</a:t>
            </a:r>
            <a:r>
              <a:rPr lang="en-US" sz="11200" dirty="0">
                <a:latin typeface="Baskerville Old Face" panose="02020602080505020303" pitchFamily="18" charset="0"/>
              </a:rPr>
              <a:t> (</a:t>
            </a:r>
            <a:r>
              <a:rPr lang="en-US" sz="11200" dirty="0" err="1">
                <a:latin typeface="Baskerville Old Face" panose="02020602080505020303" pitchFamily="18" charset="0"/>
              </a:rPr>
              <a:t>ionizatsiya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energiyasi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katta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bo‘ladi</a:t>
            </a:r>
            <a:r>
              <a:rPr lang="en-US" sz="11200" dirty="0">
                <a:latin typeface="Baskerville Old Face" panose="02020602080505020303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1200" dirty="0" err="1">
                <a:latin typeface="Baskerville Old Face" panose="02020602080505020303" pitchFamily="18" charset="0"/>
              </a:rPr>
              <a:t>Periodik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jadval</a:t>
            </a:r>
            <a:r>
              <a:rPr lang="en-US" sz="11200" dirty="0">
                <a:latin typeface="Baskerville Old Face" panose="02020602080505020303" pitchFamily="18" charset="0"/>
              </a:rPr>
              <a:t>(Mendeleyev </a:t>
            </a:r>
            <a:r>
              <a:rPr lang="en-US" sz="11200" dirty="0" err="1">
                <a:latin typeface="Baskerville Old Face" panose="02020602080505020303" pitchFamily="18" charset="0"/>
              </a:rPr>
              <a:t>jadval</a:t>
            </a:r>
            <a:r>
              <a:rPr lang="en-US" sz="11200" dirty="0">
                <a:latin typeface="Baskerville Old Face" panose="02020602080505020303" pitchFamily="18" charset="0"/>
              </a:rPr>
              <a:t>)</a:t>
            </a:r>
            <a:r>
              <a:rPr lang="en-US" sz="11200" dirty="0" err="1">
                <a:latin typeface="Baskerville Old Face" panose="02020602080505020303" pitchFamily="18" charset="0"/>
              </a:rPr>
              <a:t>ida</a:t>
            </a:r>
            <a:r>
              <a:rPr lang="en-US" sz="11200" dirty="0">
                <a:latin typeface="Baskerville Old Face" panose="02020602080505020303" pitchFamily="18" charset="0"/>
              </a:rPr>
              <a:t>  “</a:t>
            </a:r>
            <a:r>
              <a:rPr lang="en-US" sz="11200" dirty="0" err="1">
                <a:latin typeface="Baskerville Old Face" panose="02020602080505020303" pitchFamily="18" charset="0"/>
              </a:rPr>
              <a:t>chapdan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o‘ngga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b="1" dirty="0" err="1">
                <a:latin typeface="Baskerville Old Face" panose="02020602080505020303" pitchFamily="18" charset="0"/>
              </a:rPr>
              <a:t>ortadi</a:t>
            </a:r>
            <a:r>
              <a:rPr lang="en-US" sz="11200" dirty="0">
                <a:latin typeface="Baskerville Old Face" panose="02020602080505020303" pitchFamily="18" charset="0"/>
              </a:rPr>
              <a:t>, </a:t>
            </a:r>
            <a:r>
              <a:rPr lang="en-US" sz="11200" dirty="0" err="1">
                <a:latin typeface="Baskerville Old Face" panose="02020602080505020303" pitchFamily="18" charset="0"/>
              </a:rPr>
              <a:t>yuqoridan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dirty="0" err="1">
                <a:latin typeface="Baskerville Old Face" panose="02020602080505020303" pitchFamily="18" charset="0"/>
              </a:rPr>
              <a:t>pastga</a:t>
            </a:r>
            <a:r>
              <a:rPr lang="en-US" sz="11200" dirty="0">
                <a:latin typeface="Baskerville Old Face" panose="02020602080505020303" pitchFamily="18" charset="0"/>
              </a:rPr>
              <a:t> </a:t>
            </a:r>
            <a:r>
              <a:rPr lang="en-US" sz="11200" b="1" dirty="0" err="1">
                <a:latin typeface="Baskerville Old Face" panose="02020602080505020303" pitchFamily="18" charset="0"/>
              </a:rPr>
              <a:t>kamayadi</a:t>
            </a:r>
            <a:r>
              <a:rPr lang="en-US" sz="11200" dirty="0">
                <a:latin typeface="Baskerville Old Face" panose="02020602080505020303" pitchFamily="18" charset="0"/>
              </a:rPr>
              <a:t>”.(1-rasm)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AA8EC8-EF80-481F-96FC-21E3801D8B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46923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444BE8-BA97-41A1-8D09-B2E3B32F67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0831" y="639403"/>
            <a:ext cx="11029616" cy="938385"/>
          </a:xfrm>
        </p:spPr>
        <p:txBody>
          <a:bodyPr>
            <a:normAutofit/>
          </a:bodyPr>
          <a:lstStyle/>
          <a:p>
            <a:r>
              <a:rPr lang="en-US" dirty="0" err="1">
                <a:latin typeface="Arial Black" panose="020B0A04020102020204" pitchFamily="34" charset="0"/>
              </a:rPr>
              <a:t>Periodik</a:t>
            </a:r>
            <a:r>
              <a:rPr lang="en-US" dirty="0">
                <a:latin typeface="Arial Black" panose="020B0A04020102020204" pitchFamily="34" charset="0"/>
              </a:rPr>
              <a:t> </a:t>
            </a:r>
            <a:r>
              <a:rPr lang="en-US" dirty="0" err="1">
                <a:latin typeface="Arial Black" panose="020B0A04020102020204" pitchFamily="34" charset="0"/>
              </a:rPr>
              <a:t>jadval</a:t>
            </a:r>
            <a:r>
              <a:rPr lang="en-US" dirty="0">
                <a:latin typeface="Arial Black" panose="020B0A04020102020204" pitchFamily="34" charset="0"/>
              </a:rPr>
              <a:t> (Mendeleyev </a:t>
            </a:r>
            <a:r>
              <a:rPr lang="en-US" dirty="0" err="1">
                <a:latin typeface="Arial Black" panose="020B0A04020102020204" pitchFamily="34" charset="0"/>
              </a:rPr>
              <a:t>jadvali</a:t>
            </a:r>
            <a:r>
              <a:rPr lang="en-US" dirty="0">
                <a:latin typeface="Arial Black" panose="020B0A04020102020204" pitchFamily="34" charset="0"/>
              </a:rPr>
              <a:t>)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1-rasm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78D5275-CEC1-414F-AA7C-60AF9EEC73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0831" y="1836468"/>
            <a:ext cx="9190337" cy="4952571"/>
          </a:xfrm>
          <a:prstGeom prst="rect">
            <a:avLst/>
          </a:prstGeom>
        </p:spPr>
      </p:pic>
      <p:sp>
        <p:nvSpPr>
          <p:cNvPr id="4" name="Дата 3">
            <a:extLst>
              <a:ext uri="{FF2B5EF4-FFF2-40B4-BE49-F238E27FC236}">
                <a16:creationId xmlns:a16="http://schemas.microsoft.com/office/drawing/2014/main" id="{73AA9C75-B996-4D87-9F40-6AF92B669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8916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A6B3E7-3FDB-40E1-922F-4A2A9EA5EA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235" y="699246"/>
            <a:ext cx="11116235" cy="1164735"/>
          </a:xfrm>
        </p:spPr>
        <p:txBody>
          <a:bodyPr>
            <a:normAutofit fontScale="90000"/>
          </a:bodyPr>
          <a:lstStyle/>
          <a:p>
            <a:r>
              <a:rPr lang="en-US" sz="3100" b="1" dirty="0" err="1">
                <a:latin typeface="Arial Black" panose="020B0A04020102020204" pitchFamily="34" charset="0"/>
              </a:rPr>
              <a:t>Zaryadlangan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og’ir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zarralarning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modda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bilan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o’zaro</a:t>
            </a:r>
            <a:r>
              <a:rPr lang="en-US" sz="3100" b="1" dirty="0">
                <a:latin typeface="Arial Black" panose="020B0A04020102020204" pitchFamily="34" charset="0"/>
              </a:rPr>
              <a:t> </a:t>
            </a:r>
            <a:r>
              <a:rPr lang="en-US" sz="3100" b="1" dirty="0" err="1">
                <a:latin typeface="Arial Black" panose="020B0A04020102020204" pitchFamily="34" charset="0"/>
              </a:rPr>
              <a:t>ta’siri</a:t>
            </a:r>
            <a:r>
              <a:rPr lang="en-US" sz="3100" b="1" dirty="0">
                <a:latin typeface="Arial Black" panose="020B0A04020102020204" pitchFamily="34" charset="0"/>
              </a:rPr>
              <a:t>.</a:t>
            </a:r>
            <a:br>
              <a:rPr lang="en-US" b="1" dirty="0">
                <a:latin typeface="Baskerville Old Face" panose="02020602080505020303" pitchFamily="18" charset="0"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0F22FB5-546E-44EE-92BC-887C0A82D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236" y="1863981"/>
            <a:ext cx="11116234" cy="363448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sz="2600" dirty="0">
                <a:latin typeface="Baskerville Old Face" panose="02020602080505020303" pitchFamily="18" charset="0"/>
              </a:rPr>
              <a:t>   </a:t>
            </a:r>
            <a:r>
              <a:rPr lang="en-US" sz="2600" dirty="0" err="1">
                <a:latin typeface="Baskerville Old Face" panose="02020602080505020303" pitchFamily="18" charset="0"/>
              </a:rPr>
              <a:t>Zarra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modda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ichidan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o'tganda</a:t>
            </a:r>
            <a:r>
              <a:rPr lang="en-US" sz="2600" dirty="0">
                <a:latin typeface="Baskerville Old Face" panose="02020602080505020303" pitchFamily="18" charset="0"/>
              </a:rPr>
              <a:t>, u </a:t>
            </a:r>
            <a:r>
              <a:rPr lang="en-US" sz="2600" dirty="0" err="1">
                <a:latin typeface="Baskerville Old Face" panose="02020602080505020303" pitchFamily="18" charset="0"/>
              </a:rPr>
              <a:t>o'z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Kulon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maydoni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bilan</a:t>
            </a:r>
            <a:r>
              <a:rPr lang="en-US" sz="2600" dirty="0">
                <a:latin typeface="Baskerville Old Face" panose="02020602080505020303" pitchFamily="18" charset="0"/>
              </a:rPr>
              <a:t> atom </a:t>
            </a:r>
            <a:r>
              <a:rPr lang="en-US" sz="2600" dirty="0" err="1">
                <a:latin typeface="Baskerville Old Face" panose="02020602080505020303" pitchFamily="18" charset="0"/>
              </a:rPr>
              <a:t>elektronlarini</a:t>
            </a:r>
            <a:r>
              <a:rPr lang="en-US" sz="2600" dirty="0">
                <a:latin typeface="Baskerville Old Face" panose="02020602080505020303" pitchFamily="18" charset="0"/>
              </a:rPr>
              <a:t> "</a:t>
            </a:r>
            <a:r>
              <a:rPr lang="en-US" sz="2600" dirty="0" err="1">
                <a:latin typeface="Baskerville Old Face" panose="02020602080505020303" pitchFamily="18" charset="0"/>
              </a:rPr>
              <a:t>turtadi</a:t>
            </a:r>
            <a:r>
              <a:rPr lang="en-US" sz="2600" dirty="0">
                <a:latin typeface="Baskerville Old Face" panose="02020602080505020303" pitchFamily="18" charset="0"/>
              </a:rPr>
              <a:t>" (“</a:t>
            </a:r>
            <a:r>
              <a:rPr lang="en-US" sz="2600" dirty="0" err="1">
                <a:latin typeface="Baskerville Old Face" panose="02020602080505020303" pitchFamily="18" charset="0"/>
              </a:rPr>
              <a:t>turtki</a:t>
            </a:r>
            <a:r>
              <a:rPr lang="en-US" sz="2600" dirty="0">
                <a:latin typeface="Baskerville Old Face" panose="02020602080505020303" pitchFamily="18" charset="0"/>
              </a:rPr>
              <a:t>” </a:t>
            </a:r>
            <a:r>
              <a:rPr lang="en-US" sz="2600" dirty="0" err="1">
                <a:latin typeface="Baskerville Old Face" panose="02020602080505020303" pitchFamily="18" charset="0"/>
              </a:rPr>
              <a:t>beradi</a:t>
            </a:r>
            <a:r>
              <a:rPr lang="en-US" sz="2600" dirty="0">
                <a:latin typeface="Baskerville Old Face" panose="02020602080505020303" pitchFamily="18" charset="0"/>
              </a:rPr>
              <a:t>) </a:t>
            </a:r>
            <a:r>
              <a:rPr lang="en-US" sz="2600" dirty="0" err="1">
                <a:latin typeface="Baskerville Old Face" panose="02020602080505020303" pitchFamily="18" charset="0"/>
              </a:rPr>
              <a:t>yoki</a:t>
            </a:r>
            <a:r>
              <a:rPr lang="en-US" sz="2600" dirty="0">
                <a:latin typeface="Baskerville Old Face" panose="02020602080505020303" pitchFamily="18" charset="0"/>
              </a:rPr>
              <a:t> "</a:t>
            </a:r>
            <a:r>
              <a:rPr lang="en-US" sz="2600" dirty="0" err="1">
                <a:latin typeface="Baskerville Old Face" panose="02020602080505020303" pitchFamily="18" charset="0"/>
              </a:rPr>
              <a:t>surib</a:t>
            </a:r>
            <a:r>
              <a:rPr lang="en-US" sz="2600" dirty="0">
                <a:latin typeface="Baskerville Old Face" panose="02020602080505020303" pitchFamily="18" charset="0"/>
              </a:rPr>
              <a:t>" </a:t>
            </a:r>
            <a:r>
              <a:rPr lang="en-US" sz="2600" dirty="0" err="1">
                <a:latin typeface="Baskerville Old Face" panose="02020602080505020303" pitchFamily="18" charset="0"/>
              </a:rPr>
              <a:t>o'tadi</a:t>
            </a:r>
            <a:r>
              <a:rPr lang="en-US" sz="2600" dirty="0">
                <a:latin typeface="Baskerville Old Face" panose="02020602080505020303" pitchFamily="18" charset="0"/>
              </a:rPr>
              <a:t>. </a:t>
            </a:r>
            <a:r>
              <a:rPr lang="en-US" sz="2600" dirty="0" err="1">
                <a:latin typeface="Baskerville Old Face" panose="02020602080505020303" pitchFamily="18" charset="0"/>
              </a:rPr>
              <a:t>Buning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hisobiga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zarra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o'z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energiyasini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asta-sekin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yo'qotadi</a:t>
            </a:r>
            <a:r>
              <a:rPr lang="en-US" sz="2600" dirty="0">
                <a:latin typeface="Baskerville Old Face" panose="02020602080505020303" pitchFamily="18" charset="0"/>
              </a:rPr>
              <a:t>. </a:t>
            </a:r>
            <a:r>
              <a:rPr lang="en-US" sz="2600" dirty="0" err="1">
                <a:latin typeface="Baskerville Old Face" panose="02020602080505020303" pitchFamily="18" charset="0"/>
              </a:rPr>
              <a:t>Modda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atomlari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esa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ionizatsiyalanadi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yo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bo'lmasa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uyg'ongan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holatlarga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o'tadi.Zarra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energiyasini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modda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atomlarini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uyg'otishga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va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ionlashga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sarflar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ekan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Kulon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kuchlarining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uzoqdan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ta'sir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qilish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xususiyati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hisobiga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modda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orqali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uchib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o'tayotgan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zarra</a:t>
            </a:r>
            <a:r>
              <a:rPr lang="en-US" sz="2600" dirty="0">
                <a:latin typeface="Baskerville Old Face" panose="02020602080505020303" pitchFamily="18" charset="0"/>
              </a:rPr>
              <a:t>, </a:t>
            </a:r>
            <a:r>
              <a:rPr lang="en-US" sz="2600" dirty="0" err="1">
                <a:latin typeface="Baskerville Old Face" panose="02020602080505020303" pitchFamily="18" charset="0"/>
              </a:rPr>
              <a:t>juda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ko'p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miqdordagi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elektronlar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bilan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o'zaro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ta'sirlashadi</a:t>
            </a:r>
            <a:r>
              <a:rPr lang="en-US" sz="2600" dirty="0">
                <a:latin typeface="Baskerville Old Face" panose="02020602080505020303" pitchFamily="18" charset="0"/>
              </a:rPr>
              <a:t> (</a:t>
            </a:r>
            <a:r>
              <a:rPr lang="en-US" sz="2600" dirty="0" err="1">
                <a:latin typeface="Baskerville Old Face" panose="02020602080505020303" pitchFamily="18" charset="0"/>
              </a:rPr>
              <a:t>turtib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o'tishga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ulguradi</a:t>
            </a:r>
            <a:r>
              <a:rPr lang="en-US" sz="2600" dirty="0">
                <a:latin typeface="Baskerville Old Face" panose="02020602080505020303" pitchFamily="18" charset="0"/>
              </a:rPr>
              <a:t>). </a:t>
            </a:r>
            <a:r>
              <a:rPr lang="en-US" sz="2600" dirty="0" err="1">
                <a:latin typeface="Baskerville Old Face" panose="02020602080505020303" pitchFamily="18" charset="0"/>
              </a:rPr>
              <a:t>Modda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orqali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o'tayotgan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zarraning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massasi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elektron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massasiga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nisbatan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katta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bo'lganligi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sababli</a:t>
            </a:r>
            <a:r>
              <a:rPr lang="en-US" sz="2600" dirty="0">
                <a:latin typeface="Baskerville Old Face" panose="02020602080505020303" pitchFamily="18" charset="0"/>
              </a:rPr>
              <a:t>, u </a:t>
            </a:r>
            <a:r>
              <a:rPr lang="en-US" sz="2600" dirty="0" err="1">
                <a:latin typeface="Baskerville Old Face" panose="02020602080505020303" pitchFamily="18" charset="0"/>
              </a:rPr>
              <a:t>elektron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bilan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to'qnashganda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o'z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yo'lidan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juda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kichik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miqdorda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chetlashadi</a:t>
            </a:r>
            <a:r>
              <a:rPr lang="en-US" sz="2600" dirty="0">
                <a:latin typeface="Baskerville Old Face" panose="02020602080505020303" pitchFamily="18" charset="0"/>
              </a:rPr>
              <a:t>. Harakat </a:t>
            </a:r>
            <a:r>
              <a:rPr lang="en-US" sz="2600" dirty="0" err="1">
                <a:latin typeface="Baskerville Old Face" panose="02020602080505020303" pitchFamily="18" charset="0"/>
              </a:rPr>
              <a:t>davomida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bunday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to'qnashishilar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juda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ko'p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bo'lib</a:t>
            </a:r>
            <a:r>
              <a:rPr lang="en-US" sz="2600" dirty="0">
                <a:latin typeface="Baskerville Old Face" panose="02020602080505020303" pitchFamily="18" charset="0"/>
              </a:rPr>
              <a:t>, </a:t>
            </a:r>
            <a:r>
              <a:rPr lang="en-US" sz="2600" dirty="0" err="1">
                <a:latin typeface="Baskerville Old Face" panose="02020602080505020303" pitchFamily="18" charset="0"/>
              </a:rPr>
              <a:t>bunday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xaotik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yo'nalishdagi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to'qnashishlar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bir-birini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kompensatsiyalaydi</a:t>
            </a:r>
            <a:r>
              <a:rPr lang="en-US" sz="2600" dirty="0">
                <a:latin typeface="Baskerville Old Face" panose="02020602080505020303" pitchFamily="18" charset="0"/>
              </a:rPr>
              <a:t>. Shu </a:t>
            </a:r>
            <a:r>
              <a:rPr lang="en-US" sz="2600" dirty="0" err="1">
                <a:latin typeface="Baskerville Old Face" panose="02020602080505020303" pitchFamily="18" charset="0"/>
              </a:rPr>
              <a:t>sababli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zaryadlangan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og'ir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zarralarning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moddagi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trayektoriyasi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deyarlik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to'g'ri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chiziq</a:t>
            </a:r>
            <a:r>
              <a:rPr lang="en-US" sz="2600" dirty="0">
                <a:latin typeface="Baskerville Old Face" panose="02020602080505020303" pitchFamily="18" charset="0"/>
              </a:rPr>
              <a:t> </a:t>
            </a:r>
            <a:r>
              <a:rPr lang="en-US" sz="2600" dirty="0" err="1">
                <a:latin typeface="Baskerville Old Face" panose="02020602080505020303" pitchFamily="18" charset="0"/>
              </a:rPr>
              <a:t>boʻladi</a:t>
            </a:r>
            <a:r>
              <a:rPr lang="en-US" sz="2600" dirty="0">
                <a:latin typeface="Baskerville Old Face" panose="02020602080505020303" pitchFamily="18" charset="0"/>
              </a:rPr>
              <a:t>.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CC4BB1-DA2F-4EA4-AD05-4EFA410DB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19936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7E398E-58C5-4351-AD3A-B971F51BB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1521" y="-947350"/>
            <a:ext cx="11029616" cy="1188720"/>
          </a:xfrm>
        </p:spPr>
        <p:txBody>
          <a:bodyPr/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B5D726-647F-46D8-AA63-C6D409EB47B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08617" y="1147900"/>
                <a:ext cx="10807502" cy="5276014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uz-Latn-UZ" sz="8000" dirty="0">
                    <a:latin typeface="Baskerville Old Face" panose="02020602080505020303" pitchFamily="18" charset="0"/>
                  </a:rPr>
                  <a:t>  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Zaryadlangan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og'ir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zarralarning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orqali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o'tishini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quyidagi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fizik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kattaliklar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bilan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tavsiflaymiz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:</a:t>
                </a:r>
              </a:p>
              <a:p>
                <a:pPr>
                  <a:spcAft>
                    <a:spcPts val="800"/>
                  </a:spcAft>
                </a:pPr>
                <a:r>
                  <a:rPr lang="en-US" sz="8000" dirty="0" err="1">
                    <a:latin typeface="Baskerville Old Face" panose="02020602080505020303" pitchFamily="18" charset="0"/>
                  </a:rPr>
                  <a:t>Yo’l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birligida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energiya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yo'qotishi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solishtirma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uz-Latn-UZ" sz="8000" dirty="0">
                    <a:latin typeface="Baskerville Old Face" panose="02020602080505020303" pitchFamily="18" charset="0"/>
                  </a:rPr>
                  <a:t>yo‘qot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ish</a:t>
                </a:r>
                <a:r>
                  <a:rPr lang="uz-Latn-UZ" sz="8000" dirty="0">
                    <a:latin typeface="Baskerville Old Face" panose="02020602080505020303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8000" b="1" i="1" kern="1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ru-RU" sz="8000" b="1" i="1" kern="1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uz-Latn-UZ" sz="8000" b="1" i="1" kern="1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80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80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uz-Latn-UZ" sz="80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uz-Latn-UZ" sz="8000" b="1" i="1" kern="1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𝒊𝒐𝒏</m:t>
                        </m:r>
                      </m:sub>
                    </m:sSub>
                  </m:oMath>
                </a14:m>
                <a:endParaRPr lang="uz-Latn-UZ" sz="8000" b="1" dirty="0">
                  <a:latin typeface="Baskerville Old Face" panose="02020602080505020303" pitchFamily="18" charset="0"/>
                </a:endParaRPr>
              </a:p>
              <a:p>
                <a:pPr>
                  <a:spcAft>
                    <a:spcPts val="800"/>
                  </a:spcAft>
                </a:pPr>
                <a:r>
                  <a:rPr lang="en-US" sz="8000" dirty="0" err="1">
                    <a:latin typeface="Baskerville Old Face" panose="02020602080505020303" pitchFamily="18" charset="0"/>
                  </a:rPr>
                  <a:t>Zarraning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moddadagi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to'liq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yugurish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yo‘li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uz-Latn-UZ" sz="8000" b="1" dirty="0">
                    <a:latin typeface="Baskerville Old Face" panose="02020602080505020303" pitchFamily="18" charset="0"/>
                  </a:rPr>
                  <a:t> -</a:t>
                </a:r>
                <a:r>
                  <a:rPr lang="en-US" sz="8000" b="1" dirty="0">
                    <a:latin typeface="Baskerville Old Face" panose="0202060208050502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8000" b="1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𝑹</m:t>
                    </m:r>
                  </m:oMath>
                </a14:m>
                <a:endParaRPr lang="en-US" sz="8000" b="1" dirty="0">
                  <a:latin typeface="Baskerville Old Face" panose="02020602080505020303" pitchFamily="18" charset="0"/>
                </a:endParaRPr>
              </a:p>
              <a:p>
                <a:pPr>
                  <a:spcAft>
                    <a:spcPts val="800"/>
                  </a:spcAft>
                  <a:buNone/>
                </a:pPr>
                <a:r>
                  <a:rPr lang="uz-Latn-UZ" sz="8000" dirty="0">
                    <a:latin typeface="Baskerville Old Face" panose="02020602080505020303" pitchFamily="18" charset="0"/>
                  </a:rPr>
                  <a:t>  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Bizga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ma'lumki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zaryadlangan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og'ir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orqali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o'tganda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energiyasini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asosan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atomlarini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uyg'otishga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va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ionlashishga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sarflaydi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. Bu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energiya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jarayonlarini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umumlashtirib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deyiladi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Solishtirma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yo'qotishni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quyidagi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formula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yordamida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aniqlash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mumkin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uz-Latn-UZ" sz="800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𝑣</m:t>
                    </m:r>
                    <m:r>
                      <a:rPr lang="uz-Latn-UZ" sz="800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≪</m:t>
                    </m:r>
                    <m:r>
                      <a:rPr lang="uz-Latn-UZ" sz="8000" i="1" kern="100" smtClean="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𝑠</m:t>
                    </m:r>
                  </m:oMath>
                </a14:m>
                <a:r>
                  <a:rPr lang="uz-Latn-UZ" sz="8000" kern="1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uz-Latn-UZ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hol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):</a:t>
                </a:r>
              </a:p>
              <a:p>
                <a:pPr>
                  <a:spcAft>
                    <a:spcPts val="800"/>
                  </a:spcAft>
                  <a:buNone/>
                </a:pPr>
                <a:r>
                  <a:rPr lang="uz-Latn-UZ" sz="9600" b="1" kern="100" dirty="0">
                    <a:ea typeface="Calibri" panose="020F0502020204030204" pitchFamily="34" charset="0"/>
                    <a:cs typeface="Times New Roman" panose="02020603050405020304" pitchFamily="18" charset="0"/>
                  </a:rPr>
                  <a:t>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9600" b="1" i="1" kern="1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ru-RU" sz="9600" b="1" i="1" kern="1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dPr>
                          <m:e>
                            <m:r>
                              <a:rPr lang="uz-Latn-UZ" sz="9600" b="1" i="1" kern="100"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96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96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uz-Latn-UZ" sz="9600" b="1" i="1" kern="100"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uz-Latn-UZ" sz="9600" b="1" i="1" kern="100"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𝒊𝒐𝒏</m:t>
                        </m:r>
                      </m:sub>
                    </m:sSub>
                    <m:r>
                      <a:rPr lang="uz-Latn-UZ" sz="9600" b="1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ru-RU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</m:e>
                          <m:sup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  <m:sup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uz-Latn-UZ" sz="9600" b="1" i="1" kern="100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rPr>
                      <m:t>𝒍𝒏</m:t>
                    </m:r>
                    <m:f>
                      <m:fPr>
                        <m:ctrlPr>
                          <a:rPr lang="ru-RU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𝟐</m:t>
                        </m:r>
                        <m:sSub>
                          <m:sSub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ru-RU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uz-Latn-UZ" sz="9600" b="1" i="1" kern="100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𝑰</m:t>
                        </m:r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𝒁</m:t>
                        </m:r>
                        <m:r>
                          <a:rPr lang="uz-Latn-UZ" sz="9600" b="1" i="1" kern="100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uz-Latn-UZ" sz="9600" b="1" kern="1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   </a:t>
                </a:r>
                <a:r>
                  <a:rPr lang="uz-Latn-UZ" sz="9600" kern="100" dirty="0">
                    <a:solidFill>
                      <a:srgbClr val="FF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(1)</a:t>
                </a:r>
                <a:endParaRPr lang="ru-RU" sz="9600" kern="100" dirty="0">
                  <a:solidFill>
                    <a:srgbClr val="FF000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indent="0">
                  <a:buNone/>
                </a:pPr>
                <a:r>
                  <a:rPr lang="en-US" sz="80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yerd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, (</a:t>
                </a:r>
                <a14:m>
                  <m:oMath xmlns:m="http://schemas.openxmlformats.org/officeDocument/2006/math"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uz-Latn-UZ" sz="8000" b="0" i="1" smtClean="0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8000" dirty="0" err="1">
                    <a:latin typeface="Baskerville Old Face" panose="02020602080505020303" pitchFamily="18" charset="0"/>
                  </a:rPr>
                  <a:t>muhitning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1 sm³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hajmidagi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elektronlar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soni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konsentratsiyasi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kumimoji="0" lang="uz-Latn-UZ" sz="8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𝒁</m:t>
                    </m:r>
                  </m:oMath>
                </a14:m>
                <a:r>
                  <a:rPr lang="en-US" sz="8000" dirty="0">
                    <a:latin typeface="Baskerville Old Face" panose="02020602080505020303" pitchFamily="18" charset="0"/>
                  </a:rPr>
                  <a:t>-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zarralar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o'tayotgan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(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muhit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)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ning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atom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nomeri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𝒛</m:t>
                    </m:r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8000" dirty="0">
                    <a:latin typeface="Baskerville Old Face" panose="02020602080505020303" pitchFamily="18" charset="0"/>
                  </a:rPr>
                  <a:t>-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muhit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atomlarining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o'rtacha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ionizatsiya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potensiali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8000" dirty="0" err="1">
                    <a:latin typeface="Baskerville Old Face" panose="02020602080505020303" pitchFamily="18" charset="0"/>
                  </a:rPr>
                  <a:t>ya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’</a:t>
                </a:r>
                <a:r>
                  <a:rPr lang="uz-Latn-UZ" sz="8000" dirty="0">
                    <a:latin typeface="Baskerville Old Face" panose="02020602080505020303" pitchFamily="18" charset="0"/>
                  </a:rPr>
                  <a:t>ni </a:t>
                </a:r>
                <a:r>
                  <a:rPr lang="en-US" sz="8000" dirty="0">
                    <a:latin typeface="Baskerville Old Face" panose="02020602080505020303" pitchFamily="18" charset="0"/>
                  </a:rPr>
                  <a:t>13.5 </a:t>
                </a:r>
                <a14:m>
                  <m:oMath xmlns:m="http://schemas.openxmlformats.org/officeDocument/2006/math">
                    <m:r>
                      <a:rPr lang="uz-Latn-UZ" sz="8000" b="0" i="1" smtClean="0">
                        <a:latin typeface="Cambria Math" panose="02040503050406030204" pitchFamily="18" charset="0"/>
                      </a:rPr>
                      <m:t>𝑍𝑒</m:t>
                    </m:r>
                    <m:r>
                      <a:rPr lang="uz-Latn-UZ" sz="8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uz-Latn-UZ" sz="80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uz-Latn-UZ" sz="8000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8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8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8000" b="1" i="1" smtClean="0">
                            <a:latin typeface="Cambria Math" panose="02040503050406030204" pitchFamily="18" charset="0"/>
                          </a:rPr>
                          <m:t>𝒆</m:t>
                        </m:r>
                      </m:sub>
                    </m:sSub>
                  </m:oMath>
                </a14:m>
                <a:r>
                  <a:rPr lang="uz-Latn-UZ" sz="8000" b="1" dirty="0">
                    <a:latin typeface="Baskerville Old Face" panose="02020602080505020303" pitchFamily="18" charset="0"/>
                  </a:rPr>
                  <a:t>- </a:t>
                </a:r>
                <a:r>
                  <a:rPr lang="uz-Latn-UZ" sz="8000" dirty="0">
                    <a:latin typeface="Baskerville Old Face" panose="02020602080505020303" pitchFamily="18" charset="0"/>
                  </a:rPr>
                  <a:t>elektronning tinchlikdagi massasi.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𝒗</m:t>
                    </m:r>
                  </m:oMath>
                </a14:m>
                <a:r>
                  <a:rPr lang="uz-Latn-UZ" sz="8000" dirty="0">
                    <a:latin typeface="Baskerville Old Face" panose="02020602080505020303" pitchFamily="18" charset="0"/>
                  </a:rPr>
                  <a:t>-zarra tezligi.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a:rPr lang="uz-Latn-UZ" sz="8000" b="1" i="1" smtClean="0">
                        <a:latin typeface="Cambria Math" panose="02040503050406030204" pitchFamily="18" charset="0"/>
                      </a:rPr>
                      <m:t>𝒛𝒆</m:t>
                    </m:r>
                  </m:oMath>
                </a14:m>
                <a:r>
                  <a:rPr lang="uz-Latn-UZ" sz="8000" dirty="0">
                    <a:latin typeface="Baskerville Old Face" panose="02020602080505020303" pitchFamily="18" charset="0"/>
                  </a:rPr>
                  <a:t>-zarra zaryadi.</a:t>
                </a:r>
                <a:endParaRPr lang="en-US" sz="8000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49B5D726-647F-46D8-AA63-C6D409EB47B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08617" y="1147900"/>
                <a:ext cx="10807502" cy="5276014"/>
              </a:xfrm>
              <a:blipFill>
                <a:blip r:embed="rId2"/>
                <a:stretch>
                  <a:fillRect l="-620" t="-9238" b="-73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D3A33410-DCAE-4DC6-A499-4098AA77B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6292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3CF761-C3EF-46B6-8C1B-793F8C495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5804" y="221361"/>
            <a:ext cx="11029616" cy="119298"/>
          </a:xfrm>
        </p:spPr>
        <p:txBody>
          <a:bodyPr>
            <a:normAutofit fontScale="90000"/>
          </a:bodyPr>
          <a:lstStyle/>
          <a:p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DC0939-7F48-4F3E-BB52-C2DB729C86A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6580" y="143435"/>
                <a:ext cx="11144228" cy="58319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uz-Latn-UZ" sz="2000" dirty="0">
                    <a:latin typeface="Baskerville Old Face" panose="02020602080505020303" pitchFamily="18" charset="0"/>
                  </a:rPr>
                  <a:t>(1)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formuladagi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logarifm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ostidagi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kasr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surati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ya'ni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b="1" dirty="0">
                    <a:latin typeface="Baskerville Old Face" panose="02020602080505020303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𝒎</m:t>
                        </m:r>
                      </m:e>
                      <m:sup>
                        <m:r>
                          <a:rPr lang="uz-Latn-UZ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000" dirty="0">
                    <a:latin typeface="Baskerville Old Face" panose="02020602080505020303" pitchFamily="18" charset="0"/>
                  </a:rPr>
                  <a:t>,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tezligi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𝒗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≪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sz="2000" b="1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boʻlgan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og'ir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tomonidan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qo'zg'almas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elektronga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yuzma-yuz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to'qnashganda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beriladigan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maksimal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kinetik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energiya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ya’ni</a:t>
                </a:r>
                <a:endParaRPr lang="en-US" sz="2000" dirty="0"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uz-Latn-UZ" sz="2000" dirty="0">
                    <a:latin typeface="Baskerville Old Face" panose="02020602080505020303" pitchFamily="18" charset="0"/>
                  </a:rPr>
                  <a:t>                  </a:t>
                </a:r>
                <a14:m>
                  <m:oMath xmlns:m="http://schemas.openxmlformats.org/officeDocument/2006/math">
                    <m:r>
                      <a:rPr lang="uz-Latn-UZ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𝑻</m:t>
                        </m:r>
                      </m:e>
                      <m:sub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𝒎𝒂𝒙</m:t>
                        </m:r>
                      </m:sub>
                    </m:sSub>
                    <m:r>
                      <a:rPr lang="uz-Latn-UZ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sSub>
                      <m:sSubPr>
                        <m:ctrlP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𝒎</m:t>
                        </m:r>
                      </m:e>
                      <m:sub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sub>
                    </m:sSub>
                    <m:sSup>
                      <m:sSupPr>
                        <m:ctrlP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𝒗</m:t>
                        </m:r>
                      </m:e>
                      <m:sup>
                        <m:r>
                          <a:rPr lang="uz-Latn-UZ" sz="20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2000" dirty="0">
                    <a:latin typeface="Baskerville Old Face" panose="02020602080505020303" pitchFamily="18" charset="0"/>
                  </a:rPr>
                  <a:t>          </a:t>
                </a:r>
                <a:r>
                  <a:rPr lang="uz-Latn-UZ" sz="2000" dirty="0">
                    <a:solidFill>
                      <a:srgbClr val="FF0000"/>
                    </a:solidFill>
                    <a:latin typeface="Baskerville Old Face" panose="02020602080505020303" pitchFamily="18" charset="0"/>
                  </a:rPr>
                  <a:t>(2)</a:t>
                </a:r>
                <a:endParaRPr lang="en-US" sz="2000" dirty="0">
                  <a:solidFill>
                    <a:srgbClr val="FF0000"/>
                  </a:solidFill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en-US" sz="2000" dirty="0">
                    <a:latin typeface="Baskerville Old Face" panose="02020602080505020303" pitchFamily="18" charset="0"/>
                  </a:rPr>
                  <a:t>(1) formula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o'rinli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faqat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b="1" i="1" dirty="0">
                    <a:latin typeface="Baskerville Old Face" panose="02020602080505020303" pitchFamily="18" charset="0"/>
                  </a:rPr>
                  <a:t>E-</a:t>
                </a:r>
                <a14:m>
                  <m:oMath xmlns:m="http://schemas.openxmlformats.org/officeDocument/2006/math"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𝑰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𝒁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shart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bajarilganda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ushbu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formuladan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kelib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chiqadigan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xulosalarni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ko’ramiz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(1)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formuladan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ko'rinadiki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asosan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quyidagi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kattaliklaga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bog'liq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bo'ladi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:</a:t>
                </a:r>
              </a:p>
              <a:p>
                <a:r>
                  <a:rPr lang="en-US" sz="2000" dirty="0" err="1">
                    <a:latin typeface="Baskerville Old Face" panose="02020602080505020303" pitchFamily="18" charset="0"/>
                  </a:rPr>
                  <a:t>Zarra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tezligiga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                                                            </a:t>
                </a:r>
              </a:p>
              <a:p>
                <a:r>
                  <a:rPr lang="en-US" sz="2000" dirty="0" err="1">
                    <a:latin typeface="Baskerville Old Face" panose="02020602080505020303" pitchFamily="18" charset="0"/>
                  </a:rPr>
                  <a:t>Zarra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massasiga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</a:t>
                </a:r>
              </a:p>
              <a:p>
                <a:r>
                  <a:rPr lang="en-US" sz="2000" dirty="0" err="1">
                    <a:latin typeface="Baskerville Old Face" panose="02020602080505020303" pitchFamily="18" charset="0"/>
                  </a:rPr>
                  <a:t>Hajmdagi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elektronlar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soni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konsentratsiyasiga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</a:t>
                </a:r>
              </a:p>
              <a:p>
                <a:r>
                  <a:rPr lang="en-US" sz="2000" dirty="0" err="1">
                    <a:latin typeface="Baskerville Old Face" panose="02020602080505020303" pitchFamily="18" charset="0"/>
                  </a:rPr>
                  <a:t>O‘rtacha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potensialga</a:t>
                </a:r>
                <a:endParaRPr lang="ru-RU" sz="20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4DC0939-7F48-4F3E-BB52-C2DB729C86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6580" y="143435"/>
                <a:ext cx="11144228" cy="5831915"/>
              </a:xfrm>
              <a:blipFill>
                <a:blip r:embed="rId2"/>
                <a:stretch>
                  <a:fillRect l="-6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074F6BDB-D7EF-4987-926A-E77126C88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50170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B47F4-728E-4FF2-BB5E-FC739D4833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581192" y="197224"/>
            <a:ext cx="11029616" cy="134470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33A596D-B794-468B-AD51-81FBB569DA1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83967" y="3048000"/>
                <a:ext cx="11029615" cy="1089586"/>
              </a:xfrm>
            </p:spPr>
            <p:txBody>
              <a:bodyPr>
                <a:normAutofit fontScale="25000" lnSpcReduction="20000"/>
              </a:bodyPr>
              <a:lstStyle/>
              <a:p>
                <a:pPr marL="0" indent="0">
                  <a:buNone/>
                </a:pPr>
                <a:r>
                  <a:rPr lang="uz-Latn-UZ" sz="9600" dirty="0">
                    <a:latin typeface="Baskerville Old Face" panose="02020602080505020303" pitchFamily="18" charset="0"/>
                  </a:rPr>
                  <a:t>                    </a:t>
                </a:r>
                <a:r>
                  <a:rPr lang="uz-Latn-UZ" sz="9600" b="1" dirty="0">
                    <a:latin typeface="Baskerville Old Face" panose="02020602080505020303" pitchFamily="18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96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lang="uz-Latn-UZ" sz="9600" b="1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uz-Latn-UZ" sz="9600" b="1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9600" b="1" i="1" smtClean="0">
                                    <a:latin typeface="Cambria Math" panose="020405030504060302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lang="uz-Latn-UZ" sz="9600" b="1" i="1" smtClean="0"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𝒆𝒕𝒕</m:t>
                        </m:r>
                      </m:sub>
                    </m:sSub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sSup>
                      <m:sSupPr>
                        <m:ctrlP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𝒛</m:t>
                        </m:r>
                      </m:e>
                      <m:sup>
                        <m: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𝟐</m:t>
                        </m:r>
                      </m:sup>
                    </m:sSup>
                    <m:sSub>
                      <m:sSubPr>
                        <m:ctrlP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𝒆</m:t>
                        </m:r>
                      </m:sub>
                    </m:sSub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𝝋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𝒗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uz-Latn-UZ" sz="9600" b="1" dirty="0">
                    <a:latin typeface="Baskerville Old Face" panose="02020602080505020303" pitchFamily="18" charset="0"/>
                  </a:rPr>
                  <a:t>              </a:t>
                </a:r>
                <a:r>
                  <a:rPr lang="uz-Latn-UZ" sz="9600" dirty="0">
                    <a:solidFill>
                      <a:srgbClr val="FF0000"/>
                    </a:solidFill>
                    <a:latin typeface="Baskerville Old Face" panose="02020602080505020303" pitchFamily="18" charset="0"/>
                  </a:rPr>
                  <a:t>(3)</a:t>
                </a:r>
                <a:endParaRPr lang="en-US" sz="9600" dirty="0">
                  <a:solidFill>
                    <a:srgbClr val="FF0000"/>
                  </a:solidFill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en-US" sz="9600" dirty="0">
                    <a:latin typeface="Baskerville Old Face" panose="02020602080505020303" pitchFamily="18" charset="0"/>
                  </a:rPr>
                  <a:t>Bu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ifodada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o'rtacha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potensialga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bog'lanish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logarifmik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ravishda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ya'ni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kuchsiz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bog'langan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Hajm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birligidagi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elektronlar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soni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96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zichligiga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9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proporsionaldir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: </a:t>
                </a:r>
              </a:p>
              <a:p>
                <a:pPr marL="0" indent="0">
                  <a:buNone/>
                </a:pPr>
                <a:r>
                  <a:rPr lang="uz-Latn-UZ" sz="9600" dirty="0">
                    <a:latin typeface="Baskerville Old Face" panose="02020602080505020303" pitchFamily="18" charset="0"/>
                  </a:rPr>
                  <a:t>                       </a:t>
                </a:r>
                <a14:m>
                  <m:oMath xmlns:m="http://schemas.openxmlformats.org/officeDocument/2006/math"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96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𝒁</m:t>
                        </m:r>
                        <m:r>
                          <a:rPr lang="uz-Latn-UZ" sz="9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𝝆</m:t>
                        </m:r>
                        <m:sSub>
                          <m:sSubPr>
                            <m:ctrlPr>
                              <a:rPr lang="uz-Latn-UZ" sz="9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𝑵</m:t>
                            </m:r>
                          </m:e>
                          <m:sub>
                            <m:r>
                              <a:rPr lang="uz-Latn-UZ" sz="96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𝑨</m:t>
                            </m:r>
                          </m:sub>
                        </m:sSub>
                      </m:num>
                      <m:den>
                        <m:r>
                          <a:rPr lang="uz-Latn-UZ" sz="9600" b="1" i="1" smtClean="0">
                            <a:latin typeface="Cambria Math" panose="02040503050406030204" pitchFamily="18" charset="0"/>
                          </a:rPr>
                          <m:t>𝑨</m:t>
                        </m:r>
                      </m:den>
                    </m:f>
                  </m:oMath>
                </a14:m>
                <a:r>
                  <a:rPr lang="uz-Latn-UZ" sz="9600" dirty="0">
                    <a:latin typeface="Baskerville Old Face" panose="02020602080505020303" pitchFamily="18" charset="0"/>
                  </a:rPr>
                  <a:t>                               </a:t>
                </a:r>
                <a:r>
                  <a:rPr lang="uz-Latn-UZ" sz="9600" dirty="0">
                    <a:solidFill>
                      <a:srgbClr val="FF0000"/>
                    </a:solidFill>
                    <a:latin typeface="Baskerville Old Face" panose="02020602080505020303" pitchFamily="18" charset="0"/>
                  </a:rPr>
                  <a:t> (4)</a:t>
                </a:r>
                <a:endParaRPr lang="en-US" sz="9600" dirty="0">
                  <a:solidFill>
                    <a:srgbClr val="FF0000"/>
                  </a:solidFill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en-US" sz="9600" dirty="0">
                    <a:latin typeface="Baskerville Old Face" panose="02020602080505020303" pitchFamily="18" charset="0"/>
                  </a:rPr>
                  <a:t>Demak,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modda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zichligiga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to'g'ri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proporsional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ekan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. (1)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formuladan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kelib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chiqadiki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zarralarning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katta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energiyalarida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(</a:t>
                </a:r>
                <a14:m>
                  <m:oMath xmlns:m="http://schemas.openxmlformats.org/officeDocument/2006/math">
                    <m:r>
                      <a:rPr lang="uz-Latn-UZ" sz="9600" b="1" i="1" smtClean="0">
                        <a:latin typeface="Cambria Math" panose="02040503050406030204" pitchFamily="18" charset="0"/>
                      </a:rPr>
                      <m:t>𝒗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uz-Latn-UZ" sz="9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</m:oMath>
                </a14:m>
                <a:r>
                  <a:rPr lang="en-US" sz="9600" b="1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bo'lganda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),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monoton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ravishda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kamayib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borishi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kerak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. Ammo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amalda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hol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kuzatilmaydi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yoki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(1) formula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aniq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bo'lmay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qoladi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. Bu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yerdan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kelib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chiqadiki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yuqori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energiyalarda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formula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aniq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bajarilmas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ekan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.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Ushbu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holni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hisobga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olib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relyativistik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hollar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uchun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quyidagi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 formula </a:t>
                </a:r>
                <a:r>
                  <a:rPr lang="en-US" sz="9600" dirty="0" err="1">
                    <a:latin typeface="Baskerville Old Face" panose="02020602080505020303" pitchFamily="18" charset="0"/>
                  </a:rPr>
                  <a:t>o'rinli</a:t>
                </a:r>
                <a:r>
                  <a:rPr lang="en-US" sz="9600" dirty="0">
                    <a:latin typeface="Baskerville Old Face" panose="02020602080505020303" pitchFamily="18" charset="0"/>
                  </a:rPr>
                  <a:t>:</a:t>
                </a:r>
              </a:p>
              <a:p>
                <a:pPr marL="0" indent="0">
                  <a:buNone/>
                </a:pPr>
                <a:r>
                  <a:rPr kumimoji="0" lang="uz-Latn-UZ" sz="9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Baskerville Old Face" panose="02020602080505020303" pitchFamily="18" charset="0"/>
                  </a:rPr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kumimoji="0" lang="uz-Latn-UZ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d>
                          <m:dPr>
                            <m:ctrlPr>
                              <a:rPr kumimoji="0" lang="uz-Latn-UZ" sz="9600" b="1" i="1" u="none" strike="noStrike" kern="1200" cap="none" spc="0" normalizeH="0" baseline="0" noProof="0" smtClean="0">
                                <a:ln>
                                  <a:noFill/>
                                </a:ln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effectLst/>
                                <a:uLnTx/>
                                <a:uFillTx/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kumimoji="0" lang="uz-Latn-UZ" sz="9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kumimoji="0" lang="uz-Latn-UZ" sz="9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𝒅𝑬</m:t>
                                </m:r>
                              </m:num>
                              <m:den>
                                <m:r>
                                  <a:rPr kumimoji="0" lang="uz-Latn-UZ" sz="9600" b="1" i="1" u="none" strike="noStrike" kern="1200" cap="none" spc="0" normalizeH="0" baseline="0" noProof="0" smtClean="0">
                                    <a:ln>
                                      <a:noFill/>
                                    </a:ln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</a:rPr>
                                  <m:t>𝒅𝒙</m:t>
                                </m:r>
                              </m:den>
                            </m:f>
                          </m:e>
                        </m:d>
                      </m:e>
                      <m:sub>
                        <m:r>
                          <a:rPr kumimoji="0" lang="uz-Latn-UZ" sz="96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𝒆𝒕𝒕</m:t>
                        </m:r>
                      </m:sub>
                    </m:sSub>
                    <m:r>
                      <a:rPr kumimoji="0" lang="uz-Latn-UZ" sz="9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>
                            <a:lumMod val="75000"/>
                            <a:lumOff val="2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ru-RU" sz="9600" b="1" kern="1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9600" b="1" i="1" kern="10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uz-Latn-UZ" sz="9600" b="1" i="1" kern="10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uz-Latn-UZ" sz="9600" b="1" i="1" kern="10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𝝅</m:t>
                        </m:r>
                        <m:sSub>
                          <m:sSub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</m:e>
                          <m:sup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𝒛</m:t>
                            </m:r>
                          </m:e>
                          <m:sup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  <m:sSup>
                          <m:sSup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e>
                          <m:sup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𝟒</m:t>
                            </m:r>
                          </m:sup>
                        </m:sSup>
                      </m:num>
                      <m:den>
                        <m:sSub>
                          <m:sSub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𝒆</m:t>
                            </m:r>
                          </m:sub>
                        </m:sSub>
                        <m:sSup>
                          <m:sSupPr>
                            <m:ctrlPr>
                              <a:rPr lang="ru-RU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p>
                            <m:r>
                              <a:rPr lang="uz-Latn-UZ" sz="9600" b="1" i="1" kern="10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d>
                      <m:dPr>
                        <m:begChr m:val="["/>
                        <m:endChr m:val="]"/>
                        <m:ctrlPr>
                          <a:rPr lang="uz-Latn-UZ" sz="9600" b="1" i="1" kern="100" smtClean="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uz-Latn-UZ" sz="9600" b="1" i="1" kern="100" smtClean="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𝒍𝒏</m:t>
                        </m:r>
                        <m:f>
                          <m:fPr>
                            <m:ctrlP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sSub>
                              <m:sSubPr>
                                <m:ctrlP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𝒎</m:t>
                                </m:r>
                              </m:e>
                              <m:sub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𝒆</m:t>
                                </m:r>
                              </m:sub>
                            </m:sSub>
                            <m:sSup>
                              <m:sSupPr>
                                <m:ctrlP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p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</m:num>
                          <m:den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𝑰</m:t>
                            </m:r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(</m:t>
                            </m:r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𝒁</m:t>
                            </m:r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)</m:t>
                            </m:r>
                          </m:den>
                        </m:f>
                        <m:r>
                          <a:rPr lang="uz-Latn-UZ" sz="9600" b="1" i="1" kern="100" smtClean="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func>
                          <m:funcPr>
                            <m:ctrlP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funcPr>
                          <m:fName>
                            <m:r>
                              <a:rPr lang="uz-Latn-UZ" sz="9600" b="1" i="0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𝐥𝐧</m:t>
                            </m:r>
                          </m:fName>
                          <m:e>
                            <m:d>
                              <m:dPr>
                                <m:ctrlP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𝟏</m:t>
                                </m:r>
                                <m:r>
                                  <a:rPr lang="uz-Latn-UZ" sz="9600" b="1" i="1" kern="100" smtClean="0">
                                    <a:solidFill>
                                      <a:prstClr val="black">
                                        <a:lumMod val="75000"/>
                                        <a:lumOff val="25000"/>
                                      </a:prstClr>
                                    </a:solidFill>
                                    <a:latin typeface="Cambria Math" panose="02040503050406030204" pitchFamily="18" charset="0"/>
                                    <a:ea typeface="Calibri" panose="020F0502020204030204" pitchFamily="34" charset="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sSup>
                                  <m:sSupPr>
                                    <m:ctrlPr>
                                      <a:rPr lang="uz-Latn-UZ" sz="9600" b="1" i="1" kern="100" smtClean="0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uz-Latn-UZ" sz="9600" b="1" i="1" kern="100" smtClean="0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  <m:t>𝜷</m:t>
                                    </m:r>
                                  </m:e>
                                  <m:sup>
                                    <m:r>
                                      <a:rPr lang="uz-Latn-UZ" sz="9600" b="1" i="1" kern="100" smtClean="0">
                                        <a:solidFill>
                                          <a:prstClr val="black">
                                            <a:lumMod val="75000"/>
                                            <a:lumOff val="25000"/>
                                          </a:prstClr>
                                        </a:solidFill>
                                        <a:latin typeface="Cambria Math" panose="02040503050406030204" pitchFamily="18" charset="0"/>
                                        <a:ea typeface="Calibri" panose="020F0502020204030204" pitchFamily="34" charset="0"/>
                                        <a:cs typeface="Times New Roman" panose="02020603050405020304" pitchFamily="18" charset="0"/>
                                      </a:rPr>
                                      <m:t>𝟐</m:t>
                                    </m:r>
                                  </m:sup>
                                </m:sSup>
                              </m:e>
                            </m:d>
                          </m:e>
                        </m:func>
                        <m:r>
                          <a:rPr lang="uz-Latn-UZ" sz="9600" b="1" i="1" kern="100" smtClean="0">
                            <a:solidFill>
                              <a:prstClr val="black">
                                <a:lumMod val="75000"/>
                                <a:lumOff val="25000"/>
                              </a:prstClr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  <m:t>𝜷</m:t>
                            </m:r>
                          </m:e>
                          <m:sup>
                            <m:r>
                              <a:rPr lang="uz-Latn-UZ" sz="9600" b="1" i="1" kern="100" smtClean="0">
                                <a:solidFill>
                                  <a:prstClr val="black">
                                    <a:lumMod val="75000"/>
                                    <a:lumOff val="25000"/>
                                  </a:prstClr>
                                </a:solidFill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d>
                  </m:oMath>
                </a14:m>
                <a:r>
                  <a:rPr lang="uz-Latn-UZ" sz="9600" b="1" dirty="0">
                    <a:latin typeface="Baskerville Old Face" panose="02020602080505020303" pitchFamily="18" charset="0"/>
                  </a:rPr>
                  <a:t>                  </a:t>
                </a:r>
                <a:r>
                  <a:rPr lang="uz-Latn-UZ" sz="9600" dirty="0">
                    <a:solidFill>
                      <a:srgbClr val="FF0000"/>
                    </a:solidFill>
                    <a:latin typeface="Baskerville Old Face" panose="02020602080505020303" pitchFamily="18" charset="0"/>
                  </a:rPr>
                  <a:t>(5)</a:t>
                </a:r>
                <a:endParaRPr lang="en-US" sz="9600" dirty="0">
                  <a:solidFill>
                    <a:srgbClr val="FF0000"/>
                  </a:solidFill>
                  <a:latin typeface="Baskerville Old Face" panose="02020602080505020303" pitchFamily="18" charset="0"/>
                </a:endParaRPr>
              </a:p>
              <a:p>
                <a:pPr marL="0" indent="0">
                  <a:buNone/>
                </a:pPr>
                <a:r>
                  <a:rPr lang="uz-Latn-UZ" dirty="0"/>
                  <a:t>00</a:t>
                </a:r>
                <a:endParaRPr lang="ru-RU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33A596D-B794-468B-AD51-81FBB569DA1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83967" y="3048000"/>
                <a:ext cx="11029615" cy="1089586"/>
              </a:xfrm>
              <a:blipFill>
                <a:blip r:embed="rId2"/>
                <a:stretch>
                  <a:fillRect l="-884" t="-184358" r="-1106" b="-1837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0FB6D7D8-972C-4647-82C4-1A45D0B08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6503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D313E0-773E-4411-9374-D1A5D986A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5155" y="6393519"/>
            <a:ext cx="906327" cy="365125"/>
          </a:xfrm>
        </p:spPr>
        <p:txBody>
          <a:bodyPr>
            <a:no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2-rasm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125318-328B-46CA-BEF5-68274C3040D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392932" y="708212"/>
                <a:ext cx="4394221" cy="498852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2000" dirty="0">
                    <a:latin typeface="Baskerville Old Face" panose="02020602080505020303" pitchFamily="18" charset="0"/>
                  </a:rPr>
                  <a:t>  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Yuqoridagi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formuladan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ko'rinadiki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energiyasi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oshishi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bilan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ionizatsion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yo'qotish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oldin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juda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kamayadi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(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energiryaga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teskari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proporsional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ravishda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), ammo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yorug'lik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tezligiga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yaqinlashgan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sayin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bu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kamayish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sekinlashib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boradi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. Bu (5)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formulaning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maxrajida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deyarlik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o'zgarmas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kattalik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b="1" dirty="0" err="1">
                    <a:latin typeface="Baskerville Old Face" panose="02020602080505020303" pitchFamily="18" charset="0"/>
                  </a:rPr>
                  <a:t>ya’ni</a:t>
                </a:r>
                <a:r>
                  <a:rPr lang="en-US" sz="2000" b="1" dirty="0">
                    <a:latin typeface="Baskerville Old Face" panose="02020602080505020303" pitchFamily="18" charset="0"/>
                  </a:rPr>
                  <a:t> (</a:t>
                </a:r>
                <a:r>
                  <a:rPr lang="en-US" sz="2000" b="1" dirty="0" err="1">
                    <a:latin typeface="Baskerville Old Face" panose="02020602080505020303" pitchFamily="18" charset="0"/>
                  </a:rPr>
                  <a:t>qiymat</a:t>
                </a:r>
                <a:r>
                  <a:rPr lang="en-US" sz="2000" b="1" dirty="0">
                    <a:latin typeface="Baskerville Old Face" panose="02020602080505020303" pitchFamily="18" charset="0"/>
                  </a:rPr>
                  <a:t>). 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Ammo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qavs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ichidagi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hadlarda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ko'rinadiki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zarraning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ba'zi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bir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yuqori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energiyalaridan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boshlab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𝒅𝑬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/</m:t>
                    </m:r>
                    <m:r>
                      <a:rPr lang="uz-Latn-UZ" sz="2000" b="1" i="1" smtClean="0">
                        <a:latin typeface="Cambria Math" panose="02040503050406030204" pitchFamily="18" charset="0"/>
                      </a:rPr>
                      <m:t>𝒅𝒙</m:t>
                    </m:r>
                  </m:oMath>
                </a14:m>
                <a:r>
                  <a:rPr lang="en-US" sz="2000" b="1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kattalik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asta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sekin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(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logarifmik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ravishda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)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o'sadi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,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undan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keyin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to'yinishga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</a:t>
                </a:r>
                <a:r>
                  <a:rPr lang="en-US" sz="2000" dirty="0" err="1">
                    <a:latin typeface="Baskerville Old Face" panose="02020602080505020303" pitchFamily="18" charset="0"/>
                  </a:rPr>
                  <a:t>chiqadi</a:t>
                </a:r>
                <a:r>
                  <a:rPr lang="en-US" sz="2000" dirty="0">
                    <a:latin typeface="Baskerville Old Face" panose="02020602080505020303" pitchFamily="18" charset="0"/>
                  </a:rPr>
                  <a:t> (2-rasm).</a:t>
                </a:r>
                <a:endParaRPr lang="ru-RU" sz="2000" dirty="0"/>
              </a:p>
            </p:txBody>
          </p:sp>
        </mc:Choice>
        <mc:Fallback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7F125318-328B-46CA-BEF5-68274C3040D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392932" y="708212"/>
                <a:ext cx="4394221" cy="4988520"/>
              </a:xfrm>
              <a:blipFill>
                <a:blip r:embed="rId2"/>
                <a:stretch>
                  <a:fillRect l="-1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Дата 3">
            <a:extLst>
              <a:ext uri="{FF2B5EF4-FFF2-40B4-BE49-F238E27FC236}">
                <a16:creationId xmlns:a16="http://schemas.microsoft.com/office/drawing/2014/main" id="{7D5FD317-1BB9-4722-83E4-2D23718873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E13CF11-4D7C-4367-8D00-578223D03103}" type="datetime1">
              <a:rPr lang="ru-RU" smtClean="0"/>
              <a:t>01.04.2026</a:t>
            </a:fld>
            <a:endParaRPr lang="en-US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FC53DD1-F233-4865-8778-A124B14529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0380" y="708212"/>
            <a:ext cx="6691554" cy="5715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68762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VTI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98_TF33552983" id="{160FF37C-0DDC-4D2E-AEAD-253EF6364DF1}" vid="{EC99DBC3-C858-4F3A-82DD-48D686A36DB8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{29B75EFF-3A81-44F0-908D-675798357E6E}TF201209c3-d067-44f9-a26f-c8f216c44313c92a774a_win32-f353c8cd8117</Template>
  <TotalTime>216</TotalTime>
  <Words>1314</Words>
  <Application>Microsoft Office PowerPoint</Application>
  <PresentationFormat>Widescreen</PresentationFormat>
  <Paragraphs>76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6" baseType="lpstr">
      <vt:lpstr>Arial</vt:lpstr>
      <vt:lpstr>Arial Black</vt:lpstr>
      <vt:lpstr>Baskerville Old Face</vt:lpstr>
      <vt:lpstr>Calibri</vt:lpstr>
      <vt:lpstr>Cambria Math</vt:lpstr>
      <vt:lpstr>Corbel</vt:lpstr>
      <vt:lpstr>Franklin Gothic Book</vt:lpstr>
      <vt:lpstr>Franklin Gothic Demi</vt:lpstr>
      <vt:lpstr>Times New Roman</vt:lpstr>
      <vt:lpstr>Wingdings</vt:lpstr>
      <vt:lpstr>Wingdings 2</vt:lpstr>
      <vt:lpstr>ДивидендVTI</vt:lpstr>
      <vt:lpstr>Elektronlar energiyasini  ionlashtirish jarayonida yo‘qolishi</vt:lpstr>
      <vt:lpstr>Reja:</vt:lpstr>
      <vt:lpstr>PowerPoint Presentation</vt:lpstr>
      <vt:lpstr>Periodik jadval (Mendeleyev jadvali) 1-rasm</vt:lpstr>
      <vt:lpstr>Zaryadlangan og’ir zarralarning modda bilan o’zaro ta’siri. </vt:lpstr>
      <vt:lpstr>PowerPoint Presentation</vt:lpstr>
      <vt:lpstr>PowerPoint Presentation</vt:lpstr>
      <vt:lpstr>PowerPoint Presentation</vt:lpstr>
      <vt:lpstr>2-rasm</vt:lpstr>
      <vt:lpstr>Zaryadlangan yengil  zarralarning modda orqali o‘tishi. </vt:lpstr>
      <vt:lpstr>PowerPoint Presentation</vt:lpstr>
      <vt:lpstr>Xulosa</vt:lpstr>
      <vt:lpstr>Foydalanilgan adabiyotlar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Zarzadlangan zarralarning solishtirma energiya yo‘qotishi</dc:title>
  <dc:creator>User</dc:creator>
  <cp:lastModifiedBy>ruxshona baxodirova</cp:lastModifiedBy>
  <cp:revision>6</cp:revision>
  <dcterms:created xsi:type="dcterms:W3CDTF">2026-03-27T16:20:13Z</dcterms:created>
  <dcterms:modified xsi:type="dcterms:W3CDTF">2026-04-01T05:10:47Z</dcterms:modified>
</cp:coreProperties>
</file>