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sldIdLst>
    <p:sldId id="256" r:id="rId2"/>
    <p:sldId id="257" r:id="rId3"/>
    <p:sldId id="258" r:id="rId4"/>
    <p:sldId id="259" r:id="rId5"/>
    <p:sldId id="260" r:id="rId6"/>
  </p:sldIdLst>
  <p:sldSz cx="10696575" cy="7562850"/>
  <p:notesSz cx="10696575" cy="7562850"/>
  <p:embeddedFontLst>
    <p:embeddedFont>
      <p:font typeface="Calibri" pitchFamily="34" charset="0"/>
      <p:regular r:id="rId7"/>
      <p:bold r:id="rId8"/>
      <p:italic r:id="rId9"/>
      <p:boldItalic r:id="rId10"/>
    </p:embeddedFont>
    <p:embeddedFont>
      <p:font typeface="Impact" pitchFamily="34" charset="0"/>
      <p:regular r:id="rId11"/>
    </p:embeddedFont>
  </p:embeddedFontLst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290" y="-84"/>
      </p:cViewPr>
      <p:guideLst>
        <p:guide orient="horz" pos="2382"/>
        <p:guide pos="336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909209" y="0"/>
            <a:ext cx="8824674" cy="33612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33" tIns="52167" rIns="104333" bIns="52167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1381" y="3529330"/>
            <a:ext cx="8824674" cy="1680633"/>
          </a:xfrm>
        </p:spPr>
        <p:txBody>
          <a:bodyPr>
            <a:noAutofit/>
          </a:bodyPr>
          <a:lstStyle>
            <a:lvl1pPr>
              <a:defRPr sz="91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1381" y="5209963"/>
            <a:ext cx="8022431" cy="109241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3200">
                <a:solidFill>
                  <a:schemeClr val="tx2"/>
                </a:solidFill>
              </a:defRPr>
            </a:lvl1pPr>
            <a:lvl2pPr marL="521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8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9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16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33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2307-1E40-4E12-8716-25BFDA8E7013}" type="datetime1">
              <a:rPr lang="en-US" smtClean="0"/>
              <a:pPr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9209" y="6806565"/>
            <a:ext cx="8824674" cy="302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33" tIns="52167" rIns="104333" bIns="52167"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9657" y="756285"/>
            <a:ext cx="8468122" cy="4285615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CF5A-EA79-452C-A52C-1A2668C2E7DF}" type="datetime1">
              <a:rPr lang="en-US" smtClean="0"/>
              <a:pPr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1381" y="756287"/>
            <a:ext cx="2139315" cy="596624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30696" y="756286"/>
            <a:ext cx="6685359" cy="5378027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C4C28-BD4B-4892-9A2D-6E19BD753A9A}" type="datetime1">
              <a:rPr lang="en-US" smtClean="0"/>
              <a:pPr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9D02-426E-46C9-9EE9-0DE1EF8B2838}" type="datetime1">
              <a:rPr lang="en-US" smtClean="0"/>
              <a:pPr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9209" y="0"/>
            <a:ext cx="8824674" cy="33612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33" tIns="52167" rIns="104333" bIns="52167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1381" y="3613362"/>
            <a:ext cx="8824674" cy="1848697"/>
          </a:xfrm>
        </p:spPr>
        <p:txBody>
          <a:bodyPr anchor="b" anchorCtr="0"/>
          <a:lstStyle>
            <a:lvl1pPr algn="l">
              <a:defRPr sz="6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1381" y="5462058"/>
            <a:ext cx="8022431" cy="100838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3200">
                <a:solidFill>
                  <a:schemeClr val="tx2"/>
                </a:solidFill>
              </a:defRPr>
            </a:lvl1pPr>
            <a:lvl2pPr marL="52166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33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9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6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83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9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165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33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AEBBE-F8B2-42CF-9895-E86A608384EB}" type="datetime1">
              <a:rPr lang="en-US" smtClean="0"/>
              <a:pPr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9209" y="6806565"/>
            <a:ext cx="8824674" cy="302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33" tIns="52167" rIns="104333" bIns="52167"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1381" y="672254"/>
            <a:ext cx="4278630" cy="4154526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7426" y="672254"/>
            <a:ext cx="4278630" cy="4154526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A6B6-10E5-4810-BC9F-DA72D8452E73}" type="datetime1">
              <a:rPr lang="en-US" smtClean="0"/>
              <a:pPr/>
              <a:t>10/4/2024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816" y="672253"/>
            <a:ext cx="4278630" cy="705515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latin typeface="+mj-lt"/>
              </a:defRPr>
            </a:lvl1pPr>
            <a:lvl2pPr marL="521665" indent="0">
              <a:buNone/>
              <a:defRPr sz="2300" b="1"/>
            </a:lvl2pPr>
            <a:lvl3pPr marL="1043330" indent="0">
              <a:buNone/>
              <a:defRPr sz="2100" b="1"/>
            </a:lvl3pPr>
            <a:lvl4pPr marL="1564996" indent="0">
              <a:buNone/>
              <a:defRPr sz="1800" b="1"/>
            </a:lvl4pPr>
            <a:lvl5pPr marL="2086661" indent="0">
              <a:buNone/>
              <a:defRPr sz="1800" b="1"/>
            </a:lvl5pPr>
            <a:lvl6pPr marL="2608326" indent="0">
              <a:buNone/>
              <a:defRPr sz="1800" b="1"/>
            </a:lvl6pPr>
            <a:lvl7pPr marL="3129991" indent="0">
              <a:buNone/>
              <a:defRPr sz="1800" b="1"/>
            </a:lvl7pPr>
            <a:lvl8pPr marL="3651656" indent="0">
              <a:buNone/>
              <a:defRPr sz="1800" b="1"/>
            </a:lvl8pPr>
            <a:lvl9pPr marL="4173322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7816" y="1465883"/>
            <a:ext cx="4278630" cy="3361267"/>
          </a:xfrm>
        </p:spPr>
        <p:txBody>
          <a:bodyPr anchor="t" anchorCtr="0"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33860" y="672253"/>
            <a:ext cx="4278630" cy="705515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latin typeface="+mj-lt"/>
              </a:defRPr>
            </a:lvl1pPr>
            <a:lvl2pPr marL="521665" indent="0">
              <a:buNone/>
              <a:defRPr sz="2300" b="1"/>
            </a:lvl2pPr>
            <a:lvl3pPr marL="1043330" indent="0">
              <a:buNone/>
              <a:defRPr sz="2100" b="1"/>
            </a:lvl3pPr>
            <a:lvl4pPr marL="1564996" indent="0">
              <a:buNone/>
              <a:defRPr sz="1800" b="1"/>
            </a:lvl4pPr>
            <a:lvl5pPr marL="2086661" indent="0">
              <a:buNone/>
              <a:defRPr sz="1800" b="1"/>
            </a:lvl5pPr>
            <a:lvl6pPr marL="2608326" indent="0">
              <a:buNone/>
              <a:defRPr sz="1800" b="1"/>
            </a:lvl6pPr>
            <a:lvl7pPr marL="3129991" indent="0">
              <a:buNone/>
              <a:defRPr sz="1800" b="1"/>
            </a:lvl7pPr>
            <a:lvl8pPr marL="3651656" indent="0">
              <a:buNone/>
              <a:defRPr sz="1800" b="1"/>
            </a:lvl8pPr>
            <a:lvl9pPr marL="4173322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3860" y="1465883"/>
            <a:ext cx="4278630" cy="3361267"/>
          </a:xfrm>
        </p:spPr>
        <p:txBody>
          <a:bodyPr anchor="t" anchorCtr="0"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D072-EF12-4AA2-BD71-ABC68B06D0E2}" type="datetime1">
              <a:rPr lang="en-US" smtClean="0"/>
              <a:pPr/>
              <a:t>10/4/2024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887816" y="1377769"/>
            <a:ext cx="4278630" cy="17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433860" y="1377769"/>
            <a:ext cx="4278630" cy="17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DBF60-6CC3-4B74-A60D-3486985E4346}" type="datetime1">
              <a:rPr lang="en-US" smtClean="0"/>
              <a:pPr/>
              <a:t>10/4/2024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4818-984F-4759-BF72-A33BDC1963BD}" type="datetime1">
              <a:rPr lang="en-US" smtClean="0"/>
              <a:pPr/>
              <a:t>10/4/2024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1381" y="5041900"/>
            <a:ext cx="7936859" cy="1764665"/>
          </a:xfrm>
        </p:spPr>
        <p:txBody>
          <a:bodyPr anchor="b">
            <a:normAutofit/>
          </a:bodyPr>
          <a:lstStyle>
            <a:lvl1pPr algn="l">
              <a:defRPr sz="62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0940" y="504190"/>
            <a:ext cx="5375116" cy="4537709"/>
          </a:xfrm>
        </p:spPr>
        <p:txBody>
          <a:bodyPr/>
          <a:lstStyle>
            <a:lvl1pPr>
              <a:defRPr sz="2700"/>
            </a:lvl1pPr>
            <a:lvl2pPr>
              <a:defRPr sz="25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1383" y="504190"/>
            <a:ext cx="3127622" cy="453771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521665" indent="0">
              <a:buNone/>
              <a:defRPr sz="1400"/>
            </a:lvl2pPr>
            <a:lvl3pPr marL="1043330" indent="0">
              <a:buNone/>
              <a:defRPr sz="1100"/>
            </a:lvl3pPr>
            <a:lvl4pPr marL="1564996" indent="0">
              <a:buNone/>
              <a:defRPr sz="1000"/>
            </a:lvl4pPr>
            <a:lvl5pPr marL="2086661" indent="0">
              <a:buNone/>
              <a:defRPr sz="1000"/>
            </a:lvl5pPr>
            <a:lvl6pPr marL="2608326" indent="0">
              <a:buNone/>
              <a:defRPr sz="1000"/>
            </a:lvl6pPr>
            <a:lvl7pPr marL="3129991" indent="0">
              <a:buNone/>
              <a:defRPr sz="1000"/>
            </a:lvl7pPr>
            <a:lvl8pPr marL="3651656" indent="0">
              <a:buNone/>
              <a:defRPr sz="1000"/>
            </a:lvl8pPr>
            <a:lvl9pPr marL="4173322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E191-5F94-4FC1-B823-BD7CABF7FA06}" type="datetime1">
              <a:rPr lang="en-US" smtClean="0"/>
              <a:pPr/>
              <a:t>10/4/2024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2089629" y="2772992"/>
            <a:ext cx="4201583" cy="185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816" y="5041900"/>
            <a:ext cx="7936859" cy="1764665"/>
          </a:xfrm>
        </p:spPr>
        <p:txBody>
          <a:bodyPr anchor="b">
            <a:normAutofit/>
          </a:bodyPr>
          <a:lstStyle>
            <a:lvl1pPr algn="l">
              <a:defRPr sz="6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09209" y="504190"/>
            <a:ext cx="8824674" cy="3193203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700"/>
            </a:lvl1pPr>
            <a:lvl2pPr marL="521665" indent="0">
              <a:buNone/>
              <a:defRPr sz="3200"/>
            </a:lvl2pPr>
            <a:lvl3pPr marL="1043330" indent="0">
              <a:buNone/>
              <a:defRPr sz="2700"/>
            </a:lvl3pPr>
            <a:lvl4pPr marL="1564996" indent="0">
              <a:buNone/>
              <a:defRPr sz="2300"/>
            </a:lvl4pPr>
            <a:lvl5pPr marL="2086661" indent="0">
              <a:buNone/>
              <a:defRPr sz="2300"/>
            </a:lvl5pPr>
            <a:lvl6pPr marL="2608326" indent="0">
              <a:buNone/>
              <a:defRPr sz="2300"/>
            </a:lvl6pPr>
            <a:lvl7pPr marL="3129991" indent="0">
              <a:buNone/>
              <a:defRPr sz="2300"/>
            </a:lvl7pPr>
            <a:lvl8pPr marL="3651656" indent="0">
              <a:buNone/>
              <a:defRPr sz="2300"/>
            </a:lvl8pPr>
            <a:lvl9pPr marL="4173322" indent="0">
              <a:buNone/>
              <a:defRPr sz="23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4782" y="3865457"/>
            <a:ext cx="8646398" cy="887584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/>
            </a:lvl1pPr>
            <a:lvl2pPr marL="521665" indent="0">
              <a:buNone/>
              <a:defRPr sz="1400"/>
            </a:lvl2pPr>
            <a:lvl3pPr marL="1043330" indent="0">
              <a:buNone/>
              <a:defRPr sz="1100"/>
            </a:lvl3pPr>
            <a:lvl4pPr marL="1564996" indent="0">
              <a:buNone/>
              <a:defRPr sz="1000"/>
            </a:lvl4pPr>
            <a:lvl5pPr marL="2086661" indent="0">
              <a:buNone/>
              <a:defRPr sz="1000"/>
            </a:lvl5pPr>
            <a:lvl6pPr marL="2608326" indent="0">
              <a:buNone/>
              <a:defRPr sz="1000"/>
            </a:lvl6pPr>
            <a:lvl7pPr marL="3129991" indent="0">
              <a:buNone/>
              <a:defRPr sz="1000"/>
            </a:lvl7pPr>
            <a:lvl8pPr marL="3651656" indent="0">
              <a:buNone/>
              <a:defRPr sz="1000"/>
            </a:lvl8pPr>
            <a:lvl9pPr marL="4173322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6D55-EFBE-4F9B-8A5F-09D42CA22A9B}" type="datetime1">
              <a:rPr lang="en-US" smtClean="0"/>
              <a:pPr/>
              <a:t>10/4/2024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381" y="5041900"/>
            <a:ext cx="7933293" cy="1764665"/>
          </a:xfrm>
          <a:prstGeom prst="rect">
            <a:avLst/>
          </a:prstGeom>
        </p:spPr>
        <p:txBody>
          <a:bodyPr vert="horz" lIns="104333" tIns="52167" rIns="104333" bIns="52167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1381" y="756285"/>
            <a:ext cx="8824674" cy="4285615"/>
          </a:xfrm>
          <a:prstGeom prst="rect">
            <a:avLst/>
          </a:prstGeom>
        </p:spPr>
        <p:txBody>
          <a:bodyPr vert="horz" lIns="104333" tIns="52167" rIns="104333" bIns="52167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09326" y="6846901"/>
            <a:ext cx="2495868" cy="402652"/>
          </a:xfrm>
          <a:prstGeom prst="rect">
            <a:avLst/>
          </a:prstGeom>
        </p:spPr>
        <p:txBody>
          <a:bodyPr vert="horz" lIns="104333" tIns="52167" rIns="104333" bIns="52167" rtlCol="0" anchor="ctr"/>
          <a:lstStyle>
            <a:lvl1pPr algn="r">
              <a:defRPr sz="14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9D1D110F-3F4E-48D9-B8AA-5D0E825AFDBA}" type="datetime1">
              <a:rPr lang="en-US" smtClean="0"/>
              <a:pPr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91381" y="6846901"/>
            <a:ext cx="5701411" cy="402652"/>
          </a:xfrm>
          <a:prstGeom prst="rect">
            <a:avLst/>
          </a:prstGeom>
        </p:spPr>
        <p:txBody>
          <a:bodyPr vert="horz" lIns="104333" tIns="52167" rIns="104333" bIns="52167" rtlCol="0" anchor="ctr"/>
          <a:lstStyle>
            <a:lvl1pPr algn="l">
              <a:defRPr sz="14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13813" y="6272124"/>
            <a:ext cx="891381" cy="402652"/>
          </a:xfrm>
          <a:prstGeom prst="rect">
            <a:avLst/>
          </a:prstGeom>
        </p:spPr>
        <p:txBody>
          <a:bodyPr vert="horz" lIns="104333" tIns="52167" rIns="104333" bIns="52167" rtlCol="0" anchor="ctr"/>
          <a:lstStyle>
            <a:lvl1pPr algn="r">
              <a:defRPr sz="27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9209" y="0"/>
            <a:ext cx="8824674" cy="4201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33" tIns="52167" rIns="104333" bIns="52167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9209" y="6806565"/>
            <a:ext cx="8824674" cy="302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33" tIns="52167" rIns="104333" bIns="52167"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xStyles>
    <p:titleStyle>
      <a:lvl1pPr algn="l" defTabSz="1043330" rtl="0" eaLnBrk="1" latinLnBrk="0" hangingPunct="1">
        <a:spcBef>
          <a:spcPct val="0"/>
        </a:spcBef>
        <a:buNone/>
        <a:defRPr sz="62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12999" indent="-312999" algn="l" defTabSz="104333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700" kern="1200">
          <a:solidFill>
            <a:schemeClr val="tx2"/>
          </a:solidFill>
          <a:latin typeface="+mn-lt"/>
          <a:ea typeface="+mn-ea"/>
          <a:cs typeface="+mn-cs"/>
        </a:defRPr>
      </a:lvl1pPr>
      <a:lvl2pPr marL="678165" indent="-312999" algn="l" defTabSz="104333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500" kern="1200">
          <a:solidFill>
            <a:schemeClr val="tx2"/>
          </a:solidFill>
          <a:latin typeface="+mn-lt"/>
          <a:ea typeface="+mn-ea"/>
          <a:cs typeface="+mn-cs"/>
        </a:defRPr>
      </a:lvl2pPr>
      <a:lvl3pPr marL="991164" indent="-260833" algn="l" defTabSz="104333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300" kern="1200">
          <a:solidFill>
            <a:schemeClr val="tx2"/>
          </a:solidFill>
          <a:latin typeface="+mn-lt"/>
          <a:ea typeface="+mn-ea"/>
          <a:cs typeface="+mn-cs"/>
        </a:defRPr>
      </a:lvl3pPr>
      <a:lvl4pPr marL="1304163" indent="-260833" algn="l" defTabSz="104333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100" kern="1200">
          <a:solidFill>
            <a:schemeClr val="tx2"/>
          </a:solidFill>
          <a:latin typeface="+mn-lt"/>
          <a:ea typeface="+mn-ea"/>
          <a:cs typeface="+mn-cs"/>
        </a:defRPr>
      </a:lvl4pPr>
      <a:lvl5pPr marL="1564996" indent="-260833" algn="l" defTabSz="104333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1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877995" indent="-260833" algn="l" defTabSz="104333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170127" indent="-260833" algn="l" defTabSz="104333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7pPr>
      <a:lvl8pPr marL="2503993" indent="-260833" algn="l" defTabSz="104333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8pPr>
      <a:lvl9pPr marL="2816992" indent="-260833" algn="l" defTabSz="104333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433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665" algn="l" defTabSz="10433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330" algn="l" defTabSz="10433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996" algn="l" defTabSz="10433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661" algn="l" defTabSz="10433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8326" algn="l" defTabSz="10433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991" algn="l" defTabSz="10433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1656" algn="l" defTabSz="10433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3322" algn="l" defTabSz="10433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100"/>
          <p:cNvSpPr/>
          <p:nvPr/>
        </p:nvSpPr>
        <p:spPr>
          <a:xfrm>
            <a:off x="1187500" y="719535"/>
            <a:ext cx="8314383" cy="7299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95" b="1" i="0" spc="0" baseline="0" dirty="0">
                <a:solidFill>
                  <a:srgbClr val="0070C0"/>
                </a:solidFill>
                <a:latin typeface="Times New Roman"/>
              </a:rPr>
              <a:t>GANDBOL O'YINIDA HARAKATLANISH TEXNIKASINI</a:t>
            </a:r>
          </a:p>
          <a:p>
            <a:pPr marL="3258642">
              <a:lnSpc>
                <a:spcPts val="2879"/>
              </a:lnSpc>
            </a:pPr>
            <a:r>
              <a:rPr lang="en-US" sz="2495" b="1" i="0" spc="0" baseline="0" dirty="0">
                <a:solidFill>
                  <a:srgbClr val="0070C0"/>
                </a:solidFill>
                <a:latin typeface="Times New Roman"/>
              </a:rPr>
              <a:t>O'RGATISH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705" y="1981225"/>
            <a:ext cx="6457971" cy="3708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angle 101"/>
          <p:cNvSpPr/>
          <p:nvPr/>
        </p:nvSpPr>
        <p:spPr>
          <a:xfrm>
            <a:off x="4080383" y="719535"/>
            <a:ext cx="2527377" cy="36422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95" b="1" i="0" spc="0" baseline="0" dirty="0">
                <a:solidFill>
                  <a:srgbClr val="0070C0"/>
                </a:solidFill>
                <a:latin typeface="Times New Roman"/>
              </a:rPr>
              <a:t>Harakati texnikasi</a:t>
            </a:r>
          </a:p>
        </p:txBody>
      </p:sp>
      <p:sp>
        <p:nvSpPr>
          <p:cNvPr id="102" name="Rectangle 102"/>
          <p:cNvSpPr/>
          <p:nvPr/>
        </p:nvSpPr>
        <p:spPr>
          <a:xfrm>
            <a:off x="1355089" y="1447957"/>
            <a:ext cx="2954048" cy="36422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Gandbol o'yinchisining</a:t>
            </a:r>
          </a:p>
        </p:txBody>
      </p:sp>
      <p:sp>
        <p:nvSpPr>
          <p:cNvPr id="103" name="Rectangle 103"/>
          <p:cNvSpPr/>
          <p:nvPr/>
        </p:nvSpPr>
        <p:spPr>
          <a:xfrm>
            <a:off x="1013460" y="1812193"/>
            <a:ext cx="5286792" cy="36422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2395508" algn="l"/>
              </a:tabLst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raqobatbardosh 	faoliyatining</a:t>
            </a:r>
            <a:r>
              <a:rPr lang="en-US" sz="2495" b="0" i="0" spc="2867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yuqori</a:t>
            </a:r>
          </a:p>
        </p:txBody>
      </p:sp>
      <p:sp>
        <p:nvSpPr>
          <p:cNvPr id="104" name="Rectangle 104"/>
          <p:cNvSpPr/>
          <p:nvPr/>
        </p:nvSpPr>
        <p:spPr>
          <a:xfrm>
            <a:off x="1013460" y="2178334"/>
            <a:ext cx="5288377" cy="401483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samaradorligi</a:t>
            </a:r>
            <a:r>
              <a:rPr lang="en-US" sz="2495" b="0" i="0" spc="2149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ko'p</a:t>
            </a:r>
            <a:r>
              <a:rPr lang="en-US" sz="2495" b="0" i="0" spc="2144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jihatda</a:t>
            </a:r>
            <a:r>
              <a:rPr lang="en-US" sz="2495" b="0" i="0" spc="2776" baseline="0" dirty="0">
                <a:solidFill>
                  <a:srgbClr val="0070C0"/>
                </a:solidFill>
                <a:latin typeface="Times New Roman"/>
              </a:rPr>
              <a:t>n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harakat</a:t>
            </a:r>
          </a:p>
          <a:p>
            <a:pPr marL="0">
              <a:lnSpc>
                <a:spcPts val="2867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texnikasining</a:t>
            </a:r>
            <a:r>
              <a:rPr lang="en-US" sz="2495" b="0" i="0" spc="1679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samaradorligiga</a:t>
            </a:r>
            <a:r>
              <a:rPr lang="en-US" sz="2495" b="0" i="0" spc="1702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bog'liq.</a:t>
            </a:r>
          </a:p>
          <a:p>
            <a:pPr marL="0">
              <a:lnSpc>
                <a:spcPts val="2880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Sayt bo'ylab harakatlanish uchun o'yinchi</a:t>
            </a:r>
          </a:p>
          <a:p>
            <a:pPr marL="0">
              <a:lnSpc>
                <a:spcPts val="2867"/>
              </a:lnSpc>
              <a:tabLst>
                <a:tab pos="4311552" algn="l"/>
              </a:tabLst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yurish</a:t>
            </a:r>
            <a:r>
              <a:rPr lang="en-US" sz="2495" b="0" i="0" spc="3205" baseline="0" dirty="0">
                <a:solidFill>
                  <a:srgbClr val="0070C0"/>
                </a:solidFill>
                <a:latin typeface="Times New Roman"/>
              </a:rPr>
              <a:t>,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yugurish,</a:t>
            </a:r>
            <a:r>
              <a:rPr lang="en-US" sz="2495" b="0" i="0" spc="2590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sakrash, 	to'xtash</a:t>
            </a:r>
          </a:p>
          <a:p>
            <a:pPr marL="0">
              <a:lnSpc>
                <a:spcPts val="2882"/>
              </a:lnSpc>
              <a:tabLst>
                <a:tab pos="2145718" algn="l"/>
              </a:tabLst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usullaridan 	foydalanadi.</a:t>
            </a:r>
            <a:r>
              <a:rPr lang="en-US" sz="2495" b="0" i="0" spc="5196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Ushbu</a:t>
            </a:r>
          </a:p>
          <a:p>
            <a:pPr marL="0">
              <a:lnSpc>
                <a:spcPts val="2879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usullarning</a:t>
            </a:r>
            <a:r>
              <a:rPr lang="en-US" sz="2495" b="0" i="0" spc="2111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yuqori</a:t>
            </a:r>
            <a:r>
              <a:rPr lang="en-US" sz="2495" b="0" i="0" spc="2109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sifatli</a:t>
            </a:r>
            <a:r>
              <a:rPr lang="en-US" sz="2495" b="0" i="0" spc="2104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bajarilishi</a:t>
            </a:r>
          </a:p>
          <a:p>
            <a:pPr marL="0">
              <a:lnSpc>
                <a:spcPts val="2868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hujumchiga</a:t>
            </a:r>
            <a:r>
              <a:rPr lang="en-US" sz="2495" b="0" i="0" spc="139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o'ziga</a:t>
            </a:r>
            <a:r>
              <a:rPr lang="en-US" sz="2495" b="0" i="0" spc="122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g'amxo'rlik</a:t>
            </a:r>
            <a:r>
              <a:rPr lang="en-US" sz="2495" b="0" i="0" spc="142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qilayotgan</a:t>
            </a:r>
          </a:p>
          <a:p>
            <a:pPr marL="0">
              <a:lnSpc>
                <a:spcPts val="2880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himoyachidan</a:t>
            </a:r>
            <a:r>
              <a:rPr lang="en-US" sz="2495" b="0" i="0" spc="1180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uzoqlashishga</a:t>
            </a:r>
            <a:r>
              <a:rPr lang="en-US" sz="2495" b="0" i="0" spc="1180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va</a:t>
            </a:r>
            <a:r>
              <a:rPr lang="en-US" sz="2495" b="0" i="0" spc="1185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to'pni</a:t>
            </a:r>
          </a:p>
          <a:p>
            <a:pPr marL="0">
              <a:lnSpc>
                <a:spcPts val="2870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qabul</a:t>
            </a:r>
            <a:r>
              <a:rPr lang="en-US" sz="2495" b="0" i="0" spc="1652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qilish</a:t>
            </a:r>
            <a:r>
              <a:rPr lang="en-US" sz="2495" b="0" i="0" spc="1674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v</a:t>
            </a:r>
            <a:r>
              <a:rPr lang="en-US" sz="2495" b="0" i="0" spc="2294" baseline="0" dirty="0">
                <a:solidFill>
                  <a:srgbClr val="0070C0"/>
                </a:solidFill>
                <a:latin typeface="Times New Roman"/>
              </a:rPr>
              <a:t>a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boshqa</a:t>
            </a:r>
            <a:r>
              <a:rPr lang="en-US" sz="2495" b="0" i="0" spc="1662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texnikalarni</a:t>
            </a:r>
          </a:p>
          <a:p>
            <a:pPr marL="0">
              <a:lnSpc>
                <a:spcPts val="2880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amalga</a:t>
            </a:r>
            <a:r>
              <a:rPr lang="en-US" sz="2495" b="0" i="0" spc="481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oshirish</a:t>
            </a:r>
            <a:r>
              <a:rPr lang="en-US" sz="2495" b="0" i="0" spc="496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uchun</a:t>
            </a:r>
            <a:r>
              <a:rPr lang="en-US" sz="2495" b="0" i="0" spc="499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qulay</a:t>
            </a:r>
            <a:r>
              <a:rPr lang="en-US" sz="2495" b="0" i="0" spc="476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joyga</a:t>
            </a:r>
            <a:r>
              <a:rPr lang="en-US" sz="2495" b="0" i="0" spc="501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etib</a:t>
            </a:r>
          </a:p>
          <a:p>
            <a:pPr marL="0">
              <a:lnSpc>
                <a:spcPts val="2868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borishga imkon beradi.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463" y="1665440"/>
            <a:ext cx="3560442" cy="252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Rectangle 105"/>
          <p:cNvSpPr/>
          <p:nvPr/>
        </p:nvSpPr>
        <p:spPr>
          <a:xfrm>
            <a:off x="1013460" y="1082197"/>
            <a:ext cx="8956924" cy="148028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341629"/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Bunda</a:t>
            </a:r>
            <a:r>
              <a:rPr lang="en-US" sz="2495" b="0" i="0" spc="694" baseline="0" dirty="0">
                <a:solidFill>
                  <a:srgbClr val="0070C0"/>
                </a:solidFill>
                <a:latin typeface="Times New Roman"/>
              </a:rPr>
              <a:t>n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tashqari, koptok bilan ko'plab texnikalarning samaradorligi</a:t>
            </a:r>
          </a:p>
          <a:p>
            <a:pPr marL="0">
              <a:lnSpc>
                <a:spcPts val="2879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harakat</a:t>
            </a:r>
            <a:r>
              <a:rPr lang="en-US" sz="2495" b="0" i="0" spc="1520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paytida</a:t>
            </a:r>
            <a:r>
              <a:rPr lang="en-US" sz="2495" b="0" i="0" spc="1520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oyoqlarning</a:t>
            </a:r>
            <a:r>
              <a:rPr lang="en-US" sz="2495" b="0" i="0" spc="1545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to'g'r</a:t>
            </a:r>
            <a:r>
              <a:rPr lang="en-US" sz="2495" b="0" i="0" spc="2159" baseline="0" dirty="0">
                <a:solidFill>
                  <a:srgbClr val="0070C0"/>
                </a:solidFill>
                <a:latin typeface="Times New Roman"/>
              </a:rPr>
              <a:t>i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ishlashiga</a:t>
            </a:r>
            <a:r>
              <a:rPr lang="en-US" sz="2495" b="0" i="0" spc="1522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va</a:t>
            </a:r>
            <a:r>
              <a:rPr lang="en-US" sz="2495" b="0" i="0" spc="1532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muvozanatni</a:t>
            </a:r>
          </a:p>
          <a:p>
            <a:pPr marL="0">
              <a:lnSpc>
                <a:spcPts val="2868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saqlashga</a:t>
            </a:r>
            <a:r>
              <a:rPr lang="en-US" sz="2495" b="0" i="0" spc="279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bog'liq:</a:t>
            </a:r>
            <a:r>
              <a:rPr lang="en-US" sz="2495" b="0" i="0" spc="277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harakatlanish</a:t>
            </a:r>
            <a:r>
              <a:rPr lang="en-US" sz="2495" b="0" i="0" spc="297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va</a:t>
            </a:r>
            <a:r>
              <a:rPr lang="en-US" sz="2495" b="0" i="0" spc="272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sakrashda</a:t>
            </a:r>
            <a:r>
              <a:rPr lang="en-US" sz="2495" b="0" i="0" spc="287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viteslar,</a:t>
            </a:r>
            <a:r>
              <a:rPr lang="en-US" sz="2495" b="0" i="0" spc="272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yo'naltirish</a:t>
            </a:r>
            <a:r>
              <a:rPr lang="en-US" sz="2495" b="0" i="0" spc="284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va</a:t>
            </a:r>
          </a:p>
          <a:p>
            <a:pPr marL="0">
              <a:lnSpc>
                <a:spcPts val="3039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kuzatish</a:t>
            </a:r>
            <a:r>
              <a:rPr lang="en-US" sz="2495" b="0" i="0" spc="622" baseline="0" dirty="0">
                <a:solidFill>
                  <a:srgbClr val="0070C0"/>
                </a:solidFill>
                <a:latin typeface="Times New Roman"/>
              </a:rPr>
              <a:t>,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sakrash zarbalari v</a:t>
            </a:r>
            <a:r>
              <a:rPr lang="en-US" sz="2495" b="0" i="0" spc="618" baseline="0" dirty="0">
                <a:solidFill>
                  <a:srgbClr val="0070C0"/>
                </a:solidFill>
                <a:latin typeface="Times New Roman"/>
              </a:rPr>
              <a:t>a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boshqalar</a:t>
            </a:r>
            <a:r>
              <a:rPr lang="en-US" sz="2495" b="0" i="0" spc="0" baseline="0" dirty="0">
                <a:solidFill>
                  <a:srgbClr val="0070C0"/>
                </a:solidFill>
                <a:latin typeface="Calibri"/>
              </a:rPr>
              <a:t>.</a:t>
            </a:r>
          </a:p>
        </p:txBody>
      </p:sp>
      <p:sp>
        <p:nvSpPr>
          <p:cNvPr id="106" name="Rectangle 106"/>
          <p:cNvSpPr/>
          <p:nvPr/>
        </p:nvSpPr>
        <p:spPr>
          <a:xfrm>
            <a:off x="1013460" y="2565430"/>
            <a:ext cx="8958890" cy="182446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341629"/>
            <a:r>
              <a:rPr lang="en-US" sz="2495" b="1" i="0" spc="0" baseline="0" dirty="0">
                <a:solidFill>
                  <a:srgbClr val="0070C0"/>
                </a:solidFill>
                <a:latin typeface="Times New Roman"/>
              </a:rPr>
              <a:t>Yugur.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Gandbolda</a:t>
            </a:r>
            <a:r>
              <a:rPr lang="en-US" sz="2495" b="0" i="0" spc="207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asosiy</a:t>
            </a:r>
            <a:r>
              <a:rPr lang="en-US" sz="2495" b="0" i="0" spc="214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transport</a:t>
            </a:r>
            <a:r>
              <a:rPr lang="en-US" sz="2495" b="0" i="0" spc="199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vositasi</a:t>
            </a:r>
            <a:r>
              <a:rPr lang="en-US" sz="2495" b="0" i="0" spc="194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yugurishdir.</a:t>
            </a:r>
            <a:r>
              <a:rPr lang="en-US" sz="2495" b="0" i="0" spc="204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Ta'kidlash</a:t>
            </a:r>
          </a:p>
          <a:p>
            <a:pPr marL="0">
              <a:lnSpc>
                <a:spcPts val="2879"/>
              </a:lnSpc>
              <a:tabLst>
                <a:tab pos="5134673" algn="l"/>
              </a:tabLst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joizki,</a:t>
            </a:r>
            <a:r>
              <a:rPr lang="en-US" sz="2495" b="0" i="0" spc="2413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gandbolchinin</a:t>
            </a:r>
            <a:r>
              <a:rPr lang="en-US" sz="2495" b="0" i="0" spc="3075" baseline="0" dirty="0">
                <a:solidFill>
                  <a:srgbClr val="0070C0"/>
                </a:solidFill>
                <a:latin typeface="Times New Roman"/>
              </a:rPr>
              <a:t>g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yugurishi 	tsiklik</a:t>
            </a:r>
            <a:r>
              <a:rPr lang="en-US" sz="2495" b="0" i="0" spc="2423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sport</a:t>
            </a:r>
            <a:r>
              <a:rPr lang="en-US" sz="2495" b="0" i="0" spc="2423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vakillarining</a:t>
            </a:r>
          </a:p>
          <a:p>
            <a:pPr marL="0">
              <a:lnSpc>
                <a:spcPts val="2867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yugurishlaridan</a:t>
            </a:r>
            <a:r>
              <a:rPr lang="en-US" sz="2495" b="0" i="0" spc="411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keskin</a:t>
            </a:r>
            <a:r>
              <a:rPr lang="en-US" sz="2495" b="0" i="0" spc="419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farq</a:t>
            </a:r>
            <a:r>
              <a:rPr lang="en-US" sz="2495" b="0" i="0" spc="396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qiladi.</a:t>
            </a:r>
            <a:r>
              <a:rPr lang="en-US" sz="2495" b="0" i="0" spc="409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Pleyer</a:t>
            </a:r>
            <a:r>
              <a:rPr lang="en-US" sz="2495" b="0" i="0" spc="404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har</a:t>
            </a:r>
            <a:r>
              <a:rPr lang="en-US" sz="2495" b="0" i="0" spc="411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xil</a:t>
            </a:r>
            <a:r>
              <a:rPr lang="en-US" sz="2495" b="0" i="0" spc="399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yo'nalishda</a:t>
            </a:r>
            <a:r>
              <a:rPr lang="en-US" sz="2495" b="0" i="0" spc="759" baseline="0" dirty="0">
                <a:solidFill>
                  <a:srgbClr val="0070C0"/>
                </a:solidFill>
                <a:latin typeface="Times New Roman"/>
              </a:rPr>
              <a:t>,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yuzda</a:t>
            </a:r>
          </a:p>
          <a:p>
            <a:pPr marL="0">
              <a:lnSpc>
                <a:spcPts val="2882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yok</a:t>
            </a:r>
            <a:r>
              <a:rPr lang="en-US" sz="2495" b="0" i="0" spc="904" baseline="0" dirty="0">
                <a:solidFill>
                  <a:srgbClr val="0070C0"/>
                </a:solidFill>
                <a:latin typeface="Times New Roman"/>
              </a:rPr>
              <a:t>i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orqada</a:t>
            </a:r>
            <a:r>
              <a:rPr lang="en-US" sz="2495" b="0" i="0" spc="924" baseline="0" dirty="0">
                <a:solidFill>
                  <a:srgbClr val="0070C0"/>
                </a:solidFill>
                <a:latin typeface="Times New Roman"/>
              </a:rPr>
              <a:t>,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mintaqad</a:t>
            </a:r>
            <a:r>
              <a:rPr lang="en-US" sz="2495" b="0" i="0" spc="896" baseline="0" dirty="0">
                <a:solidFill>
                  <a:srgbClr val="0070C0"/>
                </a:solidFill>
                <a:latin typeface="Times New Roman"/>
              </a:rPr>
              <a:t>a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ha</a:t>
            </a:r>
            <a:r>
              <a:rPr lang="en-US" sz="2495" b="0" i="0" spc="892" baseline="0" dirty="0">
                <a:solidFill>
                  <a:srgbClr val="0070C0"/>
                </a:solidFill>
                <a:latin typeface="Times New Roman"/>
              </a:rPr>
              <a:t>r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xi</a:t>
            </a:r>
            <a:r>
              <a:rPr lang="en-US" sz="2495" b="0" i="0" spc="904" baseline="0" dirty="0">
                <a:solidFill>
                  <a:srgbClr val="0070C0"/>
                </a:solidFill>
                <a:latin typeface="Times New Roman"/>
              </a:rPr>
              <a:t>l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yo'nalishd</a:t>
            </a:r>
            <a:r>
              <a:rPr lang="en-US" sz="2495" b="0" i="0" spc="929" baseline="0" dirty="0">
                <a:solidFill>
                  <a:srgbClr val="0070C0"/>
                </a:solidFill>
                <a:latin typeface="Times New Roman"/>
              </a:rPr>
              <a:t>a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tezlikn</a:t>
            </a:r>
            <a:r>
              <a:rPr lang="en-US" sz="2495" b="0" i="0" spc="926" baseline="0" dirty="0">
                <a:solidFill>
                  <a:srgbClr val="0070C0"/>
                </a:solidFill>
                <a:latin typeface="Times New Roman"/>
              </a:rPr>
              <a:t>i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amalg</a:t>
            </a:r>
            <a:r>
              <a:rPr lang="en-US" sz="2495" b="0" i="0" spc="903" baseline="0" dirty="0">
                <a:solidFill>
                  <a:srgbClr val="0070C0"/>
                </a:solidFill>
                <a:latin typeface="Times New Roman"/>
              </a:rPr>
              <a:t>a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oshirishi,</a:t>
            </a:r>
          </a:p>
          <a:p>
            <a:pPr marL="0">
              <a:lnSpc>
                <a:spcPts val="2868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tezlikn</a:t>
            </a:r>
            <a:r>
              <a:rPr lang="en-US" sz="2495" b="0" i="0" spc="601" baseline="0" dirty="0">
                <a:solidFill>
                  <a:srgbClr val="0070C0"/>
                </a:solidFill>
                <a:latin typeface="Times New Roman"/>
              </a:rPr>
              <a:t>i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yo'nalishin</a:t>
            </a:r>
            <a:r>
              <a:rPr lang="en-US" sz="2495" b="0" i="0" spc="590" baseline="0" dirty="0">
                <a:solidFill>
                  <a:srgbClr val="0070C0"/>
                </a:solidFill>
                <a:latin typeface="Times New Roman"/>
              </a:rPr>
              <a:t>i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v</a:t>
            </a:r>
            <a:r>
              <a:rPr lang="en-US" sz="2495" b="0" i="0" spc="355" baseline="0" dirty="0">
                <a:solidFill>
                  <a:srgbClr val="0070C0"/>
                </a:solidFill>
                <a:latin typeface="Times New Roman"/>
              </a:rPr>
              <a:t>a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tezligini o'zgartirishi kerak.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tangle 107"/>
          <p:cNvSpPr/>
          <p:nvPr/>
        </p:nvSpPr>
        <p:spPr>
          <a:xfrm>
            <a:off x="4766183" y="1208689"/>
            <a:ext cx="5206619" cy="547673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342900"/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Ajratib</a:t>
            </a:r>
            <a:r>
              <a:rPr lang="en-US" sz="2495" b="0" i="0" spc="1507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turadigan</a:t>
            </a:r>
            <a:r>
              <a:rPr lang="en-US" sz="2495" b="0" i="0" spc="1517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xususiya</a:t>
            </a:r>
            <a:r>
              <a:rPr lang="en-US" sz="2495" b="0" i="0" spc="2155" baseline="0" dirty="0">
                <a:solidFill>
                  <a:srgbClr val="0070C0"/>
                </a:solidFill>
                <a:latin typeface="Times New Roman"/>
              </a:rPr>
              <a:t>t</a:t>
            </a:r>
            <a:r>
              <a:rPr lang="en-US" sz="2495" b="0" i="1" spc="0" baseline="0" dirty="0">
                <a:solidFill>
                  <a:srgbClr val="0070C0"/>
                </a:solidFill>
                <a:latin typeface="Times New Roman"/>
              </a:rPr>
              <a:t>to'g'ri</a:t>
            </a:r>
          </a:p>
          <a:p>
            <a:pPr marL="0">
              <a:lnSpc>
                <a:spcPts val="2880"/>
              </a:lnSpc>
            </a:pPr>
            <a:r>
              <a:rPr lang="en-US" sz="2495" b="0" i="1" spc="0" baseline="0" dirty="0">
                <a:solidFill>
                  <a:srgbClr val="0070C0"/>
                </a:solidFill>
                <a:latin typeface="Times New Roman"/>
              </a:rPr>
              <a:t>yugurish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oyoqning</a:t>
            </a:r>
            <a:r>
              <a:rPr lang="en-US" sz="2495" b="0" i="0" spc="1307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oyoq</a:t>
            </a:r>
            <a:r>
              <a:rPr lang="en-US" sz="2495" b="0" i="0" spc="1297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panjas</a:t>
            </a:r>
            <a:r>
              <a:rPr lang="en-US" sz="2495" b="0" i="0" spc="1920" baseline="0" dirty="0">
                <a:solidFill>
                  <a:srgbClr val="0070C0"/>
                </a:solidFill>
                <a:latin typeface="Times New Roman"/>
              </a:rPr>
              <a:t>i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bilan</a:t>
            </a:r>
          </a:p>
          <a:p>
            <a:pPr marL="0">
              <a:lnSpc>
                <a:spcPts val="2879"/>
              </a:lnSpc>
              <a:tabLst>
                <a:tab pos="3126359" algn="l"/>
              </a:tabLst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tegish</a:t>
            </a:r>
            <a:r>
              <a:rPr lang="en-US" sz="2495" b="0" i="0" spc="3629" baseline="0" dirty="0">
                <a:solidFill>
                  <a:srgbClr val="0070C0"/>
                </a:solidFill>
                <a:latin typeface="Times New Roman"/>
              </a:rPr>
              <a:t>i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poshnadan	t</a:t>
            </a:r>
            <a:r>
              <a:rPr lang="en-US" sz="2495" b="0" i="0" spc="3614" baseline="0" dirty="0">
                <a:solidFill>
                  <a:srgbClr val="0070C0"/>
                </a:solidFill>
                <a:latin typeface="Times New Roman"/>
              </a:rPr>
              <a:t>o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oyoqgacha</a:t>
            </a:r>
          </a:p>
          <a:p>
            <a:pPr marL="0">
              <a:lnSpc>
                <a:spcPts val="2870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ko'tarilish</a:t>
            </a:r>
            <a:r>
              <a:rPr lang="en-US" sz="2495" b="0" i="0" spc="1680" baseline="0" dirty="0">
                <a:solidFill>
                  <a:srgbClr val="0070C0"/>
                </a:solidFill>
                <a:latin typeface="Times New Roman"/>
              </a:rPr>
              <a:t>i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yok</a:t>
            </a:r>
            <a:r>
              <a:rPr lang="en-US" sz="2495" b="0" i="0" spc="1658" baseline="0" dirty="0">
                <a:solidFill>
                  <a:srgbClr val="0070C0"/>
                </a:solidFill>
                <a:latin typeface="Times New Roman"/>
              </a:rPr>
              <a:t>i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oyoqn</a:t>
            </a:r>
            <a:r>
              <a:rPr lang="en-US" sz="2495" b="0" i="0" spc="1661" baseline="0" dirty="0">
                <a:solidFill>
                  <a:srgbClr val="0070C0"/>
                </a:solidFill>
                <a:latin typeface="Times New Roman"/>
              </a:rPr>
              <a:t>i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to'li</a:t>
            </a:r>
            <a:r>
              <a:rPr lang="en-US" sz="2495" b="0" i="0" spc="1657" baseline="0" dirty="0">
                <a:solidFill>
                  <a:srgbClr val="0070C0"/>
                </a:solidFill>
                <a:latin typeface="Times New Roman"/>
              </a:rPr>
              <a:t>q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oyoqqa</a:t>
            </a:r>
          </a:p>
          <a:p>
            <a:pPr marL="0">
              <a:lnSpc>
                <a:spcPts val="2880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yumsho</a:t>
            </a:r>
            <a:r>
              <a:rPr lang="en-US" sz="2495" b="0" i="0" spc="1361" baseline="0" dirty="0">
                <a:solidFill>
                  <a:srgbClr val="0070C0"/>
                </a:solidFill>
                <a:latin typeface="Times New Roman"/>
              </a:rPr>
              <a:t>q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qili</a:t>
            </a:r>
            <a:r>
              <a:rPr lang="en-US" sz="2495" b="0" i="0" spc="1374" baseline="0" dirty="0">
                <a:solidFill>
                  <a:srgbClr val="0070C0"/>
                </a:solidFill>
                <a:latin typeface="Times New Roman"/>
              </a:rPr>
              <a:t>b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qo'yish</a:t>
            </a:r>
            <a:r>
              <a:rPr lang="en-US" sz="2495" b="0" i="0" spc="1143" baseline="0" dirty="0">
                <a:solidFill>
                  <a:srgbClr val="0070C0"/>
                </a:solidFill>
                <a:latin typeface="Times New Roman"/>
              </a:rPr>
              <a:t>i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kerak.</a:t>
            </a:r>
            <a:r>
              <a:rPr lang="en-US" sz="2495" b="0" i="0" spc="791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Bu</a:t>
            </a:r>
            <a:r>
              <a:rPr lang="en-US" sz="2495" b="0" i="0" spc="806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qo'l</a:t>
            </a:r>
          </a:p>
          <a:p>
            <a:pPr marL="0">
              <a:lnSpc>
                <a:spcPts val="2867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to'pi</a:t>
            </a:r>
            <a:r>
              <a:rPr lang="en-US" sz="2495" b="0" i="0" spc="334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o'yinchisining</a:t>
            </a:r>
            <a:r>
              <a:rPr lang="en-US" sz="2495" b="0" i="0" spc="359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barcha</a:t>
            </a:r>
            <a:r>
              <a:rPr lang="en-US" sz="2495" b="0" i="0" spc="344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harakatlariga</a:t>
            </a:r>
          </a:p>
          <a:p>
            <a:pPr marL="0">
              <a:lnSpc>
                <a:spcPts val="2879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xos bo'lgan oyoqlarning tabiiy egilishiga</a:t>
            </a:r>
          </a:p>
          <a:p>
            <a:pPr marL="0">
              <a:lnSpc>
                <a:spcPts val="2870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yorda</a:t>
            </a:r>
            <a:r>
              <a:rPr lang="en-US" sz="2495" b="0" i="0" spc="2360" baseline="0" dirty="0">
                <a:solidFill>
                  <a:srgbClr val="0070C0"/>
                </a:solidFill>
                <a:latin typeface="Times New Roman"/>
              </a:rPr>
              <a:t>m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beradi</a:t>
            </a:r>
            <a:r>
              <a:rPr lang="en-US" sz="2495" b="0" i="0" spc="2378" baseline="0" dirty="0">
                <a:solidFill>
                  <a:srgbClr val="0070C0"/>
                </a:solidFill>
                <a:latin typeface="Times New Roman"/>
              </a:rPr>
              <a:t>.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Repulsiyada</a:t>
            </a:r>
            <a:r>
              <a:rPr lang="en-US" sz="2495" b="0" i="0" spc="2386" baseline="0" dirty="0">
                <a:solidFill>
                  <a:srgbClr val="0070C0"/>
                </a:solidFill>
                <a:latin typeface="Times New Roman"/>
              </a:rPr>
              <a:t>n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so'ng,</a:t>
            </a:r>
          </a:p>
          <a:p>
            <a:pPr marL="0">
              <a:lnSpc>
                <a:spcPts val="2880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oyo</a:t>
            </a:r>
            <a:r>
              <a:rPr lang="en-US" sz="2495" b="0" i="0" spc="2089" baseline="0" dirty="0">
                <a:solidFill>
                  <a:srgbClr val="0070C0"/>
                </a:solidFill>
                <a:latin typeface="Times New Roman"/>
              </a:rPr>
              <a:t>q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tizz</a:t>
            </a:r>
            <a:r>
              <a:rPr lang="en-US" sz="2495" b="0" i="0" spc="2103" baseline="0" dirty="0">
                <a:solidFill>
                  <a:srgbClr val="0070C0"/>
                </a:solidFill>
                <a:latin typeface="Times New Roman"/>
              </a:rPr>
              <a:t>a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bo'g'imid</a:t>
            </a:r>
            <a:r>
              <a:rPr lang="en-US" sz="2495" b="0" i="0" spc="2106" baseline="0" dirty="0">
                <a:solidFill>
                  <a:srgbClr val="0070C0"/>
                </a:solidFill>
                <a:latin typeface="Times New Roman"/>
              </a:rPr>
              <a:t>a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kuchl</a:t>
            </a:r>
            <a:r>
              <a:rPr lang="en-US" sz="2495" b="0" i="0" spc="2112" baseline="0" dirty="0">
                <a:solidFill>
                  <a:srgbClr val="0070C0"/>
                </a:solidFill>
                <a:latin typeface="Times New Roman"/>
              </a:rPr>
              <a:t>i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egilib,</a:t>
            </a:r>
          </a:p>
          <a:p>
            <a:pPr marL="0">
              <a:lnSpc>
                <a:spcPts val="2867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tizzasin</a:t>
            </a:r>
            <a:r>
              <a:rPr lang="en-US" sz="2495" b="0" i="0" spc="3022" baseline="0" dirty="0">
                <a:solidFill>
                  <a:srgbClr val="0070C0"/>
                </a:solidFill>
                <a:latin typeface="Times New Roman"/>
              </a:rPr>
              <a:t>i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yuqorig</a:t>
            </a:r>
            <a:r>
              <a:rPr lang="en-US" sz="2495" b="0" i="0" spc="3021" baseline="0" dirty="0">
                <a:solidFill>
                  <a:srgbClr val="0070C0"/>
                </a:solidFill>
                <a:latin typeface="Times New Roman"/>
              </a:rPr>
              <a:t>a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ko'targan</a:t>
            </a:r>
            <a:r>
              <a:rPr lang="en-US" sz="2495" b="0" i="0" spc="2396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holda</a:t>
            </a:r>
          </a:p>
          <a:p>
            <a:pPr marL="0">
              <a:lnSpc>
                <a:spcPts val="2880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oldinga</a:t>
            </a:r>
            <a:r>
              <a:rPr lang="en-US" sz="2495" b="0" i="0" spc="1235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cho'ziladi.</a:t>
            </a:r>
            <a:r>
              <a:rPr lang="en-US" sz="2495" b="0" i="0" spc="1247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Shuni</a:t>
            </a:r>
            <a:r>
              <a:rPr lang="en-US" sz="2495" b="0" i="0" spc="1243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esda</a:t>
            </a:r>
            <a:r>
              <a:rPr lang="en-US" sz="2495" b="0" i="0" spc="1240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tutish</a:t>
            </a:r>
          </a:p>
          <a:p>
            <a:pPr marL="0">
              <a:lnSpc>
                <a:spcPts val="2883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kerakki,</a:t>
            </a:r>
            <a:r>
              <a:rPr lang="en-US" sz="2495" b="0" i="0" spc="1178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ha</a:t>
            </a:r>
            <a:r>
              <a:rPr lang="en-US" sz="2495" b="0" i="0" spc="1806" baseline="0" dirty="0">
                <a:solidFill>
                  <a:srgbClr val="0070C0"/>
                </a:solidFill>
                <a:latin typeface="Times New Roman"/>
              </a:rPr>
              <a:t>r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xil</a:t>
            </a:r>
            <a:r>
              <a:rPr lang="en-US" sz="2495" b="0" i="0" spc="1178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harakatlarni</a:t>
            </a:r>
            <a:r>
              <a:rPr lang="en-US" sz="2495" b="0" i="0" spc="1173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bajarish</a:t>
            </a:r>
          </a:p>
          <a:p>
            <a:pPr marL="0">
              <a:lnSpc>
                <a:spcPts val="2867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paytid</a:t>
            </a:r>
            <a:r>
              <a:rPr lang="en-US" sz="2495" b="0" i="0" spc="2109" baseline="0" dirty="0">
                <a:solidFill>
                  <a:srgbClr val="0070C0"/>
                </a:solidFill>
                <a:latin typeface="Times New Roman"/>
              </a:rPr>
              <a:t>a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qo'llar</a:t>
            </a:r>
            <a:r>
              <a:rPr lang="en-US" sz="2495" b="0" i="0" spc="1789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nisbatan</a:t>
            </a:r>
            <a:r>
              <a:rPr lang="en-US" sz="2495" b="0" i="0" spc="1797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bo'shashgan</a:t>
            </a:r>
          </a:p>
          <a:p>
            <a:pPr marL="0">
              <a:lnSpc>
                <a:spcPts val="2880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holatda</a:t>
            </a:r>
            <a:r>
              <a:rPr lang="en-US" sz="2495" b="0" i="0" spc="486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bo'lishi</a:t>
            </a:r>
            <a:r>
              <a:rPr lang="en-US" sz="2495" b="0" i="0" spc="494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va</a:t>
            </a:r>
            <a:r>
              <a:rPr lang="en-US" sz="2495" b="0" i="0" spc="486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yugurish</a:t>
            </a:r>
            <a:r>
              <a:rPr lang="en-US" sz="2495" b="0" i="0" spc="491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taktikasida</a:t>
            </a:r>
          </a:p>
          <a:p>
            <a:pPr marL="0">
              <a:lnSpc>
                <a:spcPts val="2868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erkin harakatlanishi kerak.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1185"/>
            <a:ext cx="4621530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Rectangle 108"/>
          <p:cNvSpPr/>
          <p:nvPr/>
        </p:nvSpPr>
        <p:spPr>
          <a:xfrm>
            <a:off x="1013460" y="1208689"/>
            <a:ext cx="8959475" cy="10957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341629"/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Sport</a:t>
            </a:r>
            <a:r>
              <a:rPr lang="en-US" sz="2495" b="0" i="0" spc="614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o'yinlarida</a:t>
            </a:r>
            <a:r>
              <a:rPr lang="en-US" sz="2495" b="0" i="0" spc="614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tezlashishni</a:t>
            </a:r>
            <a:r>
              <a:rPr lang="en-US" sz="2495" b="0" i="0" spc="633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boshlash</a:t>
            </a:r>
            <a:r>
              <a:rPr lang="en-US" sz="2495" b="0" i="0" spc="624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yoki</a:t>
            </a:r>
            <a:r>
              <a:rPr lang="en-US" sz="2495" b="0" i="0" spc="614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yugurish</a:t>
            </a:r>
            <a:r>
              <a:rPr lang="en-US" sz="2495" b="0" i="0" spc="623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tezligining</a:t>
            </a:r>
          </a:p>
          <a:p>
            <a:pPr marL="0">
              <a:lnSpc>
                <a:spcPts val="2880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kutilmagan</a:t>
            </a:r>
            <a:r>
              <a:rPr lang="en-US" sz="2495" b="0" i="0" spc="1223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darajada</a:t>
            </a:r>
            <a:r>
              <a:rPr lang="en-US" sz="2495" b="0" i="0" spc="1218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ko'payish</a:t>
            </a:r>
            <a:r>
              <a:rPr lang="en-US" sz="2495" b="0" i="0" spc="1863" baseline="0" dirty="0">
                <a:solidFill>
                  <a:srgbClr val="0070C0"/>
                </a:solidFill>
                <a:latin typeface="Times New Roman"/>
              </a:rPr>
              <a:t>i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deyilad</a:t>
            </a:r>
            <a:r>
              <a:rPr lang="en-US" sz="2495" b="0" i="0" spc="1857" baseline="0" dirty="0">
                <a:solidFill>
                  <a:srgbClr val="0070C0"/>
                </a:solidFill>
                <a:latin typeface="Times New Roman"/>
              </a:rPr>
              <a:t>i</a:t>
            </a:r>
            <a:r>
              <a:rPr lang="en-US" sz="2495" b="1" i="1" spc="0" baseline="0" dirty="0">
                <a:solidFill>
                  <a:srgbClr val="0070C0"/>
                </a:solidFill>
                <a:latin typeface="Times New Roman"/>
              </a:rPr>
              <a:t>jiringlas</a:t>
            </a:r>
            <a:r>
              <a:rPr lang="en-US" sz="2495" b="1" i="1" spc="1894" baseline="0" dirty="0">
                <a:solidFill>
                  <a:srgbClr val="0070C0"/>
                </a:solidFill>
                <a:latin typeface="Times New Roman"/>
              </a:rPr>
              <a:t>h</a:t>
            </a:r>
            <a:r>
              <a:rPr lang="en-US" sz="2495" b="1" i="0" spc="1859" baseline="0" dirty="0">
                <a:solidFill>
                  <a:srgbClr val="0070C0"/>
                </a:solidFill>
                <a:latin typeface="Times New Roman"/>
              </a:rPr>
              <a:t>.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Shubhasiz,</a:t>
            </a:r>
          </a:p>
          <a:p>
            <a:pPr marL="0">
              <a:lnSpc>
                <a:spcPts val="2879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jingala</a:t>
            </a:r>
            <a:r>
              <a:rPr lang="en-US" sz="2495" b="0" i="0" spc="659" baseline="0" dirty="0">
                <a:solidFill>
                  <a:srgbClr val="0070C0"/>
                </a:solidFill>
                <a:latin typeface="Times New Roman"/>
              </a:rPr>
              <a:t>k</a:t>
            </a:r>
            <a:r>
              <a:rPr lang="en-US" sz="2495" b="0" i="0" spc="668" baseline="0" dirty="0">
                <a:solidFill>
                  <a:srgbClr val="0070C0"/>
                </a:solidFill>
                <a:latin typeface="Times New Roman"/>
              </a:rPr>
              <a:t>-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yo'nalishn</a:t>
            </a:r>
            <a:r>
              <a:rPr lang="en-US" sz="2495" b="0" i="0" spc="672" baseline="0" dirty="0">
                <a:solidFill>
                  <a:srgbClr val="0070C0"/>
                </a:solidFill>
                <a:latin typeface="Times New Roman"/>
              </a:rPr>
              <a:t>i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o'zgartiris</a:t>
            </a:r>
            <a:r>
              <a:rPr lang="en-US" sz="2495" b="0" i="0" spc="661" baseline="0" dirty="0">
                <a:solidFill>
                  <a:srgbClr val="0070C0"/>
                </a:solidFill>
                <a:latin typeface="Times New Roman"/>
              </a:rPr>
              <a:t>h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v</a:t>
            </a:r>
            <a:r>
              <a:rPr lang="en-US" sz="2495" b="0" i="0" spc="655" baseline="0" dirty="0">
                <a:solidFill>
                  <a:srgbClr val="0070C0"/>
                </a:solidFill>
                <a:latin typeface="Times New Roman"/>
              </a:rPr>
              <a:t>a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bo's</a:t>
            </a:r>
            <a:r>
              <a:rPr lang="en-US" sz="2495" b="0" i="0" spc="667" baseline="0" dirty="0">
                <a:solidFill>
                  <a:srgbClr val="0070C0"/>
                </a:solidFill>
                <a:latin typeface="Times New Roman"/>
              </a:rPr>
              <a:t>h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o'rindiqq</a:t>
            </a:r>
            <a:r>
              <a:rPr lang="en-US" sz="2495" b="0" i="0" spc="678" baseline="0" dirty="0">
                <a:solidFill>
                  <a:srgbClr val="0070C0"/>
                </a:solidFill>
                <a:latin typeface="Times New Roman"/>
              </a:rPr>
              <a:t>a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chiqishning</a:t>
            </a:r>
          </a:p>
        </p:txBody>
      </p:sp>
      <p:sp>
        <p:nvSpPr>
          <p:cNvPr id="109" name="Rectangle 109"/>
          <p:cNvSpPr/>
          <p:nvPr/>
        </p:nvSpPr>
        <p:spPr>
          <a:xfrm>
            <a:off x="1013460" y="2304826"/>
            <a:ext cx="8958935" cy="255446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341629"/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eng</a:t>
            </a:r>
            <a:r>
              <a:rPr lang="en-US" sz="2495" b="0" i="0" spc="499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yaxshi</a:t>
            </a:r>
            <a:r>
              <a:rPr lang="en-US" sz="2495" b="0" i="0" spc="526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usuli.</a:t>
            </a:r>
            <a:r>
              <a:rPr lang="en-US" sz="2495" b="0" i="0" spc="509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Siqish</a:t>
            </a:r>
            <a:r>
              <a:rPr lang="en-US" sz="2495" b="0" i="0" spc="514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texnikasi</a:t>
            </a:r>
            <a:r>
              <a:rPr lang="en-US" sz="2495" b="0" i="0" spc="514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quyidagilarni</a:t>
            </a:r>
            <a:r>
              <a:rPr lang="en-US" sz="2495" b="0" i="0" spc="511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o'z</a:t>
            </a:r>
            <a:r>
              <a:rPr lang="en-US" sz="2495" b="0" i="0" spc="506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ichiga</a:t>
            </a:r>
            <a:r>
              <a:rPr lang="en-US" sz="2495" b="0" i="0" spc="511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oladi:</a:t>
            </a:r>
          </a:p>
          <a:p>
            <a:pPr marL="0">
              <a:lnSpc>
                <a:spcPts val="2880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dastlabki</a:t>
            </a:r>
            <a:r>
              <a:rPr lang="en-US" sz="2495" b="0" i="0" spc="1292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3-4</a:t>
            </a:r>
            <a:r>
              <a:rPr lang="en-US" sz="2495" b="0" i="0" spc="1282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bosqich</a:t>
            </a:r>
            <a:r>
              <a:rPr lang="en-US" sz="2495" b="0" i="0" spc="1307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qisqa</a:t>
            </a:r>
            <a:r>
              <a:rPr lang="en-US" sz="2495" b="0" i="0" spc="1292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v</a:t>
            </a:r>
            <a:r>
              <a:rPr lang="en-US" sz="2495" b="0" i="0" spc="1934" baseline="0" dirty="0">
                <a:solidFill>
                  <a:srgbClr val="0070C0"/>
                </a:solidFill>
                <a:latin typeface="Times New Roman"/>
              </a:rPr>
              <a:t>a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juda</a:t>
            </a:r>
            <a:r>
              <a:rPr lang="en-US" sz="2495" b="0" i="0" spc="1280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o'tkir</a:t>
            </a:r>
            <a:r>
              <a:rPr lang="en-US" sz="2495" b="0" i="0" spc="1302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(perkussiya),</a:t>
            </a:r>
            <a:r>
              <a:rPr lang="en-US" sz="2495" b="0" i="0" spc="1320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oyoq</a:t>
            </a:r>
          </a:p>
          <a:p>
            <a:pPr marL="0">
              <a:lnSpc>
                <a:spcPts val="2867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barmoqlarini</a:t>
            </a:r>
            <a:r>
              <a:rPr lang="en-US" sz="2495" b="0" i="0" spc="868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oyoq</a:t>
            </a:r>
            <a:r>
              <a:rPr lang="en-US" sz="2495" b="0" i="0" spc="851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barmoqlari</a:t>
            </a:r>
            <a:r>
              <a:rPr lang="en-US" sz="2495" b="0" i="0" spc="856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bilan</a:t>
            </a:r>
            <a:r>
              <a:rPr lang="en-US" sz="2495" b="0" i="0" spc="863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o'rnatiladi</a:t>
            </a:r>
            <a:r>
              <a:rPr lang="en-US" sz="2495" b="0" i="0" spc="1503" baseline="0" dirty="0">
                <a:solidFill>
                  <a:srgbClr val="0070C0"/>
                </a:solidFill>
                <a:latin typeface="Times New Roman"/>
              </a:rPr>
              <a:t>.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Bu</a:t>
            </a:r>
            <a:r>
              <a:rPr lang="en-US" sz="2495" b="0" i="0" spc="853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vaqtda</a:t>
            </a:r>
            <a:r>
              <a:rPr lang="en-US" sz="2495" b="0" i="0" spc="858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tanani</a:t>
            </a:r>
          </a:p>
          <a:p>
            <a:pPr marL="0">
              <a:lnSpc>
                <a:spcPts val="2879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oldinga</a:t>
            </a:r>
            <a:r>
              <a:rPr lang="en-US" sz="2495" b="0" i="0" spc="551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siljitadi</a:t>
            </a:r>
            <a:r>
              <a:rPr lang="en-US" sz="2495" b="0" i="0" spc="571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va</a:t>
            </a:r>
            <a:r>
              <a:rPr lang="en-US" sz="2495" b="0" i="0" spc="561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qo'llar</a:t>
            </a:r>
            <a:r>
              <a:rPr lang="en-US" sz="2495" b="0" i="0" spc="566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qadamlar</a:t>
            </a:r>
            <a:r>
              <a:rPr lang="en-US" sz="2495" b="0" i="0" spc="576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bilan</a:t>
            </a:r>
            <a:r>
              <a:rPr lang="en-US" sz="2495" b="0" i="0" spc="564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o'z</a:t>
            </a:r>
            <a:r>
              <a:rPr lang="en-US" sz="2495" b="0" i="0" spc="566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vaqtida</a:t>
            </a:r>
            <a:r>
              <a:rPr lang="en-US" sz="2495" b="0" i="0" spc="559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harakatlanib,</a:t>
            </a:r>
          </a:p>
          <a:p>
            <a:pPr marL="0">
              <a:lnSpc>
                <a:spcPts val="2870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to'g'ri</a:t>
            </a:r>
            <a:r>
              <a:rPr lang="en-US" sz="2495" b="0" i="0" spc="242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burchak</a:t>
            </a:r>
            <a:r>
              <a:rPr lang="en-US" sz="2495" b="0" i="0" spc="252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ostida</a:t>
            </a:r>
            <a:r>
              <a:rPr lang="en-US" sz="2495" b="0" i="0" spc="239" baseline="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egiladi</a:t>
            </a:r>
            <a:r>
              <a:rPr lang="en-US" sz="2495" b="0" i="0" spc="881" baseline="0" dirty="0">
                <a:solidFill>
                  <a:srgbClr val="0070C0"/>
                </a:solidFill>
                <a:latin typeface="Times New Roman"/>
              </a:rPr>
              <a:t>.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Tanaffusda</a:t>
            </a:r>
            <a:r>
              <a:rPr lang="en-US" sz="2495" b="0" i="0" spc="834" baseline="0" dirty="0">
                <a:solidFill>
                  <a:srgbClr val="0070C0"/>
                </a:solidFill>
                <a:latin typeface="Times New Roman"/>
              </a:rPr>
              <a:t>n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so'ng</a:t>
            </a:r>
            <a:r>
              <a:rPr lang="en-US" sz="2495" b="0" i="0" spc="826" baseline="0" dirty="0">
                <a:solidFill>
                  <a:srgbClr val="0070C0"/>
                </a:solidFill>
                <a:latin typeface="Times New Roman"/>
              </a:rPr>
              <a:t>,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qadamnin</a:t>
            </a:r>
            <a:r>
              <a:rPr lang="en-US" sz="2495" b="0" i="0" spc="811" baseline="0" dirty="0">
                <a:solidFill>
                  <a:srgbClr val="0070C0"/>
                </a:solidFill>
                <a:latin typeface="Times New Roman"/>
              </a:rPr>
              <a:t>g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uzunligi</a:t>
            </a:r>
          </a:p>
          <a:p>
            <a:pPr marL="0">
              <a:lnSpc>
                <a:spcPts val="2880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v</a:t>
            </a:r>
            <a:r>
              <a:rPr lang="en-US" sz="2495" b="0" i="0" spc="1281" baseline="0" dirty="0">
                <a:solidFill>
                  <a:srgbClr val="0070C0"/>
                </a:solidFill>
                <a:latin typeface="Times New Roman"/>
              </a:rPr>
              <a:t>a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qadamlarnin</a:t>
            </a:r>
            <a:r>
              <a:rPr lang="en-US" sz="2495" b="0" i="0" spc="1313" baseline="0" dirty="0">
                <a:solidFill>
                  <a:srgbClr val="0070C0"/>
                </a:solidFill>
                <a:latin typeface="Times New Roman"/>
              </a:rPr>
              <a:t>g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chastotas</a:t>
            </a:r>
            <a:r>
              <a:rPr lang="en-US" sz="2495" b="0" i="0" spc="1291" baseline="0" dirty="0">
                <a:solidFill>
                  <a:srgbClr val="0070C0"/>
                </a:solidFill>
                <a:latin typeface="Times New Roman"/>
              </a:rPr>
              <a:t>i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tufayl</a:t>
            </a:r>
            <a:r>
              <a:rPr lang="en-US" sz="2495" b="0" i="0" spc="1320" baseline="0" dirty="0">
                <a:solidFill>
                  <a:srgbClr val="0070C0"/>
                </a:solidFill>
                <a:latin typeface="Times New Roman"/>
              </a:rPr>
              <a:t>i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is</a:t>
            </a:r>
            <a:r>
              <a:rPr lang="en-US" sz="2495" b="0" i="0" spc="1287" baseline="0" dirty="0">
                <a:solidFill>
                  <a:srgbClr val="0070C0"/>
                </a:solidFill>
                <a:latin typeface="Times New Roman"/>
              </a:rPr>
              <a:t>h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tezlig</a:t>
            </a:r>
            <a:r>
              <a:rPr lang="en-US" sz="2495" b="0" i="0" spc="1295" baseline="0" dirty="0">
                <a:solidFill>
                  <a:srgbClr val="0070C0"/>
                </a:solidFill>
                <a:latin typeface="Times New Roman"/>
              </a:rPr>
              <a:t>i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oshadi</a:t>
            </a:r>
            <a:r>
              <a:rPr lang="en-US" sz="2495" b="0" i="0" spc="1297" baseline="0" dirty="0">
                <a:solidFill>
                  <a:srgbClr val="0070C0"/>
                </a:solidFill>
                <a:latin typeface="Times New Roman"/>
              </a:rPr>
              <a:t>.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Ayn</a:t>
            </a:r>
            <a:r>
              <a:rPr lang="en-US" sz="2495" b="0" i="0" spc="1055" baseline="0" dirty="0">
                <a:solidFill>
                  <a:srgbClr val="0070C0"/>
                </a:solidFill>
                <a:latin typeface="Times New Roman"/>
              </a:rPr>
              <a:t>i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paytda</a:t>
            </a:r>
          </a:p>
          <a:p>
            <a:pPr marL="0">
              <a:lnSpc>
                <a:spcPts val="2867"/>
              </a:lnSpc>
            </a:pP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o'yinchi to'pni qabul qilishg</a:t>
            </a:r>
            <a:r>
              <a:rPr lang="en-US" sz="2495" b="0" i="0" spc="659" baseline="0" dirty="0">
                <a:solidFill>
                  <a:srgbClr val="0070C0"/>
                </a:solidFill>
                <a:latin typeface="Times New Roman"/>
              </a:rPr>
              <a:t>a</a:t>
            </a:r>
            <a:r>
              <a:rPr lang="en-US" sz="2495" b="0" i="0" spc="0" baseline="0" dirty="0">
                <a:solidFill>
                  <a:srgbClr val="0070C0"/>
                </a:solidFill>
                <a:latin typeface="Times New Roman"/>
              </a:rPr>
              <a:t>tayyor bo'lishi kerak.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4</TotalTime>
  <Words>132</Words>
  <Application>Microsoft Office PowerPoint</Application>
  <PresentationFormat>Произвольный</PresentationFormat>
  <Paragraphs>50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Impact</vt:lpstr>
      <vt:lpstr>Times New Roman</vt:lpstr>
      <vt:lpstr>NewsPrint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users</dc:creator>
  <cp:lastModifiedBy>Пользователь Windows</cp:lastModifiedBy>
  <cp:revision>4</cp:revision>
  <dcterms:modified xsi:type="dcterms:W3CDTF">2024-10-04T13:33:12Z</dcterms:modified>
</cp:coreProperties>
</file>