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84" r:id="rId2"/>
    <p:sldId id="257" r:id="rId3"/>
    <p:sldId id="259" r:id="rId4"/>
    <p:sldId id="276" r:id="rId5"/>
    <p:sldId id="273" r:id="rId6"/>
    <p:sldId id="274" r:id="rId7"/>
    <p:sldId id="279" r:id="rId8"/>
    <p:sldId id="261" r:id="rId9"/>
    <p:sldId id="278" r:id="rId10"/>
    <p:sldId id="272" r:id="rId11"/>
    <p:sldId id="266" r:id="rId12"/>
    <p:sldId id="268" r:id="rId13"/>
    <p:sldId id="280" r:id="rId14"/>
    <p:sldId id="281" r:id="rId15"/>
    <p:sldId id="282" r:id="rId16"/>
    <p:sldId id="283" r:id="rId17"/>
    <p:sldId id="270" r:id="rId18"/>
    <p:sldId id="271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>
        <p:scale>
          <a:sx n="67" d="100"/>
          <a:sy n="67" d="100"/>
        </p:scale>
        <p:origin x="-2214" y="-11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3-31T04:06:10.21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596 398,'0'0</inkml:trace>
  <inkml:trace contextRef="#ctx0" brushRef="#br0" timeOffset="-4437.692">1 278,'676'0,"-642"0</inkml:trace>
  <inkml:trace contextRef="#ctx0" brushRef="#br0" timeOffset="-1375.0039">319 1,'0'7,"6"9,10 1,1 6,6-3,-3 4,4-4,-4 3,-4 3,1-2,-1 1,2 3,-1 4,3 3,-2-4</inkml:trace>
  <inkml:trace contextRef="#ctx0" brushRef="#br0" timeOffset="4948.376">557 200,'1'44,"1"-33,-1 0,0 0,0 0,-1 0,-1 0,0 0,0 0,-1 0,-1 0,1 0,-2-1,0 1,0-1,-1 0,0 0,0 0,-1-1,0 0,-1 0,0-1,-8 8,-160 96,110-70,61-36,8-3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3-31T04:07:15.142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1 478,'6'0,"10"0,8 0,7 0,5 0,4 0,0 0,-5 7,-3 1,1 1,-6-2</inkml:trace>
  <inkml:trace contextRef="#ctx0" brushRef="#br0" timeOffset="3004.267">317 121,'33'153,"62"117,-37-42,-43 33,-15-226</inkml:trace>
  <inkml:trace contextRef="#ctx0" brushRef="#br0" timeOffset="5918.929">437 596,'7'0,"8"0,10 0,6-6,5-3,3 1,2-6,0 0,0 2,-6 4</inkml:trace>
  <inkml:trace contextRef="#ctx0" brushRef="#br0" timeOffset="9080.577">715 1,'18'23,"-1"1,0 1,-2 1,-1 0,-1 1,-1 0,-2 1,0 0,2 17,23 58,-26-69,-1 1,-2 0,-1 0,-2 0,-1 1,-2-1,-2 0,-1 5,0 54,3 24,-1-83</inkml:trace>
  <inkml:trace contextRef="#ctx0" brushRef="#br0" timeOffset="14443.8579">992 835,'122'-52,"-117"55,-1-1,1 1,-1 1,0-1,1 1,-2-1,1 1,0 0,-1 0,0 1,0-1,0 1,0 0,-1 0,1 0,-1 0,-1 0,1 0,-1 0,0 1,1 4,0-4,0 1,0 0,-1 0,1 0,-2 0,1 0,-1 0,0 1,0-1,-1 0,0 0,0 0,-1 0,0 0,0 0,-1-1,1 1,-2-1,1 1,-1-1,1 0,-2 0,1-1,-1 1,0-1,0 0,0 0,-1-1,1 0,-2 1,-159 173,221-216,-41 26,1 1,1 0,0 1,1 1,0 1,0 0,1 2,0-1,0 2,0 1,0 0,13 0,-2-1</inkml:trace>
  <inkml:trace contextRef="#ctx0" brushRef="#br0" timeOffset="44733.17">1667 80,'-70'123,"0"-27,62-85,0-1,1 1,0 0,1 1,0 0,1 0,0 0,1 0,0 1,1-1,1 1,0 0,0 0,2 0,-1 0,2 1,0-1,0 0,2 3,-13 138,-17-90,23-57,-1 1,2-1,-1 1,1 0,0 0,0 0,1 0,1 0,-1 1,1-1,0 0,1 1,0-1,0 1,1-1,1 4,3-6,-1-1,2 0,-1-1,0 1,1-1,0 0,0 0,0-1,1 0,-1 0,1 0,0-1,-1 0,1 0,0-1,0 0,0 0,1 0,-1-1,0 0,0-1,0 1,0-2,0 1,1-1,10 1,30 1,133-22,-175 15,1 1,-1-2,0 1,-1-1,0 1,0-1,0-1,-1 1,0-1,-1 0,0 1,0-1,-1-1,0 1,-1 0,0 0,0-1,-1 1,-1-1,1 1,-1 0,-1-1,0 1,-2-7,2-22,-2-442,5 477,0-1,0 0,-1-1,0 1,0 0,0 0,0 0,0 0,-1 0,0 0,0 0,0 0,0 0,0 1,-1-1,0 0,0 1,0-1,0 1,-1-1,1 1,-1 0,0 0,1 0,-2 1,1-1,0 1,0-1,-1 1,1 0,-1 0,0 1,0-1,1 1,-1 0,0 0,0 0,0 0,0 1,0-1,0 1,-1 0,1 1,0-1,-1 1,-127 31,100-27</inkml:trace>
</inkml:ink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EE5C644E-D4B7-45EA-9270-20A8F3AFF36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BC22798B-3D75-443C-9957-76796DE7C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576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C644E-D4B7-45EA-9270-20A8F3AFF36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2798B-3D75-443C-9957-76796DE7C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394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EE5C644E-D4B7-45EA-9270-20A8F3AFF36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C22798B-3D75-443C-9957-76796DE7C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694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C644E-D4B7-45EA-9270-20A8F3AFF36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2798B-3D75-443C-9957-76796DE7C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750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C644E-D4B7-45EA-9270-20A8F3AFF36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2798B-3D75-443C-9957-76796DE7C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610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C644E-D4B7-45EA-9270-20A8F3AFF36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2798B-3D75-443C-9957-76796DE7C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452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C644E-D4B7-45EA-9270-20A8F3AFF36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2798B-3D75-443C-9957-76796DE7C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249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C644E-D4B7-45EA-9270-20A8F3AFF36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2798B-3D75-443C-9957-76796DE7C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879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C644E-D4B7-45EA-9270-20A8F3AFF36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2798B-3D75-443C-9957-76796DE7C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328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C644E-D4B7-45EA-9270-20A8F3AFF36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2798B-3D75-443C-9957-76796DE7C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350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EE5C644E-D4B7-45EA-9270-20A8F3AFF36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C22798B-3D75-443C-9957-76796DE7C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296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EE5C644E-D4B7-45EA-9270-20A8F3AFF36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C22798B-3D75-443C-9957-76796DE7C38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839539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EE5C644E-D4B7-45EA-9270-20A8F3AFF36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C22798B-3D75-443C-9957-76796DE7C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0631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C644E-D4B7-45EA-9270-20A8F3AFF36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2798B-3D75-443C-9957-76796DE7C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6847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C644E-D4B7-45EA-9270-20A8F3AFF36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2798B-3D75-443C-9957-76796DE7C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7977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C644E-D4B7-45EA-9270-20A8F3AFF36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2798B-3D75-443C-9957-76796DE7C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4424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EE5C644E-D4B7-45EA-9270-20A8F3AFF36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C22798B-3D75-443C-9957-76796DE7C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505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C644E-D4B7-45EA-9270-20A8F3AFF363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2798B-3D75-443C-9957-76796DE7C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0625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ngall.com/chemistry-png/download/63950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.png"/><Relationship Id="rId4" Type="http://schemas.openxmlformats.org/officeDocument/2006/relationships/hyperlink" Target="https://creativecommons.org/licenses/by-nc/3.0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4.png"/><Relationship Id="rId4" Type="http://schemas.openxmlformats.org/officeDocument/2006/relationships/customXml" Target="../ink/ink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8FE6A84-401C-43F1-8939-94ED2ABB3E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40" t="29131" r="3148" b="5833"/>
          <a:stretch/>
        </p:blipFill>
        <p:spPr>
          <a:xfrm>
            <a:off x="8572500" y="897701"/>
            <a:ext cx="3457575" cy="446011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-2" y="1126300"/>
            <a:ext cx="844391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Oʻzbekiston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Respublikasi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Oliy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taʼlim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fan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innovatsiyalar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vazirligi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Namangan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davlat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universiteti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Tabiiy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fanlar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fakulteti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Kimyo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kafedrasi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1-kurs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magistranti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uz-Latn-UZ" sz="2800" dirty="0">
                <a:latin typeface="Times New Roman" pitchFamily="18" charset="0"/>
                <a:cs typeface="Times New Roman" pitchFamily="18" charset="0"/>
              </a:rPr>
              <a:t>Jo’raboyeva Zarnigorning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1,4-Diazin (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pirazin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).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Olinish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usullari,kimyoviy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xossalari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mavzusida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tayyorlagan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taqdimoti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Maslahatchi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: Prof.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Abdullayev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SH.V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8162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16D21B-6EFB-479A-AC3A-A9C4BBC93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79629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6"/>
                </a:solidFill>
              </a:rPr>
              <a:t>1,4-Diazin (</a:t>
            </a:r>
            <a:r>
              <a:rPr lang="en-US" b="1" dirty="0" err="1">
                <a:solidFill>
                  <a:schemeClr val="accent6"/>
                </a:solidFill>
              </a:rPr>
              <a:t>pirazin</a:t>
            </a:r>
            <a:r>
              <a:rPr lang="en-US" b="1" dirty="0">
                <a:solidFill>
                  <a:schemeClr val="accent6"/>
                </a:solidFill>
              </a:rPr>
              <a:t>).</a:t>
            </a:r>
            <a:r>
              <a:rPr lang="en-US" b="1" dirty="0" err="1">
                <a:solidFill>
                  <a:schemeClr val="accent6"/>
                </a:solidFill>
              </a:rPr>
              <a:t>Olinish</a:t>
            </a:r>
            <a:r>
              <a:rPr lang="en-US" b="1" dirty="0">
                <a:solidFill>
                  <a:schemeClr val="accent6"/>
                </a:solidFill>
              </a:rPr>
              <a:t> </a:t>
            </a:r>
            <a:r>
              <a:rPr lang="en-US" b="1" dirty="0" err="1">
                <a:solidFill>
                  <a:schemeClr val="accent6"/>
                </a:solidFill>
              </a:rPr>
              <a:t>usullari,kimyoviy</a:t>
            </a:r>
            <a:r>
              <a:rPr lang="en-US" b="1" dirty="0">
                <a:solidFill>
                  <a:schemeClr val="accent6"/>
                </a:solidFill>
              </a:rPr>
              <a:t> </a:t>
            </a:r>
            <a:r>
              <a:rPr lang="en-US" b="1" dirty="0" err="1">
                <a:solidFill>
                  <a:schemeClr val="accent6"/>
                </a:solidFill>
              </a:rPr>
              <a:t>xossalari</a:t>
            </a:r>
            <a:endParaRPr lang="en-US" b="1" dirty="0">
              <a:solidFill>
                <a:schemeClr val="accent6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3E6C10F-2A1F-41B4-A1C6-57094A8C86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800" y="2758059"/>
            <a:ext cx="6873240" cy="3559303"/>
          </a:xfrm>
        </p:spPr>
        <p:txBody>
          <a:bodyPr>
            <a:normAutofit lnSpcReduction="10000"/>
          </a:bodyPr>
          <a:lstStyle/>
          <a:p>
            <a:r>
              <a:rPr lang="en-US" sz="4000" dirty="0">
                <a:solidFill>
                  <a:schemeClr val="accent6"/>
                </a:solidFill>
              </a:rPr>
              <a:t>                    REJA:    </a:t>
            </a:r>
          </a:p>
          <a:p>
            <a:r>
              <a:rPr lang="en-US" sz="2400" dirty="0">
                <a:solidFill>
                  <a:schemeClr val="accent5"/>
                </a:solidFill>
              </a:rPr>
              <a:t>1</a:t>
            </a:r>
            <a:r>
              <a:rPr lang="en-US" sz="2400" b="1" dirty="0">
                <a:solidFill>
                  <a:schemeClr val="accent5"/>
                </a:solidFill>
              </a:rPr>
              <a:t>.Kirish</a:t>
            </a:r>
          </a:p>
          <a:p>
            <a:r>
              <a:rPr lang="en-US" sz="2400" b="1" dirty="0">
                <a:solidFill>
                  <a:schemeClr val="accent5"/>
                </a:solidFill>
              </a:rPr>
              <a:t>2. 1,4-Diazinning </a:t>
            </a:r>
            <a:r>
              <a:rPr lang="en-US" sz="2400" b="1" dirty="0" err="1">
                <a:solidFill>
                  <a:schemeClr val="accent5"/>
                </a:solidFill>
              </a:rPr>
              <a:t>kimyoviy</a:t>
            </a:r>
            <a:r>
              <a:rPr lang="en-US" sz="2400" b="1" dirty="0">
                <a:solidFill>
                  <a:schemeClr val="accent5"/>
                </a:solidFill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</a:rPr>
              <a:t>tuzulishi</a:t>
            </a:r>
            <a:r>
              <a:rPr lang="en-US" sz="2400" b="1" dirty="0">
                <a:solidFill>
                  <a:schemeClr val="accent5"/>
                </a:solidFill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</a:rPr>
              <a:t>va</a:t>
            </a:r>
            <a:r>
              <a:rPr lang="en-US" sz="2400" b="1" dirty="0">
                <a:solidFill>
                  <a:schemeClr val="accent5"/>
                </a:solidFill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</a:rPr>
              <a:t>xususiyatlari</a:t>
            </a:r>
            <a:r>
              <a:rPr lang="en-US" sz="2400" b="1" dirty="0">
                <a:solidFill>
                  <a:schemeClr val="accent5"/>
                </a:solidFill>
              </a:rPr>
              <a:t> </a:t>
            </a:r>
          </a:p>
          <a:p>
            <a:r>
              <a:rPr lang="en-US" sz="2400" b="1" dirty="0">
                <a:solidFill>
                  <a:schemeClr val="accent5"/>
                </a:solidFill>
              </a:rPr>
              <a:t>3. </a:t>
            </a:r>
            <a:r>
              <a:rPr lang="en-US" sz="2400" b="1" dirty="0" err="1">
                <a:solidFill>
                  <a:schemeClr val="accent5"/>
                </a:solidFill>
              </a:rPr>
              <a:t>Olinish</a:t>
            </a:r>
            <a:r>
              <a:rPr lang="en-US" sz="2400" b="1" dirty="0">
                <a:solidFill>
                  <a:schemeClr val="accent5"/>
                </a:solidFill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</a:rPr>
              <a:t>usullari</a:t>
            </a:r>
            <a:r>
              <a:rPr lang="en-US" sz="2400" b="1" dirty="0">
                <a:solidFill>
                  <a:schemeClr val="accent5"/>
                </a:solidFill>
              </a:rPr>
              <a:t>         </a:t>
            </a:r>
          </a:p>
          <a:p>
            <a:r>
              <a:rPr lang="en-US" sz="2400" b="1" dirty="0">
                <a:solidFill>
                  <a:schemeClr val="accent5"/>
                </a:solidFill>
              </a:rPr>
              <a:t>4. 1,4-Diazinning </a:t>
            </a:r>
            <a:r>
              <a:rPr lang="en-US" sz="2400" b="1" dirty="0" err="1">
                <a:solidFill>
                  <a:schemeClr val="accent5"/>
                </a:solidFill>
              </a:rPr>
              <a:t>qo'llanilish</a:t>
            </a:r>
            <a:r>
              <a:rPr lang="en-US" sz="2400" b="1" dirty="0">
                <a:solidFill>
                  <a:schemeClr val="accent5"/>
                </a:solidFill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</a:rPr>
              <a:t>sohalari</a:t>
            </a:r>
            <a:r>
              <a:rPr lang="en-US" sz="2400" b="1" dirty="0">
                <a:solidFill>
                  <a:schemeClr val="accent5"/>
                </a:solidFill>
              </a:rPr>
              <a:t> </a:t>
            </a:r>
          </a:p>
          <a:p>
            <a:r>
              <a:rPr lang="en-US" sz="2400" b="1" dirty="0">
                <a:solidFill>
                  <a:schemeClr val="accent5"/>
                </a:solidFill>
              </a:rPr>
              <a:t>5. 1,4-Diazinning </a:t>
            </a:r>
            <a:r>
              <a:rPr lang="en-US" sz="2400" b="1" dirty="0" err="1">
                <a:solidFill>
                  <a:schemeClr val="accent5"/>
                </a:solidFill>
              </a:rPr>
              <a:t>atrof-muhitga</a:t>
            </a:r>
            <a:r>
              <a:rPr lang="en-US" sz="2400" b="1" dirty="0">
                <a:solidFill>
                  <a:schemeClr val="accent5"/>
                </a:solidFill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</a:rPr>
              <a:t>ta'siri</a:t>
            </a:r>
            <a:endParaRPr lang="en-US" sz="2400" b="1" dirty="0">
              <a:solidFill>
                <a:schemeClr val="accent5"/>
              </a:solidFill>
            </a:endParaRPr>
          </a:p>
          <a:p>
            <a:r>
              <a:rPr lang="en-US" sz="2400" b="1" dirty="0">
                <a:solidFill>
                  <a:schemeClr val="accent5"/>
                </a:solidFill>
              </a:rPr>
              <a:t>6. </a:t>
            </a:r>
            <a:r>
              <a:rPr lang="en-US" sz="2400" b="1" dirty="0" err="1">
                <a:solidFill>
                  <a:schemeClr val="accent5"/>
                </a:solidFill>
              </a:rPr>
              <a:t>Xulosa</a:t>
            </a:r>
            <a:r>
              <a:rPr lang="en-US" sz="2400" b="1" dirty="0">
                <a:solidFill>
                  <a:schemeClr val="accent5"/>
                </a:solidFill>
              </a:rPr>
              <a:t>                          </a:t>
            </a:r>
            <a:r>
              <a:rPr lang="en-US" sz="2400" b="1" dirty="0">
                <a:solidFill>
                  <a:srgbClr val="FFFF00"/>
                </a:solidFill>
              </a:rPr>
              <a:t>     </a:t>
            </a:r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xmlns="" id="{AA213E6D-2CBB-4A16-A895-B25A78D9796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l="32500" r="32500"/>
          <a:stretch>
            <a:fillRect/>
          </a:stretch>
        </p:blipFill>
        <p:spPr>
          <a:xfrm>
            <a:off x="7692390" y="695325"/>
            <a:ext cx="3813810" cy="5467350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3FBF34C-6865-4EF8-A805-9D8D624847EA}"/>
              </a:ext>
            </a:extLst>
          </p:cNvPr>
          <p:cNvSpPr txBox="1"/>
          <p:nvPr/>
        </p:nvSpPr>
        <p:spPr>
          <a:xfrm>
            <a:off x="7692390" y="6162675"/>
            <a:ext cx="38138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www.pngall.com/chemistry-png/download/63950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nc/3.0/"/>
              </a:rPr>
              <a:t>CC BY-NC</a:t>
            </a:r>
            <a:endParaRPr lang="en-US" sz="9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76F4503-06D7-4150-AC57-5B33E8B19D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2390" y="1484718"/>
            <a:ext cx="3947160" cy="4832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442181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059F0C3-464F-4A8C-A631-2D34DD112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947" y="708660"/>
            <a:ext cx="10820400" cy="1943101"/>
          </a:xfrm>
        </p:spPr>
        <p:txBody>
          <a:bodyPr/>
          <a:lstStyle/>
          <a:p>
            <a:pPr algn="just"/>
            <a:r>
              <a:rPr lang="en-US" dirty="0">
                <a:solidFill>
                  <a:schemeClr val="accent6"/>
                </a:solidFill>
              </a:rPr>
              <a:t>                             </a:t>
            </a:r>
            <a:r>
              <a:rPr lang="en-US" dirty="0" err="1">
                <a:solidFill>
                  <a:schemeClr val="accent6"/>
                </a:solidFill>
              </a:rPr>
              <a:t>kirish</a:t>
            </a:r>
            <a:r>
              <a:rPr lang="en-US" dirty="0">
                <a:solidFill>
                  <a:schemeClr val="accent6"/>
                </a:solidFill>
              </a:rPr>
              <a:t>: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xmlns="" id="{B5C6CDDC-FC32-4302-9594-796210F33FE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0" y="2319097"/>
            <a:ext cx="11804073" cy="3385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914400" lvl="2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accent5"/>
                </a:solidFill>
                <a:effectLst/>
                <a:latin typeface="Arial" panose="020B0604020202020204" pitchFamily="34" charset="0"/>
              </a:rPr>
              <a:t>1,4-Diazin </a:t>
            </a:r>
            <a:r>
              <a:rPr kumimoji="0" lang="en-US" altLang="en-US" sz="2800" b="1" i="0" u="none" strike="noStrike" cap="none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latin typeface="Arial" panose="020B0604020202020204" pitchFamily="34" charset="0"/>
              </a:rPr>
              <a:t>Pirazin</a:t>
            </a:r>
            <a:r>
              <a:rPr lang="en-US" sz="2800" b="1" dirty="0">
                <a:solidFill>
                  <a:schemeClr val="accent5"/>
                </a:solidFill>
              </a:rPr>
              <a:t>— </a:t>
            </a:r>
            <a:r>
              <a:rPr lang="en-US" sz="2800" b="1" dirty="0" err="1">
                <a:solidFill>
                  <a:schemeClr val="accent5"/>
                </a:solidFill>
              </a:rPr>
              <a:t>bu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azotli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geterotsiklik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birikma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bo'lib</a:t>
            </a:r>
            <a:r>
              <a:rPr lang="en-US" sz="2800" b="1" dirty="0">
                <a:solidFill>
                  <a:schemeClr val="accent5"/>
                </a:solidFill>
              </a:rPr>
              <a:t>, </a:t>
            </a:r>
            <a:r>
              <a:rPr lang="en-US" sz="2800" b="1" dirty="0" err="1">
                <a:solidFill>
                  <a:schemeClr val="accent5"/>
                </a:solidFill>
              </a:rPr>
              <a:t>ikkita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azot</a:t>
            </a:r>
            <a:r>
              <a:rPr lang="en-US" sz="2800" b="1" dirty="0">
                <a:solidFill>
                  <a:schemeClr val="accent5"/>
                </a:solidFill>
              </a:rPr>
              <a:t> (N) </a:t>
            </a:r>
            <a:r>
              <a:rPr lang="en-US" sz="2800" b="1" dirty="0" err="1">
                <a:solidFill>
                  <a:schemeClr val="accent5"/>
                </a:solidFill>
              </a:rPr>
              <a:t>atomi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va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to'rt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uglerod</a:t>
            </a:r>
            <a:r>
              <a:rPr lang="en-US" sz="2800" b="1" dirty="0">
                <a:solidFill>
                  <a:schemeClr val="accent5"/>
                </a:solidFill>
              </a:rPr>
              <a:t> (C) </a:t>
            </a:r>
            <a:r>
              <a:rPr lang="en-US" sz="2800" b="1" dirty="0" err="1">
                <a:solidFill>
                  <a:schemeClr val="accent5"/>
                </a:solidFill>
              </a:rPr>
              <a:t>atomi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mavjud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aromatik</a:t>
            </a:r>
            <a:r>
              <a:rPr lang="en-US" sz="2800" b="1" dirty="0">
                <a:solidFill>
                  <a:schemeClr val="accent5"/>
                </a:solidFill>
              </a:rPr>
              <a:t> birikma.1,4-Diazin  </a:t>
            </a:r>
            <a:r>
              <a:rPr lang="en-US" sz="2800" b="1" dirty="0" err="1">
                <a:solidFill>
                  <a:schemeClr val="accent5"/>
                </a:solidFill>
              </a:rPr>
              <a:t>geterosiklik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modda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bo’lib</a:t>
            </a:r>
            <a:r>
              <a:rPr lang="en-US" sz="2800" b="1" dirty="0">
                <a:solidFill>
                  <a:schemeClr val="accent5"/>
                </a:solidFill>
              </a:rPr>
              <a:t>,  </a:t>
            </a:r>
            <a:r>
              <a:rPr lang="en-US" sz="2800" b="1" dirty="0" err="1">
                <a:solidFill>
                  <a:schemeClr val="accent5"/>
                </a:solidFill>
              </a:rPr>
              <a:t>asosan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diazin</a:t>
            </a:r>
            <a:r>
              <a:rPr lang="en-US" sz="2800" b="1" dirty="0">
                <a:solidFill>
                  <a:schemeClr val="accent5"/>
                </a:solidFill>
              </a:rPr>
              <a:t> deb </a:t>
            </a:r>
            <a:r>
              <a:rPr lang="en-US" sz="2800" b="1" dirty="0" err="1">
                <a:solidFill>
                  <a:schemeClr val="accent5"/>
                </a:solidFill>
              </a:rPr>
              <a:t>ataladi</a:t>
            </a:r>
            <a:r>
              <a:rPr lang="en-US" sz="2800" b="1" dirty="0">
                <a:solidFill>
                  <a:schemeClr val="accent5"/>
                </a:solidFill>
              </a:rPr>
              <a:t>, </a:t>
            </a:r>
            <a:r>
              <a:rPr lang="en-US" sz="2800" b="1" dirty="0" err="1">
                <a:solidFill>
                  <a:schemeClr val="accent5"/>
                </a:solidFill>
              </a:rPr>
              <a:t>chunki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bu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birikmalarda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ikkita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azot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atomi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to'rt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a'zoli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halqa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ichida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joylashgan</a:t>
            </a:r>
            <a:r>
              <a:rPr lang="en-US" sz="2800" b="1" dirty="0">
                <a:solidFill>
                  <a:schemeClr val="accent5"/>
                </a:solidFill>
              </a:rPr>
              <a:t>. Bu </a:t>
            </a:r>
            <a:r>
              <a:rPr lang="en-US" sz="2800" b="1" dirty="0" err="1">
                <a:solidFill>
                  <a:schemeClr val="accent5"/>
                </a:solidFill>
              </a:rPr>
              <a:t>halqada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azot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atomlari</a:t>
            </a:r>
            <a:r>
              <a:rPr lang="en-US" sz="2800" b="1" dirty="0">
                <a:solidFill>
                  <a:schemeClr val="accent5"/>
                </a:solidFill>
              </a:rPr>
              <a:t> 1 </a:t>
            </a:r>
            <a:r>
              <a:rPr lang="en-US" sz="2800" b="1" dirty="0" err="1">
                <a:solidFill>
                  <a:schemeClr val="accent5"/>
                </a:solidFill>
              </a:rPr>
              <a:t>va</a:t>
            </a:r>
            <a:r>
              <a:rPr lang="en-US" sz="2800" b="1" dirty="0">
                <a:solidFill>
                  <a:schemeClr val="accent5"/>
                </a:solidFill>
              </a:rPr>
              <a:t> 4-pozitsiyalarda </a:t>
            </a:r>
            <a:r>
              <a:rPr lang="en-US" sz="2800" b="1" dirty="0" err="1">
                <a:solidFill>
                  <a:schemeClr val="accent5"/>
                </a:solidFill>
              </a:rPr>
              <a:t>bo'ladi</a:t>
            </a:r>
            <a:r>
              <a:rPr lang="en-US" sz="2800" b="1" dirty="0">
                <a:solidFill>
                  <a:schemeClr val="accent5"/>
                </a:solidFill>
              </a:rPr>
              <a:t>, </a:t>
            </a:r>
            <a:r>
              <a:rPr lang="en-US" sz="2800" b="1" dirty="0" err="1">
                <a:solidFill>
                  <a:schemeClr val="accent5"/>
                </a:solidFill>
              </a:rPr>
              <a:t>shuning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uchun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bu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birikmalar</a:t>
            </a:r>
            <a:r>
              <a:rPr lang="en-US" sz="2800" b="1" dirty="0">
                <a:solidFill>
                  <a:schemeClr val="accent5"/>
                </a:solidFill>
              </a:rPr>
              <a:t> 1,4-diazinlar deb </a:t>
            </a:r>
            <a:r>
              <a:rPr lang="en-US" sz="2800" b="1" dirty="0" err="1">
                <a:solidFill>
                  <a:schemeClr val="accent5"/>
                </a:solidFill>
              </a:rPr>
              <a:t>ataladi</a:t>
            </a:r>
            <a:r>
              <a:rPr lang="en-US" sz="2800" b="1" dirty="0">
                <a:solidFill>
                  <a:schemeClr val="accent5"/>
                </a:solidFill>
              </a:rPr>
              <a:t>.</a:t>
            </a:r>
            <a:endParaRPr kumimoji="0" lang="en-US" altLang="en-US" sz="2800" b="1" i="0" u="none" strike="noStrike" cap="none" normalizeH="0" baseline="0" dirty="0">
              <a:ln>
                <a:noFill/>
              </a:ln>
              <a:solidFill>
                <a:schemeClr val="accent5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1182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825204D-DE46-41EA-B4F9-15403CC9C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72771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6"/>
                </a:solidFill>
              </a:rPr>
              <a:t>1,4-Diazinning </a:t>
            </a:r>
            <a:r>
              <a:rPr lang="en-US" b="1" dirty="0" err="1">
                <a:solidFill>
                  <a:schemeClr val="accent6"/>
                </a:solidFill>
              </a:rPr>
              <a:t>fizik-kimyoviy</a:t>
            </a:r>
            <a:r>
              <a:rPr lang="en-US" b="1" dirty="0">
                <a:solidFill>
                  <a:schemeClr val="accent6"/>
                </a:solidFill>
              </a:rPr>
              <a:t> </a:t>
            </a:r>
            <a:r>
              <a:rPr lang="en-US" b="1" dirty="0" err="1">
                <a:solidFill>
                  <a:schemeClr val="accent6"/>
                </a:solidFill>
              </a:rPr>
              <a:t>xossalari</a:t>
            </a:r>
            <a:endParaRPr lang="en-US" dirty="0">
              <a:solidFill>
                <a:schemeClr val="accent6"/>
              </a:solidFill>
            </a:endParaRP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xmlns="" id="{024AE5AD-D4B0-4C02-97BC-440FF60AA59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>
          <a:xfrm>
            <a:off x="7861300" y="750888"/>
            <a:ext cx="3644900" cy="546735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A077C05-9272-4E0D-8C10-E9234F4E61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0081" y="2251710"/>
            <a:ext cx="6873240" cy="3966974"/>
          </a:xfrm>
        </p:spPr>
        <p:txBody>
          <a:bodyPr/>
          <a:lstStyle/>
          <a:p>
            <a:r>
              <a:rPr lang="en-US" sz="2000" b="1" dirty="0" err="1">
                <a:solidFill>
                  <a:schemeClr val="accent5"/>
                </a:solidFill>
              </a:rPr>
              <a:t>Kimyoviy</a:t>
            </a:r>
            <a:r>
              <a:rPr lang="en-US" sz="2000" b="1" dirty="0">
                <a:solidFill>
                  <a:schemeClr val="accent5"/>
                </a:solidFill>
              </a:rPr>
              <a:t> </a:t>
            </a:r>
            <a:r>
              <a:rPr lang="en-US" sz="2000" b="1" dirty="0" err="1">
                <a:solidFill>
                  <a:schemeClr val="accent5"/>
                </a:solidFill>
              </a:rPr>
              <a:t>formulsi</a:t>
            </a:r>
            <a:r>
              <a:rPr lang="en-US" sz="2000" b="1" dirty="0">
                <a:solidFill>
                  <a:schemeClr val="accent5"/>
                </a:solidFill>
              </a:rPr>
              <a:t> C4H4N2, Mr-80,09gr,mol</a:t>
            </a:r>
          </a:p>
          <a:p>
            <a:r>
              <a:rPr lang="en-US" sz="2000" b="1" dirty="0" err="1">
                <a:solidFill>
                  <a:schemeClr val="accent5"/>
                </a:solidFill>
              </a:rPr>
              <a:t>Sistematik</a:t>
            </a:r>
            <a:r>
              <a:rPr lang="en-US" sz="2000" b="1" dirty="0">
                <a:solidFill>
                  <a:schemeClr val="accent5"/>
                </a:solidFill>
              </a:rPr>
              <a:t> </a:t>
            </a:r>
            <a:r>
              <a:rPr lang="en-US" sz="2000" b="1" dirty="0" err="1">
                <a:solidFill>
                  <a:schemeClr val="accent5"/>
                </a:solidFill>
              </a:rPr>
              <a:t>nomi-Pirozin</a:t>
            </a:r>
            <a:r>
              <a:rPr lang="en-US" sz="2000" b="1" dirty="0">
                <a:solidFill>
                  <a:schemeClr val="accent5"/>
                </a:solidFill>
              </a:rPr>
              <a:t> </a:t>
            </a:r>
          </a:p>
          <a:p>
            <a:r>
              <a:rPr lang="en-US" sz="2000" b="1" dirty="0" err="1">
                <a:solidFill>
                  <a:schemeClr val="accent5"/>
                </a:solidFill>
              </a:rPr>
              <a:t>Agregat</a:t>
            </a:r>
            <a:r>
              <a:rPr lang="en-US" sz="2000" b="1" dirty="0">
                <a:solidFill>
                  <a:schemeClr val="accent5"/>
                </a:solidFill>
              </a:rPr>
              <a:t> </a:t>
            </a:r>
            <a:r>
              <a:rPr lang="en-US" sz="2000" b="1" dirty="0" err="1">
                <a:solidFill>
                  <a:schemeClr val="accent5"/>
                </a:solidFill>
              </a:rPr>
              <a:t>holati-oq</a:t>
            </a:r>
            <a:r>
              <a:rPr lang="en-US" sz="2000" b="1" dirty="0">
                <a:solidFill>
                  <a:schemeClr val="accent5"/>
                </a:solidFill>
              </a:rPr>
              <a:t> </a:t>
            </a:r>
            <a:r>
              <a:rPr lang="en-US" sz="2000" b="1" dirty="0" err="1">
                <a:solidFill>
                  <a:schemeClr val="accent5"/>
                </a:solidFill>
              </a:rPr>
              <a:t>rangli</a:t>
            </a:r>
            <a:r>
              <a:rPr lang="en-US" sz="2000" b="1" dirty="0">
                <a:solidFill>
                  <a:schemeClr val="accent5"/>
                </a:solidFill>
              </a:rPr>
              <a:t> </a:t>
            </a:r>
            <a:r>
              <a:rPr lang="en-US" sz="2000" b="1" dirty="0" err="1">
                <a:solidFill>
                  <a:schemeClr val="accent5"/>
                </a:solidFill>
              </a:rPr>
              <a:t>kristall</a:t>
            </a:r>
            <a:r>
              <a:rPr lang="en-US" sz="2000" b="1" dirty="0">
                <a:solidFill>
                  <a:schemeClr val="accent5"/>
                </a:solidFill>
              </a:rPr>
              <a:t>, T(</a:t>
            </a:r>
            <a:r>
              <a:rPr lang="en-US" sz="2000" b="1" dirty="0" err="1">
                <a:solidFill>
                  <a:schemeClr val="accent5"/>
                </a:solidFill>
              </a:rPr>
              <a:t>erish</a:t>
            </a:r>
            <a:r>
              <a:rPr lang="en-US" sz="2000" b="1" dirty="0">
                <a:solidFill>
                  <a:schemeClr val="accent5"/>
                </a:solidFill>
              </a:rPr>
              <a:t>)-52C,(</a:t>
            </a:r>
            <a:r>
              <a:rPr lang="en-US" sz="2000" b="1" dirty="0" err="1">
                <a:solidFill>
                  <a:schemeClr val="accent5"/>
                </a:solidFill>
              </a:rPr>
              <a:t>qay</a:t>
            </a:r>
            <a:r>
              <a:rPr lang="en-US" sz="2000" b="1" dirty="0">
                <a:solidFill>
                  <a:schemeClr val="accent5"/>
                </a:solidFill>
              </a:rPr>
              <a:t>)-115 </a:t>
            </a:r>
            <a:r>
              <a:rPr lang="en-US" sz="2000" b="1" dirty="0" err="1">
                <a:solidFill>
                  <a:schemeClr val="accent5"/>
                </a:solidFill>
              </a:rPr>
              <a:t>Suvda</a:t>
            </a:r>
            <a:r>
              <a:rPr lang="en-US" sz="2000" b="1" dirty="0">
                <a:solidFill>
                  <a:schemeClr val="accent5"/>
                </a:solidFill>
              </a:rPr>
              <a:t>, </a:t>
            </a:r>
            <a:r>
              <a:rPr lang="en-US" sz="2000" b="1" dirty="0" err="1">
                <a:solidFill>
                  <a:schemeClr val="accent5"/>
                </a:solidFill>
              </a:rPr>
              <a:t>etil</a:t>
            </a:r>
            <a:r>
              <a:rPr lang="en-US" sz="2000" b="1" dirty="0">
                <a:solidFill>
                  <a:schemeClr val="accent5"/>
                </a:solidFill>
              </a:rPr>
              <a:t> </a:t>
            </a:r>
            <a:r>
              <a:rPr lang="en-US" sz="2000" b="1" dirty="0" err="1">
                <a:solidFill>
                  <a:schemeClr val="accent5"/>
                </a:solidFill>
              </a:rPr>
              <a:t>spirtida</a:t>
            </a:r>
            <a:r>
              <a:rPr lang="en-US" sz="2000" b="1" dirty="0">
                <a:solidFill>
                  <a:schemeClr val="accent5"/>
                </a:solidFill>
              </a:rPr>
              <a:t>, </a:t>
            </a:r>
            <a:r>
              <a:rPr lang="en-US" sz="2000" b="1" dirty="0" err="1">
                <a:solidFill>
                  <a:schemeClr val="accent5"/>
                </a:solidFill>
              </a:rPr>
              <a:t>dietilefirda</a:t>
            </a:r>
            <a:r>
              <a:rPr lang="en-US" sz="2000" b="1" dirty="0">
                <a:solidFill>
                  <a:schemeClr val="accent5"/>
                </a:solidFill>
              </a:rPr>
              <a:t> </a:t>
            </a:r>
            <a:r>
              <a:rPr lang="en-US" sz="2000" b="1" dirty="0" err="1">
                <a:solidFill>
                  <a:schemeClr val="accent5"/>
                </a:solidFill>
              </a:rPr>
              <a:t>yaxshi</a:t>
            </a:r>
            <a:r>
              <a:rPr lang="en-US" sz="2000" b="1" dirty="0">
                <a:solidFill>
                  <a:schemeClr val="accent5"/>
                </a:solidFill>
              </a:rPr>
              <a:t> </a:t>
            </a:r>
            <a:r>
              <a:rPr lang="en-US" sz="2000" b="1" dirty="0" err="1">
                <a:solidFill>
                  <a:schemeClr val="accent5"/>
                </a:solidFill>
              </a:rPr>
              <a:t>eriydi</a:t>
            </a:r>
            <a:r>
              <a:rPr lang="en-US" sz="2000" b="1" dirty="0">
                <a:solidFill>
                  <a:schemeClr val="accent5"/>
                </a:solidFill>
              </a:rPr>
              <a:t>.</a:t>
            </a:r>
          </a:p>
          <a:p>
            <a:r>
              <a:rPr lang="en-US" sz="2000" b="1" dirty="0" err="1">
                <a:solidFill>
                  <a:schemeClr val="accent5"/>
                </a:solidFill>
              </a:rPr>
              <a:t>Yonuvchan</a:t>
            </a:r>
            <a:r>
              <a:rPr lang="en-US" sz="2000" b="1" dirty="0">
                <a:solidFill>
                  <a:schemeClr val="accent5"/>
                </a:solidFill>
              </a:rPr>
              <a:t> </a:t>
            </a:r>
            <a:r>
              <a:rPr lang="en-US" sz="2000" b="1" dirty="0" err="1">
                <a:solidFill>
                  <a:schemeClr val="accent5"/>
                </a:solidFill>
              </a:rPr>
              <a:t>bo’lib</a:t>
            </a:r>
            <a:r>
              <a:rPr lang="en-US" sz="2000" b="1" dirty="0">
                <a:solidFill>
                  <a:schemeClr val="accent5"/>
                </a:solidFill>
              </a:rPr>
              <a:t>,  </a:t>
            </a:r>
            <a:r>
              <a:rPr lang="en-US" sz="2000" b="1" dirty="0" err="1">
                <a:solidFill>
                  <a:schemeClr val="accent5"/>
                </a:solidFill>
              </a:rPr>
              <a:t>O‘tkir</a:t>
            </a:r>
            <a:r>
              <a:rPr lang="en-US" sz="2000" b="1" dirty="0">
                <a:solidFill>
                  <a:schemeClr val="accent5"/>
                </a:solidFill>
              </a:rPr>
              <a:t>, </a:t>
            </a:r>
            <a:r>
              <a:rPr lang="en-US" sz="2000" b="1" dirty="0" err="1">
                <a:solidFill>
                  <a:schemeClr val="accent5"/>
                </a:solidFill>
              </a:rPr>
              <a:t>o‘ziga</a:t>
            </a:r>
            <a:r>
              <a:rPr lang="en-US" sz="2000" b="1" dirty="0">
                <a:solidFill>
                  <a:schemeClr val="accent5"/>
                </a:solidFill>
              </a:rPr>
              <a:t> </a:t>
            </a:r>
            <a:r>
              <a:rPr lang="en-US" sz="2000" b="1" dirty="0" err="1">
                <a:solidFill>
                  <a:schemeClr val="accent5"/>
                </a:solidFill>
              </a:rPr>
              <a:t>xos</a:t>
            </a:r>
            <a:r>
              <a:rPr lang="en-US" sz="2000" b="1" dirty="0">
                <a:solidFill>
                  <a:schemeClr val="accent5"/>
                </a:solidFill>
              </a:rPr>
              <a:t> </a:t>
            </a:r>
            <a:r>
              <a:rPr lang="en-US" sz="2000" b="1" dirty="0" err="1">
                <a:solidFill>
                  <a:schemeClr val="accent5"/>
                </a:solidFill>
              </a:rPr>
              <a:t>hidga</a:t>
            </a:r>
            <a:r>
              <a:rPr lang="en-US" sz="2000" b="1" dirty="0">
                <a:solidFill>
                  <a:schemeClr val="accent5"/>
                </a:solidFill>
              </a:rPr>
              <a:t> </a:t>
            </a:r>
            <a:r>
              <a:rPr lang="en-US" sz="2000" b="1" dirty="0" err="1">
                <a:solidFill>
                  <a:schemeClr val="accent5"/>
                </a:solidFill>
              </a:rPr>
              <a:t>ega</a:t>
            </a:r>
            <a:endParaRPr lang="en-US" sz="2000" b="1" dirty="0">
              <a:solidFill>
                <a:schemeClr val="accent5"/>
              </a:solidFill>
            </a:endParaRPr>
          </a:p>
          <a:p>
            <a:endParaRPr lang="en-US" sz="2000" b="1" dirty="0">
              <a:solidFill>
                <a:schemeClr val="accent5"/>
              </a:solidFill>
            </a:endParaRPr>
          </a:p>
          <a:p>
            <a:r>
              <a:rPr lang="en-US" sz="2000" b="1" dirty="0" err="1">
                <a:solidFill>
                  <a:schemeClr val="accent5"/>
                </a:solidFill>
              </a:rPr>
              <a:t>Pirozin</a:t>
            </a:r>
            <a:r>
              <a:rPr lang="en-US" sz="2000" b="1" dirty="0">
                <a:solidFill>
                  <a:schemeClr val="accent5"/>
                </a:solidFill>
              </a:rPr>
              <a:t> </a:t>
            </a:r>
            <a:r>
              <a:rPr lang="en-US" sz="2000" b="1" dirty="0" err="1">
                <a:solidFill>
                  <a:schemeClr val="accent5"/>
                </a:solidFill>
              </a:rPr>
              <a:t>kuchsiz</a:t>
            </a:r>
            <a:r>
              <a:rPr lang="en-US" sz="2000" b="1" dirty="0">
                <a:solidFill>
                  <a:schemeClr val="accent5"/>
                </a:solidFill>
              </a:rPr>
              <a:t> </a:t>
            </a:r>
            <a:r>
              <a:rPr lang="en-US" sz="2000" b="1" dirty="0" err="1">
                <a:solidFill>
                  <a:schemeClr val="accent5"/>
                </a:solidFill>
              </a:rPr>
              <a:t>asoslik</a:t>
            </a:r>
            <a:r>
              <a:rPr lang="en-US" sz="2000" b="1" dirty="0">
                <a:solidFill>
                  <a:schemeClr val="accent5"/>
                </a:solidFill>
              </a:rPr>
              <a:t> </a:t>
            </a:r>
            <a:r>
              <a:rPr lang="en-US" sz="2000" b="1" dirty="0" err="1">
                <a:solidFill>
                  <a:schemeClr val="accent5"/>
                </a:solidFill>
              </a:rPr>
              <a:t>xususiyatga</a:t>
            </a:r>
            <a:r>
              <a:rPr lang="en-US" sz="2000" b="1" dirty="0">
                <a:solidFill>
                  <a:schemeClr val="accent5"/>
                </a:solidFill>
              </a:rPr>
              <a:t> </a:t>
            </a:r>
            <a:r>
              <a:rPr lang="en-US" sz="2000" b="1" dirty="0" err="1">
                <a:solidFill>
                  <a:schemeClr val="accent5"/>
                </a:solidFill>
              </a:rPr>
              <a:t>ega</a:t>
            </a:r>
            <a:r>
              <a:rPr lang="en-US" sz="2000" b="1" dirty="0">
                <a:solidFill>
                  <a:schemeClr val="accent5"/>
                </a:solidFill>
              </a:rPr>
              <a:t> </a:t>
            </a:r>
            <a:r>
              <a:rPr lang="en-US" sz="2000" b="1" dirty="0" err="1">
                <a:solidFill>
                  <a:schemeClr val="accent5"/>
                </a:solidFill>
              </a:rPr>
              <a:t>va</a:t>
            </a:r>
            <a:r>
              <a:rPr lang="en-US" sz="2000" b="1" dirty="0">
                <a:solidFill>
                  <a:schemeClr val="accent5"/>
                </a:solidFill>
              </a:rPr>
              <a:t> </a:t>
            </a:r>
            <a:r>
              <a:rPr lang="en-US" sz="2000" b="1" dirty="0" err="1">
                <a:solidFill>
                  <a:schemeClr val="accent5"/>
                </a:solidFill>
              </a:rPr>
              <a:t>boshqa</a:t>
            </a:r>
            <a:r>
              <a:rPr lang="en-US" sz="2000" b="1" dirty="0">
                <a:solidFill>
                  <a:schemeClr val="accent5"/>
                </a:solidFill>
              </a:rPr>
              <a:t> </a:t>
            </a:r>
            <a:r>
              <a:rPr lang="en-US" sz="2000" b="1" dirty="0" err="1">
                <a:solidFill>
                  <a:schemeClr val="accent5"/>
                </a:solidFill>
              </a:rPr>
              <a:t>diazinlar</a:t>
            </a:r>
            <a:r>
              <a:rPr lang="en-US" sz="2000" b="1" dirty="0">
                <a:solidFill>
                  <a:schemeClr val="accent5"/>
                </a:solidFill>
              </a:rPr>
              <a:t> </a:t>
            </a:r>
            <a:r>
              <a:rPr lang="en-US" sz="2000" b="1" dirty="0" err="1">
                <a:solidFill>
                  <a:schemeClr val="accent5"/>
                </a:solidFill>
              </a:rPr>
              <a:t>singari</a:t>
            </a:r>
            <a:r>
              <a:rPr lang="en-US" sz="2000" b="1" dirty="0">
                <a:solidFill>
                  <a:schemeClr val="accent5"/>
                </a:solidFill>
              </a:rPr>
              <a:t> </a:t>
            </a:r>
            <a:r>
              <a:rPr lang="en-US" sz="2000" b="1" dirty="0" err="1">
                <a:solidFill>
                  <a:schemeClr val="accent5"/>
                </a:solidFill>
              </a:rPr>
              <a:t>vodorod</a:t>
            </a:r>
            <a:r>
              <a:rPr lang="en-US" sz="2000" b="1" dirty="0">
                <a:solidFill>
                  <a:schemeClr val="accent5"/>
                </a:solidFill>
              </a:rPr>
              <a:t> </a:t>
            </a:r>
            <a:r>
              <a:rPr lang="en-US" sz="2000" b="1" dirty="0" err="1">
                <a:solidFill>
                  <a:schemeClr val="accent5"/>
                </a:solidFill>
              </a:rPr>
              <a:t>bog‘lari</a:t>
            </a:r>
            <a:r>
              <a:rPr lang="en-US" sz="2000" b="1" dirty="0">
                <a:solidFill>
                  <a:schemeClr val="accent5"/>
                </a:solidFill>
              </a:rPr>
              <a:t> </a:t>
            </a:r>
            <a:r>
              <a:rPr lang="en-US" sz="2000" b="1" dirty="0" err="1">
                <a:solidFill>
                  <a:schemeClr val="accent5"/>
                </a:solidFill>
              </a:rPr>
              <a:t>hosil</a:t>
            </a:r>
            <a:r>
              <a:rPr lang="en-US" sz="2000" b="1" dirty="0">
                <a:solidFill>
                  <a:schemeClr val="accent5"/>
                </a:solidFill>
              </a:rPr>
              <a:t> </a:t>
            </a:r>
            <a:r>
              <a:rPr lang="en-US" sz="2000" b="1" dirty="0" err="1">
                <a:solidFill>
                  <a:schemeClr val="accent5"/>
                </a:solidFill>
              </a:rPr>
              <a:t>qilishi</a:t>
            </a:r>
            <a:r>
              <a:rPr lang="en-US" sz="2000" b="1" dirty="0">
                <a:solidFill>
                  <a:schemeClr val="accent5"/>
                </a:solidFill>
              </a:rPr>
              <a:t> </a:t>
            </a:r>
            <a:r>
              <a:rPr lang="en-US" sz="2000" b="1" dirty="0" err="1">
                <a:solidFill>
                  <a:schemeClr val="accent5"/>
                </a:solidFill>
              </a:rPr>
              <a:t>mumkin</a:t>
            </a:r>
            <a:r>
              <a:rPr lang="en-US" sz="2000" b="1" dirty="0">
                <a:solidFill>
                  <a:schemeClr val="accent5"/>
                </a:solidFill>
              </a:rPr>
              <a:t>. U </a:t>
            </a:r>
            <a:r>
              <a:rPr lang="en-US" sz="2000" b="1" dirty="0" err="1">
                <a:solidFill>
                  <a:schemeClr val="accent5"/>
                </a:solidFill>
              </a:rPr>
              <a:t>farmatsevtika</a:t>
            </a:r>
            <a:r>
              <a:rPr lang="en-US" sz="2000" b="1" dirty="0">
                <a:solidFill>
                  <a:schemeClr val="accent5"/>
                </a:solidFill>
              </a:rPr>
              <a:t>, </a:t>
            </a:r>
            <a:r>
              <a:rPr lang="en-US" sz="2000" b="1" dirty="0" err="1">
                <a:solidFill>
                  <a:schemeClr val="accent5"/>
                </a:solidFill>
              </a:rPr>
              <a:t>organik</a:t>
            </a:r>
            <a:r>
              <a:rPr lang="en-US" sz="2000" b="1" dirty="0">
                <a:solidFill>
                  <a:schemeClr val="accent5"/>
                </a:solidFill>
              </a:rPr>
              <a:t> </a:t>
            </a:r>
            <a:r>
              <a:rPr lang="en-US" sz="2000" b="1" dirty="0" err="1">
                <a:solidFill>
                  <a:schemeClr val="accent5"/>
                </a:solidFill>
              </a:rPr>
              <a:t>sintez</a:t>
            </a:r>
            <a:r>
              <a:rPr lang="en-US" sz="2000" b="1" dirty="0">
                <a:solidFill>
                  <a:schemeClr val="accent5"/>
                </a:solidFill>
              </a:rPr>
              <a:t> </a:t>
            </a:r>
            <a:r>
              <a:rPr lang="en-US" sz="2000" b="1" dirty="0" err="1">
                <a:solidFill>
                  <a:schemeClr val="accent5"/>
                </a:solidFill>
              </a:rPr>
              <a:t>va</a:t>
            </a:r>
            <a:r>
              <a:rPr lang="en-US" sz="2000" b="1" dirty="0">
                <a:solidFill>
                  <a:schemeClr val="accent5"/>
                </a:solidFill>
              </a:rPr>
              <a:t> </a:t>
            </a:r>
            <a:r>
              <a:rPr lang="en-US" sz="2000" b="1" dirty="0" err="1">
                <a:solidFill>
                  <a:schemeClr val="accent5"/>
                </a:solidFill>
              </a:rPr>
              <a:t>katalizator</a:t>
            </a:r>
            <a:r>
              <a:rPr lang="en-US" sz="2000" b="1" dirty="0">
                <a:solidFill>
                  <a:schemeClr val="accent5"/>
                </a:solidFill>
              </a:rPr>
              <a:t> </a:t>
            </a:r>
            <a:r>
              <a:rPr lang="en-US" sz="2000" b="1" dirty="0" err="1">
                <a:solidFill>
                  <a:schemeClr val="accent5"/>
                </a:solidFill>
              </a:rPr>
              <a:t>sifatida</a:t>
            </a:r>
            <a:r>
              <a:rPr lang="en-US" sz="2000" b="1" dirty="0">
                <a:solidFill>
                  <a:schemeClr val="accent5"/>
                </a:solidFill>
              </a:rPr>
              <a:t> </a:t>
            </a:r>
            <a:r>
              <a:rPr lang="en-US" sz="2000" b="1" dirty="0" err="1">
                <a:solidFill>
                  <a:schemeClr val="accent5"/>
                </a:solidFill>
              </a:rPr>
              <a:t>qo‘llanadi</a:t>
            </a:r>
            <a:r>
              <a:rPr lang="en-US" sz="2000" b="1" dirty="0">
                <a:solidFill>
                  <a:schemeClr val="accent5"/>
                </a:solidFill>
              </a:rPr>
              <a:t>.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43EDDAC-4848-4D12-AB5A-E15716BB0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1682" y="1305286"/>
            <a:ext cx="4392497" cy="3966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295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A567E14-C2CB-4BE5-86AF-CD9D88DD7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2101012" y="62866"/>
            <a:ext cx="7175976" cy="637222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Kimyoviy</a:t>
            </a:r>
            <a:r>
              <a:rPr lang="en-US" dirty="0"/>
              <a:t> </a:t>
            </a:r>
            <a:r>
              <a:rPr lang="en-US" dirty="0" err="1"/>
              <a:t>xossalari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4FB1D60-0683-419C-B62B-9C53AF015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176" y="700088"/>
            <a:ext cx="11306174" cy="6095046"/>
          </a:xfrm>
        </p:spPr>
        <p:txBody>
          <a:bodyPr>
            <a:normAutofit/>
          </a:bodyPr>
          <a:lstStyle/>
          <a:p>
            <a:r>
              <a:rPr lang="en-US" dirty="0">
                <a:highlight>
                  <a:srgbClr val="000000"/>
                </a:highlight>
              </a:rPr>
              <a:t>1,4-Diazinning </a:t>
            </a:r>
            <a:r>
              <a:rPr lang="en-US" dirty="0" err="1">
                <a:highlight>
                  <a:srgbClr val="000000"/>
                </a:highlight>
              </a:rPr>
              <a:t>nukleofil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va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elektrofil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almashinish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reaksiyalari</a:t>
            </a:r>
            <a:endParaRPr lang="en-US" dirty="0">
              <a:highlight>
                <a:srgbClr val="000000"/>
              </a:highlight>
            </a:endParaRPr>
          </a:p>
          <a:p>
            <a:pPr marL="0" indent="0">
              <a:buNone/>
            </a:pPr>
            <a:r>
              <a:rPr lang="en-US" dirty="0">
                <a:highlight>
                  <a:srgbClr val="000000"/>
                </a:highlight>
              </a:rPr>
              <a:t>   1,4-Diazin  </a:t>
            </a:r>
            <a:r>
              <a:rPr lang="en-US" dirty="0" err="1">
                <a:highlight>
                  <a:srgbClr val="000000"/>
                </a:highlight>
              </a:rPr>
              <a:t>o‘zining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geterohalqali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tabiatiga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ko‘ra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reaksiyaga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kirishish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qobiliyati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halqadagi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ikkita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azot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atomi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ta’sirida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o‘zgaradi</a:t>
            </a:r>
            <a:r>
              <a:rPr lang="en-US" dirty="0">
                <a:highlight>
                  <a:srgbClr val="000000"/>
                </a:highlight>
              </a:rPr>
              <a:t>.</a:t>
            </a:r>
          </a:p>
          <a:p>
            <a:r>
              <a:rPr lang="en-US" dirty="0">
                <a:highlight>
                  <a:srgbClr val="000000"/>
                </a:highlight>
              </a:rPr>
              <a:t>1. </a:t>
            </a:r>
            <a:r>
              <a:rPr lang="en-US" dirty="0" err="1">
                <a:highlight>
                  <a:srgbClr val="000000"/>
                </a:highlight>
              </a:rPr>
              <a:t>Nukleofil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almashinish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reaksiyalari</a:t>
            </a:r>
            <a:r>
              <a:rPr lang="en-US" dirty="0">
                <a:highlight>
                  <a:srgbClr val="000000"/>
                </a:highlight>
              </a:rPr>
              <a:t> (SN)</a:t>
            </a:r>
          </a:p>
          <a:p>
            <a:r>
              <a:rPr lang="en-US" dirty="0">
                <a:highlight>
                  <a:srgbClr val="000000"/>
                </a:highlight>
              </a:rPr>
              <a:t>1,4-Diazin </a:t>
            </a:r>
            <a:r>
              <a:rPr lang="en-US" dirty="0" err="1">
                <a:highlight>
                  <a:srgbClr val="000000"/>
                </a:highlight>
              </a:rPr>
              <a:t>benzolga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qaraganda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elektrofil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ta’sirga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moyilroq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bo‘lsa</a:t>
            </a:r>
            <a:r>
              <a:rPr lang="en-US" dirty="0">
                <a:highlight>
                  <a:srgbClr val="000000"/>
                </a:highlight>
              </a:rPr>
              <a:t> ham, u </a:t>
            </a:r>
            <a:r>
              <a:rPr lang="en-US" dirty="0" err="1">
                <a:highlight>
                  <a:srgbClr val="000000"/>
                </a:highlight>
              </a:rPr>
              <a:t>nukleofillarga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nisbatan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kamroq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faollik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ko‘rsatadi</a:t>
            </a:r>
            <a:r>
              <a:rPr lang="en-US" dirty="0">
                <a:highlight>
                  <a:srgbClr val="000000"/>
                </a:highlight>
              </a:rPr>
              <a:t>. Ammo </a:t>
            </a:r>
            <a:r>
              <a:rPr lang="en-US" dirty="0" err="1">
                <a:highlight>
                  <a:srgbClr val="000000"/>
                </a:highlight>
              </a:rPr>
              <a:t>halqadagi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elektron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yetishmovchiligi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sababli</a:t>
            </a:r>
            <a:r>
              <a:rPr lang="en-US" dirty="0">
                <a:highlight>
                  <a:srgbClr val="000000"/>
                </a:highlight>
              </a:rPr>
              <a:t>, </a:t>
            </a:r>
            <a:r>
              <a:rPr lang="en-US" dirty="0" err="1">
                <a:highlight>
                  <a:srgbClr val="000000"/>
                </a:highlight>
              </a:rPr>
              <a:t>ba’zi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o‘rinbosarlarning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chiqib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ketishi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osonlashadi</a:t>
            </a:r>
            <a:r>
              <a:rPr lang="en-US" dirty="0">
                <a:highlight>
                  <a:srgbClr val="000000"/>
                </a:highlight>
              </a:rPr>
              <a:t>.</a:t>
            </a:r>
          </a:p>
          <a:p>
            <a:r>
              <a:rPr lang="en-US" dirty="0" err="1">
                <a:highlight>
                  <a:srgbClr val="000000"/>
                </a:highlight>
              </a:rPr>
              <a:t>Misol</a:t>
            </a:r>
            <a:r>
              <a:rPr lang="en-US" dirty="0">
                <a:highlight>
                  <a:srgbClr val="000000"/>
                </a:highlight>
              </a:rPr>
              <a:t>: </a:t>
            </a:r>
            <a:r>
              <a:rPr lang="en-US" dirty="0" err="1">
                <a:highlight>
                  <a:srgbClr val="000000"/>
                </a:highlight>
              </a:rPr>
              <a:t>Gologenlangan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pirazin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nukleofil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almashinish</a:t>
            </a:r>
            <a:endParaRPr lang="en-US" dirty="0">
              <a:highlight>
                <a:srgbClr val="000000"/>
              </a:highlight>
            </a:endParaRPr>
          </a:p>
          <a:p>
            <a:r>
              <a:rPr lang="en-US" dirty="0">
                <a:highlight>
                  <a:srgbClr val="000000"/>
                </a:highlight>
              </a:rPr>
              <a:t>R–Cl + Nu⁻ → R–Nu + Cl⁻</a:t>
            </a:r>
          </a:p>
          <a:p>
            <a:r>
              <a:rPr lang="en-US" dirty="0">
                <a:highlight>
                  <a:srgbClr val="000000"/>
                </a:highlight>
              </a:rPr>
              <a:t>Agar </a:t>
            </a:r>
            <a:r>
              <a:rPr lang="en-US" dirty="0" err="1">
                <a:highlight>
                  <a:srgbClr val="000000"/>
                </a:highlight>
              </a:rPr>
              <a:t>diazin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halqasi</a:t>
            </a:r>
            <a:r>
              <a:rPr lang="en-US" dirty="0">
                <a:highlight>
                  <a:srgbClr val="000000"/>
                </a:highlight>
              </a:rPr>
              <a:t> (</a:t>
            </a:r>
            <a:r>
              <a:rPr lang="en-US" dirty="0" err="1">
                <a:highlight>
                  <a:srgbClr val="000000"/>
                </a:highlight>
              </a:rPr>
              <a:t>masalan</a:t>
            </a:r>
            <a:r>
              <a:rPr lang="en-US" dirty="0">
                <a:highlight>
                  <a:srgbClr val="000000"/>
                </a:highlight>
              </a:rPr>
              <a:t>, Cl) </a:t>
            </a:r>
            <a:r>
              <a:rPr lang="en-US" dirty="0" err="1">
                <a:highlight>
                  <a:srgbClr val="000000"/>
                </a:highlight>
              </a:rPr>
              <a:t>bilan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o‘rinbosarlangan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bo‘lsa</a:t>
            </a:r>
            <a:r>
              <a:rPr lang="en-US" dirty="0">
                <a:highlight>
                  <a:srgbClr val="000000"/>
                </a:highlight>
              </a:rPr>
              <a:t>, </a:t>
            </a:r>
            <a:r>
              <a:rPr lang="en-US" dirty="0" err="1">
                <a:highlight>
                  <a:srgbClr val="000000"/>
                </a:highlight>
              </a:rPr>
              <a:t>unda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kuchli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nukleofil</a:t>
            </a:r>
            <a:r>
              <a:rPr lang="en-US" dirty="0">
                <a:highlight>
                  <a:srgbClr val="000000"/>
                </a:highlight>
              </a:rPr>
              <a:t> (Nu⁻, </a:t>
            </a:r>
            <a:r>
              <a:rPr lang="en-US" dirty="0" err="1">
                <a:highlight>
                  <a:srgbClr val="000000"/>
                </a:highlight>
              </a:rPr>
              <a:t>masalan</a:t>
            </a:r>
            <a:r>
              <a:rPr lang="en-US" dirty="0">
                <a:highlight>
                  <a:srgbClr val="000000"/>
                </a:highlight>
              </a:rPr>
              <a:t>, OH⁻, NH₂⁻) </a:t>
            </a:r>
            <a:r>
              <a:rPr lang="en-US" dirty="0" err="1">
                <a:highlight>
                  <a:srgbClr val="000000"/>
                </a:highlight>
              </a:rPr>
              <a:t>ta’sirida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gologen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o‘rniga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yangi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guruh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o‘rnashishi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mumkin</a:t>
            </a:r>
            <a:r>
              <a:rPr lang="en-US" dirty="0">
                <a:highlight>
                  <a:srgbClr val="000000"/>
                </a:highlight>
              </a:rPr>
              <a:t>.</a:t>
            </a:r>
          </a:p>
          <a:p>
            <a:r>
              <a:rPr lang="en-US" dirty="0">
                <a:highlight>
                  <a:srgbClr val="000000"/>
                </a:highlight>
              </a:rPr>
              <a:t> Bu </a:t>
            </a:r>
            <a:r>
              <a:rPr lang="en-US" dirty="0" err="1">
                <a:highlight>
                  <a:srgbClr val="000000"/>
                </a:highlight>
              </a:rPr>
              <a:t>reaksiya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odatda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elektron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tortuvchi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guruhlar</a:t>
            </a:r>
            <a:r>
              <a:rPr lang="en-US" dirty="0">
                <a:highlight>
                  <a:srgbClr val="000000"/>
                </a:highlight>
              </a:rPr>
              <a:t> (NO₂, CN) </a:t>
            </a:r>
            <a:r>
              <a:rPr lang="en-US" dirty="0" err="1">
                <a:highlight>
                  <a:srgbClr val="000000"/>
                </a:highlight>
              </a:rPr>
              <a:t>bo‘lsa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osonroq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sodir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bo‘ladi</a:t>
            </a:r>
            <a:r>
              <a:rPr lang="en-US" dirty="0">
                <a:highlight>
                  <a:srgbClr val="000000"/>
                </a:highlight>
              </a:rPr>
              <a:t>.</a:t>
            </a:r>
          </a:p>
          <a:p>
            <a:r>
              <a:rPr lang="en-US" dirty="0">
                <a:highlight>
                  <a:srgbClr val="000000"/>
                </a:highlight>
              </a:rPr>
              <a:t> • 2- </a:t>
            </a:r>
            <a:r>
              <a:rPr lang="en-US" dirty="0" err="1">
                <a:highlight>
                  <a:srgbClr val="000000"/>
                </a:highlight>
              </a:rPr>
              <a:t>yoki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uz-Latn-UZ" dirty="0">
                <a:highlight>
                  <a:srgbClr val="000000"/>
                </a:highlight>
              </a:rPr>
              <a:t>5</a:t>
            </a:r>
            <a:r>
              <a:rPr lang="en-US" dirty="0">
                <a:highlight>
                  <a:srgbClr val="000000"/>
                </a:highlight>
              </a:rPr>
              <a:t>-</a:t>
            </a:r>
            <a:r>
              <a:rPr lang="en-US" dirty="0" err="1">
                <a:highlight>
                  <a:srgbClr val="000000"/>
                </a:highlight>
              </a:rPr>
              <a:t>pozitsiyada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joylashgan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galogenlar</a:t>
            </a:r>
            <a:r>
              <a:rPr lang="en-US" dirty="0">
                <a:highlight>
                  <a:srgbClr val="000000"/>
                </a:highlight>
              </a:rPr>
              <a:t>  </a:t>
            </a:r>
            <a:r>
              <a:rPr lang="en-US" dirty="0" err="1">
                <a:highlight>
                  <a:srgbClr val="000000"/>
                </a:highlight>
              </a:rPr>
              <a:t>nukleofil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tomonidan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oson</a:t>
            </a:r>
            <a:r>
              <a:rPr lang="en-US" dirty="0">
                <a:highlight>
                  <a:srgbClr val="000000"/>
                </a:highlight>
              </a:rPr>
              <a:t> </a:t>
            </a:r>
            <a:r>
              <a:rPr lang="en-US" dirty="0" err="1">
                <a:highlight>
                  <a:srgbClr val="000000"/>
                </a:highlight>
              </a:rPr>
              <a:t>almashinadi</a:t>
            </a:r>
            <a:r>
              <a:rPr lang="en-US" dirty="0">
                <a:highlight>
                  <a:srgbClr val="000000"/>
                </a:highligh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42825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1F5EAD-CC4E-40AB-B5ED-F8547441E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7158037" cy="671512"/>
          </a:xfrm>
        </p:spPr>
        <p:txBody>
          <a:bodyPr>
            <a:normAutofit/>
          </a:bodyPr>
          <a:lstStyle/>
          <a:p>
            <a:r>
              <a:rPr lang="en-US" sz="2800" dirty="0" err="1">
                <a:highlight>
                  <a:srgbClr val="000000"/>
                </a:highlight>
              </a:rPr>
              <a:t>Elektrofill</a:t>
            </a:r>
            <a:r>
              <a:rPr lang="en-US" sz="2800" dirty="0">
                <a:highlight>
                  <a:srgbClr val="000000"/>
                </a:highlight>
              </a:rPr>
              <a:t> </a:t>
            </a:r>
            <a:r>
              <a:rPr lang="en-US" sz="2800" dirty="0" err="1">
                <a:highlight>
                  <a:srgbClr val="000000"/>
                </a:highlight>
              </a:rPr>
              <a:t>almashinish</a:t>
            </a:r>
            <a:r>
              <a:rPr lang="en-US" sz="2800" dirty="0">
                <a:highlight>
                  <a:srgbClr val="000000"/>
                </a:highlight>
              </a:rPr>
              <a:t> </a:t>
            </a:r>
            <a:r>
              <a:rPr lang="en-US" sz="2800" dirty="0" err="1">
                <a:highlight>
                  <a:srgbClr val="000000"/>
                </a:highlight>
              </a:rPr>
              <a:t>reaksialari</a:t>
            </a:r>
            <a:endParaRPr lang="en-US" sz="2800" dirty="0">
              <a:highlight>
                <a:srgbClr val="000000"/>
              </a:highligh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62714BE-6CFD-4DAD-8103-A426B6D3DF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14412"/>
            <a:ext cx="7615237" cy="56864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err="1">
                <a:highlight>
                  <a:srgbClr val="000000"/>
                </a:highlight>
              </a:rPr>
              <a:t>Pirazin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halqasi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benzolga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qaraganda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elektrofil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ta’siriga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kamroq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moyil</a:t>
            </a:r>
            <a:r>
              <a:rPr lang="en-US" sz="2000" dirty="0">
                <a:highlight>
                  <a:srgbClr val="000000"/>
                </a:highlight>
              </a:rPr>
              <a:t>, </a:t>
            </a:r>
            <a:r>
              <a:rPr lang="en-US" sz="2000" dirty="0" err="1">
                <a:highlight>
                  <a:srgbClr val="000000"/>
                </a:highlight>
              </a:rPr>
              <a:t>chunki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azot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atomlari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elektron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zichligini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kamaytiradi</a:t>
            </a:r>
            <a:r>
              <a:rPr lang="en-US" sz="2000" dirty="0">
                <a:highlight>
                  <a:srgbClr val="000000"/>
                </a:highlight>
              </a:rPr>
              <a:t>. Shu </a:t>
            </a:r>
            <a:r>
              <a:rPr lang="en-US" sz="2000" dirty="0" err="1">
                <a:highlight>
                  <a:srgbClr val="000000"/>
                </a:highlight>
              </a:rPr>
              <a:t>sababli</a:t>
            </a:r>
            <a:r>
              <a:rPr lang="en-US" sz="2000" dirty="0">
                <a:highlight>
                  <a:srgbClr val="000000"/>
                </a:highlight>
              </a:rPr>
              <a:t>, </a:t>
            </a:r>
            <a:r>
              <a:rPr lang="en-US" sz="2000" dirty="0" err="1">
                <a:highlight>
                  <a:srgbClr val="000000"/>
                </a:highlight>
              </a:rPr>
              <a:t>elektrofil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almashinish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reaksiyalari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juda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qiyin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sodir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bo‘ladi</a:t>
            </a:r>
            <a:r>
              <a:rPr lang="en-US" sz="2000" dirty="0">
                <a:highlight>
                  <a:srgbClr val="000000"/>
                </a:highlight>
              </a:rPr>
              <a:t>. </a:t>
            </a:r>
          </a:p>
          <a:p>
            <a:r>
              <a:rPr lang="en-US" sz="2000" dirty="0" err="1">
                <a:highlight>
                  <a:srgbClr val="000000"/>
                </a:highlight>
              </a:rPr>
              <a:t>Misol</a:t>
            </a:r>
            <a:r>
              <a:rPr lang="en-US" sz="2000" dirty="0">
                <a:highlight>
                  <a:srgbClr val="000000"/>
                </a:highlight>
              </a:rPr>
              <a:t>: </a:t>
            </a:r>
            <a:r>
              <a:rPr lang="en-US" sz="2000" dirty="0" err="1">
                <a:highlight>
                  <a:srgbClr val="000000"/>
                </a:highlight>
              </a:rPr>
              <a:t>Nitrolash</a:t>
            </a:r>
            <a:r>
              <a:rPr lang="en-US" sz="2000" dirty="0">
                <a:highlight>
                  <a:srgbClr val="000000"/>
                </a:highlight>
              </a:rPr>
              <a:t> (NO₂ </a:t>
            </a:r>
            <a:r>
              <a:rPr lang="en-US" sz="2000" dirty="0" err="1">
                <a:highlight>
                  <a:srgbClr val="000000"/>
                </a:highlight>
              </a:rPr>
              <a:t>guruhini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kiritish</a:t>
            </a:r>
            <a:r>
              <a:rPr lang="en-US" sz="2000" dirty="0">
                <a:highlight>
                  <a:srgbClr val="000000"/>
                </a:highlight>
              </a:rPr>
              <a:t>)</a:t>
            </a:r>
          </a:p>
          <a:p>
            <a:pPr marL="0" indent="0">
              <a:buNone/>
            </a:pPr>
            <a:r>
              <a:rPr lang="en-US" sz="2000" dirty="0" err="1">
                <a:highlight>
                  <a:srgbClr val="000000"/>
                </a:highlight>
              </a:rPr>
              <a:t>Pirazin</a:t>
            </a:r>
            <a:r>
              <a:rPr lang="en-US" sz="2000" dirty="0">
                <a:highlight>
                  <a:srgbClr val="000000"/>
                </a:highlight>
              </a:rPr>
              <a:t> + HNO₃ + H₂SO₄ → NO₂-</a:t>
            </a:r>
            <a:r>
              <a:rPr lang="en-US" sz="2000" dirty="0" err="1">
                <a:highlight>
                  <a:srgbClr val="000000"/>
                </a:highlight>
              </a:rPr>
              <a:t>pirazin</a:t>
            </a:r>
            <a:r>
              <a:rPr lang="en-US" sz="2000" dirty="0">
                <a:highlight>
                  <a:srgbClr val="000000"/>
                </a:highlight>
              </a:rPr>
              <a:t>+ H₂O</a:t>
            </a:r>
          </a:p>
          <a:p>
            <a:r>
              <a:rPr lang="en-US" sz="2000" dirty="0">
                <a:highlight>
                  <a:srgbClr val="000000"/>
                </a:highlight>
              </a:rPr>
              <a:t>Bu </a:t>
            </a:r>
            <a:r>
              <a:rPr lang="en-US" sz="2000" dirty="0" err="1">
                <a:highlight>
                  <a:srgbClr val="000000"/>
                </a:highlight>
              </a:rPr>
              <a:t>reaksiya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juda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qiyin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kechadi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va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ko‘pincha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katalizator</a:t>
            </a:r>
            <a:r>
              <a:rPr lang="en-US" sz="2000" dirty="0">
                <a:highlight>
                  <a:srgbClr val="000000"/>
                </a:highlight>
              </a:rPr>
              <a:t> talab </a:t>
            </a:r>
            <a:r>
              <a:rPr lang="en-US" sz="2000" dirty="0" err="1">
                <a:highlight>
                  <a:srgbClr val="000000"/>
                </a:highlight>
              </a:rPr>
              <a:t>qiladi</a:t>
            </a:r>
            <a:r>
              <a:rPr lang="en-US" sz="2000" dirty="0">
                <a:highlight>
                  <a:srgbClr val="000000"/>
                </a:highlight>
              </a:rPr>
              <a:t>. NO₂ </a:t>
            </a:r>
            <a:r>
              <a:rPr lang="en-US" sz="2000" dirty="0" err="1">
                <a:highlight>
                  <a:srgbClr val="000000"/>
                </a:highlight>
              </a:rPr>
              <a:t>guruhi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odatda</a:t>
            </a:r>
            <a:r>
              <a:rPr lang="en-US" sz="2000" dirty="0">
                <a:highlight>
                  <a:srgbClr val="000000"/>
                </a:highlight>
              </a:rPr>
              <a:t> 5-pozitsiyaga </a:t>
            </a:r>
            <a:r>
              <a:rPr lang="en-US" sz="2000" dirty="0" err="1">
                <a:highlight>
                  <a:srgbClr val="000000"/>
                </a:highlight>
              </a:rPr>
              <a:t>joylashadi</a:t>
            </a:r>
            <a:r>
              <a:rPr lang="en-US" sz="2000" dirty="0">
                <a:highlight>
                  <a:srgbClr val="000000"/>
                </a:highlight>
              </a:rPr>
              <a:t>.</a:t>
            </a:r>
          </a:p>
          <a:p>
            <a:r>
              <a:rPr lang="en-US" sz="2000" dirty="0" err="1">
                <a:highlight>
                  <a:srgbClr val="000000"/>
                </a:highlight>
              </a:rPr>
              <a:t>Bromlash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yoki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xlorlash</a:t>
            </a:r>
            <a:r>
              <a:rPr lang="en-US" sz="2000" dirty="0">
                <a:highlight>
                  <a:srgbClr val="000000"/>
                </a:highlight>
              </a:rPr>
              <a:t>:</a:t>
            </a:r>
          </a:p>
          <a:p>
            <a:pPr marL="0" indent="0">
              <a:buNone/>
            </a:pPr>
            <a:r>
              <a:rPr lang="en-US" sz="2000" dirty="0">
                <a:highlight>
                  <a:srgbClr val="000000"/>
                </a:highlight>
              </a:rPr>
              <a:t>Brom </a:t>
            </a:r>
            <a:r>
              <a:rPr lang="en-US" sz="2000" dirty="0" err="1">
                <a:highlight>
                  <a:srgbClr val="000000"/>
                </a:highlight>
              </a:rPr>
              <a:t>yoki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xlor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elektrofil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ta’sirida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faqat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kuchli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katalizator</a:t>
            </a:r>
            <a:r>
              <a:rPr lang="en-US" sz="2000" dirty="0">
                <a:highlight>
                  <a:srgbClr val="000000"/>
                </a:highlight>
              </a:rPr>
              <a:t> (</a:t>
            </a:r>
            <a:r>
              <a:rPr lang="en-US" sz="2000" dirty="0" err="1">
                <a:highlight>
                  <a:srgbClr val="000000"/>
                </a:highlight>
              </a:rPr>
              <a:t>masalan</a:t>
            </a:r>
            <a:r>
              <a:rPr lang="en-US" sz="2000" dirty="0">
                <a:highlight>
                  <a:srgbClr val="000000"/>
                </a:highlight>
              </a:rPr>
              <a:t>, </a:t>
            </a:r>
            <a:r>
              <a:rPr lang="en-US" sz="2000" dirty="0" err="1">
                <a:highlight>
                  <a:srgbClr val="000000"/>
                </a:highlight>
              </a:rPr>
              <a:t>FeCl</a:t>
            </a:r>
            <a:r>
              <a:rPr lang="en-US" sz="2000" dirty="0">
                <a:highlight>
                  <a:srgbClr val="000000"/>
                </a:highlight>
              </a:rPr>
              <a:t>₃ </a:t>
            </a:r>
            <a:r>
              <a:rPr lang="en-US" sz="2000" dirty="0" err="1">
                <a:highlight>
                  <a:srgbClr val="000000"/>
                </a:highlight>
              </a:rPr>
              <a:t>yoki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AlCl</a:t>
            </a:r>
            <a:r>
              <a:rPr lang="en-US" sz="2000" dirty="0">
                <a:highlight>
                  <a:srgbClr val="000000"/>
                </a:highlight>
              </a:rPr>
              <a:t>₃) </a:t>
            </a:r>
            <a:r>
              <a:rPr lang="en-US" sz="2000" dirty="0" err="1">
                <a:highlight>
                  <a:srgbClr val="000000"/>
                </a:highlight>
              </a:rPr>
              <a:t>ishtirokida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pirimidin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halqasiga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o‘rnashadi</a:t>
            </a:r>
            <a:r>
              <a:rPr lang="en-US" sz="2000" dirty="0">
                <a:highlight>
                  <a:srgbClr val="000000"/>
                </a:highlight>
              </a:rPr>
              <a:t>.</a:t>
            </a:r>
          </a:p>
          <a:p>
            <a:r>
              <a:rPr lang="en-US" sz="2000" dirty="0" err="1">
                <a:highlight>
                  <a:srgbClr val="000000"/>
                </a:highlight>
              </a:rPr>
              <a:t>Bromlash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reaksiyasi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elektrofil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almashinish</a:t>
            </a:r>
            <a:r>
              <a:rPr lang="en-US" sz="2000" dirty="0">
                <a:highlight>
                  <a:srgbClr val="000000"/>
                </a:highlight>
              </a:rPr>
              <a:t> (SE) </a:t>
            </a:r>
            <a:r>
              <a:rPr lang="en-US" sz="2000" dirty="0" err="1">
                <a:highlight>
                  <a:srgbClr val="000000"/>
                </a:highlight>
              </a:rPr>
              <a:t>reaksiyasiga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kiradi</a:t>
            </a:r>
            <a:r>
              <a:rPr lang="en-US" sz="2000" dirty="0">
                <a:highlight>
                  <a:srgbClr val="000000"/>
                </a:highlight>
              </a:rPr>
              <a:t>. </a:t>
            </a:r>
            <a:r>
              <a:rPr lang="en-US" sz="2000" dirty="0" err="1">
                <a:highlight>
                  <a:srgbClr val="000000"/>
                </a:highlight>
              </a:rPr>
              <a:t>Biroq</a:t>
            </a:r>
            <a:r>
              <a:rPr lang="en-US" sz="2000" dirty="0">
                <a:highlight>
                  <a:srgbClr val="000000"/>
                </a:highlight>
              </a:rPr>
              <a:t>, </a:t>
            </a:r>
            <a:r>
              <a:rPr lang="en-US" sz="2000" dirty="0" err="1">
                <a:highlight>
                  <a:srgbClr val="000000"/>
                </a:highlight>
              </a:rPr>
              <a:t>pirimidin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halqasidagi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azot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atomlari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elektron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zichligini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kamaytirgani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sababli</a:t>
            </a:r>
            <a:r>
              <a:rPr lang="en-US" sz="2000" dirty="0">
                <a:highlight>
                  <a:srgbClr val="000000"/>
                </a:highlight>
              </a:rPr>
              <a:t>, </a:t>
            </a:r>
            <a:r>
              <a:rPr lang="en-US" sz="2000" dirty="0" err="1">
                <a:highlight>
                  <a:srgbClr val="000000"/>
                </a:highlight>
              </a:rPr>
              <a:t>oddiy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benzolga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nisbatan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bu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reaksiya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qiyinroq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kechadi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va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kuchli</a:t>
            </a:r>
            <a:r>
              <a:rPr lang="en-US" sz="2000" dirty="0">
                <a:highlight>
                  <a:srgbClr val="000000"/>
                </a:highlight>
              </a:rPr>
              <a:t> </a:t>
            </a:r>
            <a:r>
              <a:rPr lang="en-US" sz="2000" dirty="0" err="1">
                <a:highlight>
                  <a:srgbClr val="000000"/>
                </a:highlight>
              </a:rPr>
              <a:t>katalizator</a:t>
            </a:r>
            <a:r>
              <a:rPr lang="en-US" sz="2000" dirty="0">
                <a:highlight>
                  <a:srgbClr val="000000"/>
                </a:highlight>
              </a:rPr>
              <a:t> talab </a:t>
            </a:r>
            <a:r>
              <a:rPr lang="en-US" sz="2000" dirty="0" err="1">
                <a:highlight>
                  <a:srgbClr val="000000"/>
                </a:highlight>
              </a:rPr>
              <a:t>qiladi</a:t>
            </a:r>
            <a:r>
              <a:rPr lang="en-US" sz="2000" dirty="0">
                <a:highlight>
                  <a:srgbClr val="000000"/>
                </a:highlight>
              </a:rPr>
              <a:t>.(FeBr3, </a:t>
            </a:r>
            <a:r>
              <a:rPr lang="en-US" sz="2000" dirty="0" err="1">
                <a:highlight>
                  <a:srgbClr val="000000"/>
                </a:highlight>
              </a:rPr>
              <a:t>yoki</a:t>
            </a:r>
            <a:r>
              <a:rPr lang="en-US" sz="2000" dirty="0">
                <a:highlight>
                  <a:srgbClr val="000000"/>
                </a:highlight>
              </a:rPr>
              <a:t> AlBr3) Br 5-pozitsiaga </a:t>
            </a:r>
            <a:r>
              <a:rPr lang="en-US" sz="2000" dirty="0" err="1">
                <a:highlight>
                  <a:srgbClr val="000000"/>
                </a:highlight>
              </a:rPr>
              <a:t>joylashadi</a:t>
            </a:r>
            <a:r>
              <a:rPr lang="en-US" sz="2000" dirty="0">
                <a:highlight>
                  <a:srgbClr val="000000"/>
                </a:highlight>
              </a:rPr>
              <a:t>  </a:t>
            </a:r>
          </a:p>
          <a:p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BECB759-E81D-4E8B-B481-5D7F3596D3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5237" y="0"/>
            <a:ext cx="45594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082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1E24C10-8F21-4688-9601-B95BD5FE95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30814"/>
            <a:ext cx="5751017" cy="494124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3. </a:t>
            </a:r>
            <a:r>
              <a:rPr lang="en-US" dirty="0" err="1"/>
              <a:t>Malein</a:t>
            </a:r>
            <a:r>
              <a:rPr lang="en-US" dirty="0"/>
              <a:t> </a:t>
            </a:r>
            <a:r>
              <a:rPr lang="en-US" dirty="0" err="1"/>
              <a:t>angidrid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ammiak</a:t>
            </a:r>
            <a:r>
              <a:rPr lang="en-US" dirty="0"/>
              <a:t> </a:t>
            </a:r>
            <a:r>
              <a:rPr lang="en-US" dirty="0" err="1"/>
              <a:t>orqali</a:t>
            </a:r>
            <a:r>
              <a:rPr lang="en-US" dirty="0"/>
              <a:t> </a:t>
            </a:r>
            <a:r>
              <a:rPr lang="en-US" dirty="0" err="1"/>
              <a:t>sintez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Malein</a:t>
            </a:r>
            <a:r>
              <a:rPr lang="en-US" dirty="0"/>
              <a:t> </a:t>
            </a:r>
            <a:r>
              <a:rPr lang="en-US" dirty="0" err="1"/>
              <a:t>angidridi</a:t>
            </a:r>
            <a:r>
              <a:rPr lang="en-US" dirty="0"/>
              <a:t> </a:t>
            </a:r>
            <a:r>
              <a:rPr lang="en-US" dirty="0" err="1"/>
              <a:t>ammiak</a:t>
            </a:r>
            <a:r>
              <a:rPr lang="en-US" dirty="0"/>
              <a:t> </a:t>
            </a:r>
            <a:r>
              <a:rPr lang="en-US" dirty="0" err="1"/>
              <a:t>bilan</a:t>
            </a:r>
            <a:r>
              <a:rPr lang="en-US" dirty="0"/>
              <a:t> </a:t>
            </a:r>
            <a:r>
              <a:rPr lang="en-US" dirty="0" err="1"/>
              <a:t>reaksiyaga</a:t>
            </a:r>
            <a:r>
              <a:rPr lang="en-US" dirty="0"/>
              <a:t> </a:t>
            </a:r>
            <a:r>
              <a:rPr lang="en-US" dirty="0" err="1"/>
              <a:t>kirishib</a:t>
            </a:r>
            <a:r>
              <a:rPr lang="en-US" dirty="0"/>
              <a:t>, </a:t>
            </a:r>
            <a:r>
              <a:rPr lang="en-US" dirty="0" err="1"/>
              <a:t>pirazin</a:t>
            </a:r>
            <a:r>
              <a:rPr lang="en-US" dirty="0"/>
              <a:t> </a:t>
            </a:r>
            <a:r>
              <a:rPr lang="en-US" dirty="0" err="1"/>
              <a:t>hosil</a:t>
            </a:r>
            <a:r>
              <a:rPr lang="en-US" dirty="0"/>
              <a:t> </a:t>
            </a:r>
            <a:r>
              <a:rPr lang="en-US" dirty="0" err="1"/>
              <a:t>qiladi</a:t>
            </a:r>
            <a:r>
              <a:rPr lang="en-US" dirty="0"/>
              <a:t>. </a:t>
            </a:r>
            <a:r>
              <a:rPr lang="en-US" dirty="0" err="1"/>
              <a:t>Ushbu</a:t>
            </a:r>
            <a:r>
              <a:rPr lang="en-US" dirty="0"/>
              <a:t> </a:t>
            </a:r>
            <a:r>
              <a:rPr lang="en-US" dirty="0" err="1"/>
              <a:t>jarayon</a:t>
            </a:r>
            <a:r>
              <a:rPr lang="en-US" dirty="0"/>
              <a:t> </a:t>
            </a:r>
            <a:r>
              <a:rPr lang="en-US" dirty="0" err="1"/>
              <a:t>yuqori</a:t>
            </a:r>
            <a:r>
              <a:rPr lang="en-US" dirty="0"/>
              <a:t> </a:t>
            </a:r>
            <a:r>
              <a:rPr lang="en-US" dirty="0" err="1"/>
              <a:t>haroratda</a:t>
            </a:r>
            <a:r>
              <a:rPr lang="en-US" dirty="0"/>
              <a:t> </a:t>
            </a:r>
            <a:r>
              <a:rPr lang="en-US" dirty="0" err="1"/>
              <a:t>katalizatorlar</a:t>
            </a:r>
            <a:r>
              <a:rPr lang="en-US" dirty="0"/>
              <a:t> </a:t>
            </a:r>
            <a:r>
              <a:rPr lang="en-US" dirty="0" err="1"/>
              <a:t>ishtirokida</a:t>
            </a:r>
            <a:r>
              <a:rPr lang="en-US" dirty="0"/>
              <a:t> </a:t>
            </a:r>
            <a:r>
              <a:rPr lang="en-US" dirty="0" err="1"/>
              <a:t>boradi</a:t>
            </a:r>
            <a:r>
              <a:rPr lang="en-US" dirty="0"/>
              <a:t>.</a:t>
            </a:r>
          </a:p>
          <a:p>
            <a:r>
              <a:rPr lang="en-US" dirty="0" err="1"/>
              <a:t>Xulosa</a:t>
            </a:r>
            <a:r>
              <a:rPr lang="en-US" dirty="0"/>
              <a:t>:</a:t>
            </a:r>
          </a:p>
          <a:p>
            <a:r>
              <a:rPr lang="en-US" dirty="0"/>
              <a:t> • </a:t>
            </a:r>
            <a:r>
              <a:rPr lang="en-US" dirty="0" err="1"/>
              <a:t>Sanoatda</a:t>
            </a:r>
            <a:r>
              <a:rPr lang="en-US" dirty="0"/>
              <a:t> </a:t>
            </a:r>
            <a:r>
              <a:rPr lang="en-US" dirty="0" err="1"/>
              <a:t>asosan</a:t>
            </a:r>
            <a:r>
              <a:rPr lang="en-US" dirty="0"/>
              <a:t> </a:t>
            </a:r>
            <a:r>
              <a:rPr lang="en-US" dirty="0" err="1"/>
              <a:t>glioksal</a:t>
            </a:r>
            <a:r>
              <a:rPr lang="en-US" dirty="0"/>
              <a:t> + </a:t>
            </a:r>
            <a:r>
              <a:rPr lang="en-US" dirty="0" err="1"/>
              <a:t>ammiak</a:t>
            </a:r>
            <a:r>
              <a:rPr lang="en-US" dirty="0"/>
              <a:t> </a:t>
            </a:r>
            <a:r>
              <a:rPr lang="en-US" dirty="0" err="1"/>
              <a:t>yoki</a:t>
            </a:r>
            <a:r>
              <a:rPr lang="en-US" dirty="0"/>
              <a:t> diamino </a:t>
            </a:r>
            <a:r>
              <a:rPr lang="en-US" dirty="0" err="1"/>
              <a:t>birikmalar</a:t>
            </a:r>
            <a:r>
              <a:rPr lang="en-US" dirty="0"/>
              <a:t> + </a:t>
            </a:r>
            <a:r>
              <a:rPr lang="en-US" dirty="0" err="1"/>
              <a:t>dikarbonillar</a:t>
            </a:r>
            <a:r>
              <a:rPr lang="en-US" dirty="0"/>
              <a:t> </a:t>
            </a:r>
            <a:r>
              <a:rPr lang="en-US" dirty="0" err="1"/>
              <a:t>orqali</a:t>
            </a:r>
            <a:r>
              <a:rPr lang="en-US" dirty="0"/>
              <a:t> </a:t>
            </a:r>
            <a:r>
              <a:rPr lang="en-US" dirty="0" err="1"/>
              <a:t>sintez</a:t>
            </a:r>
            <a:r>
              <a:rPr lang="en-US" dirty="0"/>
              <a:t> </a:t>
            </a:r>
            <a:r>
              <a:rPr lang="en-US" dirty="0" err="1"/>
              <a:t>qilinadi</a:t>
            </a:r>
            <a:r>
              <a:rPr lang="en-US" dirty="0"/>
              <a:t>.</a:t>
            </a:r>
          </a:p>
          <a:p>
            <a:r>
              <a:rPr lang="en-US" dirty="0"/>
              <a:t> • </a:t>
            </a:r>
            <a:r>
              <a:rPr lang="en-US" dirty="0" err="1"/>
              <a:t>Laboratoriyada</a:t>
            </a:r>
            <a:r>
              <a:rPr lang="en-US" dirty="0"/>
              <a:t> </a:t>
            </a:r>
            <a:r>
              <a:rPr lang="en-US" dirty="0" err="1"/>
              <a:t>esa</a:t>
            </a:r>
            <a:r>
              <a:rPr lang="en-US" dirty="0"/>
              <a:t> </a:t>
            </a:r>
            <a:r>
              <a:rPr lang="en-US" dirty="0" err="1"/>
              <a:t>organik</a:t>
            </a:r>
            <a:r>
              <a:rPr lang="en-US" dirty="0"/>
              <a:t> </a:t>
            </a:r>
            <a:r>
              <a:rPr lang="en-US" dirty="0" err="1"/>
              <a:t>sintez</a:t>
            </a:r>
            <a:r>
              <a:rPr lang="en-US" dirty="0"/>
              <a:t> </a:t>
            </a:r>
            <a:r>
              <a:rPr lang="en-US" dirty="0" err="1"/>
              <a:t>usullari</a:t>
            </a:r>
            <a:r>
              <a:rPr lang="en-US" dirty="0"/>
              <a:t>, </a:t>
            </a:r>
            <a:r>
              <a:rPr lang="en-US" dirty="0" err="1"/>
              <a:t>masalan</a:t>
            </a:r>
            <a:r>
              <a:rPr lang="en-US" dirty="0"/>
              <a:t>, </a:t>
            </a:r>
            <a:r>
              <a:rPr lang="en-US" dirty="0" err="1"/>
              <a:t>heterotsiklik</a:t>
            </a:r>
            <a:r>
              <a:rPr lang="en-US" dirty="0"/>
              <a:t> </a:t>
            </a:r>
            <a:r>
              <a:rPr lang="en-US" dirty="0" err="1"/>
              <a:t>kondensatsiya</a:t>
            </a:r>
            <a:r>
              <a:rPr lang="en-US" dirty="0"/>
              <a:t> </a:t>
            </a:r>
            <a:r>
              <a:rPr lang="en-US" dirty="0" err="1"/>
              <a:t>yo‘llari</a:t>
            </a:r>
            <a:r>
              <a:rPr lang="en-US" dirty="0"/>
              <a:t> </a:t>
            </a:r>
            <a:r>
              <a:rPr lang="en-US" dirty="0" err="1"/>
              <a:t>ko‘proq</a:t>
            </a:r>
            <a:r>
              <a:rPr lang="en-US" dirty="0"/>
              <a:t> </a:t>
            </a:r>
            <a:r>
              <a:rPr lang="en-US" dirty="0" err="1"/>
              <a:t>ishlatiladi</a:t>
            </a:r>
            <a:r>
              <a:rPr lang="en-US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9BD1A52-4F27-45B1-A3AD-A24D2E378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82" y="130815"/>
            <a:ext cx="5931618" cy="62271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0C95A07-7CA9-43E7-87F8-78359852FB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2520" y="4602802"/>
            <a:ext cx="1765098" cy="2255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876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51F32CE-1B5C-4EBB-B431-F12226726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875" y="381656"/>
            <a:ext cx="6838601" cy="414821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solidFill>
                  <a:schemeClr val="accent6"/>
                </a:solidFill>
              </a:rPr>
              <a:t>Sintez</a:t>
            </a:r>
            <a:r>
              <a:rPr lang="en-US" dirty="0">
                <a:solidFill>
                  <a:schemeClr val="accent6"/>
                </a:solidFill>
              </a:rPr>
              <a:t> </a:t>
            </a:r>
            <a:r>
              <a:rPr lang="en-US" dirty="0" err="1">
                <a:solidFill>
                  <a:schemeClr val="accent6"/>
                </a:solidFill>
              </a:rPr>
              <a:t>usullari</a:t>
            </a:r>
            <a:r>
              <a:rPr lang="en-US" dirty="0">
                <a:solidFill>
                  <a:schemeClr val="accent6"/>
                </a:solidFill>
              </a:rPr>
              <a:t>: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528C6A0C-8DF2-4AED-9A9C-A48A609EF3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905" y="405190"/>
            <a:ext cx="11276190" cy="604761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xmlns="" id="{4AC04406-D36E-4320-B580-5FC34FAE049F}"/>
                  </a:ext>
                </a:extLst>
              </p14:cNvPr>
              <p14:cNvContentPartPr/>
              <p14:nvPr/>
            </p14:nvContentPartPr>
            <p14:xfrm>
              <a:off x="4199940" y="5814270"/>
              <a:ext cx="256320" cy="2304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4AC04406-D36E-4320-B580-5FC34FAE049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91300" y="5805630"/>
                <a:ext cx="273960" cy="248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173466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A60F38C-E3AC-45E3-9697-77B836EBA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821" y="0"/>
            <a:ext cx="11142857" cy="66666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1457975F-3D59-40D5-B500-F490DFEE5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263" y="1214438"/>
            <a:ext cx="2328863" cy="2595561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2E4C9D7-FA33-4D6F-9D2B-16BF013C7E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0" y="4986889"/>
            <a:ext cx="1652430" cy="2023127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DC9DCAE-090F-45A2-98BB-144D589AD1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58150" y="3943350"/>
            <a:ext cx="2857500" cy="1657350"/>
          </a:xfrm>
        </p:spPr>
        <p:txBody>
          <a:bodyPr/>
          <a:lstStyle/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xmlns="" id="{4AFEF0C4-43E7-422F-8B31-C6D82F5CAE02}"/>
                  </a:ext>
                </a:extLst>
              </p14:cNvPr>
              <p14:cNvContentPartPr/>
              <p14:nvPr/>
            </p14:nvContentPartPr>
            <p14:xfrm>
              <a:off x="9858060" y="6057180"/>
              <a:ext cx="677160" cy="4518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4AFEF0C4-43E7-422F-8B31-C6D82F5CAE0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849420" y="6048540"/>
                <a:ext cx="694800" cy="469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90454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973EB91-A635-45B4-872A-7B272F0ED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50442"/>
            <a:ext cx="6873240" cy="1021208"/>
          </a:xfrm>
        </p:spPr>
        <p:txBody>
          <a:bodyPr/>
          <a:lstStyle/>
          <a:p>
            <a:r>
              <a:rPr lang="en-US" dirty="0" err="1">
                <a:solidFill>
                  <a:schemeClr val="accent6"/>
                </a:solidFill>
              </a:rPr>
              <a:t>Sintez</a:t>
            </a:r>
            <a:r>
              <a:rPr lang="en-US" dirty="0">
                <a:solidFill>
                  <a:schemeClr val="accent6"/>
                </a:solidFill>
              </a:rPr>
              <a:t> </a:t>
            </a:r>
            <a:r>
              <a:rPr lang="en-US" dirty="0" err="1">
                <a:solidFill>
                  <a:schemeClr val="accent6"/>
                </a:solidFill>
              </a:rPr>
              <a:t>turlari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17AC310-91AF-4A05-AA24-2E22290B26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800" y="1771650"/>
            <a:ext cx="5643563" cy="4447035"/>
          </a:xfrm>
        </p:spPr>
        <p:txBody>
          <a:bodyPr/>
          <a:lstStyle/>
          <a:p>
            <a:r>
              <a:rPr lang="en-US" sz="2800" b="1" dirty="0" err="1">
                <a:solidFill>
                  <a:schemeClr val="accent5"/>
                </a:solidFill>
              </a:rPr>
              <a:t>Vilsmeier</a:t>
            </a:r>
            <a:r>
              <a:rPr lang="en-US" sz="2800" b="1" dirty="0">
                <a:solidFill>
                  <a:schemeClr val="accent5"/>
                </a:solidFill>
              </a:rPr>
              <a:t>-Haack </a:t>
            </a:r>
            <a:r>
              <a:rPr lang="en-US" sz="2800" b="1" dirty="0" err="1">
                <a:solidFill>
                  <a:schemeClr val="accent5"/>
                </a:solidFill>
              </a:rPr>
              <a:t>Sintezi</a:t>
            </a:r>
            <a:endParaRPr lang="en-US" sz="2800" b="1" dirty="0">
              <a:solidFill>
                <a:schemeClr val="accent5"/>
              </a:solidFill>
            </a:endParaRPr>
          </a:p>
          <a:p>
            <a:r>
              <a:rPr lang="en-US" sz="2800" b="1" dirty="0">
                <a:solidFill>
                  <a:schemeClr val="accent5"/>
                </a:solidFill>
              </a:rPr>
              <a:t>Bu </a:t>
            </a:r>
            <a:r>
              <a:rPr lang="en-US" sz="2800" b="1" dirty="0" err="1">
                <a:solidFill>
                  <a:schemeClr val="accent5"/>
                </a:solidFill>
              </a:rPr>
              <a:t>usulda</a:t>
            </a:r>
            <a:r>
              <a:rPr lang="en-US" sz="2800" b="1" dirty="0">
                <a:solidFill>
                  <a:schemeClr val="accent5"/>
                </a:solidFill>
              </a:rPr>
              <a:t> 1,4-diazin </a:t>
            </a:r>
            <a:r>
              <a:rPr lang="en-US" sz="2800" b="1" dirty="0" err="1">
                <a:solidFill>
                  <a:schemeClr val="accent5"/>
                </a:solidFill>
              </a:rPr>
              <a:t>hosil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qilish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uchun</a:t>
            </a:r>
            <a:r>
              <a:rPr lang="en-US" sz="2800" b="1" dirty="0">
                <a:solidFill>
                  <a:schemeClr val="accent5"/>
                </a:solidFill>
              </a:rPr>
              <a:t>, </a:t>
            </a:r>
            <a:r>
              <a:rPr lang="en-US" sz="2800" b="1" dirty="0" err="1">
                <a:solidFill>
                  <a:schemeClr val="accent5"/>
                </a:solidFill>
              </a:rPr>
              <a:t>berilliy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xlorid</a:t>
            </a:r>
            <a:r>
              <a:rPr lang="en-US" sz="2800" b="1" dirty="0">
                <a:solidFill>
                  <a:schemeClr val="accent5"/>
                </a:solidFill>
              </a:rPr>
              <a:t> (</a:t>
            </a:r>
            <a:r>
              <a:rPr lang="en-US" sz="2800" b="1" dirty="0" err="1">
                <a:solidFill>
                  <a:schemeClr val="accent5"/>
                </a:solidFill>
              </a:rPr>
              <a:t>BeCl</a:t>
            </a:r>
            <a:r>
              <a:rPr lang="en-US" sz="2800" b="1" dirty="0">
                <a:solidFill>
                  <a:schemeClr val="accent5"/>
                </a:solidFill>
              </a:rPr>
              <a:t>₂) </a:t>
            </a:r>
            <a:r>
              <a:rPr lang="en-US" sz="2800" b="1" dirty="0" err="1">
                <a:solidFill>
                  <a:schemeClr val="accent5"/>
                </a:solidFill>
              </a:rPr>
              <a:t>kabi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katalizatorlar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yordamida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aldegidlar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bilan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aminlar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reaksiyaga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kirishadi</a:t>
            </a:r>
            <a:r>
              <a:rPr lang="en-US" sz="2800" b="1" dirty="0">
                <a:solidFill>
                  <a:schemeClr val="accent5"/>
                </a:solidFill>
              </a:rPr>
              <a:t>. Bu </a:t>
            </a:r>
            <a:r>
              <a:rPr lang="en-US" sz="2800" b="1" dirty="0" err="1">
                <a:solidFill>
                  <a:schemeClr val="accent5"/>
                </a:solidFill>
              </a:rPr>
              <a:t>sintez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jarayoni</a:t>
            </a:r>
            <a:r>
              <a:rPr lang="en-US" sz="2800" b="1" dirty="0">
                <a:solidFill>
                  <a:schemeClr val="accent5"/>
                </a:solidFill>
              </a:rPr>
              <a:t> 1,4-diazin </a:t>
            </a:r>
            <a:r>
              <a:rPr lang="en-US" sz="2800" b="1" dirty="0" err="1">
                <a:solidFill>
                  <a:schemeClr val="accent5"/>
                </a:solidFill>
              </a:rPr>
              <a:t>strukturasini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hosil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qilishda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ishlatiladi</a:t>
            </a:r>
            <a:r>
              <a:rPr lang="en-US" sz="2800" b="1" dirty="0">
                <a:solidFill>
                  <a:schemeClr val="accent5"/>
                </a:solidFill>
              </a:rPr>
              <a:t>.</a:t>
            </a:r>
          </a:p>
          <a:p>
            <a:endParaRPr lang="en-US" sz="2800" b="1" dirty="0">
              <a:solidFill>
                <a:schemeClr val="accent5"/>
              </a:solidFill>
            </a:endParaRPr>
          </a:p>
          <a:p>
            <a:endParaRPr lang="en-US" dirty="0"/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xmlns="" id="{5505F194-DBDA-4404-81BB-C3CE2C6DE18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8" r="3858"/>
          <a:stretch>
            <a:fillRect/>
          </a:stretch>
        </p:blipFill>
        <p:spPr>
          <a:xfrm>
            <a:off x="7286625" y="750888"/>
            <a:ext cx="4414838" cy="5467350"/>
          </a:xfrm>
        </p:spPr>
      </p:pic>
    </p:spTree>
    <p:extLst>
      <p:ext uri="{BB962C8B-B14F-4D97-AF65-F5344CB8AC3E}">
        <p14:creationId xmlns:p14="http://schemas.microsoft.com/office/powerpoint/2010/main" val="645086955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634D39-616A-4315-9E15-24582873A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51241"/>
            <a:ext cx="6873240" cy="1260439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chemeClr val="accent6"/>
                </a:solidFill>
              </a:rPr>
              <a:t>Sintez</a:t>
            </a:r>
            <a:r>
              <a:rPr lang="en-US" sz="2800" dirty="0">
                <a:solidFill>
                  <a:schemeClr val="accent6"/>
                </a:solidFill>
              </a:rPr>
              <a:t> </a:t>
            </a:r>
            <a:r>
              <a:rPr lang="en-US" sz="2800" dirty="0" err="1">
                <a:solidFill>
                  <a:schemeClr val="accent6"/>
                </a:solidFill>
              </a:rPr>
              <a:t>usullari:aminosiklizatsiya</a:t>
            </a:r>
            <a:endParaRPr lang="en-US" sz="2800" dirty="0">
              <a:solidFill>
                <a:schemeClr val="accent6"/>
              </a:solidFill>
            </a:endParaRP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xmlns="" id="{EF55AE85-BD5F-45CF-A240-2AF5C34CB3C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5" b="3185"/>
          <a:stretch>
            <a:fillRect/>
          </a:stretch>
        </p:blipFill>
        <p:spPr>
          <a:xfrm>
            <a:off x="7743825" y="1400175"/>
            <a:ext cx="3886200" cy="4818063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E2C4DAF-17DC-4203-9B95-EB721CBBF5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800" y="2503171"/>
            <a:ext cx="6873240" cy="3715514"/>
          </a:xfrm>
        </p:spPr>
        <p:txBody>
          <a:bodyPr>
            <a:normAutofit lnSpcReduction="10000"/>
          </a:bodyPr>
          <a:lstStyle/>
          <a:p>
            <a:r>
              <a:rPr lang="en-US" sz="2400" b="1" dirty="0" err="1">
                <a:solidFill>
                  <a:schemeClr val="accent5"/>
                </a:solidFill>
              </a:rPr>
              <a:t>Aminosiklizatsiya</a:t>
            </a:r>
            <a:r>
              <a:rPr lang="en-US" sz="2400" b="1" dirty="0">
                <a:solidFill>
                  <a:schemeClr val="accent5"/>
                </a:solidFill>
              </a:rPr>
              <a:t> (Amin </a:t>
            </a:r>
            <a:r>
              <a:rPr lang="en-US" sz="2400" b="1" dirty="0" err="1">
                <a:solidFill>
                  <a:schemeClr val="accent5"/>
                </a:solidFill>
              </a:rPr>
              <a:t>halqasini</a:t>
            </a:r>
            <a:r>
              <a:rPr lang="en-US" sz="2400" b="1" dirty="0">
                <a:solidFill>
                  <a:schemeClr val="accent5"/>
                </a:solidFill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</a:rPr>
              <a:t>hosil</a:t>
            </a:r>
            <a:r>
              <a:rPr lang="en-US" sz="2400" b="1" dirty="0">
                <a:solidFill>
                  <a:schemeClr val="accent5"/>
                </a:solidFill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</a:rPr>
              <a:t>qilish</a:t>
            </a:r>
            <a:r>
              <a:rPr lang="en-US" sz="2400" b="1" dirty="0">
                <a:solidFill>
                  <a:schemeClr val="accent5"/>
                </a:solidFill>
              </a:rPr>
              <a:t>)</a:t>
            </a:r>
          </a:p>
          <a:p>
            <a:r>
              <a:rPr lang="en-US" sz="2400" b="1" dirty="0">
                <a:solidFill>
                  <a:schemeClr val="accent5"/>
                </a:solidFill>
              </a:rPr>
              <a:t>Bu </a:t>
            </a:r>
            <a:r>
              <a:rPr lang="en-US" sz="2400" b="1" dirty="0" err="1">
                <a:solidFill>
                  <a:schemeClr val="accent5"/>
                </a:solidFill>
              </a:rPr>
              <a:t>sintezda</a:t>
            </a:r>
            <a:r>
              <a:rPr lang="en-US" sz="2400" b="1" dirty="0">
                <a:solidFill>
                  <a:schemeClr val="accent5"/>
                </a:solidFill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</a:rPr>
              <a:t>ikki</a:t>
            </a:r>
            <a:r>
              <a:rPr lang="en-US" sz="2400" b="1" dirty="0">
                <a:solidFill>
                  <a:schemeClr val="accent5"/>
                </a:solidFill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</a:rPr>
              <a:t>aminli</a:t>
            </a:r>
            <a:r>
              <a:rPr lang="en-US" sz="2400" b="1" dirty="0">
                <a:solidFill>
                  <a:schemeClr val="accent5"/>
                </a:solidFill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</a:rPr>
              <a:t>birikmalar</a:t>
            </a:r>
            <a:r>
              <a:rPr lang="en-US" sz="2400" b="1" dirty="0">
                <a:solidFill>
                  <a:schemeClr val="accent5"/>
                </a:solidFill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</a:rPr>
              <a:t>birlashib</a:t>
            </a:r>
            <a:r>
              <a:rPr lang="en-US" sz="2400" b="1" dirty="0">
                <a:solidFill>
                  <a:schemeClr val="accent5"/>
                </a:solidFill>
              </a:rPr>
              <a:t>, </a:t>
            </a:r>
            <a:r>
              <a:rPr lang="en-US" sz="2400" b="1" dirty="0" err="1">
                <a:solidFill>
                  <a:schemeClr val="accent5"/>
                </a:solidFill>
              </a:rPr>
              <a:t>halqa</a:t>
            </a:r>
            <a:r>
              <a:rPr lang="en-US" sz="2400" b="1" dirty="0">
                <a:solidFill>
                  <a:schemeClr val="accent5"/>
                </a:solidFill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</a:rPr>
              <a:t>tizimini</a:t>
            </a:r>
            <a:r>
              <a:rPr lang="en-US" sz="2400" b="1" dirty="0">
                <a:solidFill>
                  <a:schemeClr val="accent5"/>
                </a:solidFill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</a:rPr>
              <a:t>hosil</a:t>
            </a:r>
            <a:r>
              <a:rPr lang="en-US" sz="2400" b="1" dirty="0">
                <a:solidFill>
                  <a:schemeClr val="accent5"/>
                </a:solidFill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</a:rPr>
              <a:t>qiladi</a:t>
            </a:r>
            <a:r>
              <a:rPr lang="en-US" sz="2400" b="1" dirty="0">
                <a:solidFill>
                  <a:schemeClr val="accent5"/>
                </a:solidFill>
              </a:rPr>
              <a:t>. </a:t>
            </a:r>
            <a:r>
              <a:rPr lang="en-US" sz="2400" b="1" dirty="0" err="1">
                <a:solidFill>
                  <a:schemeClr val="accent5"/>
                </a:solidFill>
              </a:rPr>
              <a:t>Aminosiklizatsiya</a:t>
            </a:r>
            <a:r>
              <a:rPr lang="en-US" sz="2400" b="1" dirty="0">
                <a:solidFill>
                  <a:schemeClr val="accent5"/>
                </a:solidFill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</a:rPr>
              <a:t>orqali</a:t>
            </a:r>
            <a:r>
              <a:rPr lang="en-US" sz="2400" b="1" dirty="0">
                <a:solidFill>
                  <a:schemeClr val="accent5"/>
                </a:solidFill>
              </a:rPr>
              <a:t> 1,4-diazin </a:t>
            </a:r>
            <a:r>
              <a:rPr lang="en-US" sz="2400" b="1" dirty="0" err="1">
                <a:solidFill>
                  <a:schemeClr val="accent5"/>
                </a:solidFill>
              </a:rPr>
              <a:t>halqasining</a:t>
            </a:r>
            <a:r>
              <a:rPr lang="en-US" sz="2400" b="1" dirty="0">
                <a:solidFill>
                  <a:schemeClr val="accent5"/>
                </a:solidFill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</a:rPr>
              <a:t>o'zgarishini</a:t>
            </a:r>
            <a:r>
              <a:rPr lang="en-US" sz="2400" b="1" dirty="0">
                <a:solidFill>
                  <a:schemeClr val="accent5"/>
                </a:solidFill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</a:rPr>
              <a:t>olish</a:t>
            </a:r>
            <a:r>
              <a:rPr lang="en-US" sz="2400" b="1" dirty="0">
                <a:solidFill>
                  <a:schemeClr val="accent5"/>
                </a:solidFill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</a:rPr>
              <a:t>mumkin</a:t>
            </a:r>
            <a:r>
              <a:rPr lang="en-US" sz="2400" b="1" dirty="0">
                <a:solidFill>
                  <a:schemeClr val="accent5"/>
                </a:solidFill>
              </a:rPr>
              <a:t>.</a:t>
            </a:r>
          </a:p>
          <a:p>
            <a:r>
              <a:rPr lang="en-US" sz="2400" b="1" dirty="0" err="1">
                <a:solidFill>
                  <a:schemeClr val="accent5"/>
                </a:solidFill>
              </a:rPr>
              <a:t>Reaktsiya</a:t>
            </a:r>
            <a:r>
              <a:rPr lang="en-US" sz="2400" b="1" dirty="0">
                <a:solidFill>
                  <a:schemeClr val="accent5"/>
                </a:solidFill>
              </a:rPr>
              <a:t>: </a:t>
            </a:r>
            <a:r>
              <a:rPr lang="en-US" sz="2400" b="1" dirty="0" err="1">
                <a:solidFill>
                  <a:schemeClr val="accent5"/>
                </a:solidFill>
              </a:rPr>
              <a:t>Birikmalar</a:t>
            </a:r>
            <a:r>
              <a:rPr lang="en-US" sz="2400" b="1" dirty="0">
                <a:solidFill>
                  <a:schemeClr val="accent5"/>
                </a:solidFill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</a:rPr>
              <a:t>kondensatsiya</a:t>
            </a:r>
            <a:r>
              <a:rPr lang="en-US" sz="2400" b="1" dirty="0">
                <a:solidFill>
                  <a:schemeClr val="accent5"/>
                </a:solidFill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</a:rPr>
              <a:t>yoki</a:t>
            </a:r>
            <a:r>
              <a:rPr lang="en-US" sz="2400" b="1" dirty="0">
                <a:solidFill>
                  <a:schemeClr val="accent5"/>
                </a:solidFill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</a:rPr>
              <a:t>reaksiyaga</a:t>
            </a:r>
            <a:r>
              <a:rPr lang="en-US" sz="2400" b="1" dirty="0">
                <a:solidFill>
                  <a:schemeClr val="accent5"/>
                </a:solidFill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</a:rPr>
              <a:t>kirishib</a:t>
            </a:r>
            <a:r>
              <a:rPr lang="en-US" sz="2400" b="1" dirty="0">
                <a:solidFill>
                  <a:schemeClr val="accent5"/>
                </a:solidFill>
              </a:rPr>
              <a:t>, </a:t>
            </a:r>
            <a:r>
              <a:rPr lang="en-US" sz="2400" b="1" dirty="0" err="1">
                <a:solidFill>
                  <a:schemeClr val="accent5"/>
                </a:solidFill>
              </a:rPr>
              <a:t>halqa</a:t>
            </a:r>
            <a:r>
              <a:rPr lang="en-US" sz="2400" b="1" dirty="0">
                <a:solidFill>
                  <a:schemeClr val="accent5"/>
                </a:solidFill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</a:rPr>
              <a:t>tizimi</a:t>
            </a:r>
            <a:r>
              <a:rPr lang="en-US" sz="2400" b="1" dirty="0">
                <a:solidFill>
                  <a:schemeClr val="accent5"/>
                </a:solidFill>
              </a:rPr>
              <a:t> (1,4-diazin) </a:t>
            </a:r>
            <a:r>
              <a:rPr lang="en-US" sz="2400" b="1" dirty="0" err="1">
                <a:solidFill>
                  <a:schemeClr val="accent5"/>
                </a:solidFill>
              </a:rPr>
              <a:t>hosil</a:t>
            </a:r>
            <a:r>
              <a:rPr lang="en-US" sz="2400" b="1" dirty="0">
                <a:solidFill>
                  <a:schemeClr val="accent5"/>
                </a:solidFill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</a:rPr>
              <a:t>qiladi</a:t>
            </a:r>
            <a:r>
              <a:rPr lang="en-US" sz="2400" b="1" dirty="0">
                <a:solidFill>
                  <a:schemeClr val="accent5"/>
                </a:solidFill>
              </a:rPr>
              <a:t>.</a:t>
            </a:r>
          </a:p>
          <a:p>
            <a:r>
              <a:rPr lang="en-US" sz="2400" b="1" dirty="0" err="1">
                <a:solidFill>
                  <a:schemeClr val="accent5"/>
                </a:solidFill>
              </a:rPr>
              <a:t>Ko'pincha</a:t>
            </a:r>
            <a:r>
              <a:rPr lang="en-US" sz="2400" b="1" dirty="0">
                <a:solidFill>
                  <a:schemeClr val="accent5"/>
                </a:solidFill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</a:rPr>
              <a:t>ishlatiladigan</a:t>
            </a:r>
            <a:r>
              <a:rPr lang="en-US" sz="2400" b="1" dirty="0">
                <a:solidFill>
                  <a:schemeClr val="accent5"/>
                </a:solidFill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</a:rPr>
              <a:t>reagentlar</a:t>
            </a:r>
            <a:r>
              <a:rPr lang="en-US" sz="2400" b="1" dirty="0">
                <a:solidFill>
                  <a:schemeClr val="accent5"/>
                </a:solidFill>
              </a:rPr>
              <a:t>: </a:t>
            </a:r>
            <a:r>
              <a:rPr lang="en-US" sz="2400" b="1" dirty="0" err="1">
                <a:solidFill>
                  <a:schemeClr val="accent5"/>
                </a:solidFill>
              </a:rPr>
              <a:t>Aminlar</a:t>
            </a:r>
            <a:r>
              <a:rPr lang="en-US" sz="2400" b="1" dirty="0">
                <a:solidFill>
                  <a:schemeClr val="accent5"/>
                </a:solidFill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</a:rPr>
              <a:t>va</a:t>
            </a:r>
            <a:r>
              <a:rPr lang="en-US" sz="2400" b="1" dirty="0">
                <a:solidFill>
                  <a:schemeClr val="accent5"/>
                </a:solidFill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</a:rPr>
              <a:t>xlorli</a:t>
            </a:r>
            <a:r>
              <a:rPr lang="en-US" sz="2400" b="1" dirty="0">
                <a:solidFill>
                  <a:schemeClr val="accent5"/>
                </a:solidFill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</a:rPr>
              <a:t>halogenli</a:t>
            </a:r>
            <a:r>
              <a:rPr lang="en-US" sz="2400" b="1" dirty="0">
                <a:solidFill>
                  <a:schemeClr val="accent5"/>
                </a:solidFill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</a:rPr>
              <a:t>birikmalar</a:t>
            </a:r>
            <a:r>
              <a:rPr lang="en-US" sz="2400" b="1" dirty="0">
                <a:solidFill>
                  <a:schemeClr val="accent5"/>
                </a:solidFill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45839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292846C-2825-4017-921C-20B360E49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971" y="457201"/>
            <a:ext cx="9604058" cy="900113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1,4-Diazinlarning </a:t>
            </a:r>
            <a:r>
              <a:rPr lang="en-US" dirty="0" err="1">
                <a:solidFill>
                  <a:schemeClr val="accent6"/>
                </a:solidFill>
              </a:rPr>
              <a:t>Qo'llanilishi</a:t>
            </a:r>
            <a:r>
              <a:rPr lang="en-US" dirty="0"/>
              <a:t>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629C1DF-C79A-448D-99D8-7FDB492135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0" y="1185864"/>
            <a:ext cx="10948987" cy="5100636"/>
          </a:xfrm>
        </p:spPr>
        <p:txBody>
          <a:bodyPr>
            <a:normAutofit/>
          </a:bodyPr>
          <a:lstStyle/>
          <a:p>
            <a:r>
              <a:rPr lang="en-US" dirty="0"/>
              <a:t>1. </a:t>
            </a:r>
            <a:r>
              <a:rPr lang="en-US" dirty="0" err="1"/>
              <a:t>Farmatsevtika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tibbiyot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Pirazin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uning</a:t>
            </a:r>
            <a:r>
              <a:rPr lang="en-US" dirty="0"/>
              <a:t> </a:t>
            </a:r>
            <a:r>
              <a:rPr lang="en-US" dirty="0" err="1"/>
              <a:t>hosilalari</a:t>
            </a:r>
            <a:r>
              <a:rPr lang="en-US" dirty="0"/>
              <a:t> </a:t>
            </a:r>
            <a:r>
              <a:rPr lang="en-US" dirty="0" err="1"/>
              <a:t>ko‘plab</a:t>
            </a:r>
            <a:r>
              <a:rPr lang="en-US" dirty="0"/>
              <a:t> </a:t>
            </a:r>
            <a:r>
              <a:rPr lang="en-US" dirty="0" err="1"/>
              <a:t>dori</a:t>
            </a:r>
            <a:r>
              <a:rPr lang="en-US" dirty="0"/>
              <a:t> </a:t>
            </a:r>
            <a:r>
              <a:rPr lang="en-US" dirty="0" err="1"/>
              <a:t>vositalarining</a:t>
            </a:r>
            <a:r>
              <a:rPr lang="en-US" dirty="0"/>
              <a:t> </a:t>
            </a:r>
            <a:r>
              <a:rPr lang="en-US" dirty="0" err="1"/>
              <a:t>tarkibiy</a:t>
            </a:r>
            <a:r>
              <a:rPr lang="en-US" dirty="0"/>
              <a:t> </a:t>
            </a:r>
            <a:r>
              <a:rPr lang="en-US" dirty="0" err="1"/>
              <a:t>qismi</a:t>
            </a:r>
            <a:r>
              <a:rPr lang="en-US" dirty="0"/>
              <a:t> </a:t>
            </a:r>
            <a:r>
              <a:rPr lang="en-US" dirty="0" err="1"/>
              <a:t>bo‘lib</a:t>
            </a:r>
            <a:r>
              <a:rPr lang="en-US" dirty="0"/>
              <a:t>, </a:t>
            </a:r>
            <a:r>
              <a:rPr lang="en-US" dirty="0" err="1"/>
              <a:t>ularga</a:t>
            </a:r>
            <a:r>
              <a:rPr lang="en-US" dirty="0"/>
              <a:t> </a:t>
            </a:r>
            <a:r>
              <a:rPr lang="en-US" dirty="0" err="1"/>
              <a:t>antibakterial</a:t>
            </a:r>
            <a:r>
              <a:rPr lang="en-US" dirty="0"/>
              <a:t>, antifungal, antivirus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yallig‘lanishga</a:t>
            </a:r>
            <a:r>
              <a:rPr lang="en-US" dirty="0"/>
              <a:t> </a:t>
            </a:r>
            <a:r>
              <a:rPr lang="en-US" dirty="0" err="1"/>
              <a:t>qarshi</a:t>
            </a:r>
            <a:r>
              <a:rPr lang="en-US" dirty="0"/>
              <a:t> </a:t>
            </a:r>
            <a:r>
              <a:rPr lang="en-US" dirty="0" err="1"/>
              <a:t>xususiyatlar</a:t>
            </a:r>
            <a:r>
              <a:rPr lang="en-US" dirty="0"/>
              <a:t> </a:t>
            </a:r>
            <a:r>
              <a:rPr lang="en-US" dirty="0" err="1"/>
              <a:t>xos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 err="1"/>
              <a:t>Muhim</a:t>
            </a:r>
            <a:r>
              <a:rPr lang="en-US" dirty="0"/>
              <a:t> </a:t>
            </a:r>
            <a:r>
              <a:rPr lang="en-US" dirty="0" err="1"/>
              <a:t>dori</a:t>
            </a:r>
            <a:r>
              <a:rPr lang="en-US" dirty="0"/>
              <a:t> </a:t>
            </a:r>
            <a:r>
              <a:rPr lang="en-US" dirty="0" err="1"/>
              <a:t>vositalari</a:t>
            </a:r>
            <a:r>
              <a:rPr lang="en-US" dirty="0"/>
              <a:t>:</a:t>
            </a:r>
          </a:p>
          <a:p>
            <a:r>
              <a:rPr lang="en-US" dirty="0"/>
              <a:t> • </a:t>
            </a:r>
            <a:r>
              <a:rPr lang="en-US" dirty="0" err="1"/>
              <a:t>Pirazinamid</a:t>
            </a:r>
            <a:r>
              <a:rPr lang="en-US" dirty="0"/>
              <a:t> – </a:t>
            </a:r>
            <a:r>
              <a:rPr lang="en-US" dirty="0" err="1"/>
              <a:t>sil</a:t>
            </a:r>
            <a:r>
              <a:rPr lang="en-US" dirty="0"/>
              <a:t> </a:t>
            </a:r>
            <a:r>
              <a:rPr lang="en-US" dirty="0" err="1"/>
              <a:t>kasalligiga</a:t>
            </a:r>
            <a:r>
              <a:rPr lang="en-US" dirty="0"/>
              <a:t> </a:t>
            </a:r>
            <a:r>
              <a:rPr lang="en-US" dirty="0" err="1"/>
              <a:t>qarshi</a:t>
            </a:r>
            <a:r>
              <a:rPr lang="en-US" dirty="0"/>
              <a:t> </a:t>
            </a:r>
            <a:r>
              <a:rPr lang="en-US" dirty="0" err="1"/>
              <a:t>dori</a:t>
            </a:r>
            <a:r>
              <a:rPr lang="en-US" dirty="0"/>
              <a:t>.</a:t>
            </a:r>
          </a:p>
          <a:p>
            <a:r>
              <a:rPr lang="en-US" dirty="0"/>
              <a:t> • </a:t>
            </a:r>
            <a:r>
              <a:rPr lang="en-US" dirty="0" err="1"/>
              <a:t>Fenazopiridin</a:t>
            </a:r>
            <a:r>
              <a:rPr lang="en-US" dirty="0"/>
              <a:t> – </a:t>
            </a:r>
            <a:r>
              <a:rPr lang="en-US" dirty="0" err="1"/>
              <a:t>siydik</a:t>
            </a:r>
            <a:r>
              <a:rPr lang="en-US" dirty="0"/>
              <a:t> </a:t>
            </a:r>
            <a:r>
              <a:rPr lang="en-US" dirty="0" err="1"/>
              <a:t>yo‘llari</a:t>
            </a:r>
            <a:r>
              <a:rPr lang="en-US" dirty="0"/>
              <a:t> </a:t>
            </a:r>
            <a:r>
              <a:rPr lang="en-US" dirty="0" err="1"/>
              <a:t>infeksiyalarida</a:t>
            </a:r>
            <a:r>
              <a:rPr lang="en-US" dirty="0"/>
              <a:t> </a:t>
            </a:r>
            <a:r>
              <a:rPr lang="en-US" dirty="0" err="1"/>
              <a:t>og‘riq</a:t>
            </a:r>
            <a:r>
              <a:rPr lang="en-US" dirty="0"/>
              <a:t> </a:t>
            </a:r>
            <a:r>
              <a:rPr lang="en-US" dirty="0" err="1"/>
              <a:t>qoldiruvchi</a:t>
            </a:r>
            <a:r>
              <a:rPr lang="en-US" dirty="0"/>
              <a:t> </a:t>
            </a:r>
            <a:r>
              <a:rPr lang="en-US" dirty="0" err="1"/>
              <a:t>vosita</a:t>
            </a:r>
            <a:r>
              <a:rPr lang="en-US" dirty="0"/>
              <a:t>.</a:t>
            </a:r>
          </a:p>
          <a:p>
            <a:r>
              <a:rPr lang="en-US" dirty="0"/>
              <a:t> • </a:t>
            </a:r>
            <a:r>
              <a:rPr lang="en-US" dirty="0" err="1"/>
              <a:t>Siprofloksatsin</a:t>
            </a:r>
            <a:r>
              <a:rPr lang="en-US" dirty="0"/>
              <a:t> – </a:t>
            </a:r>
            <a:r>
              <a:rPr lang="en-US" dirty="0" err="1"/>
              <a:t>antibiotik</a:t>
            </a:r>
            <a:r>
              <a:rPr lang="en-US" dirty="0"/>
              <a:t> (</a:t>
            </a:r>
            <a:r>
              <a:rPr lang="en-US" dirty="0" err="1"/>
              <a:t>fluorxinolonlar</a:t>
            </a:r>
            <a:r>
              <a:rPr lang="en-US" dirty="0"/>
              <a:t> </a:t>
            </a:r>
            <a:r>
              <a:rPr lang="en-US" dirty="0" err="1"/>
              <a:t>guruhi</a:t>
            </a:r>
            <a:r>
              <a:rPr lang="en-US" dirty="0"/>
              <a:t>).</a:t>
            </a:r>
          </a:p>
          <a:p>
            <a:r>
              <a:rPr lang="en-US" dirty="0"/>
              <a:t> • Dabigatran – </a:t>
            </a:r>
            <a:r>
              <a:rPr lang="en-US" dirty="0" err="1"/>
              <a:t>trombozga</a:t>
            </a:r>
            <a:r>
              <a:rPr lang="en-US" dirty="0"/>
              <a:t> </a:t>
            </a:r>
            <a:r>
              <a:rPr lang="en-US" dirty="0" err="1"/>
              <a:t>qarshi</a:t>
            </a:r>
            <a:r>
              <a:rPr lang="en-US" dirty="0"/>
              <a:t> (</a:t>
            </a:r>
            <a:r>
              <a:rPr lang="en-US" dirty="0" err="1"/>
              <a:t>antikoagulyant</a:t>
            </a:r>
            <a:r>
              <a:rPr lang="en-US" dirty="0"/>
              <a:t>).</a:t>
            </a:r>
          </a:p>
          <a:p>
            <a:r>
              <a:rPr lang="en-US" dirty="0"/>
              <a:t> • Imatinib – </a:t>
            </a:r>
            <a:r>
              <a:rPr lang="en-US" dirty="0" err="1"/>
              <a:t>saraton</a:t>
            </a:r>
            <a:r>
              <a:rPr lang="en-US" dirty="0"/>
              <a:t> </a:t>
            </a:r>
            <a:r>
              <a:rPr lang="en-US" dirty="0" err="1"/>
              <a:t>kasalligiga</a:t>
            </a:r>
            <a:r>
              <a:rPr lang="en-US" dirty="0"/>
              <a:t> </a:t>
            </a:r>
            <a:r>
              <a:rPr lang="en-US" dirty="0" err="1"/>
              <a:t>qarshi</a:t>
            </a:r>
            <a:r>
              <a:rPr lang="en-US" dirty="0"/>
              <a:t> </a:t>
            </a:r>
            <a:r>
              <a:rPr lang="en-US" dirty="0" err="1"/>
              <a:t>dori</a:t>
            </a:r>
            <a:r>
              <a:rPr lang="en-US" dirty="0"/>
              <a:t> (</a:t>
            </a:r>
            <a:r>
              <a:rPr lang="en-US" dirty="0" err="1"/>
              <a:t>leykemiya</a:t>
            </a:r>
            <a:r>
              <a:rPr lang="en-US" dirty="0"/>
              <a:t> </a:t>
            </a:r>
            <a:r>
              <a:rPr lang="en-US" dirty="0" err="1"/>
              <a:t>davolashda</a:t>
            </a:r>
            <a:r>
              <a:rPr lang="en-US" dirty="0"/>
              <a:t> </a:t>
            </a:r>
            <a:r>
              <a:rPr lang="en-US" dirty="0" err="1"/>
              <a:t>ishlatiladi</a:t>
            </a:r>
            <a:r>
              <a:rPr lang="en-US" dirty="0"/>
              <a:t>).</a:t>
            </a:r>
          </a:p>
          <a:p>
            <a:endParaRPr lang="en-US" dirty="0"/>
          </a:p>
          <a:p>
            <a:r>
              <a:rPr lang="en-US" dirty="0" err="1"/>
              <a:t>Pirazin</a:t>
            </a:r>
            <a:r>
              <a:rPr lang="en-US" dirty="0"/>
              <a:t> </a:t>
            </a:r>
            <a:r>
              <a:rPr lang="en-US" dirty="0" err="1"/>
              <a:t>hosilalarining</a:t>
            </a:r>
            <a:r>
              <a:rPr lang="en-US" dirty="0"/>
              <a:t> </a:t>
            </a:r>
            <a:r>
              <a:rPr lang="en-US" dirty="0" err="1"/>
              <a:t>dorivor</a:t>
            </a:r>
            <a:r>
              <a:rPr lang="en-US" dirty="0"/>
              <a:t> </a:t>
            </a:r>
            <a:r>
              <a:rPr lang="en-US" dirty="0" err="1"/>
              <a:t>xususiyatlari</a:t>
            </a:r>
            <a:r>
              <a:rPr lang="en-US" dirty="0"/>
              <a:t> </a:t>
            </a:r>
            <a:r>
              <a:rPr lang="en-US" dirty="0" err="1"/>
              <a:t>ularga</a:t>
            </a:r>
            <a:r>
              <a:rPr lang="en-US" dirty="0"/>
              <a:t> </a:t>
            </a:r>
            <a:r>
              <a:rPr lang="en-US" dirty="0" err="1"/>
              <a:t>biofaollik</a:t>
            </a:r>
            <a:r>
              <a:rPr lang="en-US" dirty="0"/>
              <a:t>, </a:t>
            </a:r>
            <a:r>
              <a:rPr lang="en-US" dirty="0" err="1"/>
              <a:t>hidrofillik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metabolik</a:t>
            </a:r>
            <a:r>
              <a:rPr lang="en-US" dirty="0"/>
              <a:t> </a:t>
            </a:r>
            <a:r>
              <a:rPr lang="en-US" dirty="0" err="1"/>
              <a:t>barqarorlik</a:t>
            </a:r>
            <a:r>
              <a:rPr lang="en-US" dirty="0"/>
              <a:t> </a:t>
            </a:r>
            <a:r>
              <a:rPr lang="en-US" dirty="0" err="1"/>
              <a:t>kabi</a:t>
            </a:r>
            <a:r>
              <a:rPr lang="en-US" dirty="0"/>
              <a:t> </a:t>
            </a:r>
            <a:r>
              <a:rPr lang="en-US" dirty="0" err="1"/>
              <a:t>xususiyatlar</a:t>
            </a:r>
            <a:r>
              <a:rPr lang="en-US" dirty="0"/>
              <a:t> </a:t>
            </a:r>
            <a:r>
              <a:rPr lang="en-US" dirty="0" err="1"/>
              <a:t>berish</a:t>
            </a:r>
            <a:r>
              <a:rPr lang="en-US" dirty="0"/>
              <a:t> </a:t>
            </a:r>
            <a:r>
              <a:rPr lang="en-US" dirty="0" err="1"/>
              <a:t>orqali</a:t>
            </a:r>
            <a:r>
              <a:rPr lang="en-US" dirty="0"/>
              <a:t> </a:t>
            </a:r>
            <a:r>
              <a:rPr lang="en-US" dirty="0" err="1"/>
              <a:t>yaxshilanadi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6808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6907694-CF3D-4710-983B-CB15B4F6F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3700462" y="639315"/>
            <a:ext cx="7805737" cy="125058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90266BC-BD1A-4534-BCF3-1FC319C20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313" y="889431"/>
            <a:ext cx="11291888" cy="5768544"/>
          </a:xfrm>
        </p:spPr>
        <p:txBody>
          <a:bodyPr>
            <a:normAutofit/>
          </a:bodyPr>
          <a:lstStyle/>
          <a:p>
            <a:r>
              <a:rPr lang="en-US" dirty="0"/>
              <a:t>. 2. </a:t>
            </a:r>
            <a:r>
              <a:rPr lang="en-US" dirty="0" err="1"/>
              <a:t>Qishloq</a:t>
            </a:r>
            <a:r>
              <a:rPr lang="en-US" dirty="0"/>
              <a:t> </a:t>
            </a:r>
            <a:r>
              <a:rPr lang="en-US" dirty="0" err="1"/>
              <a:t>xo‘jaligi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agrokimyo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Pirazin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uning</a:t>
            </a:r>
            <a:r>
              <a:rPr lang="en-US" dirty="0"/>
              <a:t> </a:t>
            </a:r>
            <a:r>
              <a:rPr lang="en-US" dirty="0" err="1"/>
              <a:t>hosilalari</a:t>
            </a:r>
            <a:r>
              <a:rPr lang="en-US" dirty="0"/>
              <a:t> </a:t>
            </a:r>
            <a:r>
              <a:rPr lang="en-US" dirty="0" err="1"/>
              <a:t>qishloq</a:t>
            </a:r>
            <a:r>
              <a:rPr lang="en-US" dirty="0"/>
              <a:t> </a:t>
            </a:r>
            <a:r>
              <a:rPr lang="en-US" dirty="0" err="1"/>
              <a:t>xo‘jaligida</a:t>
            </a:r>
            <a:r>
              <a:rPr lang="en-US" dirty="0"/>
              <a:t> </a:t>
            </a:r>
            <a:r>
              <a:rPr lang="en-US" dirty="0" err="1"/>
              <a:t>pestitsidlar</a:t>
            </a:r>
            <a:r>
              <a:rPr lang="en-US" dirty="0"/>
              <a:t>, </a:t>
            </a:r>
            <a:r>
              <a:rPr lang="en-US" dirty="0" err="1"/>
              <a:t>gerbitsidlar</a:t>
            </a:r>
            <a:r>
              <a:rPr lang="en-US" dirty="0"/>
              <a:t>, </a:t>
            </a:r>
            <a:r>
              <a:rPr lang="en-US" dirty="0" err="1"/>
              <a:t>insektitsidlar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fungitsidlar</a:t>
            </a:r>
            <a:r>
              <a:rPr lang="en-US" dirty="0"/>
              <a:t> </a:t>
            </a:r>
            <a:r>
              <a:rPr lang="en-US" dirty="0" err="1"/>
              <a:t>sifatida</a:t>
            </a:r>
            <a:r>
              <a:rPr lang="en-US" dirty="0"/>
              <a:t> </a:t>
            </a:r>
            <a:r>
              <a:rPr lang="en-US" dirty="0" err="1"/>
              <a:t>ishlatiladi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Qo‘llanilishi</a:t>
            </a:r>
            <a:r>
              <a:rPr lang="en-US" dirty="0"/>
              <a:t>:</a:t>
            </a:r>
          </a:p>
          <a:p>
            <a:r>
              <a:rPr lang="en-US" dirty="0"/>
              <a:t> • </a:t>
            </a:r>
            <a:r>
              <a:rPr lang="en-US" dirty="0" err="1"/>
              <a:t>Gerbitsidlar</a:t>
            </a:r>
            <a:r>
              <a:rPr lang="en-US" dirty="0"/>
              <a:t> – </a:t>
            </a:r>
            <a:r>
              <a:rPr lang="en-US" dirty="0" err="1"/>
              <a:t>begona</a:t>
            </a:r>
            <a:r>
              <a:rPr lang="en-US" dirty="0"/>
              <a:t> </a:t>
            </a:r>
            <a:r>
              <a:rPr lang="en-US" dirty="0" err="1"/>
              <a:t>o‘tlarga</a:t>
            </a:r>
            <a:r>
              <a:rPr lang="en-US" dirty="0"/>
              <a:t> </a:t>
            </a:r>
            <a:r>
              <a:rPr lang="en-US" dirty="0" err="1"/>
              <a:t>qarshi</a:t>
            </a:r>
            <a:r>
              <a:rPr lang="en-US" dirty="0"/>
              <a:t> </a:t>
            </a:r>
            <a:r>
              <a:rPr lang="en-US" dirty="0" err="1"/>
              <a:t>moddalar</a:t>
            </a:r>
            <a:r>
              <a:rPr lang="en-US" dirty="0"/>
              <a:t>.</a:t>
            </a:r>
          </a:p>
          <a:p>
            <a:r>
              <a:rPr lang="en-US" dirty="0"/>
              <a:t> • </a:t>
            </a:r>
            <a:r>
              <a:rPr lang="en-US" dirty="0" err="1"/>
              <a:t>Insektitsidlar</a:t>
            </a:r>
            <a:r>
              <a:rPr lang="en-US" dirty="0"/>
              <a:t> – </a:t>
            </a:r>
            <a:r>
              <a:rPr lang="en-US" dirty="0" err="1"/>
              <a:t>zararkunandalarga</a:t>
            </a:r>
            <a:r>
              <a:rPr lang="en-US" dirty="0"/>
              <a:t> </a:t>
            </a:r>
            <a:r>
              <a:rPr lang="en-US" dirty="0" err="1"/>
              <a:t>qarshi</a:t>
            </a:r>
            <a:r>
              <a:rPr lang="en-US" dirty="0"/>
              <a:t> </a:t>
            </a:r>
            <a:r>
              <a:rPr lang="en-US" dirty="0" err="1"/>
              <a:t>vositalar</a:t>
            </a:r>
            <a:r>
              <a:rPr lang="en-US" dirty="0"/>
              <a:t>.</a:t>
            </a:r>
          </a:p>
          <a:p>
            <a:r>
              <a:rPr lang="en-US" dirty="0"/>
              <a:t> • </a:t>
            </a:r>
            <a:r>
              <a:rPr lang="en-US" dirty="0" err="1"/>
              <a:t>Fungitsidlar</a:t>
            </a:r>
            <a:r>
              <a:rPr lang="en-US" dirty="0"/>
              <a:t> – </a:t>
            </a:r>
            <a:r>
              <a:rPr lang="en-US" dirty="0" err="1"/>
              <a:t>zamburug‘larga</a:t>
            </a:r>
            <a:r>
              <a:rPr lang="en-US" dirty="0"/>
              <a:t> </a:t>
            </a:r>
            <a:r>
              <a:rPr lang="en-US" dirty="0" err="1"/>
              <a:t>qarshi</a:t>
            </a:r>
            <a:r>
              <a:rPr lang="en-US" dirty="0"/>
              <a:t> </a:t>
            </a:r>
            <a:r>
              <a:rPr lang="en-US" dirty="0" err="1"/>
              <a:t>vositalar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Masalan</a:t>
            </a:r>
            <a:r>
              <a:rPr lang="en-US" dirty="0"/>
              <a:t>, </a:t>
            </a:r>
            <a:r>
              <a:rPr lang="en-US" dirty="0" err="1"/>
              <a:t>pirazifos</a:t>
            </a:r>
            <a:r>
              <a:rPr lang="en-US" dirty="0"/>
              <a:t> </a:t>
            </a:r>
            <a:r>
              <a:rPr lang="en-US" dirty="0" err="1"/>
              <a:t>zararkunandalarga</a:t>
            </a:r>
            <a:r>
              <a:rPr lang="en-US" dirty="0"/>
              <a:t> </a:t>
            </a:r>
            <a:r>
              <a:rPr lang="en-US" dirty="0" err="1"/>
              <a:t>qarshi</a:t>
            </a:r>
            <a:r>
              <a:rPr lang="en-US" dirty="0"/>
              <a:t> </a:t>
            </a:r>
            <a:r>
              <a:rPr lang="en-US" dirty="0" err="1"/>
              <a:t>samarali</a:t>
            </a:r>
            <a:r>
              <a:rPr lang="en-US" dirty="0"/>
              <a:t> </a:t>
            </a:r>
            <a:r>
              <a:rPr lang="en-US" dirty="0" err="1"/>
              <a:t>insektitsid</a:t>
            </a:r>
            <a:r>
              <a:rPr lang="en-US" dirty="0"/>
              <a:t> </a:t>
            </a:r>
            <a:r>
              <a:rPr lang="en-US" dirty="0" err="1"/>
              <a:t>hisoblanadi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29936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9B0E67-C173-4B6B-BD55-5EF293167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6050" y="185737"/>
            <a:ext cx="7205662" cy="328613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9AE780-C6D2-482A-83F4-E879E23132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71526"/>
            <a:ext cx="6786563" cy="4986337"/>
          </a:xfrm>
        </p:spPr>
        <p:txBody>
          <a:bodyPr/>
          <a:lstStyle/>
          <a:p>
            <a:r>
              <a:rPr lang="en-US" dirty="0"/>
              <a:t>3. </a:t>
            </a:r>
            <a:r>
              <a:rPr lang="en-US" dirty="0" err="1"/>
              <a:t>Oziq-ovqat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atir-upa</a:t>
            </a:r>
            <a:r>
              <a:rPr lang="en-US" dirty="0"/>
              <a:t> </a:t>
            </a:r>
            <a:r>
              <a:rPr lang="en-US" dirty="0" err="1"/>
              <a:t>sanoati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Pirazinlar</a:t>
            </a:r>
            <a:r>
              <a:rPr lang="en-US" dirty="0"/>
              <a:t> </a:t>
            </a:r>
            <a:r>
              <a:rPr lang="en-US" dirty="0" err="1"/>
              <a:t>tabiiy</a:t>
            </a:r>
            <a:r>
              <a:rPr lang="en-US" dirty="0"/>
              <a:t> </a:t>
            </a:r>
            <a:r>
              <a:rPr lang="en-US" dirty="0" err="1"/>
              <a:t>ravishda</a:t>
            </a:r>
            <a:r>
              <a:rPr lang="en-US" dirty="0"/>
              <a:t> </a:t>
            </a:r>
            <a:r>
              <a:rPr lang="en-US" dirty="0" err="1"/>
              <a:t>ko‘plab</a:t>
            </a:r>
            <a:r>
              <a:rPr lang="en-US" dirty="0"/>
              <a:t> </a:t>
            </a:r>
            <a:r>
              <a:rPr lang="en-US" dirty="0" err="1"/>
              <a:t>oziq-ovqat</a:t>
            </a:r>
            <a:r>
              <a:rPr lang="en-US" dirty="0"/>
              <a:t> </a:t>
            </a:r>
            <a:r>
              <a:rPr lang="en-US" dirty="0" err="1"/>
              <a:t>mahsulotlarida</a:t>
            </a:r>
            <a:r>
              <a:rPr lang="en-US" dirty="0"/>
              <a:t> </a:t>
            </a:r>
            <a:r>
              <a:rPr lang="en-US" dirty="0" err="1"/>
              <a:t>uchraydi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ularga</a:t>
            </a:r>
            <a:r>
              <a:rPr lang="en-US" dirty="0"/>
              <a:t> </a:t>
            </a:r>
            <a:r>
              <a:rPr lang="en-US" dirty="0" err="1"/>
              <a:t>mazali</a:t>
            </a:r>
            <a:r>
              <a:rPr lang="en-US" dirty="0"/>
              <a:t> hid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ta’m</a:t>
            </a:r>
            <a:r>
              <a:rPr lang="en-US" dirty="0"/>
              <a:t> </a:t>
            </a:r>
            <a:r>
              <a:rPr lang="en-US" dirty="0" err="1"/>
              <a:t>beradi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   </a:t>
            </a:r>
            <a:r>
              <a:rPr lang="en-US" dirty="0" err="1"/>
              <a:t>Tabiiy</a:t>
            </a:r>
            <a:r>
              <a:rPr lang="en-US" dirty="0"/>
              <a:t> </a:t>
            </a:r>
            <a:r>
              <a:rPr lang="en-US" dirty="0" err="1"/>
              <a:t>pirazinlar</a:t>
            </a:r>
            <a:r>
              <a:rPr lang="en-US" dirty="0"/>
              <a:t>:</a:t>
            </a:r>
          </a:p>
          <a:p>
            <a:r>
              <a:rPr lang="en-US" dirty="0"/>
              <a:t> • </a:t>
            </a:r>
            <a:r>
              <a:rPr lang="en-US" dirty="0" err="1"/>
              <a:t>Qovurilgan</a:t>
            </a:r>
            <a:r>
              <a:rPr lang="en-US" dirty="0"/>
              <a:t> </a:t>
            </a:r>
            <a:r>
              <a:rPr lang="en-US" dirty="0" err="1"/>
              <a:t>qahva</a:t>
            </a:r>
            <a:r>
              <a:rPr lang="en-US" dirty="0"/>
              <a:t>, </a:t>
            </a:r>
            <a:r>
              <a:rPr lang="en-US" dirty="0" err="1"/>
              <a:t>kakao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yeryong‘oq</a:t>
            </a:r>
            <a:r>
              <a:rPr lang="en-US" dirty="0"/>
              <a:t> </a:t>
            </a:r>
            <a:r>
              <a:rPr lang="en-US" dirty="0" err="1"/>
              <a:t>tarkibida</a:t>
            </a:r>
            <a:r>
              <a:rPr lang="en-US" dirty="0"/>
              <a:t> </a:t>
            </a:r>
            <a:r>
              <a:rPr lang="en-US" dirty="0" err="1"/>
              <a:t>uchraydi</a:t>
            </a:r>
            <a:r>
              <a:rPr lang="en-US" dirty="0"/>
              <a:t>.</a:t>
            </a:r>
          </a:p>
          <a:p>
            <a:r>
              <a:rPr lang="en-US" dirty="0"/>
              <a:t> • </a:t>
            </a:r>
            <a:r>
              <a:rPr lang="en-US" dirty="0" err="1"/>
              <a:t>Go‘sht</a:t>
            </a:r>
            <a:r>
              <a:rPr lang="en-US" dirty="0"/>
              <a:t> </a:t>
            </a:r>
            <a:r>
              <a:rPr lang="en-US" dirty="0" err="1"/>
              <a:t>mahsulotlari</a:t>
            </a:r>
            <a:r>
              <a:rPr lang="en-US" dirty="0"/>
              <a:t> (</a:t>
            </a:r>
            <a:r>
              <a:rPr lang="en-US" dirty="0" err="1"/>
              <a:t>grilda</a:t>
            </a:r>
            <a:r>
              <a:rPr lang="en-US" dirty="0"/>
              <a:t> </a:t>
            </a:r>
            <a:r>
              <a:rPr lang="en-US" dirty="0" err="1"/>
              <a:t>pishirilgan</a:t>
            </a:r>
            <a:r>
              <a:rPr lang="en-US" dirty="0"/>
              <a:t> </a:t>
            </a:r>
            <a:r>
              <a:rPr lang="en-US" dirty="0" err="1"/>
              <a:t>go‘shtga</a:t>
            </a:r>
            <a:r>
              <a:rPr lang="en-US" dirty="0"/>
              <a:t> </a:t>
            </a:r>
            <a:r>
              <a:rPr lang="en-US" dirty="0" err="1"/>
              <a:t>tutun</a:t>
            </a:r>
            <a:r>
              <a:rPr lang="en-US" dirty="0"/>
              <a:t> </a:t>
            </a:r>
            <a:r>
              <a:rPr lang="en-US" dirty="0" err="1"/>
              <a:t>ta’mi</a:t>
            </a:r>
            <a:r>
              <a:rPr lang="en-US" dirty="0"/>
              <a:t> </a:t>
            </a:r>
            <a:r>
              <a:rPr lang="en-US" dirty="0" err="1"/>
              <a:t>berish</a:t>
            </a:r>
            <a:r>
              <a:rPr lang="en-US" dirty="0"/>
              <a:t>).</a:t>
            </a:r>
          </a:p>
          <a:p>
            <a:r>
              <a:rPr lang="en-US" dirty="0"/>
              <a:t> • </a:t>
            </a:r>
            <a:r>
              <a:rPr lang="en-US" dirty="0" err="1"/>
              <a:t>Pishloq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pivoda</a:t>
            </a:r>
            <a:r>
              <a:rPr lang="en-US" dirty="0"/>
              <a:t> </a:t>
            </a:r>
            <a:r>
              <a:rPr lang="en-US" dirty="0" err="1"/>
              <a:t>fermentatsiya</a:t>
            </a:r>
            <a:r>
              <a:rPr lang="en-US" dirty="0"/>
              <a:t> </a:t>
            </a:r>
            <a:r>
              <a:rPr lang="en-US" dirty="0" err="1"/>
              <a:t>natijasida</a:t>
            </a:r>
            <a:r>
              <a:rPr lang="en-US" dirty="0"/>
              <a:t> </a:t>
            </a:r>
            <a:r>
              <a:rPr lang="en-US" dirty="0" err="1"/>
              <a:t>hosil</a:t>
            </a:r>
            <a:r>
              <a:rPr lang="en-US" dirty="0"/>
              <a:t> </a:t>
            </a:r>
            <a:r>
              <a:rPr lang="en-US" dirty="0" err="1"/>
              <a:t>bo‘ladi</a:t>
            </a:r>
            <a:r>
              <a:rPr lang="en-US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84032B3-64F2-4315-BB5C-E9237ABF98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1610" y="771525"/>
            <a:ext cx="5023386" cy="566680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CEE32C5E-B698-40FE-933C-665DB8E9189A}"/>
              </a:ext>
            </a:extLst>
          </p:cNvPr>
          <p:cNvSpPr/>
          <p:nvPr/>
        </p:nvSpPr>
        <p:spPr>
          <a:xfrm>
            <a:off x="585788" y="5200651"/>
            <a:ext cx="59674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Sun’iy</a:t>
            </a:r>
            <a:r>
              <a:rPr lang="en-US" dirty="0"/>
              <a:t> </a:t>
            </a:r>
            <a:r>
              <a:rPr lang="en-US" dirty="0" err="1"/>
              <a:t>ta’m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hid </a:t>
            </a:r>
            <a:r>
              <a:rPr lang="en-US" dirty="0" err="1"/>
              <a:t>beruvchi</a:t>
            </a:r>
            <a:r>
              <a:rPr lang="en-US" dirty="0"/>
              <a:t> </a:t>
            </a:r>
            <a:r>
              <a:rPr lang="en-US" dirty="0" err="1"/>
              <a:t>modda</a:t>
            </a:r>
            <a:r>
              <a:rPr lang="en-US" dirty="0"/>
              <a:t> </a:t>
            </a:r>
            <a:r>
              <a:rPr lang="en-US" dirty="0" err="1"/>
              <a:t>sifatida</a:t>
            </a:r>
            <a:r>
              <a:rPr lang="en-US" dirty="0"/>
              <a:t>:</a:t>
            </a:r>
          </a:p>
          <a:p>
            <a:r>
              <a:rPr lang="en-US" dirty="0"/>
              <a:t> • </a:t>
            </a:r>
            <a:r>
              <a:rPr lang="en-US" dirty="0" err="1"/>
              <a:t>Metilpirazin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etilpirazin</a:t>
            </a:r>
            <a:r>
              <a:rPr lang="en-US" dirty="0"/>
              <a:t> – </a:t>
            </a:r>
            <a:r>
              <a:rPr lang="en-US" dirty="0" err="1"/>
              <a:t>oziq-ovqat</a:t>
            </a:r>
            <a:r>
              <a:rPr lang="en-US" dirty="0"/>
              <a:t> </a:t>
            </a:r>
            <a:r>
              <a:rPr lang="en-US" dirty="0" err="1"/>
              <a:t>mahsulotlariga</a:t>
            </a:r>
            <a:r>
              <a:rPr lang="en-US" dirty="0"/>
              <a:t> </a:t>
            </a:r>
            <a:r>
              <a:rPr lang="en-US" dirty="0" err="1"/>
              <a:t>tutun</a:t>
            </a:r>
            <a:r>
              <a:rPr lang="en-US" dirty="0"/>
              <a:t>, </a:t>
            </a:r>
            <a:r>
              <a:rPr lang="en-US" dirty="0" err="1"/>
              <a:t>qovurilgan</a:t>
            </a:r>
            <a:r>
              <a:rPr lang="en-US" dirty="0"/>
              <a:t> non </a:t>
            </a:r>
            <a:r>
              <a:rPr lang="en-US" dirty="0" err="1"/>
              <a:t>yoki</a:t>
            </a:r>
            <a:r>
              <a:rPr lang="en-US" dirty="0"/>
              <a:t> </a:t>
            </a:r>
            <a:r>
              <a:rPr lang="en-US" dirty="0" err="1"/>
              <a:t>yong‘oq</a:t>
            </a:r>
            <a:r>
              <a:rPr lang="en-US" dirty="0"/>
              <a:t> </a:t>
            </a:r>
            <a:r>
              <a:rPr lang="en-US" dirty="0" err="1"/>
              <a:t>hidi</a:t>
            </a:r>
            <a:r>
              <a:rPr lang="en-US" dirty="0"/>
              <a:t> </a:t>
            </a:r>
            <a:r>
              <a:rPr lang="en-US" dirty="0" err="1"/>
              <a:t>berish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ishlatiladi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67152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4DE960-F2FC-455B-BD5A-390D3B0EC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72187"/>
            <a:ext cx="45719" cy="600075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E31A99A-5BC2-4F32-ABD0-849279EA7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189" y="371475"/>
            <a:ext cx="7143750" cy="6300788"/>
          </a:xfrm>
        </p:spPr>
        <p:txBody>
          <a:bodyPr>
            <a:normAutofit/>
          </a:bodyPr>
          <a:lstStyle/>
          <a:p>
            <a:r>
              <a:rPr lang="en-US" dirty="0"/>
              <a:t>4. </a:t>
            </a:r>
            <a:r>
              <a:rPr lang="en-US" dirty="0" err="1"/>
              <a:t>Organik</a:t>
            </a:r>
            <a:r>
              <a:rPr lang="en-US" dirty="0"/>
              <a:t> </a:t>
            </a:r>
            <a:r>
              <a:rPr lang="en-US" dirty="0" err="1"/>
              <a:t>kimyo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sanoat</a:t>
            </a:r>
            <a:r>
              <a:rPr lang="en-US" dirty="0"/>
              <a:t> </a:t>
            </a:r>
            <a:r>
              <a:rPr lang="en-US" dirty="0" err="1"/>
              <a:t>katalizatorlari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Pirazin</a:t>
            </a:r>
            <a:r>
              <a:rPr lang="en-US" dirty="0"/>
              <a:t> </a:t>
            </a:r>
            <a:r>
              <a:rPr lang="en-US" dirty="0" err="1"/>
              <a:t>hosilalari</a:t>
            </a:r>
            <a:r>
              <a:rPr lang="en-US" dirty="0"/>
              <a:t> </a:t>
            </a:r>
            <a:r>
              <a:rPr lang="en-US" dirty="0" err="1"/>
              <a:t>organik</a:t>
            </a:r>
            <a:r>
              <a:rPr lang="en-US" dirty="0"/>
              <a:t> </a:t>
            </a:r>
            <a:r>
              <a:rPr lang="en-US" dirty="0" err="1"/>
              <a:t>sintezda</a:t>
            </a:r>
            <a:r>
              <a:rPr lang="en-US" dirty="0"/>
              <a:t> </a:t>
            </a:r>
            <a:r>
              <a:rPr lang="en-US" dirty="0" err="1"/>
              <a:t>vositachi</a:t>
            </a:r>
            <a:r>
              <a:rPr lang="en-US" dirty="0"/>
              <a:t> </a:t>
            </a:r>
            <a:r>
              <a:rPr lang="en-US" dirty="0" err="1"/>
              <a:t>moddalar</a:t>
            </a:r>
            <a:r>
              <a:rPr lang="en-US" dirty="0"/>
              <a:t> </a:t>
            </a:r>
            <a:r>
              <a:rPr lang="en-US" dirty="0" err="1"/>
              <a:t>sifatida</a:t>
            </a:r>
            <a:r>
              <a:rPr lang="en-US" dirty="0"/>
              <a:t> </a:t>
            </a:r>
            <a:r>
              <a:rPr lang="en-US" dirty="0" err="1"/>
              <a:t>ishlatiladi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Muhim</a:t>
            </a:r>
            <a:r>
              <a:rPr lang="en-US" dirty="0"/>
              <a:t> </a:t>
            </a:r>
            <a:r>
              <a:rPr lang="en-US" dirty="0" err="1"/>
              <a:t>sanoat</a:t>
            </a:r>
            <a:r>
              <a:rPr lang="en-US" dirty="0"/>
              <a:t> </a:t>
            </a:r>
            <a:r>
              <a:rPr lang="en-US" dirty="0" err="1"/>
              <a:t>qo‘llanilishi</a:t>
            </a:r>
            <a:r>
              <a:rPr lang="en-US" dirty="0"/>
              <a:t>:</a:t>
            </a:r>
          </a:p>
          <a:p>
            <a:r>
              <a:rPr lang="en-US" dirty="0"/>
              <a:t> • </a:t>
            </a:r>
            <a:r>
              <a:rPr lang="en-US" dirty="0" err="1"/>
              <a:t>Polimerlar</a:t>
            </a:r>
            <a:r>
              <a:rPr lang="en-US" dirty="0"/>
              <a:t> – </a:t>
            </a:r>
            <a:r>
              <a:rPr lang="en-US" dirty="0" err="1"/>
              <a:t>barqaror</a:t>
            </a:r>
            <a:r>
              <a:rPr lang="en-US" dirty="0"/>
              <a:t> </a:t>
            </a:r>
            <a:r>
              <a:rPr lang="en-US" dirty="0" err="1"/>
              <a:t>materiallar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maxsus</a:t>
            </a:r>
            <a:r>
              <a:rPr lang="en-US" dirty="0"/>
              <a:t> </a:t>
            </a:r>
            <a:r>
              <a:rPr lang="en-US" dirty="0" err="1"/>
              <a:t>qoplamalar</a:t>
            </a:r>
            <a:r>
              <a:rPr lang="en-US" dirty="0"/>
              <a:t> </a:t>
            </a:r>
            <a:r>
              <a:rPr lang="en-US" dirty="0" err="1"/>
              <a:t>ishlab</a:t>
            </a:r>
            <a:r>
              <a:rPr lang="en-US" dirty="0"/>
              <a:t> </a:t>
            </a:r>
            <a:r>
              <a:rPr lang="en-US" dirty="0" err="1"/>
              <a:t>chiqarishda</a:t>
            </a:r>
            <a:r>
              <a:rPr lang="en-US" dirty="0"/>
              <a:t>.</a:t>
            </a:r>
          </a:p>
          <a:p>
            <a:r>
              <a:rPr lang="en-US" dirty="0"/>
              <a:t> • </a:t>
            </a:r>
            <a:r>
              <a:rPr lang="en-US" dirty="0" err="1"/>
              <a:t>Bo‘yoqlar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rang </a:t>
            </a:r>
            <a:r>
              <a:rPr lang="en-US" dirty="0" err="1"/>
              <a:t>beruvchi</a:t>
            </a:r>
            <a:r>
              <a:rPr lang="en-US" dirty="0"/>
              <a:t> </a:t>
            </a:r>
            <a:r>
              <a:rPr lang="en-US" dirty="0" err="1"/>
              <a:t>moddalar</a:t>
            </a:r>
            <a:r>
              <a:rPr lang="en-US" dirty="0"/>
              <a:t> – </a:t>
            </a:r>
            <a:r>
              <a:rPr lang="en-US" dirty="0" err="1"/>
              <a:t>pirazin</a:t>
            </a:r>
            <a:r>
              <a:rPr lang="en-US" dirty="0"/>
              <a:t> </a:t>
            </a:r>
            <a:r>
              <a:rPr lang="en-US" dirty="0" err="1"/>
              <a:t>halqasi</a:t>
            </a:r>
            <a:r>
              <a:rPr lang="en-US" dirty="0"/>
              <a:t> </a:t>
            </a:r>
            <a:r>
              <a:rPr lang="en-US" dirty="0" err="1"/>
              <a:t>barqaror</a:t>
            </a:r>
            <a:r>
              <a:rPr lang="en-US" dirty="0"/>
              <a:t> </a:t>
            </a:r>
            <a:r>
              <a:rPr lang="en-US" dirty="0" err="1"/>
              <a:t>bo‘lgani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, </a:t>
            </a:r>
            <a:r>
              <a:rPr lang="en-US" dirty="0" err="1"/>
              <a:t>bo‘yoqlarning</a:t>
            </a:r>
            <a:r>
              <a:rPr lang="en-US" dirty="0"/>
              <a:t> </a:t>
            </a:r>
            <a:r>
              <a:rPr lang="en-US" dirty="0" err="1"/>
              <a:t>uzoq</a:t>
            </a:r>
            <a:r>
              <a:rPr lang="en-US" dirty="0"/>
              <a:t> </a:t>
            </a:r>
            <a:r>
              <a:rPr lang="en-US" dirty="0" err="1"/>
              <a:t>muddat</a:t>
            </a:r>
            <a:r>
              <a:rPr lang="en-US" dirty="0"/>
              <a:t> </a:t>
            </a:r>
            <a:r>
              <a:rPr lang="en-US" dirty="0" err="1"/>
              <a:t>saqlanishini</a:t>
            </a:r>
            <a:r>
              <a:rPr lang="en-US" dirty="0"/>
              <a:t> </a:t>
            </a:r>
            <a:r>
              <a:rPr lang="en-US" dirty="0" err="1"/>
              <a:t>ta’minlaydi</a:t>
            </a:r>
            <a:r>
              <a:rPr lang="en-US" dirty="0"/>
              <a:t>.</a:t>
            </a:r>
          </a:p>
          <a:p>
            <a:r>
              <a:rPr lang="en-US" dirty="0"/>
              <a:t> • </a:t>
            </a:r>
            <a:r>
              <a:rPr lang="en-US" dirty="0" err="1"/>
              <a:t>Kompleks</a:t>
            </a:r>
            <a:r>
              <a:rPr lang="en-US" dirty="0"/>
              <a:t> </a:t>
            </a:r>
            <a:r>
              <a:rPr lang="en-US" dirty="0" err="1"/>
              <a:t>birikmalar</a:t>
            </a:r>
            <a:r>
              <a:rPr lang="en-US" dirty="0"/>
              <a:t> – </a:t>
            </a:r>
            <a:r>
              <a:rPr lang="en-US" dirty="0" err="1"/>
              <a:t>metall-organik</a:t>
            </a:r>
            <a:r>
              <a:rPr lang="en-US" dirty="0"/>
              <a:t> </a:t>
            </a:r>
            <a:r>
              <a:rPr lang="en-US" dirty="0" err="1"/>
              <a:t>katalizatorlar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sensor </a:t>
            </a:r>
            <a:r>
              <a:rPr lang="en-US" dirty="0" err="1"/>
              <a:t>materiallar</a:t>
            </a:r>
            <a:r>
              <a:rPr lang="en-US" dirty="0"/>
              <a:t> </a:t>
            </a:r>
            <a:r>
              <a:rPr lang="en-US" dirty="0" err="1"/>
              <a:t>ishlab</a:t>
            </a:r>
            <a:r>
              <a:rPr lang="en-US" dirty="0"/>
              <a:t> </a:t>
            </a:r>
            <a:r>
              <a:rPr lang="en-US" dirty="0" err="1"/>
              <a:t>chiqarishda</a:t>
            </a:r>
            <a:r>
              <a:rPr lang="en-US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FF199E3-C354-4E5C-8492-D365542C82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9872" y="671512"/>
            <a:ext cx="4615117" cy="551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012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98C2CA5-F8C4-4F1A-AFF5-0AC3C6CD4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6C04B65-720B-4133-99EB-0B5960139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175" y="557213"/>
            <a:ext cx="6286499" cy="6100762"/>
          </a:xfrm>
        </p:spPr>
        <p:txBody>
          <a:bodyPr/>
          <a:lstStyle/>
          <a:p>
            <a:r>
              <a:rPr lang="en-US" dirty="0"/>
              <a:t>5. </a:t>
            </a:r>
            <a:r>
              <a:rPr lang="en-US" dirty="0" err="1"/>
              <a:t>Biotexnologiya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atrof-muhit</a:t>
            </a:r>
            <a:r>
              <a:rPr lang="en-US" dirty="0"/>
              <a:t> </a:t>
            </a:r>
            <a:r>
              <a:rPr lang="en-US" dirty="0" err="1"/>
              <a:t>muhofazasi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Pirazin</a:t>
            </a:r>
            <a:r>
              <a:rPr lang="en-US" dirty="0"/>
              <a:t> </a:t>
            </a:r>
            <a:r>
              <a:rPr lang="en-US" dirty="0" err="1"/>
              <a:t>hosilalari</a:t>
            </a:r>
            <a:r>
              <a:rPr lang="en-US" dirty="0"/>
              <a:t> </a:t>
            </a:r>
            <a:r>
              <a:rPr lang="en-US" dirty="0" err="1"/>
              <a:t>bioaktiv</a:t>
            </a:r>
            <a:r>
              <a:rPr lang="en-US" dirty="0"/>
              <a:t> </a:t>
            </a:r>
            <a:r>
              <a:rPr lang="en-US" dirty="0" err="1"/>
              <a:t>molekulalar</a:t>
            </a:r>
            <a:r>
              <a:rPr lang="en-US" dirty="0"/>
              <a:t> </a:t>
            </a:r>
            <a:r>
              <a:rPr lang="en-US" dirty="0" err="1"/>
              <a:t>sifatida</a:t>
            </a:r>
            <a:r>
              <a:rPr lang="en-US" dirty="0"/>
              <a:t> </a:t>
            </a:r>
            <a:r>
              <a:rPr lang="en-US" dirty="0" err="1"/>
              <a:t>biologik</a:t>
            </a:r>
            <a:r>
              <a:rPr lang="en-US" dirty="0"/>
              <a:t> </a:t>
            </a:r>
            <a:r>
              <a:rPr lang="en-US" dirty="0" err="1"/>
              <a:t>markerlar</a:t>
            </a:r>
            <a:r>
              <a:rPr lang="en-US" dirty="0"/>
              <a:t>, </a:t>
            </a:r>
            <a:r>
              <a:rPr lang="en-US" dirty="0" err="1"/>
              <a:t>datchiklar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biodegradatsiya</a:t>
            </a:r>
            <a:r>
              <a:rPr lang="en-US" dirty="0"/>
              <a:t> </a:t>
            </a:r>
            <a:r>
              <a:rPr lang="en-US" dirty="0" err="1"/>
              <a:t>jarayonlarida</a:t>
            </a:r>
            <a:r>
              <a:rPr lang="en-US" dirty="0"/>
              <a:t> </a:t>
            </a:r>
            <a:r>
              <a:rPr lang="en-US" dirty="0" err="1"/>
              <a:t>qo‘llaniladi</a:t>
            </a:r>
            <a:r>
              <a:rPr lang="en-US" dirty="0"/>
              <a:t>.</a:t>
            </a:r>
          </a:p>
          <a:p>
            <a:r>
              <a:rPr lang="en-US" dirty="0"/>
              <a:t> • </a:t>
            </a:r>
            <a:r>
              <a:rPr lang="en-US" dirty="0" err="1"/>
              <a:t>Biosensorlar</a:t>
            </a:r>
            <a:r>
              <a:rPr lang="en-US" dirty="0"/>
              <a:t> – </a:t>
            </a:r>
            <a:r>
              <a:rPr lang="en-US" dirty="0" err="1"/>
              <a:t>muhitdagi</a:t>
            </a:r>
            <a:r>
              <a:rPr lang="en-US" dirty="0"/>
              <a:t> </a:t>
            </a:r>
            <a:r>
              <a:rPr lang="en-US" dirty="0" err="1"/>
              <a:t>kimyoviy</a:t>
            </a:r>
            <a:r>
              <a:rPr lang="en-US" dirty="0"/>
              <a:t> </a:t>
            </a:r>
            <a:r>
              <a:rPr lang="en-US" dirty="0" err="1"/>
              <a:t>moddalarning</a:t>
            </a:r>
            <a:r>
              <a:rPr lang="en-US" dirty="0"/>
              <a:t> </a:t>
            </a:r>
            <a:r>
              <a:rPr lang="en-US" dirty="0" err="1"/>
              <a:t>mavjudligini</a:t>
            </a:r>
            <a:r>
              <a:rPr lang="en-US" dirty="0"/>
              <a:t> </a:t>
            </a:r>
            <a:r>
              <a:rPr lang="en-US" dirty="0" err="1"/>
              <a:t>aniqlash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</a:t>
            </a:r>
            <a:r>
              <a:rPr lang="en-US" dirty="0" err="1"/>
              <a:t>ishlatiladi</a:t>
            </a:r>
            <a:r>
              <a:rPr lang="en-US" dirty="0"/>
              <a:t>.</a:t>
            </a:r>
          </a:p>
          <a:p>
            <a:r>
              <a:rPr lang="en-US" dirty="0"/>
              <a:t> • </a:t>
            </a:r>
            <a:r>
              <a:rPr lang="en-US" dirty="0" err="1"/>
              <a:t>Atrof-muhitni</a:t>
            </a:r>
            <a:r>
              <a:rPr lang="en-US" dirty="0"/>
              <a:t> </a:t>
            </a:r>
            <a:r>
              <a:rPr lang="en-US" dirty="0" err="1"/>
              <a:t>tozalash</a:t>
            </a:r>
            <a:r>
              <a:rPr lang="en-US" dirty="0"/>
              <a:t> – </a:t>
            </a:r>
            <a:r>
              <a:rPr lang="en-US" dirty="0" err="1"/>
              <a:t>ba’zi</a:t>
            </a:r>
            <a:r>
              <a:rPr lang="en-US" dirty="0"/>
              <a:t> </a:t>
            </a:r>
            <a:r>
              <a:rPr lang="en-US" dirty="0" err="1"/>
              <a:t>pirazin</a:t>
            </a:r>
            <a:r>
              <a:rPr lang="en-US" dirty="0"/>
              <a:t> </a:t>
            </a:r>
            <a:r>
              <a:rPr lang="en-US" dirty="0" err="1"/>
              <a:t>hosilalari</a:t>
            </a:r>
            <a:r>
              <a:rPr lang="en-US" dirty="0"/>
              <a:t> </a:t>
            </a:r>
            <a:r>
              <a:rPr lang="en-US" dirty="0" err="1"/>
              <a:t>toksik</a:t>
            </a:r>
            <a:r>
              <a:rPr lang="en-US" dirty="0"/>
              <a:t> </a:t>
            </a:r>
            <a:r>
              <a:rPr lang="en-US" dirty="0" err="1"/>
              <a:t>moddalarni</a:t>
            </a:r>
            <a:r>
              <a:rPr lang="en-US" dirty="0"/>
              <a:t> </a:t>
            </a:r>
            <a:r>
              <a:rPr lang="en-US" dirty="0" err="1"/>
              <a:t>parchalashda</a:t>
            </a:r>
            <a:r>
              <a:rPr lang="en-US" dirty="0"/>
              <a:t> </a:t>
            </a:r>
            <a:r>
              <a:rPr lang="en-US" dirty="0" err="1"/>
              <a:t>ishtirok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05FA203-A4A0-4FDB-928A-FAA8C7AA0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0534" y="560549"/>
            <a:ext cx="4855666" cy="615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455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C7C94FE-FB04-4D2B-AA33-476AD4835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4373"/>
            <a:ext cx="2480310" cy="1293028"/>
          </a:xfrm>
        </p:spPr>
        <p:txBody>
          <a:bodyPr/>
          <a:lstStyle/>
          <a:p>
            <a:r>
              <a:rPr lang="en-US" b="1" u="sng" dirty="0" err="1">
                <a:solidFill>
                  <a:schemeClr val="accent6"/>
                </a:solidFill>
              </a:rPr>
              <a:t>Xulosa</a:t>
            </a:r>
            <a:r>
              <a:rPr lang="en-US" b="1" u="sng" dirty="0">
                <a:solidFill>
                  <a:schemeClr val="accent6"/>
                </a:solidFill>
              </a:rPr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AEA5BB9-2DB9-4501-A831-1B105C8433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5"/>
                </a:solidFill>
              </a:rPr>
              <a:t>1,4-Diazin (</a:t>
            </a:r>
            <a:r>
              <a:rPr lang="en-US" sz="2800" b="1" dirty="0" err="1">
                <a:solidFill>
                  <a:schemeClr val="accent5"/>
                </a:solidFill>
              </a:rPr>
              <a:t>pirazin</a:t>
            </a:r>
            <a:r>
              <a:rPr lang="en-US" sz="2800" b="1" dirty="0">
                <a:solidFill>
                  <a:schemeClr val="accent5"/>
                </a:solidFill>
              </a:rPr>
              <a:t>) </a:t>
            </a:r>
            <a:r>
              <a:rPr lang="en-US" sz="2800" b="1" dirty="0" err="1">
                <a:solidFill>
                  <a:schemeClr val="accent5"/>
                </a:solidFill>
              </a:rPr>
              <a:t>va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uning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hosilalari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kimyo</a:t>
            </a:r>
            <a:r>
              <a:rPr lang="en-US" sz="2800" b="1" dirty="0">
                <a:solidFill>
                  <a:schemeClr val="accent5"/>
                </a:solidFill>
              </a:rPr>
              <a:t>, </a:t>
            </a:r>
            <a:r>
              <a:rPr lang="en-US" sz="2800" b="1" dirty="0" err="1">
                <a:solidFill>
                  <a:schemeClr val="accent5"/>
                </a:solidFill>
              </a:rPr>
              <a:t>farmatsevtika</a:t>
            </a:r>
            <a:r>
              <a:rPr lang="en-US" sz="2800" b="1" dirty="0">
                <a:solidFill>
                  <a:schemeClr val="accent5"/>
                </a:solidFill>
              </a:rPr>
              <a:t>, </a:t>
            </a:r>
            <a:r>
              <a:rPr lang="en-US" sz="2800" b="1" dirty="0" err="1">
                <a:solidFill>
                  <a:schemeClr val="accent5"/>
                </a:solidFill>
              </a:rPr>
              <a:t>qishloq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xo‘jaligi</a:t>
            </a:r>
            <a:r>
              <a:rPr lang="en-US" sz="2800" b="1" dirty="0">
                <a:solidFill>
                  <a:schemeClr val="accent5"/>
                </a:solidFill>
              </a:rPr>
              <a:t>, </a:t>
            </a:r>
            <a:r>
              <a:rPr lang="en-US" sz="2800" b="1" dirty="0" err="1">
                <a:solidFill>
                  <a:schemeClr val="accent5"/>
                </a:solidFill>
              </a:rPr>
              <a:t>oziq-ovqat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sanoati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va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biotexnologiya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kabi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ko‘plab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sohalarda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muhim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ahamiyatga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ega</a:t>
            </a:r>
            <a:r>
              <a:rPr lang="en-US" sz="2800" b="1" dirty="0">
                <a:solidFill>
                  <a:schemeClr val="accent5"/>
                </a:solidFill>
              </a:rPr>
              <a:t>.</a:t>
            </a:r>
          </a:p>
          <a:p>
            <a:r>
              <a:rPr lang="en-US" sz="2800" b="1" dirty="0" err="1">
                <a:solidFill>
                  <a:schemeClr val="accent5"/>
                </a:solidFill>
              </a:rPr>
              <a:t>Pirazin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halqasining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barqarorligi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va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reaktivligi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uni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dorivor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moddalardan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tortib</a:t>
            </a:r>
            <a:r>
              <a:rPr lang="en-US" sz="2800" b="1" dirty="0">
                <a:solidFill>
                  <a:schemeClr val="accent5"/>
                </a:solidFill>
              </a:rPr>
              <a:t>, </a:t>
            </a:r>
            <a:r>
              <a:rPr lang="en-US" sz="2800" b="1" dirty="0" err="1">
                <a:solidFill>
                  <a:schemeClr val="accent5"/>
                </a:solidFill>
              </a:rPr>
              <a:t>ekologik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datchiklarga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qadar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keng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qo‘llash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imkonini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beradi</a:t>
            </a:r>
            <a:r>
              <a:rPr lang="en-US" sz="2800" b="1" dirty="0">
                <a:solidFill>
                  <a:schemeClr val="accent5"/>
                </a:solidFill>
              </a:rPr>
              <a:t>. </a:t>
            </a:r>
            <a:r>
              <a:rPr lang="en-US" sz="2800" b="1" dirty="0" err="1">
                <a:solidFill>
                  <a:schemeClr val="accent5"/>
                </a:solidFill>
              </a:rPr>
              <a:t>Ushbu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moddaning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kelajakda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yangi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tibbiy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va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texnologik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ishlanmalar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uchun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yanada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katta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ahamiyat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kasb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etishi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kutilmoqda</a:t>
            </a:r>
            <a:r>
              <a:rPr lang="en-US" sz="2800" b="1" dirty="0">
                <a:solidFill>
                  <a:schemeClr val="accent5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8837825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62F57FA-0293-4EAC-AEFE-0383B499C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75" y="764372"/>
            <a:ext cx="10558463" cy="5110647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accent1"/>
                </a:solidFill>
              </a:rPr>
              <a:t>!</a:t>
            </a:r>
            <a:r>
              <a:rPr lang="en-US" sz="5400" b="1" dirty="0" err="1">
                <a:solidFill>
                  <a:schemeClr val="accent1"/>
                </a:solidFill>
              </a:rPr>
              <a:t>E’tiboringiz</a:t>
            </a:r>
            <a:r>
              <a:rPr lang="en-US" sz="5400" b="1" dirty="0">
                <a:solidFill>
                  <a:schemeClr val="accent1"/>
                </a:solidFill>
              </a:rPr>
              <a:t> </a:t>
            </a:r>
            <a:r>
              <a:rPr lang="en-US" sz="5400" b="1" dirty="0" err="1">
                <a:solidFill>
                  <a:schemeClr val="accent1"/>
                </a:solidFill>
              </a:rPr>
              <a:t>uchun</a:t>
            </a:r>
            <a:r>
              <a:rPr lang="en-US" sz="5400" b="1" dirty="0">
                <a:solidFill>
                  <a:schemeClr val="accent1"/>
                </a:solidFill>
              </a:rPr>
              <a:t> </a:t>
            </a:r>
            <a:r>
              <a:rPr lang="en-US" sz="5400" b="1" dirty="0" err="1">
                <a:solidFill>
                  <a:schemeClr val="accent1"/>
                </a:solidFill>
              </a:rPr>
              <a:t>rahmat</a:t>
            </a:r>
            <a:r>
              <a:rPr lang="en-US" sz="5400" b="1" dirty="0">
                <a:solidFill>
                  <a:schemeClr val="accent1"/>
                </a:solidFill>
              </a:rPr>
              <a:t>!</a:t>
            </a:r>
            <a:r>
              <a:rPr lang="en-US" sz="5400" dirty="0">
                <a:solidFill>
                  <a:schemeClr val="accent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09536265"/>
      </p:ext>
    </p:extLst>
  </p:cSld>
  <p:clrMapOvr>
    <a:masterClrMapping/>
  </p:clrMapOvr>
  <p:transition spd="slow">
    <p:randomBar dir="vert"/>
  </p:transition>
</p:sld>
</file>

<file path=ppt/theme/theme1.xml><?xml version="1.0" encoding="utf-8"?>
<a:theme xmlns:a="http://schemas.openxmlformats.org/drawingml/2006/main" name="Vapor Trail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Vapor Trail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apor Trail" id="{4FDF2955-7D9C-493C-B9F9-C205151B46CD}" vid="{2B2A868B-6BC2-4B3E-98B9-1258F41035D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612</TotalTime>
  <Words>1038</Words>
  <Application>Microsoft Office PowerPoint</Application>
  <PresentationFormat>Произвольный</PresentationFormat>
  <Paragraphs>106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Vapor Trail</vt:lpstr>
      <vt:lpstr>Презентация PowerPoint</vt:lpstr>
      <vt:lpstr>1,4-Diazin (pirazin).Olinish usullari,kimyoviy xossalari</vt:lpstr>
      <vt:lpstr>                             kirish:</vt:lpstr>
      <vt:lpstr>1,4-Diazinning fizik-kimyoviy xossalari</vt:lpstr>
      <vt:lpstr>Kimyoviy xossalari</vt:lpstr>
      <vt:lpstr>Elektrofill almashinish reaksialari</vt:lpstr>
      <vt:lpstr>Презентация PowerPoint</vt:lpstr>
      <vt:lpstr>Sintez usullari:</vt:lpstr>
      <vt:lpstr>Презентация PowerPoint</vt:lpstr>
      <vt:lpstr>Sintez turlari</vt:lpstr>
      <vt:lpstr>Sintez usullari:aminosiklizatsiya</vt:lpstr>
      <vt:lpstr>1,4-Diazinlarning Qo'llanilishi:</vt:lpstr>
      <vt:lpstr>Презентация PowerPoint</vt:lpstr>
      <vt:lpstr>Презентация PowerPoint</vt:lpstr>
      <vt:lpstr>Презентация PowerPoint</vt:lpstr>
      <vt:lpstr>Презентация PowerPoint</vt:lpstr>
      <vt:lpstr>Xulosa:</vt:lpstr>
      <vt:lpstr>!E’tiboringiz uchun rahmat!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1,4-Diazinlar (pirazinlar).Olinish usullari,kimyoviyxossalari</dc:title>
  <dc:creator>Nurbek</dc:creator>
  <cp:lastModifiedBy>ADMIN</cp:lastModifiedBy>
  <cp:revision>44</cp:revision>
  <dcterms:created xsi:type="dcterms:W3CDTF">2025-03-01T16:39:45Z</dcterms:created>
  <dcterms:modified xsi:type="dcterms:W3CDTF">2025-05-02T07:13:02Z</dcterms:modified>
</cp:coreProperties>
</file>