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A0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828800"/>
            <a:ext cx="12191695" cy="9144"/>
          </a:xfrm>
          <a:prstGeom prst="rect">
            <a:avLst/>
          </a:prstGeom>
          <a:solidFill>
            <a:srgbClr val="2323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2286000"/>
            <a:ext cx="12191695" cy="9144"/>
          </a:xfrm>
          <a:prstGeom prst="rect">
            <a:avLst/>
          </a:prstGeom>
          <a:solidFill>
            <a:srgbClr val="2323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0" y="2743200"/>
            <a:ext cx="12191695" cy="9144"/>
          </a:xfrm>
          <a:prstGeom prst="rect">
            <a:avLst/>
          </a:prstGeom>
          <a:solidFill>
            <a:srgbClr val="2323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0" y="3200400"/>
            <a:ext cx="12191695" cy="9144"/>
          </a:xfrm>
          <a:prstGeom prst="rect">
            <a:avLst/>
          </a:prstGeom>
          <a:solidFill>
            <a:srgbClr val="2323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0" y="3657600"/>
            <a:ext cx="12191695" cy="9144"/>
          </a:xfrm>
          <a:prstGeom prst="rect">
            <a:avLst/>
          </a:prstGeom>
          <a:solidFill>
            <a:srgbClr val="2323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0" y="4114800"/>
            <a:ext cx="12191695" cy="9144"/>
          </a:xfrm>
          <a:prstGeom prst="rect">
            <a:avLst/>
          </a:prstGeom>
          <a:solidFill>
            <a:srgbClr val="2323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0" y="4572000"/>
            <a:ext cx="12191695" cy="9144"/>
          </a:xfrm>
          <a:prstGeom prst="rect">
            <a:avLst/>
          </a:prstGeom>
          <a:solidFill>
            <a:srgbClr val="2323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0" y="5029200"/>
            <a:ext cx="12191695" cy="9144"/>
          </a:xfrm>
          <a:prstGeom prst="rect">
            <a:avLst/>
          </a:prstGeom>
          <a:solidFill>
            <a:srgbClr val="2323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0" y="5486400"/>
            <a:ext cx="12191695" cy="9144"/>
          </a:xfrm>
          <a:prstGeom prst="rect">
            <a:avLst/>
          </a:prstGeom>
          <a:solidFill>
            <a:srgbClr val="2323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731520" y="1371600"/>
            <a:ext cx="27432" cy="4114800"/>
          </a:xfrm>
          <a:prstGeom prst="rect">
            <a:avLst/>
          </a:prstGeom>
          <a:solidFill>
            <a:srgbClr val="00D2D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731520" y="2926080"/>
            <a:ext cx="4572000" cy="36576"/>
          </a:xfrm>
          <a:prstGeom prst="rect">
            <a:avLst/>
          </a:prstGeom>
          <a:solidFill>
            <a:srgbClr val="00D2D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Oval 13"/>
          <p:cNvSpPr/>
          <p:nvPr/>
        </p:nvSpPr>
        <p:spPr>
          <a:xfrm>
            <a:off x="658368" y="2880360"/>
            <a:ext cx="164592" cy="164592"/>
          </a:xfrm>
          <a:prstGeom prst="ellipse">
            <a:avLst/>
          </a:prstGeom>
          <a:solidFill>
            <a:srgbClr val="00D2D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97280" y="1645920"/>
            <a:ext cx="1005840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000" b="1">
                <a:solidFill>
                  <a:srgbClr val="E6E8F0"/>
                </a:solidFill>
              </a:defRPr>
            </a:pPr>
            <a:r>
              <a:t>SOCIALLY-POLITICAL PROCESSES</a:t>
            </a:r>
            <a:br/>
            <a:r>
              <a:t>IN UZBEKISTAN ON THE EVE OF INDEPENDENCE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97280" y="3108960"/>
            <a:ext cx="100584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>
                <a:solidFill>
                  <a:srgbClr val="787D8C"/>
                </a:solidFill>
              </a:defRPr>
            </a:pPr>
            <a:r>
              <a:t>1980-yillar - 1991-yil (Sovet Ittifoqi parchalanish davri)</a:t>
            </a:r>
          </a:p>
        </p:txBody>
      </p:sp>
      <p:sp>
        <p:nvSpPr>
          <p:cNvPr id="17" name="Rectangle 16"/>
          <p:cNvSpPr/>
          <p:nvPr/>
        </p:nvSpPr>
        <p:spPr>
          <a:xfrm>
            <a:off x="0" y="6217920"/>
            <a:ext cx="12191695" cy="640080"/>
          </a:xfrm>
          <a:prstGeom prst="rect">
            <a:avLst/>
          </a:prstGeom>
          <a:solidFill>
            <a:srgbClr val="16161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457200" y="630936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>
                <a:solidFill>
                  <a:srgbClr val="373748"/>
                </a:solidFill>
                <a:latin typeface="Consolas"/>
              </a:defRPr>
            </a:pPr>
            <a:r>
              <a:t>SOCIAL-POLITICAL PROCESSES • PRE-INDEPENDENCE UZBEKISTAN • 1980s-1991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6161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0A0A0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005840"/>
            <a:ext cx="12191695" cy="27432"/>
          </a:xfrm>
          <a:prstGeom prst="rect">
            <a:avLst/>
          </a:prstGeom>
          <a:solidFill>
            <a:srgbClr val="00D2D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10789920" y="0"/>
            <a:ext cx="1401775" cy="1005840"/>
          </a:xfrm>
          <a:prstGeom prst="rect">
            <a:avLst/>
          </a:prstGeom>
          <a:solidFill>
            <a:srgbClr val="2323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48640" y="228600"/>
            <a:ext cx="96012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E6E8F0"/>
                </a:solidFill>
              </a:defRPr>
            </a:pPr>
            <a:r>
              <a:t>Asosiy voqealar xronologiyasi (1985-1991)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3200400"/>
            <a:ext cx="11277295" cy="27432"/>
          </a:xfrm>
          <a:prstGeom prst="rect">
            <a:avLst/>
          </a:prstGeom>
          <a:solidFill>
            <a:srgbClr val="37374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457200" y="3200400"/>
            <a:ext cx="7315200" cy="27432"/>
          </a:xfrm>
          <a:prstGeom prst="rect">
            <a:avLst/>
          </a:prstGeom>
          <a:solidFill>
            <a:srgbClr val="00D2D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574014" y="2788920"/>
            <a:ext cx="1645920" cy="594360"/>
          </a:xfrm>
          <a:prstGeom prst="rect">
            <a:avLst/>
          </a:prstGeom>
          <a:solidFill>
            <a:srgbClr val="232330"/>
          </a:solidFill>
          <a:ln w="19050">
            <a:solidFill>
              <a:srgbClr val="00D2D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574014" y="2834640"/>
            <a:ext cx="164592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600" b="1">
                <a:solidFill>
                  <a:srgbClr val="00D2D2"/>
                </a:solidFill>
              </a:defRPr>
            </a:pPr>
            <a:r>
              <a:t>1985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36854" y="3566160"/>
            <a:ext cx="1920240" cy="2194560"/>
          </a:xfrm>
          <a:prstGeom prst="rect">
            <a:avLst/>
          </a:prstGeom>
          <a:solidFill>
            <a:srgbClr val="232330"/>
          </a:solidFill>
          <a:ln w="6350">
            <a:solidFill>
              <a:srgbClr val="37374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28294" y="3703320"/>
            <a:ext cx="1737360" cy="1920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C8CDD7"/>
                </a:solidFill>
              </a:defRPr>
            </a:pPr>
            <a:r>
              <a:t>Gorbachyov</a:t>
            </a:r>
            <a:br/>
            <a:r>
              <a:t>'perestroyka'ni</a:t>
            </a:r>
            <a:br/>
            <a:r>
              <a:t>boshladi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453563" y="2788920"/>
            <a:ext cx="1645920" cy="594360"/>
          </a:xfrm>
          <a:prstGeom prst="rect">
            <a:avLst/>
          </a:prstGeom>
          <a:solidFill>
            <a:srgbClr val="232330"/>
          </a:solidFill>
          <a:ln w="19050">
            <a:solidFill>
              <a:srgbClr val="00D2D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2453563" y="2834640"/>
            <a:ext cx="164592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600" b="1">
                <a:solidFill>
                  <a:srgbClr val="00D2D2"/>
                </a:solidFill>
              </a:defRPr>
            </a:pPr>
            <a:r>
              <a:t>1987</a:t>
            </a:r>
          </a:p>
        </p:txBody>
      </p:sp>
      <p:sp>
        <p:nvSpPr>
          <p:cNvPr id="15" name="Rectangle 14"/>
          <p:cNvSpPr/>
          <p:nvPr/>
        </p:nvSpPr>
        <p:spPr>
          <a:xfrm>
            <a:off x="2316403" y="3566160"/>
            <a:ext cx="1920240" cy="2194560"/>
          </a:xfrm>
          <a:prstGeom prst="rect">
            <a:avLst/>
          </a:prstGeom>
          <a:solidFill>
            <a:srgbClr val="232330"/>
          </a:solidFill>
          <a:ln w="6350">
            <a:solidFill>
              <a:srgbClr val="37374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2407843" y="3703320"/>
            <a:ext cx="1737360" cy="1920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C8CDD7"/>
                </a:solidFill>
              </a:defRPr>
            </a:pPr>
            <a:r>
              <a:t>'Paxta ishi'</a:t>
            </a:r>
            <a:br/>
            <a:r>
              <a:t>tergovi</a:t>
            </a:r>
            <a:br/>
            <a:r>
              <a:t>boshlandi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333113" y="2788920"/>
            <a:ext cx="1645920" cy="594360"/>
          </a:xfrm>
          <a:prstGeom prst="rect">
            <a:avLst/>
          </a:prstGeom>
          <a:solidFill>
            <a:srgbClr val="232330"/>
          </a:solidFill>
          <a:ln w="19050">
            <a:solidFill>
              <a:srgbClr val="00D2D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4333113" y="2834640"/>
            <a:ext cx="164592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600" b="1">
                <a:solidFill>
                  <a:srgbClr val="00D2D2"/>
                </a:solidFill>
              </a:defRPr>
            </a:pPr>
            <a:r>
              <a:t>1989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195953" y="3566160"/>
            <a:ext cx="1920240" cy="2194560"/>
          </a:xfrm>
          <a:prstGeom prst="rect">
            <a:avLst/>
          </a:prstGeom>
          <a:solidFill>
            <a:srgbClr val="232330"/>
          </a:solidFill>
          <a:ln w="6350">
            <a:solidFill>
              <a:srgbClr val="37374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4287393" y="3703320"/>
            <a:ext cx="1737360" cy="1920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C8CDD7"/>
                </a:solidFill>
              </a:defRPr>
            </a:pPr>
            <a:r>
              <a:t>Karimov</a:t>
            </a:r>
            <a:br/>
            <a:r>
              <a:t>rahbarlikka</a:t>
            </a:r>
            <a:br/>
            <a:r>
              <a:t>keldi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212662" y="2788920"/>
            <a:ext cx="1645920" cy="594360"/>
          </a:xfrm>
          <a:prstGeom prst="rect">
            <a:avLst/>
          </a:prstGeom>
          <a:solidFill>
            <a:srgbClr val="232330"/>
          </a:solidFill>
          <a:ln w="19050">
            <a:solidFill>
              <a:srgbClr val="00D2D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6212662" y="2834640"/>
            <a:ext cx="164592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600" b="1">
                <a:solidFill>
                  <a:srgbClr val="00D2D2"/>
                </a:solidFill>
              </a:defRPr>
            </a:pPr>
            <a:r>
              <a:t>1990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075502" y="3566160"/>
            <a:ext cx="1920240" cy="2194560"/>
          </a:xfrm>
          <a:prstGeom prst="rect">
            <a:avLst/>
          </a:prstGeom>
          <a:solidFill>
            <a:srgbClr val="232330"/>
          </a:solidFill>
          <a:ln w="6350">
            <a:solidFill>
              <a:srgbClr val="37374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6166942" y="3703320"/>
            <a:ext cx="1737360" cy="1920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C8CDD7"/>
                </a:solidFill>
              </a:defRPr>
            </a:pPr>
            <a:r>
              <a:t>Prezident</a:t>
            </a:r>
            <a:br/>
            <a:r>
              <a:t>lavozimi</a:t>
            </a:r>
            <a:br/>
            <a:r>
              <a:t>tashkil etildi</a:t>
            </a:r>
          </a:p>
        </p:txBody>
      </p:sp>
      <p:sp>
        <p:nvSpPr>
          <p:cNvPr id="25" name="Rectangle 24"/>
          <p:cNvSpPr/>
          <p:nvPr/>
        </p:nvSpPr>
        <p:spPr>
          <a:xfrm>
            <a:off x="8092211" y="2788920"/>
            <a:ext cx="1645920" cy="594360"/>
          </a:xfrm>
          <a:prstGeom prst="rect">
            <a:avLst/>
          </a:prstGeom>
          <a:solidFill>
            <a:srgbClr val="232330"/>
          </a:solidFill>
          <a:ln w="19050">
            <a:solidFill>
              <a:srgbClr val="00D2D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8092211" y="2834640"/>
            <a:ext cx="164592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600" b="1">
                <a:solidFill>
                  <a:srgbClr val="00D2D2"/>
                </a:solidFill>
              </a:defRPr>
            </a:pPr>
            <a:r>
              <a:t>1991</a:t>
            </a:r>
          </a:p>
        </p:txBody>
      </p:sp>
      <p:sp>
        <p:nvSpPr>
          <p:cNvPr id="27" name="Rectangle 26"/>
          <p:cNvSpPr/>
          <p:nvPr/>
        </p:nvSpPr>
        <p:spPr>
          <a:xfrm>
            <a:off x="7955051" y="3566160"/>
            <a:ext cx="1920240" cy="2194560"/>
          </a:xfrm>
          <a:prstGeom prst="rect">
            <a:avLst/>
          </a:prstGeom>
          <a:solidFill>
            <a:srgbClr val="232330"/>
          </a:solidFill>
          <a:ln w="6350">
            <a:solidFill>
              <a:srgbClr val="37374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8046491" y="3703320"/>
            <a:ext cx="1737360" cy="1920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C8CDD7"/>
                </a:solidFill>
              </a:defRPr>
            </a:pPr>
            <a:r>
              <a:t>Avgust</a:t>
            </a:r>
            <a:br/>
            <a:r>
              <a:t>putch -</a:t>
            </a:r>
            <a:br/>
            <a:r>
              <a:t>GKChP</a:t>
            </a:r>
          </a:p>
        </p:txBody>
      </p:sp>
      <p:sp>
        <p:nvSpPr>
          <p:cNvPr id="29" name="Rectangle 28"/>
          <p:cNvSpPr/>
          <p:nvPr/>
        </p:nvSpPr>
        <p:spPr>
          <a:xfrm>
            <a:off x="9971760" y="2788920"/>
            <a:ext cx="1645920" cy="594360"/>
          </a:xfrm>
          <a:prstGeom prst="rect">
            <a:avLst/>
          </a:prstGeom>
          <a:solidFill>
            <a:srgbClr val="232330"/>
          </a:solidFill>
          <a:ln w="19050">
            <a:solidFill>
              <a:srgbClr val="00D2D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9971760" y="2834640"/>
            <a:ext cx="164592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600" b="1">
                <a:solidFill>
                  <a:srgbClr val="00D2D2"/>
                </a:solidFill>
              </a:defRPr>
            </a:pPr>
            <a:r>
              <a:t>1991</a:t>
            </a:r>
          </a:p>
        </p:txBody>
      </p:sp>
      <p:sp>
        <p:nvSpPr>
          <p:cNvPr id="31" name="Rectangle 30"/>
          <p:cNvSpPr/>
          <p:nvPr/>
        </p:nvSpPr>
        <p:spPr>
          <a:xfrm>
            <a:off x="9834600" y="3566160"/>
            <a:ext cx="1920240" cy="2194560"/>
          </a:xfrm>
          <a:prstGeom prst="rect">
            <a:avLst/>
          </a:prstGeom>
          <a:solidFill>
            <a:srgbClr val="232330"/>
          </a:solidFill>
          <a:ln w="6350">
            <a:solidFill>
              <a:srgbClr val="37374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9926040" y="3703320"/>
            <a:ext cx="1737360" cy="1920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C8CDD7"/>
                </a:solidFill>
              </a:defRPr>
            </a:pPr>
            <a:r>
              <a:t>1-sentabr:</a:t>
            </a:r>
            <a:br/>
            <a:r>
              <a:t>Mustaqillik</a:t>
            </a:r>
          </a:p>
        </p:txBody>
      </p:sp>
      <p:sp>
        <p:nvSpPr>
          <p:cNvPr id="33" name="Rectangle 32"/>
          <p:cNvSpPr/>
          <p:nvPr/>
        </p:nvSpPr>
        <p:spPr>
          <a:xfrm>
            <a:off x="0" y="6583680"/>
            <a:ext cx="12191695" cy="274320"/>
          </a:xfrm>
          <a:prstGeom prst="rect">
            <a:avLst/>
          </a:prstGeom>
          <a:solidFill>
            <a:srgbClr val="0A0A0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365760" y="6601968"/>
            <a:ext cx="109728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373748"/>
                </a:solidFill>
                <a:latin typeface="Consolas"/>
              </a:defRPr>
            </a:pPr>
            <a:r>
              <a:t>SOCIAL-POLITICAL PROCESSES • PRE-INDEPENDENCE UZBEKISTAN • DARK PROFESSIONAL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6161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0A0A0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005840"/>
            <a:ext cx="12191695" cy="27432"/>
          </a:xfrm>
          <a:prstGeom prst="rect">
            <a:avLst/>
          </a:prstGeom>
          <a:solidFill>
            <a:srgbClr val="00D2D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10789920" y="0"/>
            <a:ext cx="1401775" cy="1005840"/>
          </a:xfrm>
          <a:prstGeom prst="rect">
            <a:avLst/>
          </a:prstGeom>
          <a:solidFill>
            <a:srgbClr val="2323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48640" y="228600"/>
            <a:ext cx="96012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E6E8F0"/>
                </a:solidFill>
              </a:defRPr>
            </a:pPr>
            <a:r>
              <a:t>Prezidentlik instituti va davlat mustaqilligi</a:t>
            </a:r>
          </a:p>
        </p:txBody>
      </p:sp>
      <p:sp>
        <p:nvSpPr>
          <p:cNvPr id="7" name="Rectangle 6"/>
          <p:cNvSpPr/>
          <p:nvPr/>
        </p:nvSpPr>
        <p:spPr>
          <a:xfrm>
            <a:off x="274320" y="1280160"/>
            <a:ext cx="5669280" cy="5303520"/>
          </a:xfrm>
          <a:prstGeom prst="rect">
            <a:avLst/>
          </a:prstGeom>
          <a:solidFill>
            <a:srgbClr val="232330"/>
          </a:solidFill>
          <a:ln w="6350">
            <a:solidFill>
              <a:srgbClr val="37374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274320" y="1280160"/>
            <a:ext cx="36576" cy="5303520"/>
          </a:xfrm>
          <a:prstGeom prst="rect">
            <a:avLst/>
          </a:prstGeom>
          <a:solidFill>
            <a:srgbClr val="00D2D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48640" y="1554480"/>
            <a:ext cx="5212080" cy="484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600"/>
              </a:spcAft>
              <a:defRPr sz="2000" b="1">
                <a:solidFill>
                  <a:srgbClr val="00D2D2"/>
                </a:solidFill>
              </a:defRPr>
            </a:pPr>
            <a:r>
              <a:t>Prezidentlik tashkil etilishi</a:t>
            </a:r>
          </a:p>
          <a:p>
            <a:pPr>
              <a:spcAft>
                <a:spcPts val="1300"/>
              </a:spcAft>
              <a:defRPr sz="1600">
                <a:solidFill>
                  <a:srgbClr val="C8CDD7"/>
                </a:solidFill>
              </a:defRPr>
            </a:pPr>
            <a:r>
              <a:t>›  1990-yil 23-mart: O'zbekiston SSR Prezidenti lavozimi yaratildi</a:t>
            </a:r>
          </a:p>
          <a:p>
            <a:pPr>
              <a:spcAft>
                <a:spcPts val="1300"/>
              </a:spcAft>
              <a:defRPr sz="1600">
                <a:solidFill>
                  <a:srgbClr val="C8CDD7"/>
                </a:solidFill>
              </a:defRPr>
            </a:pPr>
            <a:r>
              <a:t>›  1990-yil 24-mart: I.A. Karimov birinchi Prezident etib saylandi</a:t>
            </a:r>
          </a:p>
          <a:p>
            <a:pPr>
              <a:spcAft>
                <a:spcPts val="1300"/>
              </a:spcAft>
              <a:defRPr sz="1600">
                <a:solidFill>
                  <a:srgbClr val="C8CDD7"/>
                </a:solidFill>
              </a:defRPr>
            </a:pPr>
            <a:r>
              <a:t>›  Konstitutsiyaga o'zgartirishlar kiritildi</a:t>
            </a:r>
          </a:p>
          <a:p>
            <a:pPr>
              <a:spcAft>
                <a:spcPts val="1300"/>
              </a:spcAft>
              <a:defRPr sz="1600">
                <a:solidFill>
                  <a:srgbClr val="C8CDD7"/>
                </a:solidFill>
              </a:defRPr>
            </a:pPr>
            <a:r>
              <a:t>›  Davlat boshqaruvi tizimini mustahkamlash</a:t>
            </a:r>
          </a:p>
        </p:txBody>
      </p:sp>
      <p:sp>
        <p:nvSpPr>
          <p:cNvPr id="10" name="Rectangle 9"/>
          <p:cNvSpPr/>
          <p:nvPr/>
        </p:nvSpPr>
        <p:spPr>
          <a:xfrm>
            <a:off x="6217920" y="1280160"/>
            <a:ext cx="5669280" cy="5303520"/>
          </a:xfrm>
          <a:prstGeom prst="rect">
            <a:avLst/>
          </a:prstGeom>
          <a:solidFill>
            <a:srgbClr val="232330"/>
          </a:solidFill>
          <a:ln w="6350">
            <a:solidFill>
              <a:srgbClr val="37374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6217920" y="1280160"/>
            <a:ext cx="36576" cy="5303520"/>
          </a:xfrm>
          <a:prstGeom prst="rect">
            <a:avLst/>
          </a:prstGeom>
          <a:solidFill>
            <a:srgbClr val="00D2D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492240" y="1554480"/>
            <a:ext cx="5212080" cy="484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600"/>
              </a:spcAft>
              <a:defRPr sz="2000" b="1">
                <a:solidFill>
                  <a:srgbClr val="00D2D2"/>
                </a:solidFill>
              </a:defRPr>
            </a:pPr>
            <a:r>
              <a:t>1991-yil avgust voqealari</a:t>
            </a:r>
          </a:p>
          <a:p>
            <a:pPr>
              <a:spcAft>
                <a:spcPts val="1300"/>
              </a:spcAft>
              <a:defRPr sz="1600">
                <a:solidFill>
                  <a:srgbClr val="C8CDD7"/>
                </a:solidFill>
              </a:defRPr>
            </a:pPr>
            <a:r>
              <a:t>›  Avgust putch: GKChP (Favqulodda vaziyat Davlat Qo'mitasi)</a:t>
            </a:r>
          </a:p>
          <a:p>
            <a:pPr>
              <a:spcAft>
                <a:spcPts val="1300"/>
              </a:spcAft>
              <a:defRPr sz="1600">
                <a:solidFill>
                  <a:srgbClr val="C8CDD7"/>
                </a:solidFill>
              </a:defRPr>
            </a:pPr>
            <a:r>
              <a:t>›  21-avgust: Karimov GKChP farmonlarini konstitutsiyaga zid deb e'lon qildi</a:t>
            </a:r>
          </a:p>
          <a:p>
            <a:pPr>
              <a:spcAft>
                <a:spcPts val="1300"/>
              </a:spcAft>
              <a:defRPr sz="1600">
                <a:solidFill>
                  <a:srgbClr val="C8CDD7"/>
                </a:solidFill>
              </a:defRPr>
            </a:pPr>
            <a:r>
              <a:t>›  25-avgust: KGB va Ichki ishlar vazirligi Prezidentga bo'ysundi</a:t>
            </a:r>
          </a:p>
          <a:p>
            <a:pPr>
              <a:spcAft>
                <a:spcPts val="1300"/>
              </a:spcAft>
              <a:defRPr sz="1600">
                <a:solidFill>
                  <a:srgbClr val="C8CDD7"/>
                </a:solidFill>
              </a:defRPr>
            </a:pPr>
            <a:r>
              <a:t>›  28-avgust: O'zbekiston KP SSSR KP bilan aloqasini uzdi</a:t>
            </a:r>
          </a:p>
        </p:txBody>
      </p:sp>
      <p:sp>
        <p:nvSpPr>
          <p:cNvPr id="13" name="Rectangle 12"/>
          <p:cNvSpPr/>
          <p:nvPr/>
        </p:nvSpPr>
        <p:spPr>
          <a:xfrm>
            <a:off x="0" y="6583680"/>
            <a:ext cx="12191695" cy="274320"/>
          </a:xfrm>
          <a:prstGeom prst="rect">
            <a:avLst/>
          </a:prstGeom>
          <a:solidFill>
            <a:srgbClr val="0A0A0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365760" y="6601968"/>
            <a:ext cx="109728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373748"/>
                </a:solidFill>
                <a:latin typeface="Consolas"/>
              </a:defRPr>
            </a:pPr>
            <a:r>
              <a:t>SOCIAL-POLITICAL PROCESSES • PRE-INDEPENDENCE UZBEKISTAN • DARK PROFESSIONAL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6161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0A0A0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005840"/>
            <a:ext cx="12191695" cy="27432"/>
          </a:xfrm>
          <a:prstGeom prst="rect">
            <a:avLst/>
          </a:prstGeom>
          <a:solidFill>
            <a:srgbClr val="00D2D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10789920" y="0"/>
            <a:ext cx="1401775" cy="1005840"/>
          </a:xfrm>
          <a:prstGeom prst="rect">
            <a:avLst/>
          </a:prstGeom>
          <a:solidFill>
            <a:srgbClr val="2323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48640" y="228600"/>
            <a:ext cx="96012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E6E8F0"/>
                </a:solidFill>
              </a:defRPr>
            </a:pPr>
            <a:r>
              <a:t>Mustaqillikka erishish: oxirgi bosqichlar</a:t>
            </a:r>
          </a:p>
        </p:txBody>
      </p:sp>
      <p:sp>
        <p:nvSpPr>
          <p:cNvPr id="7" name="Rectangle 6"/>
          <p:cNvSpPr/>
          <p:nvPr/>
        </p:nvSpPr>
        <p:spPr>
          <a:xfrm>
            <a:off x="365760" y="1280160"/>
            <a:ext cx="11460175" cy="5303520"/>
          </a:xfrm>
          <a:prstGeom prst="rect">
            <a:avLst/>
          </a:prstGeom>
          <a:solidFill>
            <a:srgbClr val="232330"/>
          </a:solidFill>
          <a:ln w="6350">
            <a:solidFill>
              <a:srgbClr val="37374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365760" y="1280160"/>
            <a:ext cx="36576" cy="5303520"/>
          </a:xfrm>
          <a:prstGeom prst="rect">
            <a:avLst/>
          </a:prstGeom>
          <a:solidFill>
            <a:srgbClr val="00D2D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1554480"/>
            <a:ext cx="10789920" cy="484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600"/>
              </a:spcAft>
              <a:defRPr sz="1800">
                <a:solidFill>
                  <a:srgbClr val="C8CDD7"/>
                </a:solidFill>
              </a:defRPr>
            </a:pPr>
            <a:r>
              <a:t>›  1991-yil 31-avgust: O'zbekiston mustaqilligi haqida Deklaratsiya qabul qilindi</a:t>
            </a:r>
          </a:p>
          <a:p>
            <a:pPr>
              <a:spcAft>
                <a:spcPts val="1600"/>
              </a:spcAft>
              <a:defRPr sz="1800">
                <a:solidFill>
                  <a:srgbClr val="C8CDD7"/>
                </a:solidFill>
              </a:defRPr>
            </a:pPr>
            <a:r>
              <a:t>›  1991-yil 1-sentabr: O'zbekiston mustaqilligi rasmiy e'lon qilindi</a:t>
            </a:r>
          </a:p>
          <a:p>
            <a:pPr>
              <a:spcAft>
                <a:spcPts val="1600"/>
              </a:spcAft>
              <a:defRPr sz="1800">
                <a:solidFill>
                  <a:srgbClr val="C8CDD7"/>
                </a:solidFill>
              </a:defRPr>
            </a:pPr>
            <a:r>
              <a:t>›  Mirziyoyev Sh. 'Biz yangi bosqichda milliy rivojlanishimizni ishonch bilan davom ettiramiz'</a:t>
            </a:r>
          </a:p>
          <a:p>
            <a:pPr>
              <a:spcAft>
                <a:spcPts val="1600"/>
              </a:spcAft>
              <a:defRPr sz="1800">
                <a:solidFill>
                  <a:srgbClr val="C8CDD7"/>
                </a:solidFill>
              </a:defRPr>
            </a:pPr>
            <a:r>
              <a:t>›  Tinch yo'l bilan mustaqillikka erishildi - zoʻravonliksiz</a:t>
            </a:r>
          </a:p>
          <a:p>
            <a:pPr>
              <a:spcAft>
                <a:spcPts val="1600"/>
              </a:spcAft>
              <a:defRPr sz="1800">
                <a:solidFill>
                  <a:srgbClr val="C8CDD7"/>
                </a:solidFill>
              </a:defRPr>
            </a:pPr>
            <a:r>
              <a:t>›  Milliy-diniy qadriyatlar, madaniyat, tarixni qayta tiklash boshlandi</a:t>
            </a:r>
          </a:p>
          <a:p>
            <a:pPr>
              <a:spcAft>
                <a:spcPts val="1600"/>
              </a:spcAft>
              <a:defRPr sz="1800">
                <a:solidFill>
                  <a:srgbClr val="C8CDD7"/>
                </a:solidFill>
              </a:defRPr>
            </a:pPr>
            <a:r>
              <a:t>›  Ijtimoiy-iqtisodiy inqirozdan chiqish strategiyasi ishlab chiqildi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12191695" cy="274320"/>
          </a:xfrm>
          <a:prstGeom prst="rect">
            <a:avLst/>
          </a:prstGeom>
          <a:solidFill>
            <a:srgbClr val="0A0A0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65760" y="6601968"/>
            <a:ext cx="109728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373748"/>
                </a:solidFill>
                <a:latin typeface="Consolas"/>
              </a:defRPr>
            </a:pPr>
            <a:r>
              <a:t>SOCIAL-POLITICAL PROCESSES • PRE-INDEPENDENCE UZBEKISTAN • DARK PROFESSIONAL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6161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0A0A0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005840"/>
            <a:ext cx="12191695" cy="27432"/>
          </a:xfrm>
          <a:prstGeom prst="rect">
            <a:avLst/>
          </a:prstGeom>
          <a:solidFill>
            <a:srgbClr val="00D2D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10789920" y="0"/>
            <a:ext cx="1401775" cy="1005840"/>
          </a:xfrm>
          <a:prstGeom prst="rect">
            <a:avLst/>
          </a:prstGeom>
          <a:solidFill>
            <a:srgbClr val="2323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48640" y="228600"/>
            <a:ext cx="96012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E6E8F0"/>
                </a:solidFill>
              </a:defRPr>
            </a:pPr>
            <a:r>
              <a:t>Oqibatlar va tarixiy ahamiyat</a:t>
            </a:r>
          </a:p>
        </p:txBody>
      </p:sp>
      <p:sp>
        <p:nvSpPr>
          <p:cNvPr id="7" name="Rectangle 6"/>
          <p:cNvSpPr/>
          <p:nvPr/>
        </p:nvSpPr>
        <p:spPr>
          <a:xfrm>
            <a:off x="365760" y="1280160"/>
            <a:ext cx="11460175" cy="5303520"/>
          </a:xfrm>
          <a:prstGeom prst="rect">
            <a:avLst/>
          </a:prstGeom>
          <a:solidFill>
            <a:srgbClr val="232330"/>
          </a:solidFill>
          <a:ln w="6350">
            <a:solidFill>
              <a:srgbClr val="37374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365760" y="1280160"/>
            <a:ext cx="36576" cy="5303520"/>
          </a:xfrm>
          <a:prstGeom prst="rect">
            <a:avLst/>
          </a:prstGeom>
          <a:solidFill>
            <a:srgbClr val="00D2D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1554480"/>
            <a:ext cx="10789920" cy="484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600"/>
              </a:spcAft>
              <a:defRPr sz="1800">
                <a:solidFill>
                  <a:srgbClr val="C8CDD7"/>
                </a:solidFill>
              </a:defRPr>
            </a:pPr>
            <a:r>
              <a:t>›  O'zbekiston tinch yo'l mustaqil davlat sifatida shakllandi</a:t>
            </a:r>
          </a:p>
          <a:p>
            <a:pPr>
              <a:spcAft>
                <a:spcPts val="1600"/>
              </a:spcAft>
              <a:defRPr sz="1800">
                <a:solidFill>
                  <a:srgbClr val="C8CDD7"/>
                </a:solidFill>
              </a:defRPr>
            </a:pPr>
            <a:r>
              <a:t>›  Milliy davlatchilik institutlari vujudga keldi</a:t>
            </a:r>
          </a:p>
          <a:p>
            <a:pPr>
              <a:spcAft>
                <a:spcPts val="1600"/>
              </a:spcAft>
              <a:defRPr sz="1800">
                <a:solidFill>
                  <a:srgbClr val="C8CDD7"/>
                </a:solidFill>
              </a:defRPr>
            </a:pPr>
            <a:r>
              <a:t>›  Qonunchilik, ijroiya va sud hokimiyatlari tizimi shakllandi</a:t>
            </a:r>
          </a:p>
          <a:p>
            <a:pPr>
              <a:spcAft>
                <a:spcPts val="1600"/>
              </a:spcAft>
              <a:defRPr sz="1800">
                <a:solidFill>
                  <a:srgbClr val="C8CDD7"/>
                </a:solidFill>
              </a:defRPr>
            </a:pPr>
            <a:r>
              <a:t>›  Milliy identitet va madaniyat qayta tiklandi</a:t>
            </a:r>
          </a:p>
          <a:p>
            <a:pPr>
              <a:spcAft>
                <a:spcPts val="1600"/>
              </a:spcAft>
              <a:defRPr sz="1800">
                <a:solidFill>
                  <a:srgbClr val="C8CDD7"/>
                </a:solidFill>
              </a:defRPr>
            </a:pPr>
            <a:r>
              <a:t>›  Iqtisodiy islohotlar va bozor iqtisodiyotiga o'tish boshlandi</a:t>
            </a:r>
          </a:p>
          <a:p>
            <a:pPr>
              <a:spcAft>
                <a:spcPts val="1600"/>
              </a:spcAft>
              <a:defRPr sz="1800">
                <a:solidFill>
                  <a:srgbClr val="C8CDD7"/>
                </a:solidFill>
              </a:defRPr>
            </a:pPr>
            <a:r>
              <a:t>›  Xalqaro hamjamiyatda mustaqil davlat sifatida tan olindi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12191695" cy="274320"/>
          </a:xfrm>
          <a:prstGeom prst="rect">
            <a:avLst/>
          </a:prstGeom>
          <a:solidFill>
            <a:srgbClr val="0A0A0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65760" y="6601968"/>
            <a:ext cx="109728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373748"/>
                </a:solidFill>
                <a:latin typeface="Consolas"/>
              </a:defRPr>
            </a:pPr>
            <a:r>
              <a:t>SOCIAL-POLITICAL PROCESSES • PRE-INDEPENDENCE UZBEKISTAN • DARK PROFESSIONAL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A0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Hexagon 2"/>
          <p:cNvSpPr/>
          <p:nvPr/>
        </p:nvSpPr>
        <p:spPr>
          <a:xfrm rot="900000">
            <a:off x="9601200" y="-914400"/>
            <a:ext cx="3200400" cy="2743200"/>
          </a:xfrm>
          <a:prstGeom prst="hexagon">
            <a:avLst/>
          </a:prstGeom>
          <a:solidFill>
            <a:srgbClr val="232330"/>
          </a:solidFill>
          <a:ln w="25400">
            <a:solidFill>
              <a:srgbClr val="00D2D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Hexagon 3"/>
          <p:cNvSpPr/>
          <p:nvPr/>
        </p:nvSpPr>
        <p:spPr>
          <a:xfrm rot="21000000">
            <a:off x="-1371600" y="5029200"/>
            <a:ext cx="2743200" cy="2286000"/>
          </a:xfrm>
          <a:prstGeom prst="hexagon">
            <a:avLst/>
          </a:prstGeom>
          <a:solidFill>
            <a:srgbClr val="232330"/>
          </a:solidFill>
          <a:ln w="12700">
            <a:solidFill>
              <a:srgbClr val="37374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3200400" y="3017520"/>
            <a:ext cx="5790895" cy="36576"/>
          </a:xfrm>
          <a:prstGeom prst="rect">
            <a:avLst/>
          </a:prstGeom>
          <a:solidFill>
            <a:srgbClr val="00D2D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Oval 5"/>
          <p:cNvSpPr/>
          <p:nvPr/>
        </p:nvSpPr>
        <p:spPr>
          <a:xfrm>
            <a:off x="3108960" y="2944368"/>
            <a:ext cx="182880" cy="182880"/>
          </a:xfrm>
          <a:prstGeom prst="ellipse">
            <a:avLst/>
          </a:prstGeom>
          <a:solidFill>
            <a:srgbClr val="00D2D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Oval 6"/>
          <p:cNvSpPr/>
          <p:nvPr/>
        </p:nvSpPr>
        <p:spPr>
          <a:xfrm>
            <a:off x="5943600" y="2944368"/>
            <a:ext cx="182880" cy="182880"/>
          </a:xfrm>
          <a:prstGeom prst="ellipse">
            <a:avLst/>
          </a:prstGeom>
          <a:solidFill>
            <a:srgbClr val="00D2D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8778240" y="2944368"/>
            <a:ext cx="182880" cy="182880"/>
          </a:xfrm>
          <a:prstGeom prst="ellipse">
            <a:avLst/>
          </a:prstGeom>
          <a:solidFill>
            <a:srgbClr val="00D2D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0" y="2011680"/>
            <a:ext cx="11277295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600" b="1">
                <a:solidFill>
                  <a:srgbClr val="E6E8F0"/>
                </a:solidFill>
              </a:defRPr>
            </a:pPr>
            <a:r>
              <a:t>RAHMAT!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3200400"/>
            <a:ext cx="11277295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800">
                <a:solidFill>
                  <a:srgbClr val="787D8C"/>
                </a:solidFill>
              </a:defRPr>
            </a:pPr>
            <a:r>
              <a:t>O'zbekiston mustaqilligi - tarixiy tanlov va milliy qadriyatlarning tiklanishi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217920"/>
            <a:ext cx="12191695" cy="640080"/>
          </a:xfrm>
          <a:prstGeom prst="rect">
            <a:avLst/>
          </a:prstGeom>
          <a:solidFill>
            <a:srgbClr val="16161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0" y="6355080"/>
            <a:ext cx="109728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000">
                <a:solidFill>
                  <a:srgbClr val="373748"/>
                </a:solidFill>
                <a:latin typeface="Consolas"/>
              </a:defRPr>
            </a:pPr>
            <a:r>
              <a:t>[ END OF PRESENTATION ] • PRE-INDEPENDENCE SOCIAL-POLITICAL PROCESSES 1980s-1991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6161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0A0A0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005840"/>
            <a:ext cx="12191695" cy="27432"/>
          </a:xfrm>
          <a:prstGeom prst="rect">
            <a:avLst/>
          </a:prstGeom>
          <a:solidFill>
            <a:srgbClr val="00D2D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10789920" y="0"/>
            <a:ext cx="1401775" cy="1005840"/>
          </a:xfrm>
          <a:prstGeom prst="rect">
            <a:avLst/>
          </a:prstGeom>
          <a:solidFill>
            <a:srgbClr val="2323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48640" y="228600"/>
            <a:ext cx="96012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E6E8F0"/>
                </a:solidFill>
              </a:defRPr>
            </a:pPr>
            <a:r>
              <a:t>Kirish: Mavzu ahamiyati va davr xususiyatlari</a:t>
            </a:r>
          </a:p>
        </p:txBody>
      </p:sp>
      <p:sp>
        <p:nvSpPr>
          <p:cNvPr id="7" name="Rectangle 6"/>
          <p:cNvSpPr/>
          <p:nvPr/>
        </p:nvSpPr>
        <p:spPr>
          <a:xfrm>
            <a:off x="365760" y="1280160"/>
            <a:ext cx="11460175" cy="5303520"/>
          </a:xfrm>
          <a:prstGeom prst="rect">
            <a:avLst/>
          </a:prstGeom>
          <a:solidFill>
            <a:srgbClr val="232330"/>
          </a:solidFill>
          <a:ln w="6350">
            <a:solidFill>
              <a:srgbClr val="37374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365760" y="1280160"/>
            <a:ext cx="36576" cy="5303520"/>
          </a:xfrm>
          <a:prstGeom prst="rect">
            <a:avLst/>
          </a:prstGeom>
          <a:solidFill>
            <a:srgbClr val="00D2D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1554480"/>
            <a:ext cx="10789920" cy="484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600"/>
              </a:spcAft>
              <a:defRPr sz="1800">
                <a:solidFill>
                  <a:srgbClr val="C8CDD7"/>
                </a:solidFill>
              </a:defRPr>
            </a:pPr>
            <a:r>
              <a:t>›  1980-yillar oxiri - 1991-yil: SSSRning tizimli ijtimoiy-iqtisodiy va siyosiy inqirozi</a:t>
            </a:r>
          </a:p>
          <a:p>
            <a:pPr>
              <a:spcAft>
                <a:spcPts val="1600"/>
              </a:spcAft>
              <a:defRPr sz="1800">
                <a:solidFill>
                  <a:srgbClr val="C8CDD7"/>
                </a:solidFill>
              </a:defRPr>
            </a:pPr>
            <a:r>
              <a:t>›  O'zbekiston SSR - markaziy reja iqtisodiyoti, administrativ-buyruq boshqaruvi, davlat mulkchilik monopoliyasi</a:t>
            </a:r>
          </a:p>
          <a:p>
            <a:pPr>
              <a:spcAft>
                <a:spcPts val="1600"/>
              </a:spcAft>
              <a:defRPr sz="1800">
                <a:solidFill>
                  <a:srgbClr val="C8CDD7"/>
                </a:solidFill>
              </a:defRPr>
            </a:pPr>
            <a:r>
              <a:t>›  Respublika 70-80% importga bog'liq edi, sanoat qurollanishi past darajada</a:t>
            </a:r>
          </a:p>
          <a:p>
            <a:pPr>
              <a:spcAft>
                <a:spcPts val="1600"/>
              </a:spcAft>
              <a:defRPr sz="1800">
                <a:solidFill>
                  <a:srgbClr val="C8CDD7"/>
                </a:solidFill>
              </a:defRPr>
            </a:pPr>
            <a:r>
              <a:t>›  O'zbekiston SSSRning 1/4 qizilini, 2/3 paxtasini, 1/3 qorako'lini ishlab chiqarardi</a:t>
            </a:r>
          </a:p>
          <a:p>
            <a:pPr>
              <a:spcAft>
                <a:spcPts val="1600"/>
              </a:spcAft>
              <a:defRPr sz="1800">
                <a:solidFill>
                  <a:srgbClr val="C8CDD7"/>
                </a:solidFill>
              </a:defRPr>
            </a:pPr>
            <a:r>
              <a:t>›  80% xom ashyo respublika tashqarisiga qayta ishlanmasdan olib chiqilardi</a:t>
            </a:r>
          </a:p>
          <a:p>
            <a:pPr>
              <a:spcAft>
                <a:spcPts val="1600"/>
              </a:spcAft>
              <a:defRPr sz="1800">
                <a:solidFill>
                  <a:srgbClr val="C8CDD7"/>
                </a:solidFill>
              </a:defRPr>
            </a:pPr>
            <a:r>
              <a:t>›  1990 yil: respublikalararo savdo saldosi -3,7 mlrd rubl (YAIMning 11%)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12191695" cy="274320"/>
          </a:xfrm>
          <a:prstGeom prst="rect">
            <a:avLst/>
          </a:prstGeom>
          <a:solidFill>
            <a:srgbClr val="0A0A0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65760" y="6601968"/>
            <a:ext cx="109728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373748"/>
                </a:solidFill>
                <a:latin typeface="Consolas"/>
              </a:defRPr>
            </a:pPr>
            <a:r>
              <a:t>SOCIAL-POLITICAL PROCESSES • PRE-INDEPENDENCE UZBEKISTAN • DARK PROFESSIONAL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6161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0A0A0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005840"/>
            <a:ext cx="12191695" cy="27432"/>
          </a:xfrm>
          <a:prstGeom prst="rect">
            <a:avLst/>
          </a:prstGeom>
          <a:solidFill>
            <a:srgbClr val="00D2D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10789920" y="0"/>
            <a:ext cx="1401775" cy="1005840"/>
          </a:xfrm>
          <a:prstGeom prst="rect">
            <a:avLst/>
          </a:prstGeom>
          <a:solidFill>
            <a:srgbClr val="2323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48640" y="228600"/>
            <a:ext cx="96012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E6E8F0"/>
                </a:solidFill>
              </a:defRPr>
            </a:pPr>
            <a:r>
              <a:t>Sovet siyosiy tizimining inqirozi va qarshiliklari</a:t>
            </a:r>
          </a:p>
        </p:txBody>
      </p:sp>
      <p:sp>
        <p:nvSpPr>
          <p:cNvPr id="7" name="Rectangle 6"/>
          <p:cNvSpPr/>
          <p:nvPr/>
        </p:nvSpPr>
        <p:spPr>
          <a:xfrm>
            <a:off x="365760" y="1280160"/>
            <a:ext cx="11460175" cy="5303520"/>
          </a:xfrm>
          <a:prstGeom prst="rect">
            <a:avLst/>
          </a:prstGeom>
          <a:solidFill>
            <a:srgbClr val="232330"/>
          </a:solidFill>
          <a:ln w="6350">
            <a:solidFill>
              <a:srgbClr val="37374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365760" y="1280160"/>
            <a:ext cx="36576" cy="5303520"/>
          </a:xfrm>
          <a:prstGeom prst="rect">
            <a:avLst/>
          </a:prstGeom>
          <a:solidFill>
            <a:srgbClr val="00D2D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1554480"/>
            <a:ext cx="10789920" cy="484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600"/>
              </a:spcAft>
              <a:defRPr sz="1800">
                <a:solidFill>
                  <a:srgbClr val="C8CDD7"/>
                </a:solidFill>
              </a:defRPr>
            </a:pPr>
            <a:r>
              <a:t>›  KPSS siyosiy monopoliyasi totalitar tizimni yaratdi - jamiyat rivojlanishini bosdi</a:t>
            </a:r>
          </a:p>
          <a:p>
            <a:pPr>
              <a:spcAft>
                <a:spcPts val="1600"/>
              </a:spcAft>
              <a:defRPr sz="1800">
                <a:solidFill>
                  <a:srgbClr val="C8CDD7"/>
                </a:solidFill>
              </a:defRPr>
            </a:pPr>
            <a:r>
              <a:t>›  1940-50-yillar: intellegentsiyaga qarshi repressiyalar (O'zbekiston ham ichida)</a:t>
            </a:r>
          </a:p>
          <a:p>
            <a:pPr>
              <a:spcAft>
                <a:spcPts val="1600"/>
              </a:spcAft>
              <a:defRPr sz="1800">
                <a:solidFill>
                  <a:srgbClr val="C8CDD7"/>
                </a:solidFill>
              </a:defRPr>
            </a:pPr>
            <a:r>
              <a:t>›  1950-70-yillar: tizimda kichik o'zgarishlar, ammo totalitar tabiat saqlandi</a:t>
            </a:r>
          </a:p>
          <a:p>
            <a:pPr>
              <a:spcAft>
                <a:spcPts val="1600"/>
              </a:spcAft>
              <a:defRPr sz="1800">
                <a:solidFill>
                  <a:srgbClr val="C8CDD7"/>
                </a:solidFill>
              </a:defRPr>
            </a:pPr>
            <a:r>
              <a:t>›  1980-yillar boshida KPSS avtoriteti pasaydi - ideologiya jamiyat talablariga mos kelmasdi</a:t>
            </a:r>
          </a:p>
          <a:p>
            <a:pPr>
              <a:spcAft>
                <a:spcPts val="1600"/>
              </a:spcAft>
              <a:defRPr sz="1800">
                <a:solidFill>
                  <a:srgbClr val="C8CDD7"/>
                </a:solidFill>
              </a:defRPr>
            </a:pPr>
            <a:r>
              <a:t>›  1985-yil: Gorbachyovning 'perestroyka' siyosati - tizimni 'demokratlashtirish' urinishi</a:t>
            </a:r>
          </a:p>
          <a:p>
            <a:pPr>
              <a:spcAft>
                <a:spcPts val="1600"/>
              </a:spcAft>
              <a:defRPr sz="1800">
                <a:solidFill>
                  <a:srgbClr val="C8CDD7"/>
                </a:solidFill>
              </a:defRPr>
            </a:pPr>
            <a:r>
              <a:t>›  'Perestroyka' cheklangan edi, SSSRni rivojlantira olmadi - inqiroz chuqurlashdi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12191695" cy="274320"/>
          </a:xfrm>
          <a:prstGeom prst="rect">
            <a:avLst/>
          </a:prstGeom>
          <a:solidFill>
            <a:srgbClr val="0A0A0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65760" y="6601968"/>
            <a:ext cx="109728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373748"/>
                </a:solidFill>
                <a:latin typeface="Consolas"/>
              </a:defRPr>
            </a:pPr>
            <a:r>
              <a:t>SOCIAL-POLITICAL PROCESSES • PRE-INDEPENDENCE UZBEKISTAN • DARK PROFESSIONAL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6161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0A0A0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005840"/>
            <a:ext cx="12191695" cy="27432"/>
          </a:xfrm>
          <a:prstGeom prst="rect">
            <a:avLst/>
          </a:prstGeom>
          <a:solidFill>
            <a:srgbClr val="00D2D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10789920" y="0"/>
            <a:ext cx="1401775" cy="1005840"/>
          </a:xfrm>
          <a:prstGeom prst="rect">
            <a:avLst/>
          </a:prstGeom>
          <a:solidFill>
            <a:srgbClr val="2323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48640" y="228600"/>
            <a:ext cx="96012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E6E8F0"/>
                </a:solidFill>
              </a:defRPr>
            </a:pPr>
            <a:r>
              <a:t>Iqtisodiy inqiroz va O'zbekistonning ahamiyati</a:t>
            </a:r>
          </a:p>
        </p:txBody>
      </p:sp>
      <p:sp>
        <p:nvSpPr>
          <p:cNvPr id="7" name="Rectangle 6"/>
          <p:cNvSpPr/>
          <p:nvPr/>
        </p:nvSpPr>
        <p:spPr>
          <a:xfrm>
            <a:off x="274320" y="1280160"/>
            <a:ext cx="5669280" cy="5303520"/>
          </a:xfrm>
          <a:prstGeom prst="rect">
            <a:avLst/>
          </a:prstGeom>
          <a:solidFill>
            <a:srgbClr val="232330"/>
          </a:solidFill>
          <a:ln w="6350">
            <a:solidFill>
              <a:srgbClr val="37374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274320" y="1280160"/>
            <a:ext cx="36576" cy="5303520"/>
          </a:xfrm>
          <a:prstGeom prst="rect">
            <a:avLst/>
          </a:prstGeom>
          <a:solidFill>
            <a:srgbClr val="00D2D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48640" y="1554480"/>
            <a:ext cx="5212080" cy="484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600"/>
              </a:spcAft>
              <a:defRPr sz="2000" b="1">
                <a:solidFill>
                  <a:srgbClr val="00D2D2"/>
                </a:solidFill>
              </a:defRPr>
            </a:pPr>
            <a:r>
              <a:t>SSSR iqtisodiy inqirozi</a:t>
            </a:r>
          </a:p>
          <a:p>
            <a:pPr>
              <a:spcAft>
                <a:spcPts val="1300"/>
              </a:spcAft>
              <a:defRPr sz="1600">
                <a:solidFill>
                  <a:srgbClr val="C8CDD7"/>
                </a:solidFill>
              </a:defRPr>
            </a:pPr>
            <a:r>
              <a:t>›  Buyum yetishmovchiligi, defitsit - talon savdo joriy etildi</a:t>
            </a:r>
          </a:p>
          <a:p>
            <a:pPr>
              <a:spcAft>
                <a:spcPts val="1300"/>
              </a:spcAft>
              <a:defRPr sz="1600">
                <a:solidFill>
                  <a:srgbClr val="C8CDD7"/>
                </a:solidFill>
              </a:defRPr>
            </a:pPr>
            <a:r>
              <a:t>›  Neft narxlari jahon bozorida keskin tushdi (valyuta daromadi kamaydi)</a:t>
            </a:r>
          </a:p>
          <a:p>
            <a:pPr>
              <a:spcAft>
                <a:spcPts val="1300"/>
              </a:spcAft>
              <a:defRPr sz="1600">
                <a:solidFill>
                  <a:srgbClr val="C8CDD7"/>
                </a:solidFill>
              </a:defRPr>
            </a:pPr>
            <a:r>
              <a:t>›  Afg'on urushi SSSRni iqtisodiy va moliyaviy jihatdan charchatdi</a:t>
            </a:r>
          </a:p>
          <a:p>
            <a:pPr>
              <a:spcAft>
                <a:spcPts val="1300"/>
              </a:spcAft>
              <a:defRPr sz="1600">
                <a:solidFill>
                  <a:srgbClr val="C8CDD7"/>
                </a:solidFill>
              </a:defRPr>
            </a:pPr>
            <a:r>
              <a:t>›  Komanda-administrativ boshqaruv tizimi - bozor mexanizmlari yo'q</a:t>
            </a:r>
          </a:p>
        </p:txBody>
      </p:sp>
      <p:sp>
        <p:nvSpPr>
          <p:cNvPr id="10" name="Rectangle 9"/>
          <p:cNvSpPr/>
          <p:nvPr/>
        </p:nvSpPr>
        <p:spPr>
          <a:xfrm>
            <a:off x="6217920" y="1280160"/>
            <a:ext cx="5669280" cy="5303520"/>
          </a:xfrm>
          <a:prstGeom prst="rect">
            <a:avLst/>
          </a:prstGeom>
          <a:solidFill>
            <a:srgbClr val="232330"/>
          </a:solidFill>
          <a:ln w="6350">
            <a:solidFill>
              <a:srgbClr val="37374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6217920" y="1280160"/>
            <a:ext cx="36576" cy="5303520"/>
          </a:xfrm>
          <a:prstGeom prst="rect">
            <a:avLst/>
          </a:prstGeom>
          <a:solidFill>
            <a:srgbClr val="00D2D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492240" y="1554480"/>
            <a:ext cx="5212080" cy="484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600"/>
              </a:spcAft>
              <a:defRPr sz="2000" b="1">
                <a:solidFill>
                  <a:srgbClr val="00D2D2"/>
                </a:solidFill>
              </a:defRPr>
            </a:pPr>
            <a:r>
              <a:t>O'zbekiston iqtisodiy vaziyati</a:t>
            </a:r>
          </a:p>
          <a:p>
            <a:pPr>
              <a:spcAft>
                <a:spcPts val="1300"/>
              </a:spcAft>
              <a:defRPr sz="1600">
                <a:solidFill>
                  <a:srgbClr val="C8CDD7"/>
                </a:solidFill>
              </a:defRPr>
            </a:pPr>
            <a:r>
              <a:t>›  Respublika siyosiy va iqtisodiy jihatdan Markazga (Moskva) bog'liq</a:t>
            </a:r>
          </a:p>
          <a:p>
            <a:pPr>
              <a:spcAft>
                <a:spcPts val="1300"/>
              </a:spcAft>
              <a:defRPr sz="1600">
                <a:solidFill>
                  <a:srgbClr val="C8CDD7"/>
                </a:solidFill>
              </a:defRPr>
            </a:pPr>
            <a:r>
              <a:t>›  Barcha qarorlar Moskvada qabul qilindi - maktab ta'miri ham</a:t>
            </a:r>
          </a:p>
          <a:p>
            <a:pPr>
              <a:spcAft>
                <a:spcPts val="1300"/>
              </a:spcAft>
              <a:defRPr sz="1600">
                <a:solidFill>
                  <a:srgbClr val="C8CDD7"/>
                </a:solidFill>
              </a:defRPr>
            </a:pPr>
            <a:r>
              <a:t>›  Paxta monopoliyasi - respublika siyosiy diktaturaning namoyishi</a:t>
            </a:r>
          </a:p>
          <a:p>
            <a:pPr>
              <a:spcAft>
                <a:spcPts val="1300"/>
              </a:spcAft>
              <a:defRPr sz="1600">
                <a:solidFill>
                  <a:srgbClr val="C8CDD7"/>
                </a:solidFill>
              </a:defRPr>
            </a:pPr>
            <a:r>
              <a:t>›  1990 yil: salbiy savdo saldosi -3,7 mlrd rubl</a:t>
            </a:r>
          </a:p>
        </p:txBody>
      </p:sp>
      <p:sp>
        <p:nvSpPr>
          <p:cNvPr id="13" name="Rectangle 12"/>
          <p:cNvSpPr/>
          <p:nvPr/>
        </p:nvSpPr>
        <p:spPr>
          <a:xfrm>
            <a:off x="0" y="6583680"/>
            <a:ext cx="12191695" cy="274320"/>
          </a:xfrm>
          <a:prstGeom prst="rect">
            <a:avLst/>
          </a:prstGeom>
          <a:solidFill>
            <a:srgbClr val="0A0A0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365760" y="6601968"/>
            <a:ext cx="109728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373748"/>
                </a:solidFill>
                <a:latin typeface="Consolas"/>
              </a:defRPr>
            </a:pPr>
            <a:r>
              <a:t>SOCIAL-POLITICAL PROCESSES • PRE-INDEPENDENCE UZBEKISTAN • DARK PROFESSIONAL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6161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0A0A0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005840"/>
            <a:ext cx="12191695" cy="27432"/>
          </a:xfrm>
          <a:prstGeom prst="rect">
            <a:avLst/>
          </a:prstGeom>
          <a:solidFill>
            <a:srgbClr val="00D2D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10789920" y="0"/>
            <a:ext cx="1401775" cy="1005840"/>
          </a:xfrm>
          <a:prstGeom prst="rect">
            <a:avLst/>
          </a:prstGeom>
          <a:solidFill>
            <a:srgbClr val="2323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48640" y="228600"/>
            <a:ext cx="96012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E6E8F0"/>
                </a:solidFill>
              </a:defRPr>
            </a:pPr>
            <a:r>
              <a:t>'Paxta ishi' va 'O'zbek ishi' - Markazning repressiv siyosati</a:t>
            </a:r>
          </a:p>
        </p:txBody>
      </p:sp>
      <p:sp>
        <p:nvSpPr>
          <p:cNvPr id="7" name="Rectangle 6"/>
          <p:cNvSpPr/>
          <p:nvPr/>
        </p:nvSpPr>
        <p:spPr>
          <a:xfrm>
            <a:off x="365760" y="1280160"/>
            <a:ext cx="11460175" cy="5303520"/>
          </a:xfrm>
          <a:prstGeom prst="rect">
            <a:avLst/>
          </a:prstGeom>
          <a:solidFill>
            <a:srgbClr val="232330"/>
          </a:solidFill>
          <a:ln w="6350">
            <a:solidFill>
              <a:srgbClr val="37374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365760" y="1280160"/>
            <a:ext cx="36576" cy="5303520"/>
          </a:xfrm>
          <a:prstGeom prst="rect">
            <a:avLst/>
          </a:prstGeom>
          <a:solidFill>
            <a:srgbClr val="00D2D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1554480"/>
            <a:ext cx="10789920" cy="484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600"/>
              </a:spcAft>
              <a:defRPr sz="1800">
                <a:solidFill>
                  <a:srgbClr val="C8CDD7"/>
                </a:solidFill>
              </a:defRPr>
            </a:pPr>
            <a:r>
              <a:t>›  1983-yil: SSSR Bosh prokurori A. Rekunkov ko'rsatmasi bilan 200 kishilik tergov guruhi yuborildi</a:t>
            </a:r>
          </a:p>
          <a:p>
            <a:pPr>
              <a:spcAft>
                <a:spcPts val="1600"/>
              </a:spcAft>
              <a:defRPr sz="1800">
                <a:solidFill>
                  <a:srgbClr val="C8CDD7"/>
                </a:solidFill>
              </a:defRPr>
            </a:pPr>
            <a:r>
              <a:t>›  T. Gdlyan va V. Ivanov rahbarligida 'kadrlar desanti' respublikaga yuborildi</a:t>
            </a:r>
          </a:p>
          <a:p>
            <a:pPr>
              <a:spcAft>
                <a:spcPts val="1600"/>
              </a:spcAft>
              <a:defRPr sz="1800">
                <a:solidFill>
                  <a:srgbClr val="C8CDD7"/>
                </a:solidFill>
              </a:defRPr>
            </a:pPr>
            <a:r>
              <a:t>›  Sfabrikatsiya qilingan ishlar: 'paxta ishi', 'o'zbek ishi', 'o'zbek mafiyasi ishi'</a:t>
            </a:r>
          </a:p>
          <a:p>
            <a:pPr>
              <a:spcAft>
                <a:spcPts val="1600"/>
              </a:spcAft>
              <a:defRPr sz="1800">
                <a:solidFill>
                  <a:srgbClr val="C8CDD7"/>
                </a:solidFill>
              </a:defRPr>
            </a:pPr>
            <a:r>
              <a:t>›  57,5 ming nomenklatura xodimidan 74% ishdan olindi yoki ko'chirildi</a:t>
            </a:r>
          </a:p>
          <a:p>
            <a:pPr>
              <a:spcAft>
                <a:spcPts val="1600"/>
              </a:spcAft>
              <a:defRPr sz="1800">
                <a:solidFill>
                  <a:srgbClr val="C8CDD7"/>
                </a:solidFill>
              </a:defRPr>
            </a:pPr>
            <a:r>
              <a:t>›  250 deputat chaqirib olindi, 70 ming kishi qamoqga olindi, ba'zilari o'ldirildi</a:t>
            </a:r>
          </a:p>
          <a:p>
            <a:pPr>
              <a:spcAft>
                <a:spcPts val="1600"/>
              </a:spcAft>
              <a:defRPr sz="1800">
                <a:solidFill>
                  <a:srgbClr val="C8CDD7"/>
                </a:solidFill>
              </a:defRPr>
            </a:pPr>
            <a:r>
              <a:t>›  O'zbekiston xalqini ko'z bo'yovchilik, poraxo'rlik, qo'shimchalar bilan ayblash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12191695" cy="274320"/>
          </a:xfrm>
          <a:prstGeom prst="rect">
            <a:avLst/>
          </a:prstGeom>
          <a:solidFill>
            <a:srgbClr val="0A0A0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65760" y="6601968"/>
            <a:ext cx="109728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373748"/>
                </a:solidFill>
                <a:latin typeface="Consolas"/>
              </a:defRPr>
            </a:pPr>
            <a:r>
              <a:t>SOCIAL-POLITICAL PROCESSES • PRE-INDEPENDENCE UZBEKISTAN • DARK PROFESSIONAL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6161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0A0A0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005840"/>
            <a:ext cx="12191695" cy="27432"/>
          </a:xfrm>
          <a:prstGeom prst="rect">
            <a:avLst/>
          </a:prstGeom>
          <a:solidFill>
            <a:srgbClr val="00D2D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10789920" y="0"/>
            <a:ext cx="1401775" cy="1005840"/>
          </a:xfrm>
          <a:prstGeom prst="rect">
            <a:avLst/>
          </a:prstGeom>
          <a:solidFill>
            <a:srgbClr val="2323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48640" y="228600"/>
            <a:ext cx="96012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E6E8F0"/>
                </a:solidFill>
              </a:defRPr>
            </a:pPr>
            <a:r>
              <a:t>Ijtimoiy-iqtisodiy vaziyat va aholi hayoti</a:t>
            </a:r>
          </a:p>
        </p:txBody>
      </p:sp>
      <p:sp>
        <p:nvSpPr>
          <p:cNvPr id="7" name="Rectangle 6"/>
          <p:cNvSpPr/>
          <p:nvPr/>
        </p:nvSpPr>
        <p:spPr>
          <a:xfrm>
            <a:off x="365760" y="1280160"/>
            <a:ext cx="11460175" cy="5303520"/>
          </a:xfrm>
          <a:prstGeom prst="rect">
            <a:avLst/>
          </a:prstGeom>
          <a:solidFill>
            <a:srgbClr val="232330"/>
          </a:solidFill>
          <a:ln w="6350">
            <a:solidFill>
              <a:srgbClr val="37374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365760" y="1280160"/>
            <a:ext cx="36576" cy="5303520"/>
          </a:xfrm>
          <a:prstGeom prst="rect">
            <a:avLst/>
          </a:prstGeom>
          <a:solidFill>
            <a:srgbClr val="00D2D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1554480"/>
            <a:ext cx="10789920" cy="484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600"/>
              </a:spcAft>
              <a:defRPr sz="1800">
                <a:solidFill>
                  <a:srgbClr val="C8CDD7"/>
                </a:solidFill>
              </a:defRPr>
            </a:pPr>
            <a:r>
              <a:t>›  45% aholi (8,8 mln kishi) kambag'allik chegarasida yashagan</a:t>
            </a:r>
          </a:p>
          <a:p>
            <a:pPr>
              <a:spcAft>
                <a:spcPts val="1600"/>
              </a:spcAft>
              <a:defRPr sz="1800">
                <a:solidFill>
                  <a:srgbClr val="C8CDD7"/>
                </a:solidFill>
              </a:defRPr>
            </a:pPr>
            <a:r>
              <a:t>›  Aholi jon boshiga daromad: 75 rubl/oy (SSSR bo'yicha 12%)</a:t>
            </a:r>
          </a:p>
          <a:p>
            <a:pPr>
              <a:spcAft>
                <a:spcPts val="1600"/>
              </a:spcAft>
              <a:defRPr sz="1800">
                <a:solidFill>
                  <a:srgbClr val="C8CDD7"/>
                </a:solidFill>
              </a:defRPr>
            </a:pPr>
            <a:r>
              <a:t>›  Ishsizlar soni: 1 million kishi</a:t>
            </a:r>
          </a:p>
          <a:p>
            <a:pPr>
              <a:spcAft>
                <a:spcPts val="1600"/>
              </a:spcAft>
              <a:defRPr sz="1800">
                <a:solidFill>
                  <a:srgbClr val="C8CDD7"/>
                </a:solidFill>
              </a:defRPr>
            </a:pPr>
            <a:r>
              <a:t>›  Maktab va shifoxonalarning 60% moslashtirilmagan binolarda joylashgan</a:t>
            </a:r>
          </a:p>
          <a:p>
            <a:pPr>
              <a:spcAft>
                <a:spcPts val="1600"/>
              </a:spcAft>
              <a:defRPr sz="1800">
                <a:solidFill>
                  <a:srgbClr val="C8CDD7"/>
                </a:solidFill>
              </a:defRPr>
            </a:pPr>
            <a:r>
              <a:t>›  Orol dengizi ekologik ofati - 68,000 kv.km maydon quridi</a:t>
            </a:r>
          </a:p>
          <a:p>
            <a:pPr>
              <a:spcAft>
                <a:spcPts val="1600"/>
              </a:spcAft>
              <a:defRPr sz="1800">
                <a:solidFill>
                  <a:srgbClr val="C8CDD7"/>
                </a:solidFill>
              </a:defRPr>
            </a:pPr>
            <a:r>
              <a:t>›  Milliy an'analar, urf-odatlar taqiqlangan - aholi noroziligi oshdi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12191695" cy="274320"/>
          </a:xfrm>
          <a:prstGeom prst="rect">
            <a:avLst/>
          </a:prstGeom>
          <a:solidFill>
            <a:srgbClr val="0A0A0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65760" y="6601968"/>
            <a:ext cx="109728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373748"/>
                </a:solidFill>
                <a:latin typeface="Consolas"/>
              </a:defRPr>
            </a:pPr>
            <a:r>
              <a:t>SOCIAL-POLITICAL PROCESSES • PRE-INDEPENDENCE UZBEKISTAN • DARK PROFESSIONAL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6161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0A0A0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005840"/>
            <a:ext cx="12191695" cy="27432"/>
          </a:xfrm>
          <a:prstGeom prst="rect">
            <a:avLst/>
          </a:prstGeom>
          <a:solidFill>
            <a:srgbClr val="00D2D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10789920" y="0"/>
            <a:ext cx="1401775" cy="1005840"/>
          </a:xfrm>
          <a:prstGeom prst="rect">
            <a:avLst/>
          </a:prstGeom>
          <a:solidFill>
            <a:srgbClr val="2323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48640" y="228600"/>
            <a:ext cx="96012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E6E8F0"/>
                </a:solidFill>
              </a:defRPr>
            </a:pPr>
            <a:r>
              <a:t>Milliy uyg'onish va milliy ongning o'sishi</a:t>
            </a:r>
          </a:p>
        </p:txBody>
      </p:sp>
      <p:sp>
        <p:nvSpPr>
          <p:cNvPr id="7" name="Rectangle 6"/>
          <p:cNvSpPr/>
          <p:nvPr/>
        </p:nvSpPr>
        <p:spPr>
          <a:xfrm>
            <a:off x="274320" y="1280160"/>
            <a:ext cx="5669280" cy="5303520"/>
          </a:xfrm>
          <a:prstGeom prst="rect">
            <a:avLst/>
          </a:prstGeom>
          <a:solidFill>
            <a:srgbClr val="232330"/>
          </a:solidFill>
          <a:ln w="6350">
            <a:solidFill>
              <a:srgbClr val="37374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274320" y="1280160"/>
            <a:ext cx="36576" cy="5303520"/>
          </a:xfrm>
          <a:prstGeom prst="rect">
            <a:avLst/>
          </a:prstGeom>
          <a:solidFill>
            <a:srgbClr val="00D2D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48640" y="1554480"/>
            <a:ext cx="5212080" cy="484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600"/>
              </a:spcAft>
              <a:defRPr sz="2000" b="1">
                <a:solidFill>
                  <a:srgbClr val="00D2D2"/>
                </a:solidFill>
              </a:defRPr>
            </a:pPr>
            <a:r>
              <a:t>Milliy-kultura jamiyatlari</a:t>
            </a:r>
          </a:p>
          <a:p>
            <a:pPr>
              <a:spcAft>
                <a:spcPts val="1300"/>
              </a:spcAft>
              <a:defRPr sz="1600">
                <a:solidFill>
                  <a:srgbClr val="C8CDD7"/>
                </a:solidFill>
              </a:defRPr>
            </a:pPr>
            <a:r>
              <a:t>›  'Perestroyka' va 'glasnost' milliy ongni uyg'otdi</a:t>
            </a:r>
          </a:p>
          <a:p>
            <a:pPr>
              <a:spcAft>
                <a:spcPts val="1300"/>
              </a:spcAft>
              <a:defRPr sz="1600">
                <a:solidFill>
                  <a:srgbClr val="C8CDD7"/>
                </a:solidFill>
              </a:defRPr>
            </a:pPr>
            <a:r>
              <a:t>›  Milliy-kultura jamiyatlari siyosiy va kultura talablar platformasi</a:t>
            </a:r>
          </a:p>
          <a:p>
            <a:pPr>
              <a:spcAft>
                <a:spcPts val="1300"/>
              </a:spcAft>
              <a:defRPr sz="1600">
                <a:solidFill>
                  <a:srgbClr val="C8CDD7"/>
                </a:solidFill>
              </a:defRPr>
            </a:pPr>
            <a:r>
              <a:t>›  Yangi o'zbek identiteti shakllanishi</a:t>
            </a:r>
          </a:p>
          <a:p>
            <a:pPr>
              <a:spcAft>
                <a:spcPts val="1300"/>
              </a:spcAft>
              <a:defRPr sz="1600">
                <a:solidFill>
                  <a:srgbClr val="C8CDD7"/>
                </a:solidFill>
              </a:defRPr>
            </a:pPr>
            <a:r>
              <a:t>›  Til, tarix, din qadriyatlariga qiziqish uyg'ondi</a:t>
            </a:r>
          </a:p>
        </p:txBody>
      </p:sp>
      <p:sp>
        <p:nvSpPr>
          <p:cNvPr id="10" name="Rectangle 9"/>
          <p:cNvSpPr/>
          <p:nvPr/>
        </p:nvSpPr>
        <p:spPr>
          <a:xfrm>
            <a:off x="6217920" y="1280160"/>
            <a:ext cx="5669280" cy="5303520"/>
          </a:xfrm>
          <a:prstGeom prst="rect">
            <a:avLst/>
          </a:prstGeom>
          <a:solidFill>
            <a:srgbClr val="232330"/>
          </a:solidFill>
          <a:ln w="6350">
            <a:solidFill>
              <a:srgbClr val="37374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6217920" y="1280160"/>
            <a:ext cx="36576" cy="5303520"/>
          </a:xfrm>
          <a:prstGeom prst="rect">
            <a:avLst/>
          </a:prstGeom>
          <a:solidFill>
            <a:srgbClr val="00D2D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492240" y="1554480"/>
            <a:ext cx="5212080" cy="484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600"/>
              </a:spcAft>
              <a:defRPr sz="2000" b="1">
                <a:solidFill>
                  <a:srgbClr val="00D2D2"/>
                </a:solidFill>
              </a:defRPr>
            </a:pPr>
            <a:r>
              <a:t>Farg'ona voqealari (1989)</a:t>
            </a:r>
          </a:p>
          <a:p>
            <a:pPr>
              <a:spcAft>
                <a:spcPts val="1300"/>
              </a:spcAft>
              <a:defRPr sz="1600">
                <a:solidFill>
                  <a:srgbClr val="C8CDD7"/>
                </a:solidFill>
              </a:defRPr>
            </a:pPr>
            <a:r>
              <a:t>›  May-iyun 1989: Farg'onada o'zbeklar va turk-meshketlilar o'rtasida to'qnashuv</a:t>
            </a:r>
          </a:p>
          <a:p>
            <a:pPr>
              <a:spcAft>
                <a:spcPts val="1300"/>
              </a:spcAft>
              <a:defRPr sz="1600">
                <a:solidFill>
                  <a:srgbClr val="C8CDD7"/>
                </a:solidFill>
              </a:defRPr>
            </a:pPr>
            <a:r>
              <a:t>›  Milliy uyg'onishning tragik namoyishi</a:t>
            </a:r>
          </a:p>
          <a:p>
            <a:pPr>
              <a:spcAft>
                <a:spcPts val="1300"/>
              </a:spcAft>
              <a:defRPr sz="1600">
                <a:solidFill>
                  <a:srgbClr val="C8CDD7"/>
                </a:solidFill>
              </a:defRPr>
            </a:pPr>
            <a:r>
              <a:t>›  O'zbek tilining davlat tili sifatida maqomi masalasi ko'tarildi</a:t>
            </a:r>
          </a:p>
          <a:p>
            <a:pPr>
              <a:spcAft>
                <a:spcPts val="1300"/>
              </a:spcAft>
              <a:defRPr sz="1600">
                <a:solidFill>
                  <a:srgbClr val="C8CDD7"/>
                </a:solidFill>
              </a:defRPr>
            </a:pPr>
            <a:r>
              <a:t>›  Ekologik vaziyat yaxshilash talablari</a:t>
            </a:r>
          </a:p>
        </p:txBody>
      </p:sp>
      <p:sp>
        <p:nvSpPr>
          <p:cNvPr id="13" name="Rectangle 12"/>
          <p:cNvSpPr/>
          <p:nvPr/>
        </p:nvSpPr>
        <p:spPr>
          <a:xfrm>
            <a:off x="0" y="6583680"/>
            <a:ext cx="12191695" cy="274320"/>
          </a:xfrm>
          <a:prstGeom prst="rect">
            <a:avLst/>
          </a:prstGeom>
          <a:solidFill>
            <a:srgbClr val="0A0A0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365760" y="6601968"/>
            <a:ext cx="109728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373748"/>
                </a:solidFill>
                <a:latin typeface="Consolas"/>
              </a:defRPr>
            </a:pPr>
            <a:r>
              <a:t>SOCIAL-POLITICAL PROCESSES • PRE-INDEPENDENCE UZBEKISTAN • DARK PROFESSIONAL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6161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0A0A0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005840"/>
            <a:ext cx="12191695" cy="27432"/>
          </a:xfrm>
          <a:prstGeom prst="rect">
            <a:avLst/>
          </a:prstGeom>
          <a:solidFill>
            <a:srgbClr val="00D2D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10789920" y="0"/>
            <a:ext cx="1401775" cy="1005840"/>
          </a:xfrm>
          <a:prstGeom prst="rect">
            <a:avLst/>
          </a:prstGeom>
          <a:solidFill>
            <a:srgbClr val="2323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48640" y="228600"/>
            <a:ext cx="96012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E6E8F0"/>
                </a:solidFill>
              </a:defRPr>
            </a:pPr>
            <a:r>
              <a:t>Jamiyat hayotining demokratlashtirilishi</a:t>
            </a:r>
          </a:p>
        </p:txBody>
      </p:sp>
      <p:sp>
        <p:nvSpPr>
          <p:cNvPr id="7" name="Rectangle 6"/>
          <p:cNvSpPr/>
          <p:nvPr/>
        </p:nvSpPr>
        <p:spPr>
          <a:xfrm>
            <a:off x="365760" y="1280160"/>
            <a:ext cx="11460175" cy="5303520"/>
          </a:xfrm>
          <a:prstGeom prst="rect">
            <a:avLst/>
          </a:prstGeom>
          <a:solidFill>
            <a:srgbClr val="232330"/>
          </a:solidFill>
          <a:ln w="6350">
            <a:solidFill>
              <a:srgbClr val="37374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365760" y="1280160"/>
            <a:ext cx="36576" cy="5303520"/>
          </a:xfrm>
          <a:prstGeom prst="rect">
            <a:avLst/>
          </a:prstGeom>
          <a:solidFill>
            <a:srgbClr val="00D2D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1554480"/>
            <a:ext cx="10789920" cy="484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600"/>
              </a:spcAft>
              <a:defRPr sz="1800">
                <a:solidFill>
                  <a:srgbClr val="C8CDD7"/>
                </a:solidFill>
              </a:defRPr>
            </a:pPr>
            <a:r>
              <a:t>›  1988-yil: SSSRda birinchi mustaqil siyosiy tashkilotlar va partiyalar paydo bo'ldi</a:t>
            </a:r>
          </a:p>
          <a:p>
            <a:pPr>
              <a:spcAft>
                <a:spcPts val="1600"/>
              </a:spcAft>
              <a:defRPr sz="1800">
                <a:solidFill>
                  <a:srgbClr val="C8CDD7"/>
                </a:solidFill>
              </a:defRPr>
            </a:pPr>
            <a:r>
              <a:t>›  Demokratik ittifoq - KPSSga qarshi birinchi oppozitsion partiya (1988 may)</a:t>
            </a:r>
          </a:p>
          <a:p>
            <a:pPr>
              <a:spcAft>
                <a:spcPts val="1600"/>
              </a:spcAft>
              <a:defRPr sz="1800">
                <a:solidFill>
                  <a:srgbClr val="C8CDD7"/>
                </a:solidFill>
              </a:defRPr>
            </a:pPr>
            <a:r>
              <a:t>›  Xalq frontlari - birinchi ommaviy siyosiy tashkilotlar (1988 aprel)</a:t>
            </a:r>
          </a:p>
          <a:p>
            <a:pPr>
              <a:spcAft>
                <a:spcPts val="1600"/>
              </a:spcAft>
              <a:defRPr sz="1800">
                <a:solidFill>
                  <a:srgbClr val="C8CDD7"/>
                </a:solidFill>
              </a:defRPr>
            </a:pPr>
            <a:r>
              <a:t>›  O'zbekistonda ham oppozitsion kompartiya va siyosiy tashkilotlar vujudga keldi</a:t>
            </a:r>
          </a:p>
          <a:p>
            <a:pPr>
              <a:spcAft>
                <a:spcPts val="1600"/>
              </a:spcAft>
              <a:defRPr sz="1800">
                <a:solidFill>
                  <a:srgbClr val="C8CDD7"/>
                </a:solidFill>
              </a:defRPr>
            </a:pPr>
            <a:r>
              <a:t>›  Bu tashkilotlar Markazga qarshi kurashda va milliy qadriyatlarni tiklashda muhim rol o'ynadi</a:t>
            </a:r>
          </a:p>
          <a:p>
            <a:pPr>
              <a:spcAft>
                <a:spcPts val="1600"/>
              </a:spcAft>
              <a:defRPr sz="1800">
                <a:solidFill>
                  <a:srgbClr val="C8CDD7"/>
                </a:solidFill>
              </a:defRPr>
            </a:pPr>
            <a:r>
              <a:t>›  Matbuot - 'glasnost' sharoitida jamiyat fikrini shakllantirish vositasi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12191695" cy="274320"/>
          </a:xfrm>
          <a:prstGeom prst="rect">
            <a:avLst/>
          </a:prstGeom>
          <a:solidFill>
            <a:srgbClr val="0A0A0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65760" y="6601968"/>
            <a:ext cx="109728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373748"/>
                </a:solidFill>
                <a:latin typeface="Consolas"/>
              </a:defRPr>
            </a:pPr>
            <a:r>
              <a:t>SOCIAL-POLITICAL PROCESSES • PRE-INDEPENDENCE UZBEKISTAN • DARK PROFESSIONAL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6161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0A0A0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005840"/>
            <a:ext cx="12191695" cy="27432"/>
          </a:xfrm>
          <a:prstGeom prst="rect">
            <a:avLst/>
          </a:prstGeom>
          <a:solidFill>
            <a:srgbClr val="00D2D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10789920" y="0"/>
            <a:ext cx="1401775" cy="1005840"/>
          </a:xfrm>
          <a:prstGeom prst="rect">
            <a:avLst/>
          </a:prstGeom>
          <a:solidFill>
            <a:srgbClr val="2323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48640" y="228600"/>
            <a:ext cx="96012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E6E8F0"/>
                </a:solidFill>
              </a:defRPr>
            </a:pPr>
            <a:r>
              <a:t>I.A. Karimov rahbarligida o'zgarishlar boshlanishi</a:t>
            </a:r>
          </a:p>
        </p:txBody>
      </p:sp>
      <p:sp>
        <p:nvSpPr>
          <p:cNvPr id="7" name="Rectangle 6"/>
          <p:cNvSpPr/>
          <p:nvPr/>
        </p:nvSpPr>
        <p:spPr>
          <a:xfrm>
            <a:off x="365760" y="1280160"/>
            <a:ext cx="11460175" cy="5303520"/>
          </a:xfrm>
          <a:prstGeom prst="rect">
            <a:avLst/>
          </a:prstGeom>
          <a:solidFill>
            <a:srgbClr val="232330"/>
          </a:solidFill>
          <a:ln w="6350">
            <a:solidFill>
              <a:srgbClr val="37374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365760" y="1280160"/>
            <a:ext cx="36576" cy="5303520"/>
          </a:xfrm>
          <a:prstGeom prst="rect">
            <a:avLst/>
          </a:prstGeom>
          <a:solidFill>
            <a:srgbClr val="00D2D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1554480"/>
            <a:ext cx="10789920" cy="484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600"/>
              </a:spcAft>
              <a:defRPr sz="1800">
                <a:solidFill>
                  <a:srgbClr val="C8CDD7"/>
                </a:solidFill>
              </a:defRPr>
            </a:pPr>
            <a:r>
              <a:t>›  1989-yil 23-iyun: I.A. Karimov O'zbekiston rahbarligiga keldi</a:t>
            </a:r>
          </a:p>
          <a:p>
            <a:pPr>
              <a:spcAft>
                <a:spcPts val="1600"/>
              </a:spcAft>
              <a:defRPr sz="1800">
                <a:solidFill>
                  <a:srgbClr val="C8CDD7"/>
                </a:solidFill>
              </a:defRPr>
            </a:pPr>
            <a:r>
              <a:t>›  Karimov Markaz bilan munosabatlarda mustaqil pozitsiyani egalladi</a:t>
            </a:r>
          </a:p>
          <a:p>
            <a:pPr>
              <a:spcAft>
                <a:spcPts val="1600"/>
              </a:spcAft>
              <a:defRPr sz="1800">
                <a:solidFill>
                  <a:srgbClr val="C8CDD7"/>
                </a:solidFill>
              </a:defRPr>
            </a:pPr>
            <a:r>
              <a:t>›  Respublikaning siyosiy va iqtisodiy mustaqilligini erishishga qaratilgan siyosat</a:t>
            </a:r>
          </a:p>
          <a:p>
            <a:pPr>
              <a:spcAft>
                <a:spcPts val="1600"/>
              </a:spcAft>
              <a:defRPr sz="1800">
                <a:solidFill>
                  <a:srgbClr val="C8CDD7"/>
                </a:solidFill>
              </a:defRPr>
            </a:pPr>
            <a:r>
              <a:t>›  'Paxta ishi' va 'O'zbek ishi' qayta ko'rib chiqildi - adolat tiklandi</a:t>
            </a:r>
          </a:p>
          <a:p>
            <a:pPr>
              <a:spcAft>
                <a:spcPts val="1600"/>
              </a:spcAft>
              <a:defRPr sz="1800">
                <a:solidFill>
                  <a:srgbClr val="C8CDD7"/>
                </a:solidFill>
              </a:defRPr>
            </a:pPr>
            <a:r>
              <a:t>›  Milliy qadriyatlar, madaniyat, tarixni qayta tiklashga e'tibor</a:t>
            </a:r>
          </a:p>
          <a:p>
            <a:pPr>
              <a:spcAft>
                <a:spcPts val="1600"/>
              </a:spcAft>
              <a:defRPr sz="1800">
                <a:solidFill>
                  <a:srgbClr val="C8CDD7"/>
                </a:solidFill>
              </a:defRPr>
            </a:pPr>
            <a:r>
              <a:t>›  Aholi ijtimoiy himoyasini kuchaytirish choralari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12191695" cy="274320"/>
          </a:xfrm>
          <a:prstGeom prst="rect">
            <a:avLst/>
          </a:prstGeom>
          <a:solidFill>
            <a:srgbClr val="0A0A0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65760" y="6601968"/>
            <a:ext cx="109728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373748"/>
                </a:solidFill>
                <a:latin typeface="Consolas"/>
              </a:defRPr>
            </a:pPr>
            <a:r>
              <a:t>SOCIAL-POLITICAL PROCESSES • PRE-INDEPENDENCE UZBEKISTAN • DARK PROFESSIONAL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