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84" d="100"/>
          <a:sy n="84" d="100"/>
        </p:scale>
        <p:origin x="60" y="52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dirty="0"/>
              <a:t>3/26/2026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381464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9C37B-1D36-470B-8223-D6C91242EC14}" type="datetimeFigureOut">
              <a:rPr lang="en-US" dirty="0"/>
              <a:t>3/26/2026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90628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6F52A-A82B-47A2-A83A-8C4C91F2D59F}" type="datetimeFigureOut">
              <a:rPr lang="en-US" dirty="0"/>
              <a:t>3/26/2026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97220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0A7B3-6521-4DCA-87E5-044747A908C1}" type="datetimeFigureOut">
              <a:rPr lang="en-US" dirty="0"/>
              <a:t>3/26/2026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87320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dirty="0"/>
              <a:t>3/26/2026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16266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101982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270247" cy="3101982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34690-1557-4C89-A502-4959FE7FAD70}" type="datetimeFigureOut">
              <a:rPr lang="en-US" dirty="0"/>
              <a:t>3/26/2026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81603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D4976-E339-4826-83B7-FBD03F55ECF8}" type="datetimeFigureOut">
              <a:rPr lang="en-US" dirty="0"/>
              <a:t>3/26/2026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60867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37C31-9E7A-4F99-8774-A0E530DE1A42}" type="datetimeFigureOut">
              <a:rPr lang="en-US" dirty="0"/>
              <a:t>3/26/2026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19935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8504F-A551-4DE0-9316-4DCD1D8CC752}" type="datetimeFigureOut">
              <a:rPr lang="en-US" dirty="0"/>
              <a:t>3/26/2026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74245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E4249-C0D0-4B06-8692-E8BB871AF643}" type="datetimeFigureOut">
              <a:rPr lang="en-US" dirty="0"/>
              <a:t>3/26/2026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8388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042B0DB6-F5C7-45FB-8CF3-31B45F9C2DAC}" type="datetimeFigureOut">
              <a:rPr lang="en-US" dirty="0"/>
              <a:t>3/26/2026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34648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1160EA64-D806-43AC-9DF2-F8C432F32B4C}" type="datetimeFigureOut">
              <a:rPr lang="en-US" dirty="0"/>
              <a:t>3/26/2026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92592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rgbClr val="262626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22833" y="1472464"/>
            <a:ext cx="6011878" cy="3036956"/>
          </a:xfrm>
        </p:spPr>
        <p:txBody>
          <a:bodyPr>
            <a:normAutofit/>
          </a:bodyPr>
          <a:lstStyle/>
          <a:p>
            <a:r>
              <a:t>Islom huquqshunosligida oila va unga oid tushunchalar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88ADE292-A310-BCF7-4895-E66992EDECD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274610" y="-211805"/>
            <a:ext cx="9299551" cy="728161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76158" y="587373"/>
            <a:ext cx="6012821" cy="1336033"/>
          </a:xfrm>
        </p:spPr>
        <p:txBody>
          <a:bodyPr/>
          <a:lstStyle/>
          <a:p>
            <a:r>
              <a:t>Oila tushunchasi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4752" y="2326985"/>
            <a:ext cx="7914495" cy="4779493"/>
          </a:xfrm>
        </p:spPr>
        <p:txBody>
          <a:bodyPr>
            <a:noAutofit/>
          </a:bodyPr>
          <a:lstStyle/>
          <a:p>
            <a:r>
              <a:rPr sz="2400" dirty="0" err="1"/>
              <a:t>Oila</a:t>
            </a:r>
            <a:r>
              <a:rPr sz="2400" dirty="0"/>
              <a:t> – </a:t>
            </a:r>
            <a:r>
              <a:rPr sz="2400" dirty="0" err="1"/>
              <a:t>shar’iy</a:t>
            </a:r>
            <a:r>
              <a:rPr sz="2400" dirty="0"/>
              <a:t> </a:t>
            </a:r>
            <a:r>
              <a:rPr sz="2400" dirty="0" err="1"/>
              <a:t>nikoh</a:t>
            </a:r>
            <a:r>
              <a:rPr sz="2400" dirty="0"/>
              <a:t> </a:t>
            </a:r>
            <a:r>
              <a:rPr sz="2400" dirty="0" err="1"/>
              <a:t>asosida</a:t>
            </a:r>
            <a:r>
              <a:rPr sz="2400" dirty="0"/>
              <a:t> </a:t>
            </a:r>
            <a:r>
              <a:rPr sz="2400" dirty="0" err="1"/>
              <a:t>tashkil</a:t>
            </a:r>
            <a:r>
              <a:rPr sz="2400" dirty="0"/>
              <a:t> </a:t>
            </a:r>
            <a:r>
              <a:rPr sz="2400" dirty="0" err="1"/>
              <a:t>topgan</a:t>
            </a:r>
            <a:r>
              <a:rPr sz="2400" dirty="0"/>
              <a:t> </a:t>
            </a:r>
            <a:r>
              <a:rPr sz="2400" dirty="0" err="1"/>
              <a:t>er-xotin</a:t>
            </a:r>
            <a:r>
              <a:rPr sz="2400" dirty="0"/>
              <a:t> </a:t>
            </a:r>
            <a:r>
              <a:rPr sz="2400" dirty="0" err="1"/>
              <a:t>va</a:t>
            </a:r>
            <a:r>
              <a:rPr sz="2400" dirty="0"/>
              <a:t> </a:t>
            </a:r>
            <a:r>
              <a:rPr sz="2400" dirty="0" err="1"/>
              <a:t>ularning</a:t>
            </a:r>
            <a:r>
              <a:rPr sz="2400" dirty="0"/>
              <a:t> </a:t>
            </a:r>
            <a:r>
              <a:rPr sz="2400" dirty="0" err="1"/>
              <a:t>farzandlaridan</a:t>
            </a:r>
            <a:r>
              <a:rPr sz="2400" dirty="0"/>
              <a:t> </a:t>
            </a:r>
            <a:r>
              <a:rPr sz="2400" dirty="0" err="1"/>
              <a:t>iborat</a:t>
            </a:r>
            <a:r>
              <a:rPr sz="2400" dirty="0"/>
              <a:t> </a:t>
            </a:r>
            <a:r>
              <a:rPr sz="2400" dirty="0" err="1"/>
              <a:t>ijtimoiy</a:t>
            </a:r>
            <a:r>
              <a:rPr sz="2400" dirty="0"/>
              <a:t> </a:t>
            </a:r>
            <a:r>
              <a:rPr sz="2400" dirty="0" err="1"/>
              <a:t>birlik</a:t>
            </a:r>
            <a:r>
              <a:rPr sz="2400" dirty="0"/>
              <a:t>.</a:t>
            </a:r>
          </a:p>
          <a:p>
            <a:r>
              <a:rPr sz="2400" dirty="0" err="1"/>
              <a:t>Maqsadi</a:t>
            </a:r>
            <a:r>
              <a:rPr sz="2400" dirty="0"/>
              <a:t>:</a:t>
            </a:r>
          </a:p>
          <a:p>
            <a:r>
              <a:rPr sz="2400" dirty="0"/>
              <a:t>- </a:t>
            </a:r>
            <a:r>
              <a:rPr sz="2400" dirty="0" err="1"/>
              <a:t>Insoniyat</a:t>
            </a:r>
            <a:r>
              <a:rPr sz="2400" dirty="0"/>
              <a:t> </a:t>
            </a:r>
            <a:r>
              <a:rPr sz="2400" dirty="0" err="1"/>
              <a:t>naslini</a:t>
            </a:r>
            <a:r>
              <a:rPr sz="2400" dirty="0"/>
              <a:t> </a:t>
            </a:r>
            <a:r>
              <a:rPr sz="2400" dirty="0" err="1"/>
              <a:t>davom</a:t>
            </a:r>
            <a:r>
              <a:rPr sz="2400" dirty="0"/>
              <a:t> </a:t>
            </a:r>
            <a:r>
              <a:rPr sz="2400" dirty="0" err="1"/>
              <a:t>ettirish</a:t>
            </a:r>
            <a:endParaRPr sz="2400" dirty="0"/>
          </a:p>
          <a:p>
            <a:r>
              <a:rPr sz="2400" dirty="0"/>
              <a:t>- </a:t>
            </a:r>
            <a:r>
              <a:rPr sz="2400" dirty="0" err="1"/>
              <a:t>Farzand</a:t>
            </a:r>
            <a:r>
              <a:rPr sz="2400" dirty="0"/>
              <a:t> </a:t>
            </a:r>
            <a:r>
              <a:rPr sz="2400" dirty="0" err="1"/>
              <a:t>tarbiyasi</a:t>
            </a:r>
            <a:endParaRPr sz="2400" dirty="0"/>
          </a:p>
          <a:p>
            <a:r>
              <a:rPr sz="2400" dirty="0"/>
              <a:t>- </a:t>
            </a:r>
            <a:r>
              <a:rPr sz="2400" dirty="0" err="1"/>
              <a:t>Mehr-oqibat</a:t>
            </a:r>
            <a:r>
              <a:rPr sz="2400" dirty="0"/>
              <a:t>, </a:t>
            </a:r>
            <a:r>
              <a:rPr sz="2400" dirty="0" err="1"/>
              <a:t>o‘zaro</a:t>
            </a:r>
            <a:r>
              <a:rPr sz="2400" dirty="0"/>
              <a:t> </a:t>
            </a:r>
            <a:r>
              <a:rPr sz="2400" dirty="0" err="1"/>
              <a:t>hurmat</a:t>
            </a:r>
            <a:r>
              <a:rPr sz="2400" dirty="0"/>
              <a:t> </a:t>
            </a:r>
            <a:r>
              <a:rPr sz="2400" dirty="0" err="1"/>
              <a:t>va</a:t>
            </a:r>
            <a:r>
              <a:rPr sz="2400" dirty="0"/>
              <a:t> </a:t>
            </a:r>
            <a:r>
              <a:rPr sz="2400" dirty="0" err="1"/>
              <a:t>mas’uliyat</a:t>
            </a:r>
            <a:endParaRPr sz="2400" dirty="0"/>
          </a:p>
          <a:p>
            <a:r>
              <a:rPr sz="2400" dirty="0"/>
              <a:t>- </a:t>
            </a:r>
            <a:r>
              <a:rPr sz="2400" dirty="0" err="1"/>
              <a:t>Jamiyat</a:t>
            </a:r>
            <a:r>
              <a:rPr sz="2400" dirty="0"/>
              <a:t> </a:t>
            </a:r>
            <a:r>
              <a:rPr sz="2400" dirty="0" err="1"/>
              <a:t>barqarorligini</a:t>
            </a:r>
            <a:r>
              <a:rPr sz="2400" dirty="0"/>
              <a:t> </a:t>
            </a:r>
            <a:r>
              <a:rPr sz="2400" dirty="0" err="1"/>
              <a:t>ta’minlash</a:t>
            </a:r>
            <a:endParaRPr sz="2400" dirty="0"/>
          </a:p>
          <a:p>
            <a:r>
              <a:rPr sz="2400" dirty="0" err="1"/>
              <a:t>Islomda</a:t>
            </a:r>
            <a:r>
              <a:rPr sz="2400" dirty="0"/>
              <a:t> </a:t>
            </a:r>
            <a:r>
              <a:rPr sz="2400" dirty="0" err="1"/>
              <a:t>oila</a:t>
            </a:r>
            <a:r>
              <a:rPr sz="2400" dirty="0"/>
              <a:t> </a:t>
            </a:r>
            <a:r>
              <a:rPr sz="2400" dirty="0" err="1"/>
              <a:t>muqaddas</a:t>
            </a:r>
            <a:r>
              <a:rPr sz="2400" dirty="0"/>
              <a:t> deb </a:t>
            </a:r>
            <a:r>
              <a:rPr sz="2400" dirty="0" err="1"/>
              <a:t>e’tirof</a:t>
            </a:r>
            <a:r>
              <a:rPr sz="2400" dirty="0"/>
              <a:t> </a:t>
            </a:r>
            <a:r>
              <a:rPr sz="2400" dirty="0" err="1"/>
              <a:t>etiladi</a:t>
            </a:r>
            <a:r>
              <a:rPr sz="2400" dirty="0"/>
              <a:t>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D56521AF-F19C-BD3F-C0E3-D3CA60A866E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5346621" y="-119637"/>
            <a:ext cx="14659953" cy="6977638"/>
          </a:xfrm>
          <a:prstGeom prst="rect">
            <a:avLst/>
          </a:prstGeom>
          <a:effectLst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58985" y="887094"/>
            <a:ext cx="5865574" cy="719438"/>
          </a:xfrm>
        </p:spPr>
        <p:txBody>
          <a:bodyPr>
            <a:normAutofit fontScale="90000"/>
          </a:bodyPr>
          <a:lstStyle/>
          <a:p>
            <a:r>
              <a:t>Nikoh tushunchasi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4253" y="2258949"/>
            <a:ext cx="6157775" cy="3711957"/>
          </a:xfrm>
        </p:spPr>
        <p:txBody>
          <a:bodyPr>
            <a:noAutofit/>
          </a:bodyPr>
          <a:lstStyle/>
          <a:p>
            <a:r>
              <a:rPr sz="2400" dirty="0" err="1"/>
              <a:t>Nikoh</a:t>
            </a:r>
            <a:r>
              <a:rPr sz="2400" dirty="0"/>
              <a:t> – </a:t>
            </a:r>
            <a:r>
              <a:rPr sz="2400" dirty="0" err="1"/>
              <a:t>er</a:t>
            </a:r>
            <a:r>
              <a:rPr sz="2400" dirty="0"/>
              <a:t> </a:t>
            </a:r>
            <a:r>
              <a:rPr sz="2400" dirty="0" err="1"/>
              <a:t>va</a:t>
            </a:r>
            <a:r>
              <a:rPr sz="2400" dirty="0"/>
              <a:t> </a:t>
            </a:r>
            <a:r>
              <a:rPr sz="2400" dirty="0" err="1"/>
              <a:t>ayol</a:t>
            </a:r>
            <a:r>
              <a:rPr sz="2400" dirty="0"/>
              <a:t> </a:t>
            </a:r>
            <a:r>
              <a:rPr sz="2400" dirty="0" err="1"/>
              <a:t>o‘rtasida</a:t>
            </a:r>
            <a:r>
              <a:rPr sz="2400" dirty="0"/>
              <a:t> </a:t>
            </a:r>
            <a:r>
              <a:rPr sz="2400" dirty="0" err="1"/>
              <a:t>shariat</a:t>
            </a:r>
            <a:r>
              <a:rPr sz="2400" dirty="0"/>
              <a:t> </a:t>
            </a:r>
            <a:r>
              <a:rPr sz="2400" dirty="0" err="1"/>
              <a:t>asosida</a:t>
            </a:r>
            <a:r>
              <a:rPr sz="2400" dirty="0"/>
              <a:t> </a:t>
            </a:r>
            <a:r>
              <a:rPr sz="2400" dirty="0" err="1"/>
              <a:t>tuzilgan</a:t>
            </a:r>
            <a:r>
              <a:rPr sz="2400" dirty="0"/>
              <a:t> </a:t>
            </a:r>
            <a:r>
              <a:rPr sz="2400" dirty="0" err="1"/>
              <a:t>muqaddas</a:t>
            </a:r>
            <a:r>
              <a:rPr sz="2400" dirty="0"/>
              <a:t> </a:t>
            </a:r>
            <a:r>
              <a:rPr sz="2400" dirty="0" err="1"/>
              <a:t>shartnoma</a:t>
            </a:r>
            <a:r>
              <a:rPr sz="2400" dirty="0"/>
              <a:t>.</a:t>
            </a:r>
          </a:p>
          <a:p>
            <a:r>
              <a:rPr sz="2400" dirty="0" err="1"/>
              <a:t>Shartlari:</a:t>
            </a:r>
            <a:r>
              <a:rPr lang="en-US" sz="2400" dirty="0" err="1"/>
              <a:t>rozilik</a:t>
            </a:r>
            <a:r>
              <a:rPr lang="en-US" sz="2400" dirty="0"/>
              <a:t>, </a:t>
            </a:r>
            <a:r>
              <a:rPr lang="en-US" sz="2400" dirty="0" err="1"/>
              <a:t>mahr</a:t>
            </a:r>
            <a:r>
              <a:rPr lang="en-US" sz="2400" dirty="0"/>
              <a:t>, </a:t>
            </a:r>
            <a:r>
              <a:rPr lang="en-US" sz="2400" dirty="0" err="1"/>
              <a:t>guv</a:t>
            </a:r>
            <a:r>
              <a:rPr sz="2400" dirty="0" err="1"/>
              <a:t>ohlar</a:t>
            </a:r>
            <a:endParaRPr sz="2400" dirty="0"/>
          </a:p>
          <a:p>
            <a:r>
              <a:rPr sz="2400" dirty="0" err="1"/>
              <a:t>Maqsadi</a:t>
            </a:r>
            <a:r>
              <a:rPr sz="2400" dirty="0"/>
              <a:t>:</a:t>
            </a:r>
          </a:p>
          <a:p>
            <a:r>
              <a:rPr sz="2400" dirty="0"/>
              <a:t>- </a:t>
            </a:r>
            <a:r>
              <a:rPr sz="2400" dirty="0" err="1"/>
              <a:t>Oila</a:t>
            </a:r>
            <a:r>
              <a:rPr sz="2400" dirty="0"/>
              <a:t> </a:t>
            </a:r>
            <a:r>
              <a:rPr sz="2400" dirty="0" err="1"/>
              <a:t>qurish</a:t>
            </a:r>
            <a:endParaRPr sz="2400" dirty="0"/>
          </a:p>
          <a:p>
            <a:r>
              <a:rPr sz="2400" dirty="0"/>
              <a:t>- </a:t>
            </a:r>
            <a:r>
              <a:rPr sz="2400" dirty="0" err="1"/>
              <a:t>Naslni</a:t>
            </a:r>
            <a:r>
              <a:rPr sz="2400" dirty="0"/>
              <a:t> </a:t>
            </a:r>
            <a:r>
              <a:rPr sz="2400" dirty="0" err="1"/>
              <a:t>davom</a:t>
            </a:r>
            <a:r>
              <a:rPr sz="2400" dirty="0"/>
              <a:t> </a:t>
            </a:r>
            <a:r>
              <a:rPr sz="2400" dirty="0" err="1"/>
              <a:t>ettirish</a:t>
            </a:r>
            <a:endParaRPr sz="2400" dirty="0"/>
          </a:p>
          <a:p>
            <a:r>
              <a:rPr sz="2400" dirty="0"/>
              <a:t>- </a:t>
            </a:r>
            <a:r>
              <a:rPr sz="2400" dirty="0" err="1"/>
              <a:t>Zinoni</a:t>
            </a:r>
            <a:r>
              <a:rPr sz="2400" dirty="0"/>
              <a:t> </a:t>
            </a:r>
            <a:r>
              <a:rPr sz="2400" dirty="0" err="1"/>
              <a:t>oldini</a:t>
            </a:r>
            <a:r>
              <a:rPr sz="2400" dirty="0"/>
              <a:t> </a:t>
            </a:r>
            <a:r>
              <a:rPr sz="2400" dirty="0" err="1"/>
              <a:t>olish</a:t>
            </a:r>
            <a:endParaRPr sz="2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7795D581-3024-8728-334C-BBE4FFEE2A2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708623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2209" y="743823"/>
            <a:ext cx="6103008" cy="894294"/>
          </a:xfrm>
        </p:spPr>
        <p:txBody>
          <a:bodyPr/>
          <a:lstStyle/>
          <a:p>
            <a:r>
              <a:t>Taloq tushunchasi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37952" y="2214711"/>
            <a:ext cx="7371521" cy="3899466"/>
          </a:xfrm>
        </p:spPr>
        <p:txBody>
          <a:bodyPr>
            <a:normAutofit/>
          </a:bodyPr>
          <a:lstStyle/>
          <a:p>
            <a:r>
              <a:rPr sz="2400" dirty="0" err="1">
                <a:solidFill>
                  <a:schemeClr val="bg1"/>
                </a:solidFill>
              </a:rPr>
              <a:t>Taloq</a:t>
            </a:r>
            <a:r>
              <a:rPr sz="2400" dirty="0">
                <a:solidFill>
                  <a:schemeClr val="bg1"/>
                </a:solidFill>
              </a:rPr>
              <a:t> – </a:t>
            </a:r>
            <a:r>
              <a:rPr sz="2400" dirty="0" err="1">
                <a:solidFill>
                  <a:schemeClr val="bg1"/>
                </a:solidFill>
              </a:rPr>
              <a:t>erkak</a:t>
            </a:r>
            <a:r>
              <a:rPr sz="2400" dirty="0">
                <a:solidFill>
                  <a:schemeClr val="bg1"/>
                </a:solidFill>
              </a:rPr>
              <a:t> </a:t>
            </a:r>
            <a:r>
              <a:rPr sz="2400" dirty="0" err="1">
                <a:solidFill>
                  <a:schemeClr val="bg1"/>
                </a:solidFill>
              </a:rPr>
              <a:t>tomonidan</a:t>
            </a:r>
            <a:r>
              <a:rPr sz="2400" dirty="0">
                <a:solidFill>
                  <a:schemeClr val="bg1"/>
                </a:solidFill>
              </a:rPr>
              <a:t> </a:t>
            </a:r>
            <a:r>
              <a:rPr sz="2400" dirty="0" err="1">
                <a:solidFill>
                  <a:schemeClr val="bg1"/>
                </a:solidFill>
              </a:rPr>
              <a:t>ayol</a:t>
            </a:r>
            <a:r>
              <a:rPr sz="2400" dirty="0">
                <a:solidFill>
                  <a:schemeClr val="bg1"/>
                </a:solidFill>
              </a:rPr>
              <a:t> </a:t>
            </a:r>
            <a:r>
              <a:rPr sz="2400" dirty="0" err="1">
                <a:solidFill>
                  <a:schemeClr val="bg1"/>
                </a:solidFill>
              </a:rPr>
              <a:t>bilan</a:t>
            </a:r>
            <a:r>
              <a:rPr sz="2400" dirty="0">
                <a:solidFill>
                  <a:schemeClr val="bg1"/>
                </a:solidFill>
              </a:rPr>
              <a:t> </a:t>
            </a:r>
            <a:r>
              <a:rPr sz="2400" dirty="0" err="1">
                <a:solidFill>
                  <a:schemeClr val="bg1"/>
                </a:solidFill>
              </a:rPr>
              <a:t>nikohni</a:t>
            </a:r>
            <a:r>
              <a:rPr sz="2400" dirty="0">
                <a:solidFill>
                  <a:schemeClr val="bg1"/>
                </a:solidFill>
              </a:rPr>
              <a:t> </a:t>
            </a:r>
            <a:r>
              <a:rPr sz="2400" dirty="0" err="1">
                <a:solidFill>
                  <a:schemeClr val="bg1"/>
                </a:solidFill>
              </a:rPr>
              <a:t>bekor</a:t>
            </a:r>
            <a:r>
              <a:rPr sz="2400" dirty="0">
                <a:solidFill>
                  <a:schemeClr val="bg1"/>
                </a:solidFill>
              </a:rPr>
              <a:t> </a:t>
            </a:r>
            <a:r>
              <a:rPr sz="2400" dirty="0" err="1">
                <a:solidFill>
                  <a:schemeClr val="bg1"/>
                </a:solidFill>
              </a:rPr>
              <a:t>qilish</a:t>
            </a:r>
            <a:r>
              <a:rPr sz="2400" dirty="0">
                <a:solidFill>
                  <a:schemeClr val="bg1"/>
                </a:solidFill>
              </a:rPr>
              <a:t> </a:t>
            </a:r>
            <a:r>
              <a:rPr sz="2400" dirty="0" err="1">
                <a:solidFill>
                  <a:schemeClr val="bg1"/>
                </a:solidFill>
              </a:rPr>
              <a:t>huquqi</a:t>
            </a:r>
            <a:r>
              <a:rPr sz="2400" dirty="0">
                <a:solidFill>
                  <a:schemeClr val="bg1"/>
                </a:solidFill>
              </a:rPr>
              <a:t>.</a:t>
            </a:r>
          </a:p>
          <a:p>
            <a:r>
              <a:rPr sz="2400" dirty="0" err="1">
                <a:solidFill>
                  <a:schemeClr val="bg1"/>
                </a:solidFill>
              </a:rPr>
              <a:t>Turlari</a:t>
            </a:r>
            <a:r>
              <a:rPr sz="2400" dirty="0">
                <a:solidFill>
                  <a:schemeClr val="bg1"/>
                </a:solidFill>
              </a:rPr>
              <a:t>:</a:t>
            </a:r>
          </a:p>
          <a:p>
            <a:r>
              <a:rPr sz="2400" dirty="0">
                <a:solidFill>
                  <a:schemeClr val="bg1"/>
                </a:solidFill>
              </a:rPr>
              <a:t>- </a:t>
            </a:r>
            <a:r>
              <a:rPr sz="2400" dirty="0" err="1">
                <a:solidFill>
                  <a:schemeClr val="bg1"/>
                </a:solidFill>
              </a:rPr>
              <a:t>Sarih</a:t>
            </a:r>
            <a:r>
              <a:rPr sz="2400" dirty="0">
                <a:solidFill>
                  <a:schemeClr val="bg1"/>
                </a:solidFill>
              </a:rPr>
              <a:t> (</a:t>
            </a:r>
            <a:r>
              <a:rPr sz="2400" dirty="0" err="1">
                <a:solidFill>
                  <a:schemeClr val="bg1"/>
                </a:solidFill>
              </a:rPr>
              <a:t>aniq</a:t>
            </a:r>
            <a:r>
              <a:rPr sz="2400" dirty="0">
                <a:solidFill>
                  <a:schemeClr val="bg1"/>
                </a:solidFill>
              </a:rPr>
              <a:t>)</a:t>
            </a:r>
          </a:p>
          <a:p>
            <a:r>
              <a:rPr sz="2400" dirty="0">
                <a:solidFill>
                  <a:schemeClr val="bg1"/>
                </a:solidFill>
              </a:rPr>
              <a:t>- </a:t>
            </a:r>
            <a:r>
              <a:rPr sz="2400" dirty="0" err="1">
                <a:solidFill>
                  <a:schemeClr val="bg1"/>
                </a:solidFill>
              </a:rPr>
              <a:t>Kinoya</a:t>
            </a:r>
            <a:r>
              <a:rPr sz="2400" dirty="0">
                <a:solidFill>
                  <a:schemeClr val="bg1"/>
                </a:solidFill>
              </a:rPr>
              <a:t> (</a:t>
            </a:r>
            <a:r>
              <a:rPr sz="2400" dirty="0" err="1">
                <a:solidFill>
                  <a:schemeClr val="bg1"/>
                </a:solidFill>
              </a:rPr>
              <a:t>bilvosita</a:t>
            </a:r>
            <a:r>
              <a:rPr sz="2400" dirty="0">
                <a:solidFill>
                  <a:schemeClr val="bg1"/>
                </a:solidFill>
              </a:rPr>
              <a:t>)</a:t>
            </a:r>
          </a:p>
          <a:p>
            <a:r>
              <a:rPr lang="en-GB" sz="2400" dirty="0" err="1">
                <a:solidFill>
                  <a:schemeClr val="bg1"/>
                </a:solidFill>
              </a:rPr>
              <a:t>Shariatda</a:t>
            </a:r>
            <a:r>
              <a:rPr sz="2400" dirty="0">
                <a:solidFill>
                  <a:schemeClr val="bg1"/>
                </a:solidFill>
              </a:rPr>
              <a:t> </a:t>
            </a:r>
            <a:r>
              <a:rPr sz="2400" dirty="0" err="1">
                <a:solidFill>
                  <a:schemeClr val="bg1"/>
                </a:solidFill>
              </a:rPr>
              <a:t>uchtagacha</a:t>
            </a:r>
            <a:r>
              <a:rPr sz="2400" dirty="0">
                <a:solidFill>
                  <a:schemeClr val="bg1"/>
                </a:solidFill>
              </a:rPr>
              <a:t> </a:t>
            </a:r>
            <a:r>
              <a:rPr sz="2400" dirty="0" err="1">
                <a:solidFill>
                  <a:schemeClr val="bg1"/>
                </a:solidFill>
              </a:rPr>
              <a:t>taloqqa</a:t>
            </a:r>
            <a:r>
              <a:rPr sz="2400" dirty="0">
                <a:solidFill>
                  <a:schemeClr val="bg1"/>
                </a:solidFill>
              </a:rPr>
              <a:t> </a:t>
            </a:r>
            <a:r>
              <a:rPr sz="2400" dirty="0" err="1">
                <a:solidFill>
                  <a:schemeClr val="bg1"/>
                </a:solidFill>
              </a:rPr>
              <a:t>ruxsat</a:t>
            </a:r>
            <a:r>
              <a:rPr sz="2400" dirty="0">
                <a:solidFill>
                  <a:schemeClr val="bg1"/>
                </a:solidFill>
              </a:rPr>
              <a:t> </a:t>
            </a:r>
            <a:r>
              <a:rPr sz="2400" dirty="0" err="1">
                <a:solidFill>
                  <a:schemeClr val="bg1"/>
                </a:solidFill>
              </a:rPr>
              <a:t>berilgan</a:t>
            </a:r>
            <a:r>
              <a:rPr sz="2400" dirty="0">
                <a:solidFill>
                  <a:schemeClr val="bg1"/>
                </a:solidFill>
              </a:rPr>
              <a:t>. </a:t>
            </a:r>
            <a:r>
              <a:rPr sz="2400" dirty="0" err="1">
                <a:solidFill>
                  <a:schemeClr val="bg1"/>
                </a:solidFill>
              </a:rPr>
              <a:t>Har</a:t>
            </a:r>
            <a:r>
              <a:rPr sz="2400" dirty="0">
                <a:solidFill>
                  <a:schemeClr val="bg1"/>
                </a:solidFill>
              </a:rPr>
              <a:t> </a:t>
            </a:r>
            <a:r>
              <a:rPr sz="2400" dirty="0" err="1">
                <a:solidFill>
                  <a:schemeClr val="bg1"/>
                </a:solidFill>
              </a:rPr>
              <a:t>biridan</a:t>
            </a:r>
            <a:r>
              <a:rPr sz="2400" dirty="0">
                <a:solidFill>
                  <a:schemeClr val="bg1"/>
                </a:solidFill>
              </a:rPr>
              <a:t> </a:t>
            </a:r>
            <a:r>
              <a:rPr sz="2400" dirty="0" err="1">
                <a:solidFill>
                  <a:schemeClr val="bg1"/>
                </a:solidFill>
              </a:rPr>
              <a:t>keyin</a:t>
            </a:r>
            <a:r>
              <a:rPr sz="2400" dirty="0">
                <a:solidFill>
                  <a:schemeClr val="bg1"/>
                </a:solidFill>
              </a:rPr>
              <a:t> </a:t>
            </a:r>
            <a:r>
              <a:rPr sz="2400" dirty="0" err="1">
                <a:solidFill>
                  <a:schemeClr val="bg1"/>
                </a:solidFill>
              </a:rPr>
              <a:t>idda</a:t>
            </a:r>
            <a:r>
              <a:rPr sz="2400" dirty="0">
                <a:solidFill>
                  <a:schemeClr val="bg1"/>
                </a:solidFill>
              </a:rPr>
              <a:t> </a:t>
            </a:r>
            <a:r>
              <a:rPr sz="2400" dirty="0" err="1">
                <a:solidFill>
                  <a:schemeClr val="bg1"/>
                </a:solidFill>
              </a:rPr>
              <a:t>muddati</a:t>
            </a:r>
            <a:r>
              <a:rPr sz="2400" dirty="0">
                <a:solidFill>
                  <a:schemeClr val="bg1"/>
                </a:solidFill>
              </a:rPr>
              <a:t> </a:t>
            </a:r>
            <a:r>
              <a:rPr sz="2400" dirty="0" err="1">
                <a:solidFill>
                  <a:schemeClr val="bg1"/>
                </a:solidFill>
              </a:rPr>
              <a:t>mavjud</a:t>
            </a:r>
            <a:r>
              <a:rPr sz="2400" dirty="0">
                <a:solidFill>
                  <a:schemeClr val="bg1"/>
                </a:solidFill>
              </a:rPr>
              <a:t>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34E75395-F2E8-F7E9-E285-C980B4A0972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1"/>
            <a:ext cx="9636115" cy="711384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6281" y="808243"/>
            <a:ext cx="6990168" cy="940308"/>
          </a:xfrm>
        </p:spPr>
        <p:txBody>
          <a:bodyPr/>
          <a:lstStyle/>
          <a:p>
            <a:r>
              <a:t>Idda tushunchasi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07136" y="2003044"/>
            <a:ext cx="4290038" cy="4356159"/>
          </a:xfrm>
        </p:spPr>
        <p:txBody>
          <a:bodyPr>
            <a:noAutofit/>
          </a:bodyPr>
          <a:lstStyle/>
          <a:p>
            <a:r>
              <a:rPr sz="2400" dirty="0" err="1"/>
              <a:t>Idda</a:t>
            </a:r>
            <a:r>
              <a:rPr sz="2400" dirty="0"/>
              <a:t> – </a:t>
            </a:r>
            <a:r>
              <a:rPr sz="2400" dirty="0" err="1"/>
              <a:t>taloq</a:t>
            </a:r>
            <a:r>
              <a:rPr sz="2400" dirty="0"/>
              <a:t> </a:t>
            </a:r>
            <a:r>
              <a:rPr sz="2400" dirty="0" err="1"/>
              <a:t>yoki</a:t>
            </a:r>
            <a:r>
              <a:rPr sz="2400" dirty="0"/>
              <a:t> </a:t>
            </a:r>
            <a:r>
              <a:rPr sz="2400" dirty="0" err="1"/>
              <a:t>er</a:t>
            </a:r>
            <a:r>
              <a:rPr sz="2400" dirty="0"/>
              <a:t> </a:t>
            </a:r>
            <a:r>
              <a:rPr sz="2400" dirty="0" err="1"/>
              <a:t>vafotidan</a:t>
            </a:r>
            <a:r>
              <a:rPr sz="2400" dirty="0"/>
              <a:t> </a:t>
            </a:r>
            <a:r>
              <a:rPr sz="2400" dirty="0" err="1"/>
              <a:t>keyin</a:t>
            </a:r>
            <a:r>
              <a:rPr sz="2400" dirty="0"/>
              <a:t> </a:t>
            </a:r>
            <a:r>
              <a:rPr sz="2400" dirty="0" err="1"/>
              <a:t>ayol</a:t>
            </a:r>
            <a:r>
              <a:rPr sz="2400" dirty="0"/>
              <a:t> </a:t>
            </a:r>
            <a:r>
              <a:rPr sz="2400" dirty="0" err="1"/>
              <a:t>kutadigan</a:t>
            </a:r>
            <a:r>
              <a:rPr sz="2400" dirty="0"/>
              <a:t> </a:t>
            </a:r>
            <a:r>
              <a:rPr sz="2400" dirty="0" err="1"/>
              <a:t>muddat</a:t>
            </a:r>
            <a:r>
              <a:rPr sz="2400" dirty="0"/>
              <a:t>.</a:t>
            </a:r>
          </a:p>
          <a:p>
            <a:r>
              <a:rPr sz="2400" dirty="0" err="1"/>
              <a:t>Maqsadi</a:t>
            </a:r>
            <a:r>
              <a:rPr sz="2400" dirty="0"/>
              <a:t>:</a:t>
            </a:r>
          </a:p>
          <a:p>
            <a:r>
              <a:rPr sz="2400" dirty="0"/>
              <a:t>- </a:t>
            </a:r>
            <a:r>
              <a:rPr sz="2400" dirty="0" err="1"/>
              <a:t>Homiladorlik</a:t>
            </a:r>
            <a:r>
              <a:rPr sz="2400" dirty="0"/>
              <a:t> </a:t>
            </a:r>
            <a:r>
              <a:rPr sz="2400" dirty="0" err="1"/>
              <a:t>aniqligi</a:t>
            </a:r>
            <a:endParaRPr sz="2400" dirty="0"/>
          </a:p>
          <a:p>
            <a:r>
              <a:rPr sz="2400" dirty="0"/>
              <a:t>- </a:t>
            </a:r>
            <a:r>
              <a:rPr sz="2400" dirty="0" err="1"/>
              <a:t>Naslni</a:t>
            </a:r>
            <a:r>
              <a:rPr sz="2400" dirty="0"/>
              <a:t> </a:t>
            </a:r>
            <a:r>
              <a:rPr sz="2400" dirty="0" err="1"/>
              <a:t>aralashtirmaslik</a:t>
            </a:r>
            <a:endParaRPr sz="2400" dirty="0"/>
          </a:p>
          <a:p>
            <a:r>
              <a:rPr sz="2400" dirty="0" err="1"/>
              <a:t>Muddat</a:t>
            </a:r>
            <a:r>
              <a:rPr sz="2400" dirty="0"/>
              <a:t>:</a:t>
            </a:r>
          </a:p>
          <a:p>
            <a:r>
              <a:rPr sz="2400" dirty="0"/>
              <a:t>- </a:t>
            </a:r>
            <a:r>
              <a:rPr sz="2400" dirty="0" err="1"/>
              <a:t>Taloqdan</a:t>
            </a:r>
            <a:r>
              <a:rPr sz="2400" dirty="0"/>
              <a:t> </a:t>
            </a:r>
            <a:r>
              <a:rPr sz="2400" dirty="0" err="1"/>
              <a:t>so‘ng</a:t>
            </a:r>
            <a:r>
              <a:rPr sz="2400" dirty="0"/>
              <a:t>: 3 </a:t>
            </a:r>
            <a:r>
              <a:rPr sz="2400" dirty="0" err="1"/>
              <a:t>hayz</a:t>
            </a:r>
            <a:r>
              <a:rPr sz="2400" dirty="0"/>
              <a:t> </a:t>
            </a:r>
            <a:r>
              <a:rPr sz="2400" dirty="0" err="1"/>
              <a:t>ko‘rish</a:t>
            </a:r>
            <a:r>
              <a:rPr sz="2400" dirty="0"/>
              <a:t> </a:t>
            </a:r>
            <a:r>
              <a:rPr sz="2400" dirty="0" err="1"/>
              <a:t>muddati</a:t>
            </a:r>
            <a:endParaRPr sz="2400" dirty="0"/>
          </a:p>
          <a:p>
            <a:r>
              <a:rPr sz="2400" dirty="0"/>
              <a:t>- </a:t>
            </a:r>
            <a:r>
              <a:rPr sz="2400" dirty="0" err="1"/>
              <a:t>Er</a:t>
            </a:r>
            <a:r>
              <a:rPr sz="2400" dirty="0"/>
              <a:t> </a:t>
            </a:r>
            <a:r>
              <a:rPr sz="2400" dirty="0" err="1"/>
              <a:t>vafotidan</a:t>
            </a:r>
            <a:r>
              <a:rPr sz="2400" dirty="0"/>
              <a:t> </a:t>
            </a:r>
            <a:r>
              <a:rPr sz="2400" dirty="0" err="1"/>
              <a:t>so‘ng</a:t>
            </a:r>
            <a:r>
              <a:rPr sz="2400" dirty="0"/>
              <a:t>: 4 oy 10 kun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D79A5490-F395-DB28-441D-18EC05F0407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978571" cy="6985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7136" y="633387"/>
            <a:ext cx="7538661" cy="1078352"/>
          </a:xfrm>
        </p:spPr>
        <p:txBody>
          <a:bodyPr/>
          <a:lstStyle/>
          <a:p>
            <a:r>
              <a:t>Zihor tushunchasi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9035" y="2165404"/>
            <a:ext cx="7729728" cy="4059209"/>
          </a:xfrm>
        </p:spPr>
        <p:txBody>
          <a:bodyPr>
            <a:noAutofit/>
          </a:bodyPr>
          <a:lstStyle/>
          <a:p>
            <a:r>
              <a:rPr sz="2400"/>
              <a:t>Zihor – jahiliya davrida erning ayolni o‘z onasiga tenglashtirib, unga harom qilish iborasi.</a:t>
            </a:r>
          </a:p>
          <a:p>
            <a:endParaRPr sz="2400"/>
          </a:p>
          <a:p>
            <a:r>
              <a:rPr sz="2400"/>
              <a:t>Islomda bu holat qoralangan va kafforat belgilangan:</a:t>
            </a:r>
          </a:p>
          <a:p>
            <a:r>
              <a:rPr sz="2400"/>
              <a:t>- Qul ozod qilish</a:t>
            </a:r>
          </a:p>
          <a:p>
            <a:r>
              <a:rPr sz="2400"/>
              <a:t>- 2 oy ketma-ket ro‘za tutish</a:t>
            </a:r>
          </a:p>
          <a:p>
            <a:r>
              <a:rPr sz="2400"/>
              <a:t>- 60 ta faqirni to‘ydirish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962" y="872664"/>
            <a:ext cx="7729728" cy="903495"/>
          </a:xfrm>
        </p:spPr>
        <p:txBody>
          <a:bodyPr/>
          <a:lstStyle/>
          <a:p>
            <a:r>
              <a:t>Xulosa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04687" y="2702464"/>
            <a:ext cx="7729728" cy="3101983"/>
          </a:xfrm>
        </p:spPr>
        <p:txBody>
          <a:bodyPr>
            <a:normAutofit/>
          </a:bodyPr>
          <a:lstStyle/>
          <a:p>
            <a:r>
              <a:rPr sz="2400"/>
              <a:t>Islomiy huquq oila muqaddasligini himoya qiladi.</a:t>
            </a:r>
          </a:p>
          <a:p>
            <a:r>
              <a:rPr sz="2400"/>
              <a:t>Nikoh va taloq shartlari, idda muddati va zihor kabi qonunlar bu tizimning adolatli bo‘lishini taʼminlaydi.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Parcel">
  <a:themeElements>
    <a:clrScheme name="Parcel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Parcel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cel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4DB32801-28C0-48B0-8C1D-A9A58613615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229</Words>
  <Application>Microsoft Office PowerPoint</Application>
  <PresentationFormat>Экран (4:3)</PresentationFormat>
  <Paragraphs>40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1" baseType="lpstr">
      <vt:lpstr>Arial</vt:lpstr>
      <vt:lpstr>Corbel</vt:lpstr>
      <vt:lpstr>Gill Sans MT</vt:lpstr>
      <vt:lpstr>Parcel</vt:lpstr>
      <vt:lpstr>Islom huquqshunosligida oila va unga oid tushunchalar</vt:lpstr>
      <vt:lpstr>Oila tushunchasi</vt:lpstr>
      <vt:lpstr>Nikoh tushunchasi</vt:lpstr>
      <vt:lpstr>Taloq tushunchasi</vt:lpstr>
      <vt:lpstr>Idda tushunchasi</vt:lpstr>
      <vt:lpstr>Zihor tushunchasi</vt:lpstr>
      <vt:lpstr>Xulosa</vt:lpstr>
    </vt:vector>
  </TitlesOfParts>
  <Manager/>
  <Company/>
  <LinksUpToDate>false</LinksUpToDate>
  <SharedDoc>false</SharedDoc>
  <HyperlinkBase/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Islom huquqshunosligida oila va unga oid tushunchalar</dc:title>
  <dc:subject/>
  <dc:creator/>
  <cp:keywords/>
  <dc:description>generated using python-pptx</dc:description>
  <cp:lastModifiedBy>User</cp:lastModifiedBy>
  <cp:revision>4</cp:revision>
  <dcterms:created xsi:type="dcterms:W3CDTF">2013-01-27T09:14:16Z</dcterms:created>
  <dcterms:modified xsi:type="dcterms:W3CDTF">2026-03-26T06:11:28Z</dcterms:modified>
  <cp:category/>
</cp:coreProperties>
</file>