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9" r:id="rId1"/>
  </p:sldMasterIdLst>
  <p:sldIdLst>
    <p:sldId id="266" r:id="rId2"/>
    <p:sldId id="283" r:id="rId3"/>
    <p:sldId id="269" r:id="rId4"/>
    <p:sldId id="284" r:id="rId5"/>
    <p:sldId id="275" r:id="rId6"/>
    <p:sldId id="276" r:id="rId7"/>
    <p:sldId id="271" r:id="rId8"/>
    <p:sldId id="278" r:id="rId9"/>
    <p:sldId id="279" r:id="rId10"/>
    <p:sldId id="285" r:id="rId11"/>
    <p:sldId id="286" r:id="rId12"/>
    <p:sldId id="287" r:id="rId13"/>
    <p:sldId id="288" r:id="rId14"/>
    <p:sldId id="289" r:id="rId15"/>
    <p:sldId id="290" r:id="rId16"/>
    <p:sldId id="291" r:id="rId17"/>
    <p:sldId id="292" r:id="rId18"/>
    <p:sldId id="293" r:id="rId19"/>
    <p:sldId id="294" r:id="rId20"/>
    <p:sldId id="295" r:id="rId21"/>
    <p:sldId id="296" r:id="rId22"/>
    <p:sldId id="297" r:id="rId23"/>
    <p:sldId id="298" r:id="rId24"/>
    <p:sldId id="299" r:id="rId25"/>
    <p:sldId id="300" r:id="rId26"/>
    <p:sldId id="301" r:id="rId27"/>
    <p:sldId id="302" r:id="rId28"/>
  </p:sldIdLst>
  <p:sldSz cx="9144000" cy="6858000" type="screen4x3"/>
  <p:notesSz cx="6858000" cy="9144000"/>
  <p:defaultTextStyle>
    <a:defPPr>
      <a:defRPr lang="ru-RU"/>
    </a:defPPr>
    <a:lvl1pPr algn="l" rtl="0" fontAlgn="base">
      <a:spcBef>
        <a:spcPct val="0"/>
      </a:spcBef>
      <a:spcAft>
        <a:spcPct val="0"/>
      </a:spcAft>
      <a:defRPr kern="1200">
        <a:solidFill>
          <a:schemeClr val="tx1"/>
        </a:solidFill>
        <a:latin typeface="Arial" panose="020B0604020202020204" pitchFamily="34" charset="0"/>
        <a:ea typeface="+mn-ea"/>
        <a:cs typeface="+mn-cs"/>
      </a:defRPr>
    </a:lvl1pPr>
    <a:lvl2pPr marL="457200" algn="l" rtl="0" fontAlgn="base">
      <a:spcBef>
        <a:spcPct val="0"/>
      </a:spcBef>
      <a:spcAft>
        <a:spcPct val="0"/>
      </a:spcAft>
      <a:defRPr kern="1200">
        <a:solidFill>
          <a:schemeClr val="tx1"/>
        </a:solidFill>
        <a:latin typeface="Arial" panose="020B0604020202020204" pitchFamily="34" charset="0"/>
        <a:ea typeface="+mn-ea"/>
        <a:cs typeface="+mn-cs"/>
      </a:defRPr>
    </a:lvl2pPr>
    <a:lvl3pPr marL="914400" algn="l" rtl="0" fontAlgn="base">
      <a:spcBef>
        <a:spcPct val="0"/>
      </a:spcBef>
      <a:spcAft>
        <a:spcPct val="0"/>
      </a:spcAft>
      <a:defRPr kern="1200">
        <a:solidFill>
          <a:schemeClr val="tx1"/>
        </a:solidFill>
        <a:latin typeface="Arial" panose="020B0604020202020204" pitchFamily="34" charset="0"/>
        <a:ea typeface="+mn-ea"/>
        <a:cs typeface="+mn-cs"/>
      </a:defRPr>
    </a:lvl3pPr>
    <a:lvl4pPr marL="1371600" algn="l" rtl="0" fontAlgn="base">
      <a:spcBef>
        <a:spcPct val="0"/>
      </a:spcBef>
      <a:spcAft>
        <a:spcPct val="0"/>
      </a:spcAft>
      <a:defRPr kern="1200">
        <a:solidFill>
          <a:schemeClr val="tx1"/>
        </a:solidFill>
        <a:latin typeface="Arial" panose="020B0604020202020204" pitchFamily="34" charset="0"/>
        <a:ea typeface="+mn-ea"/>
        <a:cs typeface="+mn-cs"/>
      </a:defRPr>
    </a:lvl4pPr>
    <a:lvl5pPr marL="1828800" algn="l" rtl="0" fontAlgn="base">
      <a:spcBef>
        <a:spcPct val="0"/>
      </a:spcBef>
      <a:spcAft>
        <a:spcPct val="0"/>
      </a:spcAft>
      <a:defRPr kern="1200">
        <a:solidFill>
          <a:schemeClr val="tx1"/>
        </a:solidFill>
        <a:latin typeface="Arial" panose="020B0604020202020204" pitchFamily="34" charset="0"/>
        <a:ea typeface="+mn-ea"/>
        <a:cs typeface="+mn-cs"/>
      </a:defRPr>
    </a:lvl5pPr>
    <a:lvl6pPr marL="2286000" algn="l" defTabSz="914400" rtl="0" eaLnBrk="1" latinLnBrk="0" hangingPunct="1">
      <a:defRPr kern="1200">
        <a:solidFill>
          <a:schemeClr val="tx1"/>
        </a:solidFill>
        <a:latin typeface="Arial" panose="020B0604020202020204" pitchFamily="34" charset="0"/>
        <a:ea typeface="+mn-ea"/>
        <a:cs typeface="+mn-cs"/>
      </a:defRPr>
    </a:lvl6pPr>
    <a:lvl7pPr marL="2743200" algn="l" defTabSz="914400" rtl="0" eaLnBrk="1" latinLnBrk="0" hangingPunct="1">
      <a:defRPr kern="1200">
        <a:solidFill>
          <a:schemeClr val="tx1"/>
        </a:solidFill>
        <a:latin typeface="Arial" panose="020B0604020202020204" pitchFamily="34" charset="0"/>
        <a:ea typeface="+mn-ea"/>
        <a:cs typeface="+mn-cs"/>
      </a:defRPr>
    </a:lvl7pPr>
    <a:lvl8pPr marL="3200400" algn="l" defTabSz="914400" rtl="0" eaLnBrk="1" latinLnBrk="0" hangingPunct="1">
      <a:defRPr kern="1200">
        <a:solidFill>
          <a:schemeClr val="tx1"/>
        </a:solidFill>
        <a:latin typeface="Arial" panose="020B0604020202020204" pitchFamily="34" charset="0"/>
        <a:ea typeface="+mn-ea"/>
        <a:cs typeface="+mn-cs"/>
      </a:defRPr>
    </a:lvl8pPr>
    <a:lvl9pPr marL="3657600" algn="l" defTabSz="914400" rtl="0" eaLnBrk="1" latinLnBrk="0" hangingPunct="1">
      <a:defRPr kern="1200">
        <a:solidFill>
          <a:schemeClr val="tx1"/>
        </a:solidFill>
        <a:latin typeface="Arial" panose="020B0604020202020204" pitchFamily="34"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5DAEFF"/>
    <a:srgbClr val="4BADB5"/>
    <a:srgbClr val="0051A2"/>
    <a:srgbClr val="00336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109" d="100"/>
          <a:sy n="109" d="100"/>
        </p:scale>
        <p:origin x="1674" y="108"/>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3" Type="http://schemas.openxmlformats.org/officeDocument/2006/relationships/image" Target="../media/image3.gif"/><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grpSp>
        <p:nvGrpSpPr>
          <p:cNvPr id="7" name="Group 6"/>
          <p:cNvGrpSpPr/>
          <p:nvPr/>
        </p:nvGrpSpPr>
        <p:grpSpPr>
          <a:xfrm>
            <a:off x="-8466" y="-8468"/>
            <a:ext cx="9171316" cy="6874935"/>
            <a:chOff x="-8466" y="-8468"/>
            <a:chExt cx="9171316" cy="6874935"/>
          </a:xfrm>
        </p:grpSpPr>
        <p:cxnSp>
          <p:nvCxnSpPr>
            <p:cNvPr id="28" name="Straight Connector 27"/>
            <p:cNvCxnSpPr/>
            <p:nvPr/>
          </p:nvCxnSpPr>
          <p:spPr>
            <a:xfrm flipV="1">
              <a:off x="5130830" y="4175605"/>
              <a:ext cx="4022475" cy="2682396"/>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9" name="Straight Connector 28"/>
            <p:cNvCxnSpPr/>
            <p:nvPr/>
          </p:nvCxnSpPr>
          <p:spPr>
            <a:xfrm>
              <a:off x="7042707"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30" name="Freeform 29"/>
            <p:cNvSpPr/>
            <p:nvPr/>
          </p:nvSpPr>
          <p:spPr>
            <a:xfrm>
              <a:off x="6891896" y="1"/>
              <a:ext cx="2269442" cy="6866466"/>
            </a:xfrm>
            <a:custGeom>
              <a:avLst/>
              <a:gdLst/>
              <a:ahLst/>
              <a:cxnLst/>
              <a:rect l="l" t="t" r="r" b="b"/>
              <a:pathLst>
                <a:path w="2269442" h="6866466">
                  <a:moveTo>
                    <a:pt x="2023534" y="0"/>
                  </a:moveTo>
                  <a:lnTo>
                    <a:pt x="0" y="6858000"/>
                  </a:lnTo>
                  <a:lnTo>
                    <a:pt x="2269067" y="6866466"/>
                  </a:lnTo>
                  <a:cubicBezTo>
                    <a:pt x="2271889" y="4580466"/>
                    <a:pt x="2257778" y="2294466"/>
                    <a:pt x="2260600" y="8466"/>
                  </a:cubicBezTo>
                  <a:lnTo>
                    <a:pt x="2023534"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Freeform 30"/>
            <p:cNvSpPr/>
            <p:nvPr/>
          </p:nvSpPr>
          <p:spPr>
            <a:xfrm>
              <a:off x="7205158" y="-8467"/>
              <a:ext cx="1948147" cy="6866467"/>
            </a:xfrm>
            <a:custGeom>
              <a:avLst/>
              <a:gdLst/>
              <a:ahLst/>
              <a:cxnLst/>
              <a:rect l="l" t="t" r="r" b="b"/>
              <a:pathLst>
                <a:path w="1948147" h="6866467">
                  <a:moveTo>
                    <a:pt x="0" y="0"/>
                  </a:moveTo>
                  <a:lnTo>
                    <a:pt x="1202267" y="6866467"/>
                  </a:lnTo>
                  <a:lnTo>
                    <a:pt x="1947333" y="6866467"/>
                  </a:lnTo>
                  <a:cubicBezTo>
                    <a:pt x="1944511" y="4577645"/>
                    <a:pt x="1950155" y="2288822"/>
                    <a:pt x="1947333" y="0"/>
                  </a:cubicBez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2" name="Freeform 31"/>
            <p:cNvSpPr/>
            <p:nvPr/>
          </p:nvSpPr>
          <p:spPr>
            <a:xfrm>
              <a:off x="6637896" y="3920066"/>
              <a:ext cx="2513565" cy="2937933"/>
            </a:xfrm>
            <a:custGeom>
              <a:avLst/>
              <a:gdLst/>
              <a:ahLst/>
              <a:cxnLst/>
              <a:rect l="l" t="t" r="r" b="b"/>
              <a:pathLst>
                <a:path w="3259667" h="3810000">
                  <a:moveTo>
                    <a:pt x="0" y="3810000"/>
                  </a:moveTo>
                  <a:lnTo>
                    <a:pt x="3251200" y="0"/>
                  </a:lnTo>
                  <a:cubicBezTo>
                    <a:pt x="3254022" y="1270000"/>
                    <a:pt x="3256845" y="2540000"/>
                    <a:pt x="3259667" y="3810000"/>
                  </a:cubicBezTo>
                  <a:lnTo>
                    <a:pt x="0" y="3810000"/>
                  </a:lnTo>
                  <a:close/>
                </a:path>
              </a:pathLst>
            </a:cu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33" name="Freeform 32"/>
            <p:cNvSpPr/>
            <p:nvPr/>
          </p:nvSpPr>
          <p:spPr>
            <a:xfrm>
              <a:off x="7010429" y="-8467"/>
              <a:ext cx="2142876" cy="6866467"/>
            </a:xfrm>
            <a:custGeom>
              <a:avLst/>
              <a:gdLst/>
              <a:ahLst/>
              <a:cxnLst/>
              <a:rect l="l" t="t" r="r" b="b"/>
              <a:pathLst>
                <a:path w="2853267" h="6866467">
                  <a:moveTo>
                    <a:pt x="0" y="0"/>
                  </a:moveTo>
                  <a:lnTo>
                    <a:pt x="2472267" y="6866467"/>
                  </a:lnTo>
                  <a:lnTo>
                    <a:pt x="2853267" y="6858000"/>
                  </a:lnTo>
                  <a:lnTo>
                    <a:pt x="2853267" y="0"/>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4" name="Freeform 33"/>
            <p:cNvSpPr/>
            <p:nvPr/>
          </p:nvSpPr>
          <p:spPr>
            <a:xfrm>
              <a:off x="8295776" y="-8467"/>
              <a:ext cx="857530" cy="6866467"/>
            </a:xfrm>
            <a:custGeom>
              <a:avLst/>
              <a:gdLst/>
              <a:ahLst/>
              <a:cxnLst/>
              <a:rect l="l" t="t" r="r" b="b"/>
              <a:pathLst>
                <a:path w="1286933" h="6866467">
                  <a:moveTo>
                    <a:pt x="1016000" y="0"/>
                  </a:moveTo>
                  <a:lnTo>
                    <a:pt x="0" y="6866467"/>
                  </a:lnTo>
                  <a:lnTo>
                    <a:pt x="1286933" y="6866467"/>
                  </a:lnTo>
                  <a:cubicBezTo>
                    <a:pt x="1284111" y="4577645"/>
                    <a:pt x="1281288" y="2288822"/>
                    <a:pt x="1278466" y="0"/>
                  </a:cubicBezTo>
                  <a:lnTo>
                    <a:pt x="1016000"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5" name="Freeform 34"/>
            <p:cNvSpPr/>
            <p:nvPr/>
          </p:nvSpPr>
          <p:spPr>
            <a:xfrm>
              <a:off x="8094165" y="-8468"/>
              <a:ext cx="1066770" cy="6866467"/>
            </a:xfrm>
            <a:custGeom>
              <a:avLst/>
              <a:gdLst/>
              <a:ahLst/>
              <a:cxnLst/>
              <a:rect l="l" t="t" r="r" b="b"/>
              <a:pathLst>
                <a:path w="1270244" h="6866467">
                  <a:moveTo>
                    <a:pt x="0" y="0"/>
                  </a:moveTo>
                  <a:lnTo>
                    <a:pt x="1117600" y="6866467"/>
                  </a:lnTo>
                  <a:lnTo>
                    <a:pt x="1270000" y="6866467"/>
                  </a:lnTo>
                  <a:cubicBezTo>
                    <a:pt x="1272822" y="4574822"/>
                    <a:pt x="1250245" y="2291645"/>
                    <a:pt x="1253067" y="0"/>
                  </a:cubicBezTo>
                  <a:lnTo>
                    <a:pt x="0" y="0"/>
                  </a:lnTo>
                  <a:close/>
                </a:path>
              </a:pathLst>
            </a:custGeom>
            <a:solidFill>
              <a:schemeClr val="accent2">
                <a:lumMod val="75000"/>
                <a:alpha val="82000"/>
              </a:schemeClr>
            </a:solidFill>
            <a:ln>
              <a:noFill/>
            </a:ln>
            <a:effectLst/>
          </p:spPr>
          <p:style>
            <a:lnRef idx="1">
              <a:schemeClr val="accent1"/>
            </a:lnRef>
            <a:fillRef idx="3">
              <a:schemeClr val="accent1"/>
            </a:fillRef>
            <a:effectRef idx="2">
              <a:schemeClr val="accent1"/>
            </a:effectRef>
            <a:fontRef idx="minor">
              <a:schemeClr val="lt1"/>
            </a:fontRef>
          </p:style>
        </p:sp>
        <p:sp>
          <p:nvSpPr>
            <p:cNvPr id="36" name="Freeform 35"/>
            <p:cNvSpPr/>
            <p:nvPr/>
          </p:nvSpPr>
          <p:spPr>
            <a:xfrm>
              <a:off x="8068764" y="4893733"/>
              <a:ext cx="1094086" cy="1964267"/>
            </a:xfrm>
            <a:custGeom>
              <a:avLst/>
              <a:gdLst/>
              <a:ahLst/>
              <a:cxnLst/>
              <a:rect l="l" t="t" r="r" b="b"/>
              <a:pathLst>
                <a:path w="1820333" h="3268133">
                  <a:moveTo>
                    <a:pt x="0" y="3268133"/>
                  </a:moveTo>
                  <a:lnTo>
                    <a:pt x="1811866" y="0"/>
                  </a:lnTo>
                  <a:cubicBezTo>
                    <a:pt x="1814688" y="1086555"/>
                    <a:pt x="1817511" y="2173111"/>
                    <a:pt x="1820333" y="3259666"/>
                  </a:cubicBezTo>
                  <a:lnTo>
                    <a:pt x="0" y="3268133"/>
                  </a:lnTo>
                  <a:close/>
                </a:path>
              </a:pathLst>
            </a:cu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18" name="Freeform 17"/>
            <p:cNvSpPr/>
            <p:nvPr/>
          </p:nvSpPr>
          <p:spPr>
            <a:xfrm>
              <a:off x="-8466" y="-8468"/>
              <a:ext cx="863600" cy="5698067"/>
            </a:xfrm>
            <a:custGeom>
              <a:avLst/>
              <a:gdLst/>
              <a:ahLst/>
              <a:cxnLst/>
              <a:rect l="l" t="t" r="r" b="b"/>
              <a:pathLst>
                <a:path w="863600" h="5698067">
                  <a:moveTo>
                    <a:pt x="0" y="8467"/>
                  </a:moveTo>
                  <a:lnTo>
                    <a:pt x="863600" y="0"/>
                  </a:lnTo>
                  <a:lnTo>
                    <a:pt x="863600" y="16934"/>
                  </a:lnTo>
                  <a:lnTo>
                    <a:pt x="0" y="5698067"/>
                  </a:lnTo>
                  <a:lnTo>
                    <a:pt x="0" y="8467"/>
                  </a:lnTo>
                  <a:close/>
                </a:path>
              </a:pathLst>
            </a:cu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130595" y="2404534"/>
            <a:ext cx="5826719" cy="1646302"/>
          </a:xfrm>
        </p:spPr>
        <p:txBody>
          <a:bodyPr anchor="b">
            <a:noAutofit/>
          </a:bodyPr>
          <a:lstStyle>
            <a:lvl1pPr algn="r">
              <a:defRPr sz="5400">
                <a:solidFill>
                  <a:schemeClr val="accent1"/>
                </a:solidFill>
              </a:defRPr>
            </a:lvl1pPr>
          </a:lstStyle>
          <a:p>
            <a:r>
              <a:rPr lang="ru-RU" smtClean="0"/>
              <a:t>Образец заголовка</a:t>
            </a:r>
            <a:endParaRPr lang="en-US" dirty="0"/>
          </a:p>
        </p:txBody>
      </p:sp>
      <p:sp>
        <p:nvSpPr>
          <p:cNvPr id="3" name="Subtitle 2"/>
          <p:cNvSpPr>
            <a:spLocks noGrp="1"/>
          </p:cNvSpPr>
          <p:nvPr>
            <p:ph type="subTitle" idx="1"/>
          </p:nvPr>
        </p:nvSpPr>
        <p:spPr>
          <a:xfrm>
            <a:off x="1130595" y="4050834"/>
            <a:ext cx="5826719"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en-US" dirty="0"/>
          </a:p>
        </p:txBody>
      </p:sp>
      <p:sp>
        <p:nvSpPr>
          <p:cNvPr id="4" name="Date Placeholder 3"/>
          <p:cNvSpPr>
            <a:spLocks noGrp="1"/>
          </p:cNvSpPr>
          <p:nvPr>
            <p:ph type="dt" sz="half" idx="10"/>
          </p:nvPr>
        </p:nvSpPr>
        <p:spPr/>
        <p:txBody>
          <a:bodyPr/>
          <a:lstStyle/>
          <a:p>
            <a:endParaRPr lang="ru-RU" altLang="ru-RU"/>
          </a:p>
        </p:txBody>
      </p:sp>
      <p:sp>
        <p:nvSpPr>
          <p:cNvPr id="5" name="Footer Placeholder 4"/>
          <p:cNvSpPr>
            <a:spLocks noGrp="1"/>
          </p:cNvSpPr>
          <p:nvPr>
            <p:ph type="ftr" sz="quarter" idx="11"/>
          </p:nvPr>
        </p:nvSpPr>
        <p:spPr/>
        <p:txBody>
          <a:bodyPr/>
          <a:lstStyle/>
          <a:p>
            <a:endParaRPr lang="ru-RU" altLang="ru-RU"/>
          </a:p>
        </p:txBody>
      </p:sp>
      <p:sp>
        <p:nvSpPr>
          <p:cNvPr id="6" name="Slide Number Placeholder 5"/>
          <p:cNvSpPr>
            <a:spLocks noGrp="1"/>
          </p:cNvSpPr>
          <p:nvPr>
            <p:ph type="sldNum" sz="quarter" idx="12"/>
          </p:nvPr>
        </p:nvSpPr>
        <p:spPr/>
        <p:txBody>
          <a:bodyPr/>
          <a:lstStyle/>
          <a:p>
            <a:fld id="{B93E26CC-1BDF-46A7-85CB-BA432ED4D500}" type="slidenum">
              <a:rPr lang="ru-RU" altLang="ru-RU" smtClean="0"/>
              <a:pPr/>
              <a:t>‹#›</a:t>
            </a:fld>
            <a:endParaRPr lang="ru-RU" altLang="ru-RU"/>
          </a:p>
        </p:txBody>
      </p:sp>
      <p:sp>
        <p:nvSpPr>
          <p:cNvPr id="19" name="Rectangle 8"/>
          <p:cNvSpPr>
            <a:spLocks noChangeArrowheads="1"/>
          </p:cNvSpPr>
          <p:nvPr userDrawn="1"/>
        </p:nvSpPr>
        <p:spPr bwMode="auto">
          <a:xfrm>
            <a:off x="0" y="0"/>
            <a:ext cx="9144000" cy="1524000"/>
          </a:xfrm>
          <a:prstGeom prst="rect">
            <a:avLst/>
          </a:prstGeom>
          <a:gradFill rotWithShape="1">
            <a:gsLst>
              <a:gs pos="0">
                <a:schemeClr val="accent1"/>
              </a:gs>
              <a:gs pos="100000">
                <a:schemeClr val="bg1"/>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ru-RU"/>
          </a:p>
        </p:txBody>
      </p:sp>
      <p:sp>
        <p:nvSpPr>
          <p:cNvPr id="20" name="Rectangle 9"/>
          <p:cNvSpPr>
            <a:spLocks noChangeArrowheads="1"/>
          </p:cNvSpPr>
          <p:nvPr userDrawn="1"/>
        </p:nvSpPr>
        <p:spPr bwMode="auto">
          <a:xfrm>
            <a:off x="0" y="5562600"/>
            <a:ext cx="9144000" cy="1295400"/>
          </a:xfrm>
          <a:prstGeom prst="rect">
            <a:avLst/>
          </a:prstGeom>
          <a:solidFill>
            <a:schemeClr val="accent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ru-RU"/>
          </a:p>
        </p:txBody>
      </p:sp>
      <p:sp>
        <p:nvSpPr>
          <p:cNvPr id="21" name="Полилиния 20"/>
          <p:cNvSpPr>
            <a:spLocks/>
          </p:cNvSpPr>
          <p:nvPr userDrawn="1"/>
        </p:nvSpPr>
        <p:spPr bwMode="auto">
          <a:xfrm flipH="1">
            <a:off x="0" y="0"/>
            <a:ext cx="2438400" cy="6858000"/>
          </a:xfrm>
          <a:custGeom>
            <a:avLst/>
            <a:gdLst>
              <a:gd name="T0" fmla="*/ 3038475 w 1914"/>
              <a:gd name="T1" fmla="*/ 14258 h 4329"/>
              <a:gd name="T2" fmla="*/ 3038475 w 1914"/>
              <a:gd name="T3" fmla="*/ 6858000 h 4329"/>
              <a:gd name="T4" fmla="*/ 323850 w 1914"/>
              <a:gd name="T5" fmla="*/ 6854832 h 4329"/>
              <a:gd name="T6" fmla="*/ 0 w 1914"/>
              <a:gd name="T7" fmla="*/ 0 h 4329"/>
              <a:gd name="T8" fmla="*/ 3038475 w 1914"/>
              <a:gd name="T9" fmla="*/ 14258 h 4329"/>
              <a:gd name="T10" fmla="*/ 0 60000 65536"/>
              <a:gd name="T11" fmla="*/ 0 60000 65536"/>
              <a:gd name="T12" fmla="*/ 0 60000 65536"/>
              <a:gd name="T13" fmla="*/ 0 60000 65536"/>
              <a:gd name="T14" fmla="*/ 0 60000 65536"/>
              <a:gd name="T15" fmla="*/ 0 w 1914"/>
              <a:gd name="T16" fmla="*/ 0 h 4329"/>
              <a:gd name="T17" fmla="*/ 1914 w 1914"/>
              <a:gd name="T18" fmla="*/ 4329 h 4329"/>
            </a:gdLst>
            <a:ahLst/>
            <a:cxnLst>
              <a:cxn ang="T10">
                <a:pos x="T0" y="T1"/>
              </a:cxn>
              <a:cxn ang="T11">
                <a:pos x="T2" y="T3"/>
              </a:cxn>
              <a:cxn ang="T12">
                <a:pos x="T4" y="T5"/>
              </a:cxn>
              <a:cxn ang="T13">
                <a:pos x="T6" y="T7"/>
              </a:cxn>
              <a:cxn ang="T14">
                <a:pos x="T8" y="T9"/>
              </a:cxn>
            </a:cxnLst>
            <a:rect l="T15" t="T16" r="T17" b="T18"/>
            <a:pathLst>
              <a:path w="1914" h="4329">
                <a:moveTo>
                  <a:pt x="1914" y="9"/>
                </a:moveTo>
                <a:lnTo>
                  <a:pt x="1914" y="4329"/>
                </a:lnTo>
                <a:lnTo>
                  <a:pt x="204" y="4327"/>
                </a:lnTo>
                <a:cubicBezTo>
                  <a:pt x="1288" y="3574"/>
                  <a:pt x="1608" y="1590"/>
                  <a:pt x="0" y="0"/>
                </a:cubicBezTo>
                <a:lnTo>
                  <a:pt x="1914" y="9"/>
                </a:lnTo>
                <a:close/>
              </a:path>
            </a:pathLst>
          </a:custGeom>
          <a:solidFill>
            <a:srgbClr val="5DAEFF"/>
          </a:solidFill>
          <a:ln>
            <a:noFill/>
          </a:ln>
          <a:effectLst/>
          <a:extLst>
            <a:ext uri="{91240B29-F687-4F45-9708-019B960494DF}">
              <a14:hiddenLine xmlns:a14="http://schemas.microsoft.com/office/drawing/2010/main" w="9525" algn="ctr">
                <a:solidFill>
                  <a:srgbClr val="000000"/>
                </a:solidFill>
                <a:round/>
                <a:headEnd/>
                <a:tailEnd/>
              </a14:hiddenLine>
            </a:ext>
            <a:ext uri="{AF507438-7753-43E0-B8FC-AC1667EBCBE1}">
              <a14:hiddenEffects xmlns:a14="http://schemas.microsoft.com/office/drawing/2010/main">
                <a:effectLst>
                  <a:outerShdw dist="50800" dir="10800000" algn="ctr" rotWithShape="0">
                    <a:srgbClr val="000000">
                      <a:alpha val="45000"/>
                    </a:srgbClr>
                  </a:outerShdw>
                </a:effectLst>
              </a14:hiddenEffects>
            </a:ext>
          </a:extLst>
        </p:spPr>
        <p:txBody>
          <a:bodyPr/>
          <a:lstStyle/>
          <a:p>
            <a:pPr fontAlgn="auto">
              <a:spcBef>
                <a:spcPts val="0"/>
              </a:spcBef>
              <a:spcAft>
                <a:spcPts val="0"/>
              </a:spcAft>
              <a:defRPr/>
            </a:pPr>
            <a:endParaRPr lang="en-US">
              <a:latin typeface="+mn-lt"/>
            </a:endParaRPr>
          </a:p>
        </p:txBody>
      </p:sp>
      <p:pic>
        <p:nvPicPr>
          <p:cNvPr id="22" name="Picture 11" descr="j0438737"/>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1524000"/>
            <a:ext cx="3028950" cy="4038600"/>
          </a:xfrm>
          <a:prstGeom prst="rect">
            <a:avLst/>
          </a:prstGeom>
          <a:noFill/>
          <a:ln w="9525">
            <a:solidFill>
              <a:srgbClr val="003366"/>
            </a:solidFill>
            <a:miter lim="800000"/>
            <a:headEnd/>
            <a:tailEnd/>
          </a:ln>
          <a:extLst>
            <a:ext uri="{909E8E84-426E-40DD-AFC4-6F175D3DCCD1}">
              <a14:hiddenFill xmlns:a14="http://schemas.microsoft.com/office/drawing/2010/main">
                <a:solidFill>
                  <a:srgbClr val="FFFFFF"/>
                </a:solidFill>
              </a14:hiddenFill>
            </a:ext>
          </a:extLst>
        </p:spPr>
      </p:pic>
      <p:sp>
        <p:nvSpPr>
          <p:cNvPr id="23" name="Rectangle 12"/>
          <p:cNvSpPr>
            <a:spLocks noChangeArrowheads="1"/>
          </p:cNvSpPr>
          <p:nvPr userDrawn="1"/>
        </p:nvSpPr>
        <p:spPr bwMode="gray">
          <a:xfrm rot="5400000">
            <a:off x="4395787" y="1166813"/>
            <a:ext cx="352425" cy="9144000"/>
          </a:xfrm>
          <a:prstGeom prst="rect">
            <a:avLst/>
          </a:prstGeom>
          <a:gradFill rotWithShape="1">
            <a:gsLst>
              <a:gs pos="0">
                <a:srgbClr val="003366">
                  <a:gamma/>
                  <a:shade val="46275"/>
                  <a:invGamma/>
                </a:srgbClr>
              </a:gs>
              <a:gs pos="50000">
                <a:srgbClr val="003366"/>
              </a:gs>
              <a:gs pos="100000">
                <a:srgbClr val="003366">
                  <a:gamma/>
                  <a:shade val="46275"/>
                  <a:invGamma/>
                </a:srgbClr>
              </a:gs>
            </a:gsLst>
            <a:lin ang="5400000" scaled="1"/>
          </a:gradFill>
          <a:ln>
            <a:noFill/>
          </a:ln>
          <a:effectLst/>
          <a:scene3d>
            <a:camera prst="legacyObliqueTop"/>
            <a:lightRig rig="legacyFlat2" dir="t"/>
          </a:scene3d>
          <a:sp3d extrusionH="49200" prstMaterial="legacyMetal">
            <a:bevelT w="13500" h="13500" prst="angle"/>
            <a:bevelB w="13500" h="13500" prst="angle"/>
            <a:extrusionClr>
              <a:srgbClr val="0051A2"/>
            </a:extrusionClr>
            <a:contourClr>
              <a:srgbClr val="003366"/>
            </a:contourClr>
          </a:sp3d>
          <a:extLst>
            <a:ext uri="{91240B29-F687-4F45-9708-019B960494DF}">
              <a14:hiddenLine xmlns:a14="http://schemas.microsoft.com/office/drawing/2010/main" w="9525">
                <a:no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flatTx/>
          </a:bodyPr>
          <a:lstStyle/>
          <a:p>
            <a:endParaRPr lang="ru-RU"/>
          </a:p>
        </p:txBody>
      </p:sp>
      <p:sp>
        <p:nvSpPr>
          <p:cNvPr id="24" name="Rectangle 13"/>
          <p:cNvSpPr>
            <a:spLocks noChangeArrowheads="1"/>
          </p:cNvSpPr>
          <p:nvPr userDrawn="1"/>
        </p:nvSpPr>
        <p:spPr bwMode="gray">
          <a:xfrm rot="5400000">
            <a:off x="4510087" y="-3138487"/>
            <a:ext cx="123825" cy="9144000"/>
          </a:xfrm>
          <a:prstGeom prst="rect">
            <a:avLst/>
          </a:prstGeom>
          <a:gradFill rotWithShape="1">
            <a:gsLst>
              <a:gs pos="0">
                <a:srgbClr val="003366">
                  <a:gamma/>
                  <a:shade val="46275"/>
                  <a:invGamma/>
                </a:srgbClr>
              </a:gs>
              <a:gs pos="50000">
                <a:srgbClr val="003366"/>
              </a:gs>
              <a:gs pos="100000">
                <a:srgbClr val="003366">
                  <a:gamma/>
                  <a:shade val="46275"/>
                  <a:invGamma/>
                </a:srgbClr>
              </a:gs>
            </a:gsLst>
            <a:lin ang="5400000" scaled="1"/>
          </a:gradFill>
          <a:ln>
            <a:noFill/>
          </a:ln>
          <a:effectLst/>
          <a:scene3d>
            <a:camera prst="legacyObliqueBottom"/>
            <a:lightRig rig="legacyFlat2" dir="b"/>
          </a:scene3d>
          <a:sp3d extrusionH="49200" prstMaterial="legacyMetal">
            <a:bevelT w="13500" h="13500" prst="angle"/>
            <a:bevelB w="13500" h="13500" prst="angle"/>
            <a:extrusionClr>
              <a:srgbClr val="0051A2"/>
            </a:extrusionClr>
            <a:contourClr>
              <a:srgbClr val="003366"/>
            </a:contourClr>
          </a:sp3d>
          <a:extLst>
            <a:ext uri="{91240B29-F687-4F45-9708-019B960494DF}">
              <a14:hiddenLine xmlns:a14="http://schemas.microsoft.com/office/drawing/2010/main" w="9525">
                <a:no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flatTx/>
          </a:bodyPr>
          <a:lstStyle/>
          <a:p>
            <a:endParaRPr lang="ru-RU"/>
          </a:p>
        </p:txBody>
      </p:sp>
      <p:pic>
        <p:nvPicPr>
          <p:cNvPr id="25" name="Picture 14" descr="65R1"/>
          <p:cNvPicPr>
            <a:picLocks noChangeAspect="1" noChangeArrowheads="1" noCrop="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8305800" y="0"/>
            <a:ext cx="539750" cy="13620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932556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Заголовок и подпись">
    <p:spTree>
      <p:nvGrpSpPr>
        <p:cNvPr id="1" name=""/>
        <p:cNvGrpSpPr/>
        <p:nvPr/>
      </p:nvGrpSpPr>
      <p:grpSpPr>
        <a:xfrm>
          <a:off x="0" y="0"/>
          <a:ext cx="0" cy="0"/>
          <a:chOff x="0" y="0"/>
          <a:chExt cx="0" cy="0"/>
        </a:xfrm>
      </p:grpSpPr>
      <p:sp>
        <p:nvSpPr>
          <p:cNvPr id="2" name="Title 1"/>
          <p:cNvSpPr>
            <a:spLocks noGrp="1"/>
          </p:cNvSpPr>
          <p:nvPr>
            <p:ph type="title"/>
          </p:nvPr>
        </p:nvSpPr>
        <p:spPr>
          <a:xfrm>
            <a:off x="609600" y="609600"/>
            <a:ext cx="6347714" cy="3403600"/>
          </a:xfrm>
        </p:spPr>
        <p:txBody>
          <a:bodyPr anchor="ctr">
            <a:normAutofit/>
          </a:bodyPr>
          <a:lstStyle>
            <a:lvl1pPr algn="l">
              <a:defRPr sz="4400" b="0" cap="none"/>
            </a:lvl1pPr>
          </a:lstStyle>
          <a:p>
            <a:r>
              <a:rPr lang="ru-RU" smtClean="0"/>
              <a:t>Образец заголовка</a:t>
            </a:r>
            <a:endParaRPr lang="en-US" dirty="0"/>
          </a:p>
        </p:txBody>
      </p:sp>
      <p:sp>
        <p:nvSpPr>
          <p:cNvPr id="3" name="Text Placeholder 2"/>
          <p:cNvSpPr>
            <a:spLocks noGrp="1"/>
          </p:cNvSpPr>
          <p:nvPr>
            <p:ph type="body" idx="1"/>
          </p:nvPr>
        </p:nvSpPr>
        <p:spPr>
          <a:xfrm>
            <a:off x="609600" y="4470400"/>
            <a:ext cx="6347714"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endParaRPr lang="ru-RU" altLang="ru-RU"/>
          </a:p>
        </p:txBody>
      </p:sp>
      <p:sp>
        <p:nvSpPr>
          <p:cNvPr id="5" name="Footer Placeholder 4"/>
          <p:cNvSpPr>
            <a:spLocks noGrp="1"/>
          </p:cNvSpPr>
          <p:nvPr>
            <p:ph type="ftr" sz="quarter" idx="11"/>
          </p:nvPr>
        </p:nvSpPr>
        <p:spPr/>
        <p:txBody>
          <a:bodyPr/>
          <a:lstStyle/>
          <a:p>
            <a:endParaRPr lang="ru-RU" altLang="ru-RU"/>
          </a:p>
        </p:txBody>
      </p:sp>
      <p:sp>
        <p:nvSpPr>
          <p:cNvPr id="6" name="Slide Number Placeholder 5"/>
          <p:cNvSpPr>
            <a:spLocks noGrp="1"/>
          </p:cNvSpPr>
          <p:nvPr>
            <p:ph type="sldNum" sz="quarter" idx="12"/>
          </p:nvPr>
        </p:nvSpPr>
        <p:spPr/>
        <p:txBody>
          <a:bodyPr/>
          <a:lstStyle/>
          <a:p>
            <a:fld id="{53BBDD11-5670-4097-A3A6-3C6C8D7B5C17}" type="slidenum">
              <a:rPr lang="ru-RU" altLang="ru-RU" smtClean="0"/>
              <a:pPr/>
              <a:t>‹#›</a:t>
            </a:fld>
            <a:endParaRPr lang="ru-RU" altLang="ru-RU"/>
          </a:p>
        </p:txBody>
      </p:sp>
    </p:spTree>
    <p:extLst>
      <p:ext uri="{BB962C8B-B14F-4D97-AF65-F5344CB8AC3E}">
        <p14:creationId xmlns:p14="http://schemas.microsoft.com/office/powerpoint/2010/main" val="281526277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Цитата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774885" y="609600"/>
            <a:ext cx="6072182" cy="3022600"/>
          </a:xfrm>
        </p:spPr>
        <p:txBody>
          <a:bodyPr anchor="ctr">
            <a:normAutofit/>
          </a:bodyPr>
          <a:lstStyle>
            <a:lvl1pPr algn="l">
              <a:defRPr sz="4400" b="0" cap="none"/>
            </a:lvl1pPr>
          </a:lstStyle>
          <a:p>
            <a:r>
              <a:rPr lang="ru-RU" smtClean="0"/>
              <a:t>Образец заголовка</a:t>
            </a:r>
            <a:endParaRPr lang="en-US" dirty="0"/>
          </a:p>
        </p:txBody>
      </p:sp>
      <p:sp>
        <p:nvSpPr>
          <p:cNvPr id="23" name="Text Placeholder 9"/>
          <p:cNvSpPr>
            <a:spLocks noGrp="1"/>
          </p:cNvSpPr>
          <p:nvPr>
            <p:ph type="body" sz="quarter" idx="13"/>
          </p:nvPr>
        </p:nvSpPr>
        <p:spPr>
          <a:xfrm>
            <a:off x="1101074" y="3632200"/>
            <a:ext cx="541980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smtClean="0"/>
              <a:t>Образец текста</a:t>
            </a:r>
          </a:p>
        </p:txBody>
      </p:sp>
      <p:sp>
        <p:nvSpPr>
          <p:cNvPr id="3" name="Text Placeholder 2"/>
          <p:cNvSpPr>
            <a:spLocks noGrp="1"/>
          </p:cNvSpPr>
          <p:nvPr>
            <p:ph type="body" idx="1"/>
          </p:nvPr>
        </p:nvSpPr>
        <p:spPr>
          <a:xfrm>
            <a:off x="609598" y="4470400"/>
            <a:ext cx="6347715"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endParaRPr lang="ru-RU" altLang="ru-RU"/>
          </a:p>
        </p:txBody>
      </p:sp>
      <p:sp>
        <p:nvSpPr>
          <p:cNvPr id="5" name="Footer Placeholder 4"/>
          <p:cNvSpPr>
            <a:spLocks noGrp="1"/>
          </p:cNvSpPr>
          <p:nvPr>
            <p:ph type="ftr" sz="quarter" idx="11"/>
          </p:nvPr>
        </p:nvSpPr>
        <p:spPr/>
        <p:txBody>
          <a:bodyPr/>
          <a:lstStyle/>
          <a:p>
            <a:endParaRPr lang="ru-RU" altLang="ru-RU"/>
          </a:p>
        </p:txBody>
      </p:sp>
      <p:sp>
        <p:nvSpPr>
          <p:cNvPr id="6" name="Slide Number Placeholder 5"/>
          <p:cNvSpPr>
            <a:spLocks noGrp="1"/>
          </p:cNvSpPr>
          <p:nvPr>
            <p:ph type="sldNum" sz="quarter" idx="12"/>
          </p:nvPr>
        </p:nvSpPr>
        <p:spPr/>
        <p:txBody>
          <a:bodyPr/>
          <a:lstStyle/>
          <a:p>
            <a:fld id="{53BBDD11-5670-4097-A3A6-3C6C8D7B5C17}" type="slidenum">
              <a:rPr lang="ru-RU" altLang="ru-RU" smtClean="0"/>
              <a:pPr/>
              <a:t>‹#›</a:t>
            </a:fld>
            <a:endParaRPr lang="ru-RU" altLang="ru-RU"/>
          </a:p>
        </p:txBody>
      </p:sp>
      <p:sp>
        <p:nvSpPr>
          <p:cNvPr id="24" name="TextBox 23"/>
          <p:cNvSpPr txBox="1"/>
          <p:nvPr/>
        </p:nvSpPr>
        <p:spPr>
          <a:xfrm>
            <a:off x="482711" y="790378"/>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6747699" y="2886556"/>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37410809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Карточка имени">
    <p:spTree>
      <p:nvGrpSpPr>
        <p:cNvPr id="1" name=""/>
        <p:cNvGrpSpPr/>
        <p:nvPr/>
      </p:nvGrpSpPr>
      <p:grpSpPr>
        <a:xfrm>
          <a:off x="0" y="0"/>
          <a:ext cx="0" cy="0"/>
          <a:chOff x="0" y="0"/>
          <a:chExt cx="0" cy="0"/>
        </a:xfrm>
      </p:grpSpPr>
      <p:sp>
        <p:nvSpPr>
          <p:cNvPr id="2" name="Title 1"/>
          <p:cNvSpPr>
            <a:spLocks noGrp="1"/>
          </p:cNvSpPr>
          <p:nvPr>
            <p:ph type="title"/>
          </p:nvPr>
        </p:nvSpPr>
        <p:spPr>
          <a:xfrm>
            <a:off x="609598" y="1931988"/>
            <a:ext cx="6347715" cy="2595460"/>
          </a:xfrm>
        </p:spPr>
        <p:txBody>
          <a:bodyPr anchor="b">
            <a:normAutofit/>
          </a:bodyPr>
          <a:lstStyle>
            <a:lvl1pPr algn="l">
              <a:defRPr sz="4400" b="0" cap="none"/>
            </a:lvl1pPr>
          </a:lstStyle>
          <a:p>
            <a:r>
              <a:rPr lang="ru-RU" smtClean="0"/>
              <a:t>Образец заголовка</a:t>
            </a:r>
            <a:endParaRPr lang="en-US" dirty="0"/>
          </a:p>
        </p:txBody>
      </p:sp>
      <p:sp>
        <p:nvSpPr>
          <p:cNvPr id="3" name="Text Placeholder 2"/>
          <p:cNvSpPr>
            <a:spLocks noGrp="1"/>
          </p:cNvSpPr>
          <p:nvPr>
            <p:ph type="body" idx="1"/>
          </p:nvPr>
        </p:nvSpPr>
        <p:spPr>
          <a:xfrm>
            <a:off x="609598" y="4527448"/>
            <a:ext cx="6347715"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endParaRPr lang="ru-RU" altLang="ru-RU"/>
          </a:p>
        </p:txBody>
      </p:sp>
      <p:sp>
        <p:nvSpPr>
          <p:cNvPr id="5" name="Footer Placeholder 4"/>
          <p:cNvSpPr>
            <a:spLocks noGrp="1"/>
          </p:cNvSpPr>
          <p:nvPr>
            <p:ph type="ftr" sz="quarter" idx="11"/>
          </p:nvPr>
        </p:nvSpPr>
        <p:spPr/>
        <p:txBody>
          <a:bodyPr/>
          <a:lstStyle/>
          <a:p>
            <a:endParaRPr lang="ru-RU" altLang="ru-RU"/>
          </a:p>
        </p:txBody>
      </p:sp>
      <p:sp>
        <p:nvSpPr>
          <p:cNvPr id="6" name="Slide Number Placeholder 5"/>
          <p:cNvSpPr>
            <a:spLocks noGrp="1"/>
          </p:cNvSpPr>
          <p:nvPr>
            <p:ph type="sldNum" sz="quarter" idx="12"/>
          </p:nvPr>
        </p:nvSpPr>
        <p:spPr/>
        <p:txBody>
          <a:bodyPr/>
          <a:lstStyle/>
          <a:p>
            <a:fld id="{53BBDD11-5670-4097-A3A6-3C6C8D7B5C17}" type="slidenum">
              <a:rPr lang="ru-RU" altLang="ru-RU" smtClean="0"/>
              <a:pPr/>
              <a:t>‹#›</a:t>
            </a:fld>
            <a:endParaRPr lang="ru-RU" altLang="ru-RU"/>
          </a:p>
        </p:txBody>
      </p:sp>
    </p:spTree>
    <p:extLst>
      <p:ext uri="{BB962C8B-B14F-4D97-AF65-F5344CB8AC3E}">
        <p14:creationId xmlns:p14="http://schemas.microsoft.com/office/powerpoint/2010/main" val="152596301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Цитата карточки имени">
    <p:spTree>
      <p:nvGrpSpPr>
        <p:cNvPr id="1" name=""/>
        <p:cNvGrpSpPr/>
        <p:nvPr/>
      </p:nvGrpSpPr>
      <p:grpSpPr>
        <a:xfrm>
          <a:off x="0" y="0"/>
          <a:ext cx="0" cy="0"/>
          <a:chOff x="0" y="0"/>
          <a:chExt cx="0" cy="0"/>
        </a:xfrm>
      </p:grpSpPr>
      <p:sp>
        <p:nvSpPr>
          <p:cNvPr id="2" name="Title 1"/>
          <p:cNvSpPr>
            <a:spLocks noGrp="1"/>
          </p:cNvSpPr>
          <p:nvPr>
            <p:ph type="title"/>
          </p:nvPr>
        </p:nvSpPr>
        <p:spPr>
          <a:xfrm>
            <a:off x="774885" y="609600"/>
            <a:ext cx="6072182" cy="3022600"/>
          </a:xfrm>
        </p:spPr>
        <p:txBody>
          <a:bodyPr anchor="ctr">
            <a:normAutofit/>
          </a:bodyPr>
          <a:lstStyle>
            <a:lvl1pPr algn="l">
              <a:defRPr sz="4400" b="0" cap="none"/>
            </a:lvl1pPr>
          </a:lstStyle>
          <a:p>
            <a:r>
              <a:rPr lang="ru-RU" smtClean="0"/>
              <a:t>Образец заголовка</a:t>
            </a:r>
            <a:endParaRPr lang="en-US" dirty="0"/>
          </a:p>
        </p:txBody>
      </p:sp>
      <p:sp>
        <p:nvSpPr>
          <p:cNvPr id="23" name="Text Placeholder 9"/>
          <p:cNvSpPr>
            <a:spLocks noGrp="1"/>
          </p:cNvSpPr>
          <p:nvPr>
            <p:ph type="body" sz="quarter" idx="13"/>
          </p:nvPr>
        </p:nvSpPr>
        <p:spPr>
          <a:xfrm>
            <a:off x="609597" y="4013200"/>
            <a:ext cx="6347716"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smtClean="0"/>
              <a:t>Образец текста</a:t>
            </a:r>
          </a:p>
        </p:txBody>
      </p:sp>
      <p:sp>
        <p:nvSpPr>
          <p:cNvPr id="3" name="Text Placeholder 2"/>
          <p:cNvSpPr>
            <a:spLocks noGrp="1"/>
          </p:cNvSpPr>
          <p:nvPr>
            <p:ph type="body" idx="1"/>
          </p:nvPr>
        </p:nvSpPr>
        <p:spPr>
          <a:xfrm>
            <a:off x="609598" y="4527448"/>
            <a:ext cx="6347715"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endParaRPr lang="ru-RU" altLang="ru-RU"/>
          </a:p>
        </p:txBody>
      </p:sp>
      <p:sp>
        <p:nvSpPr>
          <p:cNvPr id="5" name="Footer Placeholder 4"/>
          <p:cNvSpPr>
            <a:spLocks noGrp="1"/>
          </p:cNvSpPr>
          <p:nvPr>
            <p:ph type="ftr" sz="quarter" idx="11"/>
          </p:nvPr>
        </p:nvSpPr>
        <p:spPr/>
        <p:txBody>
          <a:bodyPr/>
          <a:lstStyle/>
          <a:p>
            <a:endParaRPr lang="ru-RU" altLang="ru-RU"/>
          </a:p>
        </p:txBody>
      </p:sp>
      <p:sp>
        <p:nvSpPr>
          <p:cNvPr id="6" name="Slide Number Placeholder 5"/>
          <p:cNvSpPr>
            <a:spLocks noGrp="1"/>
          </p:cNvSpPr>
          <p:nvPr>
            <p:ph type="sldNum" sz="quarter" idx="12"/>
          </p:nvPr>
        </p:nvSpPr>
        <p:spPr/>
        <p:txBody>
          <a:bodyPr/>
          <a:lstStyle/>
          <a:p>
            <a:fld id="{53BBDD11-5670-4097-A3A6-3C6C8D7B5C17}" type="slidenum">
              <a:rPr lang="ru-RU" altLang="ru-RU" smtClean="0"/>
              <a:pPr/>
              <a:t>‹#›</a:t>
            </a:fld>
            <a:endParaRPr lang="ru-RU" altLang="ru-RU"/>
          </a:p>
        </p:txBody>
      </p:sp>
      <p:sp>
        <p:nvSpPr>
          <p:cNvPr id="24" name="TextBox 23"/>
          <p:cNvSpPr txBox="1"/>
          <p:nvPr/>
        </p:nvSpPr>
        <p:spPr>
          <a:xfrm>
            <a:off x="482711" y="790378"/>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6747699" y="2886556"/>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307024307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Истина или ложь">
    <p:spTree>
      <p:nvGrpSpPr>
        <p:cNvPr id="1" name=""/>
        <p:cNvGrpSpPr/>
        <p:nvPr/>
      </p:nvGrpSpPr>
      <p:grpSpPr>
        <a:xfrm>
          <a:off x="0" y="0"/>
          <a:ext cx="0" cy="0"/>
          <a:chOff x="0" y="0"/>
          <a:chExt cx="0" cy="0"/>
        </a:xfrm>
      </p:grpSpPr>
      <p:sp>
        <p:nvSpPr>
          <p:cNvPr id="2" name="Title 1"/>
          <p:cNvSpPr>
            <a:spLocks noGrp="1"/>
          </p:cNvSpPr>
          <p:nvPr>
            <p:ph type="title"/>
          </p:nvPr>
        </p:nvSpPr>
        <p:spPr>
          <a:xfrm>
            <a:off x="615848" y="609600"/>
            <a:ext cx="6341465" cy="3022600"/>
          </a:xfrm>
        </p:spPr>
        <p:txBody>
          <a:bodyPr anchor="ctr">
            <a:normAutofit/>
          </a:bodyPr>
          <a:lstStyle>
            <a:lvl1pPr algn="l">
              <a:defRPr sz="4400" b="0" cap="none"/>
            </a:lvl1pPr>
          </a:lstStyle>
          <a:p>
            <a:r>
              <a:rPr lang="ru-RU" smtClean="0"/>
              <a:t>Образец заголовка</a:t>
            </a:r>
            <a:endParaRPr lang="en-US" dirty="0"/>
          </a:p>
        </p:txBody>
      </p:sp>
      <p:sp>
        <p:nvSpPr>
          <p:cNvPr id="23" name="Text Placeholder 9"/>
          <p:cNvSpPr>
            <a:spLocks noGrp="1"/>
          </p:cNvSpPr>
          <p:nvPr>
            <p:ph type="body" sz="quarter" idx="13"/>
          </p:nvPr>
        </p:nvSpPr>
        <p:spPr>
          <a:xfrm>
            <a:off x="609597" y="4013200"/>
            <a:ext cx="6347716"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smtClean="0"/>
              <a:t>Образец текста</a:t>
            </a:r>
          </a:p>
        </p:txBody>
      </p:sp>
      <p:sp>
        <p:nvSpPr>
          <p:cNvPr id="3" name="Text Placeholder 2"/>
          <p:cNvSpPr>
            <a:spLocks noGrp="1"/>
          </p:cNvSpPr>
          <p:nvPr>
            <p:ph type="body" idx="1"/>
          </p:nvPr>
        </p:nvSpPr>
        <p:spPr>
          <a:xfrm>
            <a:off x="609598" y="4527448"/>
            <a:ext cx="6347715"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endParaRPr lang="ru-RU" altLang="ru-RU"/>
          </a:p>
        </p:txBody>
      </p:sp>
      <p:sp>
        <p:nvSpPr>
          <p:cNvPr id="5" name="Footer Placeholder 4"/>
          <p:cNvSpPr>
            <a:spLocks noGrp="1"/>
          </p:cNvSpPr>
          <p:nvPr>
            <p:ph type="ftr" sz="quarter" idx="11"/>
          </p:nvPr>
        </p:nvSpPr>
        <p:spPr/>
        <p:txBody>
          <a:bodyPr/>
          <a:lstStyle/>
          <a:p>
            <a:endParaRPr lang="ru-RU" altLang="ru-RU"/>
          </a:p>
        </p:txBody>
      </p:sp>
      <p:sp>
        <p:nvSpPr>
          <p:cNvPr id="6" name="Slide Number Placeholder 5"/>
          <p:cNvSpPr>
            <a:spLocks noGrp="1"/>
          </p:cNvSpPr>
          <p:nvPr>
            <p:ph type="sldNum" sz="quarter" idx="12"/>
          </p:nvPr>
        </p:nvSpPr>
        <p:spPr/>
        <p:txBody>
          <a:bodyPr/>
          <a:lstStyle/>
          <a:p>
            <a:fld id="{53BBDD11-5670-4097-A3A6-3C6C8D7B5C17}" type="slidenum">
              <a:rPr lang="ru-RU" altLang="ru-RU" smtClean="0"/>
              <a:pPr/>
              <a:t>‹#›</a:t>
            </a:fld>
            <a:endParaRPr lang="ru-RU" altLang="ru-RU"/>
          </a:p>
        </p:txBody>
      </p:sp>
    </p:spTree>
    <p:extLst>
      <p:ext uri="{BB962C8B-B14F-4D97-AF65-F5344CB8AC3E}">
        <p14:creationId xmlns:p14="http://schemas.microsoft.com/office/powerpoint/2010/main" val="154857816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Vertical Text Placeholder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endParaRPr lang="ru-RU" altLang="ru-RU"/>
          </a:p>
        </p:txBody>
      </p:sp>
      <p:sp>
        <p:nvSpPr>
          <p:cNvPr id="5" name="Footer Placeholder 4"/>
          <p:cNvSpPr>
            <a:spLocks noGrp="1"/>
          </p:cNvSpPr>
          <p:nvPr>
            <p:ph type="ftr" sz="quarter" idx="11"/>
          </p:nvPr>
        </p:nvSpPr>
        <p:spPr/>
        <p:txBody>
          <a:bodyPr/>
          <a:lstStyle/>
          <a:p>
            <a:endParaRPr lang="ru-RU" altLang="ru-RU"/>
          </a:p>
        </p:txBody>
      </p:sp>
      <p:sp>
        <p:nvSpPr>
          <p:cNvPr id="6" name="Slide Number Placeholder 5"/>
          <p:cNvSpPr>
            <a:spLocks noGrp="1"/>
          </p:cNvSpPr>
          <p:nvPr>
            <p:ph type="sldNum" sz="quarter" idx="12"/>
          </p:nvPr>
        </p:nvSpPr>
        <p:spPr/>
        <p:txBody>
          <a:bodyPr/>
          <a:lstStyle/>
          <a:p>
            <a:fld id="{B2C432AE-4A2A-4E80-BF39-40984417EE63}" type="slidenum">
              <a:rPr lang="ru-RU" altLang="ru-RU" smtClean="0"/>
              <a:pPr/>
              <a:t>‹#›</a:t>
            </a:fld>
            <a:endParaRPr lang="ru-RU" altLang="ru-RU"/>
          </a:p>
        </p:txBody>
      </p:sp>
    </p:spTree>
    <p:extLst>
      <p:ext uri="{BB962C8B-B14F-4D97-AF65-F5344CB8AC3E}">
        <p14:creationId xmlns:p14="http://schemas.microsoft.com/office/powerpoint/2010/main" val="5840891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5977312" y="609600"/>
            <a:ext cx="978812" cy="5251451"/>
          </a:xfrm>
        </p:spPr>
        <p:txBody>
          <a:bodyPr vert="eaVert" anchor="ctr"/>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609599" y="609600"/>
            <a:ext cx="5195026" cy="5251451"/>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endParaRPr lang="ru-RU" altLang="ru-RU"/>
          </a:p>
        </p:txBody>
      </p:sp>
      <p:sp>
        <p:nvSpPr>
          <p:cNvPr id="5" name="Footer Placeholder 4"/>
          <p:cNvSpPr>
            <a:spLocks noGrp="1"/>
          </p:cNvSpPr>
          <p:nvPr>
            <p:ph type="ftr" sz="quarter" idx="11"/>
          </p:nvPr>
        </p:nvSpPr>
        <p:spPr/>
        <p:txBody>
          <a:bodyPr/>
          <a:lstStyle/>
          <a:p>
            <a:endParaRPr lang="ru-RU" altLang="ru-RU"/>
          </a:p>
        </p:txBody>
      </p:sp>
      <p:sp>
        <p:nvSpPr>
          <p:cNvPr id="6" name="Slide Number Placeholder 5"/>
          <p:cNvSpPr>
            <a:spLocks noGrp="1"/>
          </p:cNvSpPr>
          <p:nvPr>
            <p:ph type="sldNum" sz="quarter" idx="12"/>
          </p:nvPr>
        </p:nvSpPr>
        <p:spPr/>
        <p:txBody>
          <a:bodyPr/>
          <a:lstStyle/>
          <a:p>
            <a:fld id="{81240588-31C6-45DA-865A-5603C5B37440}" type="slidenum">
              <a:rPr lang="ru-RU" altLang="ru-RU" smtClean="0"/>
              <a:pPr/>
              <a:t>‹#›</a:t>
            </a:fld>
            <a:endParaRPr lang="ru-RU" altLang="ru-RU"/>
          </a:p>
        </p:txBody>
      </p:sp>
    </p:spTree>
    <p:extLst>
      <p:ext uri="{BB962C8B-B14F-4D97-AF65-F5344CB8AC3E}">
        <p14:creationId xmlns:p14="http://schemas.microsoft.com/office/powerpoint/2010/main" val="236422688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ru-RU" smtClean="0"/>
              <a:t>Образец заголовка</a:t>
            </a:r>
            <a:endParaRPr lang="en-US" dirty="0"/>
          </a:p>
        </p:txBody>
      </p:sp>
      <p:sp>
        <p:nvSpPr>
          <p:cNvPr id="3" name="Content Placeholder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endParaRPr lang="ru-RU" altLang="ru-RU"/>
          </a:p>
        </p:txBody>
      </p:sp>
      <p:sp>
        <p:nvSpPr>
          <p:cNvPr id="5" name="Footer Placeholder 4"/>
          <p:cNvSpPr>
            <a:spLocks noGrp="1"/>
          </p:cNvSpPr>
          <p:nvPr>
            <p:ph type="ftr" sz="quarter" idx="11"/>
          </p:nvPr>
        </p:nvSpPr>
        <p:spPr/>
        <p:txBody>
          <a:bodyPr/>
          <a:lstStyle/>
          <a:p>
            <a:endParaRPr lang="ru-RU" altLang="ru-RU"/>
          </a:p>
        </p:txBody>
      </p:sp>
      <p:sp>
        <p:nvSpPr>
          <p:cNvPr id="6" name="Slide Number Placeholder 5"/>
          <p:cNvSpPr>
            <a:spLocks noGrp="1"/>
          </p:cNvSpPr>
          <p:nvPr>
            <p:ph type="sldNum" sz="quarter" idx="12"/>
          </p:nvPr>
        </p:nvSpPr>
        <p:spPr/>
        <p:txBody>
          <a:bodyPr/>
          <a:lstStyle/>
          <a:p>
            <a:fld id="{73DEB96C-71D5-4AF1-9DCD-CE220D8DD92C}" type="slidenum">
              <a:rPr lang="ru-RU" altLang="ru-RU" smtClean="0"/>
              <a:pPr/>
              <a:t>‹#›</a:t>
            </a:fld>
            <a:endParaRPr lang="ru-RU" altLang="ru-RU"/>
          </a:p>
        </p:txBody>
      </p:sp>
    </p:spTree>
    <p:extLst>
      <p:ext uri="{BB962C8B-B14F-4D97-AF65-F5344CB8AC3E}">
        <p14:creationId xmlns:p14="http://schemas.microsoft.com/office/powerpoint/2010/main" val="268248950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609598" y="2700868"/>
            <a:ext cx="6347715" cy="1826581"/>
          </a:xfrm>
        </p:spPr>
        <p:txBody>
          <a:bodyPr anchor="b"/>
          <a:lstStyle>
            <a:lvl1pPr algn="l">
              <a:defRPr sz="4000" b="0" cap="none"/>
            </a:lvl1pPr>
          </a:lstStyle>
          <a:p>
            <a:r>
              <a:rPr lang="ru-RU" smtClean="0"/>
              <a:t>Образец заголовка</a:t>
            </a:r>
            <a:endParaRPr lang="en-US" dirty="0"/>
          </a:p>
        </p:txBody>
      </p:sp>
      <p:sp>
        <p:nvSpPr>
          <p:cNvPr id="3" name="Text Placeholder 2"/>
          <p:cNvSpPr>
            <a:spLocks noGrp="1"/>
          </p:cNvSpPr>
          <p:nvPr>
            <p:ph type="body" idx="1"/>
          </p:nvPr>
        </p:nvSpPr>
        <p:spPr>
          <a:xfrm>
            <a:off x="609598" y="4527448"/>
            <a:ext cx="6347715"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endParaRPr lang="ru-RU" altLang="ru-RU"/>
          </a:p>
        </p:txBody>
      </p:sp>
      <p:sp>
        <p:nvSpPr>
          <p:cNvPr id="5" name="Footer Placeholder 4"/>
          <p:cNvSpPr>
            <a:spLocks noGrp="1"/>
          </p:cNvSpPr>
          <p:nvPr>
            <p:ph type="ftr" sz="quarter" idx="11"/>
          </p:nvPr>
        </p:nvSpPr>
        <p:spPr/>
        <p:txBody>
          <a:bodyPr/>
          <a:lstStyle/>
          <a:p>
            <a:endParaRPr lang="ru-RU" altLang="ru-RU"/>
          </a:p>
        </p:txBody>
      </p:sp>
      <p:sp>
        <p:nvSpPr>
          <p:cNvPr id="6" name="Slide Number Placeholder 5"/>
          <p:cNvSpPr>
            <a:spLocks noGrp="1"/>
          </p:cNvSpPr>
          <p:nvPr>
            <p:ph type="sldNum" sz="quarter" idx="12"/>
          </p:nvPr>
        </p:nvSpPr>
        <p:spPr/>
        <p:txBody>
          <a:bodyPr/>
          <a:lstStyle/>
          <a:p>
            <a:fld id="{6565A3A8-CFF8-423E-BE9D-EB45B8605EAB}" type="slidenum">
              <a:rPr lang="ru-RU" altLang="ru-RU" smtClean="0"/>
              <a:pPr/>
              <a:t>‹#›</a:t>
            </a:fld>
            <a:endParaRPr lang="ru-RU" altLang="ru-RU"/>
          </a:p>
        </p:txBody>
      </p:sp>
    </p:spTree>
    <p:extLst>
      <p:ext uri="{BB962C8B-B14F-4D97-AF65-F5344CB8AC3E}">
        <p14:creationId xmlns:p14="http://schemas.microsoft.com/office/powerpoint/2010/main" val="399285731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a:xfrm>
            <a:off x="609600" y="609600"/>
            <a:ext cx="6347714" cy="1320800"/>
          </a:xfrm>
        </p:spPr>
        <p:txBody>
          <a:bodyPr/>
          <a:lstStyle/>
          <a:p>
            <a:r>
              <a:rPr lang="ru-RU" smtClean="0"/>
              <a:t>Образец заголовка</a:t>
            </a:r>
            <a:endParaRPr lang="en-US" dirty="0"/>
          </a:p>
        </p:txBody>
      </p:sp>
      <p:sp>
        <p:nvSpPr>
          <p:cNvPr id="3" name="Content Placeholder 2"/>
          <p:cNvSpPr>
            <a:spLocks noGrp="1"/>
          </p:cNvSpPr>
          <p:nvPr>
            <p:ph sz="half" idx="1"/>
          </p:nvPr>
        </p:nvSpPr>
        <p:spPr>
          <a:xfrm>
            <a:off x="609600" y="2160589"/>
            <a:ext cx="3088109" cy="3880772"/>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Content Placeholder 3"/>
          <p:cNvSpPr>
            <a:spLocks noGrp="1"/>
          </p:cNvSpPr>
          <p:nvPr>
            <p:ph sz="half" idx="2"/>
          </p:nvPr>
        </p:nvSpPr>
        <p:spPr>
          <a:xfrm>
            <a:off x="3869204" y="2160590"/>
            <a:ext cx="3088110" cy="388077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Date Placeholder 4"/>
          <p:cNvSpPr>
            <a:spLocks noGrp="1"/>
          </p:cNvSpPr>
          <p:nvPr>
            <p:ph type="dt" sz="half" idx="10"/>
          </p:nvPr>
        </p:nvSpPr>
        <p:spPr/>
        <p:txBody>
          <a:bodyPr/>
          <a:lstStyle/>
          <a:p>
            <a:endParaRPr lang="ru-RU" altLang="ru-RU"/>
          </a:p>
        </p:txBody>
      </p:sp>
      <p:sp>
        <p:nvSpPr>
          <p:cNvPr id="6" name="Footer Placeholder 5"/>
          <p:cNvSpPr>
            <a:spLocks noGrp="1"/>
          </p:cNvSpPr>
          <p:nvPr>
            <p:ph type="ftr" sz="quarter" idx="11"/>
          </p:nvPr>
        </p:nvSpPr>
        <p:spPr/>
        <p:txBody>
          <a:bodyPr/>
          <a:lstStyle/>
          <a:p>
            <a:endParaRPr lang="ru-RU" altLang="ru-RU"/>
          </a:p>
        </p:txBody>
      </p:sp>
      <p:sp>
        <p:nvSpPr>
          <p:cNvPr id="7" name="Slide Number Placeholder 6"/>
          <p:cNvSpPr>
            <a:spLocks noGrp="1"/>
          </p:cNvSpPr>
          <p:nvPr>
            <p:ph type="sldNum" sz="quarter" idx="12"/>
          </p:nvPr>
        </p:nvSpPr>
        <p:spPr/>
        <p:txBody>
          <a:bodyPr/>
          <a:lstStyle/>
          <a:p>
            <a:fld id="{050BC9B0-90F3-454A-BCAF-F647161976E1}" type="slidenum">
              <a:rPr lang="ru-RU" altLang="ru-RU" smtClean="0"/>
              <a:pPr/>
              <a:t>‹#›</a:t>
            </a:fld>
            <a:endParaRPr lang="ru-RU" altLang="ru-RU"/>
          </a:p>
        </p:txBody>
      </p:sp>
    </p:spTree>
    <p:extLst>
      <p:ext uri="{BB962C8B-B14F-4D97-AF65-F5344CB8AC3E}">
        <p14:creationId xmlns:p14="http://schemas.microsoft.com/office/powerpoint/2010/main" val="21039643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a:xfrm>
            <a:off x="609599" y="609600"/>
            <a:ext cx="6347713" cy="1320800"/>
          </a:xfrm>
        </p:spPr>
        <p:txBody>
          <a:bodyPr/>
          <a:lstStyle>
            <a:lvl1pPr>
              <a:defRPr/>
            </a:lvl1pPr>
          </a:lstStyle>
          <a:p>
            <a:r>
              <a:rPr lang="ru-RU" smtClean="0"/>
              <a:t>Образец заголовка</a:t>
            </a:r>
            <a:endParaRPr lang="en-US" dirty="0"/>
          </a:p>
        </p:txBody>
      </p:sp>
      <p:sp>
        <p:nvSpPr>
          <p:cNvPr id="3" name="Text Placeholder 2"/>
          <p:cNvSpPr>
            <a:spLocks noGrp="1"/>
          </p:cNvSpPr>
          <p:nvPr>
            <p:ph type="body" idx="1"/>
          </p:nvPr>
        </p:nvSpPr>
        <p:spPr>
          <a:xfrm>
            <a:off x="609599" y="2160983"/>
            <a:ext cx="309067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609599" y="2737246"/>
            <a:ext cx="3090672" cy="3304117"/>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3866640" y="2160983"/>
            <a:ext cx="309067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Content Placeholder 5"/>
          <p:cNvSpPr>
            <a:spLocks noGrp="1"/>
          </p:cNvSpPr>
          <p:nvPr>
            <p:ph sz="quarter" idx="4"/>
          </p:nvPr>
        </p:nvSpPr>
        <p:spPr>
          <a:xfrm>
            <a:off x="3866640" y="2737246"/>
            <a:ext cx="3090672" cy="3304117"/>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6"/>
          <p:cNvSpPr>
            <a:spLocks noGrp="1"/>
          </p:cNvSpPr>
          <p:nvPr>
            <p:ph type="dt" sz="half" idx="10"/>
          </p:nvPr>
        </p:nvSpPr>
        <p:spPr/>
        <p:txBody>
          <a:bodyPr/>
          <a:lstStyle/>
          <a:p>
            <a:endParaRPr lang="ru-RU" altLang="ru-RU"/>
          </a:p>
        </p:txBody>
      </p:sp>
      <p:sp>
        <p:nvSpPr>
          <p:cNvPr id="8" name="Footer Placeholder 7"/>
          <p:cNvSpPr>
            <a:spLocks noGrp="1"/>
          </p:cNvSpPr>
          <p:nvPr>
            <p:ph type="ftr" sz="quarter" idx="11"/>
          </p:nvPr>
        </p:nvSpPr>
        <p:spPr/>
        <p:txBody>
          <a:bodyPr/>
          <a:lstStyle/>
          <a:p>
            <a:endParaRPr lang="ru-RU" altLang="ru-RU"/>
          </a:p>
        </p:txBody>
      </p:sp>
      <p:sp>
        <p:nvSpPr>
          <p:cNvPr id="9" name="Slide Number Placeholder 8"/>
          <p:cNvSpPr>
            <a:spLocks noGrp="1"/>
          </p:cNvSpPr>
          <p:nvPr>
            <p:ph type="sldNum" sz="quarter" idx="12"/>
          </p:nvPr>
        </p:nvSpPr>
        <p:spPr/>
        <p:txBody>
          <a:bodyPr/>
          <a:lstStyle/>
          <a:p>
            <a:fld id="{C92CA0D0-ED95-4260-A42F-C6DF69EA4FEC}" type="slidenum">
              <a:rPr lang="ru-RU" altLang="ru-RU" smtClean="0"/>
              <a:pPr/>
              <a:t>‹#›</a:t>
            </a:fld>
            <a:endParaRPr lang="ru-RU" altLang="ru-RU"/>
          </a:p>
        </p:txBody>
      </p:sp>
    </p:spTree>
    <p:extLst>
      <p:ext uri="{BB962C8B-B14F-4D97-AF65-F5344CB8AC3E}">
        <p14:creationId xmlns:p14="http://schemas.microsoft.com/office/powerpoint/2010/main" val="27257996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a:xfrm>
            <a:off x="609599" y="609600"/>
            <a:ext cx="6347714" cy="1320800"/>
          </a:xfrm>
        </p:spPr>
        <p:txBody>
          <a:bodyPr/>
          <a:lstStyle/>
          <a:p>
            <a:r>
              <a:rPr lang="ru-RU" smtClean="0"/>
              <a:t>Образец заголовка</a:t>
            </a:r>
            <a:endParaRPr lang="en-US" dirty="0"/>
          </a:p>
        </p:txBody>
      </p:sp>
      <p:sp>
        <p:nvSpPr>
          <p:cNvPr id="3" name="Date Placeholder 2"/>
          <p:cNvSpPr>
            <a:spLocks noGrp="1"/>
          </p:cNvSpPr>
          <p:nvPr>
            <p:ph type="dt" sz="half" idx="10"/>
          </p:nvPr>
        </p:nvSpPr>
        <p:spPr/>
        <p:txBody>
          <a:bodyPr/>
          <a:lstStyle/>
          <a:p>
            <a:endParaRPr lang="ru-RU" altLang="ru-RU"/>
          </a:p>
        </p:txBody>
      </p:sp>
      <p:sp>
        <p:nvSpPr>
          <p:cNvPr id="4" name="Footer Placeholder 3"/>
          <p:cNvSpPr>
            <a:spLocks noGrp="1"/>
          </p:cNvSpPr>
          <p:nvPr>
            <p:ph type="ftr" sz="quarter" idx="11"/>
          </p:nvPr>
        </p:nvSpPr>
        <p:spPr/>
        <p:txBody>
          <a:bodyPr/>
          <a:lstStyle/>
          <a:p>
            <a:endParaRPr lang="ru-RU" altLang="ru-RU"/>
          </a:p>
        </p:txBody>
      </p:sp>
      <p:sp>
        <p:nvSpPr>
          <p:cNvPr id="5" name="Slide Number Placeholder 4"/>
          <p:cNvSpPr>
            <a:spLocks noGrp="1"/>
          </p:cNvSpPr>
          <p:nvPr>
            <p:ph type="sldNum" sz="quarter" idx="12"/>
          </p:nvPr>
        </p:nvSpPr>
        <p:spPr/>
        <p:txBody>
          <a:bodyPr/>
          <a:lstStyle/>
          <a:p>
            <a:fld id="{4B83AA99-4C3B-43B8-9155-F8A32A0438AC}" type="slidenum">
              <a:rPr lang="ru-RU" altLang="ru-RU" smtClean="0"/>
              <a:pPr/>
              <a:t>‹#›</a:t>
            </a:fld>
            <a:endParaRPr lang="ru-RU" altLang="ru-RU"/>
          </a:p>
        </p:txBody>
      </p:sp>
    </p:spTree>
    <p:extLst>
      <p:ext uri="{BB962C8B-B14F-4D97-AF65-F5344CB8AC3E}">
        <p14:creationId xmlns:p14="http://schemas.microsoft.com/office/powerpoint/2010/main" val="72131313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endParaRPr lang="ru-RU" altLang="ru-RU"/>
          </a:p>
        </p:txBody>
      </p:sp>
      <p:sp>
        <p:nvSpPr>
          <p:cNvPr id="3" name="Footer Placeholder 2"/>
          <p:cNvSpPr>
            <a:spLocks noGrp="1"/>
          </p:cNvSpPr>
          <p:nvPr>
            <p:ph type="ftr" sz="quarter" idx="11"/>
          </p:nvPr>
        </p:nvSpPr>
        <p:spPr/>
        <p:txBody>
          <a:bodyPr/>
          <a:lstStyle/>
          <a:p>
            <a:endParaRPr lang="ru-RU" altLang="ru-RU"/>
          </a:p>
        </p:txBody>
      </p:sp>
      <p:sp>
        <p:nvSpPr>
          <p:cNvPr id="4" name="Slide Number Placeholder 3"/>
          <p:cNvSpPr>
            <a:spLocks noGrp="1"/>
          </p:cNvSpPr>
          <p:nvPr>
            <p:ph type="sldNum" sz="quarter" idx="12"/>
          </p:nvPr>
        </p:nvSpPr>
        <p:spPr/>
        <p:txBody>
          <a:bodyPr/>
          <a:lstStyle/>
          <a:p>
            <a:fld id="{14355B3D-209A-4ED3-B121-083B47A13316}" type="slidenum">
              <a:rPr lang="ru-RU" altLang="ru-RU" smtClean="0"/>
              <a:pPr/>
              <a:t>‹#›</a:t>
            </a:fld>
            <a:endParaRPr lang="ru-RU" altLang="ru-RU"/>
          </a:p>
        </p:txBody>
      </p:sp>
    </p:spTree>
    <p:extLst>
      <p:ext uri="{BB962C8B-B14F-4D97-AF65-F5344CB8AC3E}">
        <p14:creationId xmlns:p14="http://schemas.microsoft.com/office/powerpoint/2010/main" val="106712987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609599" y="1498604"/>
            <a:ext cx="2790182" cy="1278466"/>
          </a:xfrm>
        </p:spPr>
        <p:txBody>
          <a:bodyPr anchor="b">
            <a:normAutofit/>
          </a:bodyPr>
          <a:lstStyle>
            <a:lvl1pPr>
              <a:defRPr sz="2000"/>
            </a:lvl1pPr>
          </a:lstStyle>
          <a:p>
            <a:r>
              <a:rPr lang="ru-RU" smtClean="0"/>
              <a:t>Образец заголовка</a:t>
            </a:r>
            <a:endParaRPr lang="en-US" dirty="0"/>
          </a:p>
        </p:txBody>
      </p:sp>
      <p:sp>
        <p:nvSpPr>
          <p:cNvPr id="3" name="Content Placeholder 2"/>
          <p:cNvSpPr>
            <a:spLocks noGrp="1"/>
          </p:cNvSpPr>
          <p:nvPr>
            <p:ph idx="1"/>
          </p:nvPr>
        </p:nvSpPr>
        <p:spPr>
          <a:xfrm>
            <a:off x="3571275" y="514925"/>
            <a:ext cx="3386037" cy="5526437"/>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Text Placeholder 3"/>
          <p:cNvSpPr>
            <a:spLocks noGrp="1"/>
          </p:cNvSpPr>
          <p:nvPr>
            <p:ph type="body" sz="half" idx="2"/>
          </p:nvPr>
        </p:nvSpPr>
        <p:spPr>
          <a:xfrm>
            <a:off x="609599" y="2777069"/>
            <a:ext cx="2790182" cy="2584449"/>
          </a:xfrm>
        </p:spPr>
        <p:txBody>
          <a:bodyPr>
            <a:normAutofit/>
          </a:bodyPr>
          <a:lstStyle>
            <a:lvl1pPr marL="0" indent="0">
              <a:buNone/>
              <a:defRPr sz="14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ru-RU" smtClean="0"/>
              <a:t>Образец текста</a:t>
            </a:r>
          </a:p>
        </p:txBody>
      </p:sp>
      <p:sp>
        <p:nvSpPr>
          <p:cNvPr id="5" name="Date Placeholder 4"/>
          <p:cNvSpPr>
            <a:spLocks noGrp="1"/>
          </p:cNvSpPr>
          <p:nvPr>
            <p:ph type="dt" sz="half" idx="10"/>
          </p:nvPr>
        </p:nvSpPr>
        <p:spPr/>
        <p:txBody>
          <a:bodyPr/>
          <a:lstStyle/>
          <a:p>
            <a:endParaRPr lang="ru-RU" altLang="ru-RU"/>
          </a:p>
        </p:txBody>
      </p:sp>
      <p:sp>
        <p:nvSpPr>
          <p:cNvPr id="6" name="Footer Placeholder 5"/>
          <p:cNvSpPr>
            <a:spLocks noGrp="1"/>
          </p:cNvSpPr>
          <p:nvPr>
            <p:ph type="ftr" sz="quarter" idx="11"/>
          </p:nvPr>
        </p:nvSpPr>
        <p:spPr/>
        <p:txBody>
          <a:bodyPr/>
          <a:lstStyle/>
          <a:p>
            <a:endParaRPr lang="ru-RU" altLang="ru-RU"/>
          </a:p>
        </p:txBody>
      </p:sp>
      <p:sp>
        <p:nvSpPr>
          <p:cNvPr id="7" name="Slide Number Placeholder 6"/>
          <p:cNvSpPr>
            <a:spLocks noGrp="1"/>
          </p:cNvSpPr>
          <p:nvPr>
            <p:ph type="sldNum" sz="quarter" idx="12"/>
          </p:nvPr>
        </p:nvSpPr>
        <p:spPr/>
        <p:txBody>
          <a:bodyPr/>
          <a:lstStyle/>
          <a:p>
            <a:fld id="{092041AE-B927-4493-8D3F-E7D1B906E881}" type="slidenum">
              <a:rPr lang="ru-RU" altLang="ru-RU" smtClean="0"/>
              <a:pPr/>
              <a:t>‹#›</a:t>
            </a:fld>
            <a:endParaRPr lang="ru-RU" altLang="ru-RU"/>
          </a:p>
        </p:txBody>
      </p:sp>
    </p:spTree>
    <p:extLst>
      <p:ext uri="{BB962C8B-B14F-4D97-AF65-F5344CB8AC3E}">
        <p14:creationId xmlns:p14="http://schemas.microsoft.com/office/powerpoint/2010/main" val="145480206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609599" y="4800600"/>
            <a:ext cx="6347714" cy="566738"/>
          </a:xfrm>
        </p:spPr>
        <p:txBody>
          <a:bodyPr anchor="b">
            <a:normAutofit/>
          </a:bodyPr>
          <a:lstStyle>
            <a:lvl1pPr algn="l">
              <a:defRPr sz="2400" b="0"/>
            </a:lvl1pPr>
          </a:lstStyle>
          <a:p>
            <a:r>
              <a:rPr lang="ru-RU" smtClean="0"/>
              <a:t>Образец заголовка</a:t>
            </a:r>
            <a:endParaRPr lang="en-US" dirty="0"/>
          </a:p>
        </p:txBody>
      </p:sp>
      <p:sp>
        <p:nvSpPr>
          <p:cNvPr id="3" name="Picture Placeholder 2"/>
          <p:cNvSpPr>
            <a:spLocks noGrp="1" noChangeAspect="1"/>
          </p:cNvSpPr>
          <p:nvPr>
            <p:ph type="pic" idx="1"/>
          </p:nvPr>
        </p:nvSpPr>
        <p:spPr>
          <a:xfrm>
            <a:off x="609599" y="609600"/>
            <a:ext cx="6347714"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smtClean="0"/>
              <a:t>Вставка рисунка</a:t>
            </a:r>
            <a:endParaRPr lang="en-US" dirty="0"/>
          </a:p>
        </p:txBody>
      </p:sp>
      <p:sp>
        <p:nvSpPr>
          <p:cNvPr id="4" name="Text Placeholder 3"/>
          <p:cNvSpPr>
            <a:spLocks noGrp="1"/>
          </p:cNvSpPr>
          <p:nvPr>
            <p:ph type="body" sz="half" idx="2"/>
          </p:nvPr>
        </p:nvSpPr>
        <p:spPr>
          <a:xfrm>
            <a:off x="609599" y="5367338"/>
            <a:ext cx="6347714"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endParaRPr lang="ru-RU" altLang="ru-RU"/>
          </a:p>
        </p:txBody>
      </p:sp>
      <p:sp>
        <p:nvSpPr>
          <p:cNvPr id="6" name="Footer Placeholder 5"/>
          <p:cNvSpPr>
            <a:spLocks noGrp="1"/>
          </p:cNvSpPr>
          <p:nvPr>
            <p:ph type="ftr" sz="quarter" idx="11"/>
          </p:nvPr>
        </p:nvSpPr>
        <p:spPr/>
        <p:txBody>
          <a:bodyPr/>
          <a:lstStyle/>
          <a:p>
            <a:endParaRPr lang="ru-RU" altLang="ru-RU"/>
          </a:p>
        </p:txBody>
      </p:sp>
      <p:sp>
        <p:nvSpPr>
          <p:cNvPr id="7" name="Slide Number Placeholder 6"/>
          <p:cNvSpPr>
            <a:spLocks noGrp="1"/>
          </p:cNvSpPr>
          <p:nvPr>
            <p:ph type="sldNum" sz="quarter" idx="12"/>
          </p:nvPr>
        </p:nvSpPr>
        <p:spPr/>
        <p:txBody>
          <a:bodyPr/>
          <a:lstStyle/>
          <a:p>
            <a:fld id="{2225B443-041C-4084-B376-AD9EF9C8EB77}" type="slidenum">
              <a:rPr lang="ru-RU" altLang="ru-RU" smtClean="0"/>
              <a:pPr/>
              <a:t>‹#›</a:t>
            </a:fld>
            <a:endParaRPr lang="ru-RU" altLang="ru-RU"/>
          </a:p>
        </p:txBody>
      </p:sp>
    </p:spTree>
    <p:extLst>
      <p:ext uri="{BB962C8B-B14F-4D97-AF65-F5344CB8AC3E}">
        <p14:creationId xmlns:p14="http://schemas.microsoft.com/office/powerpoint/2010/main" val="323741609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17" name="Group 16"/>
          <p:cNvGrpSpPr/>
          <p:nvPr/>
        </p:nvGrpSpPr>
        <p:grpSpPr>
          <a:xfrm>
            <a:off x="-8467" y="-8468"/>
            <a:ext cx="9171317" cy="6874935"/>
            <a:chOff x="-8467" y="-8468"/>
            <a:chExt cx="9171317" cy="6874935"/>
          </a:xfrm>
        </p:grpSpPr>
        <p:sp>
          <p:nvSpPr>
            <p:cNvPr id="7" name="Freeform 6"/>
            <p:cNvSpPr/>
            <p:nvPr/>
          </p:nvSpPr>
          <p:spPr>
            <a:xfrm>
              <a:off x="-8467" y="4013200"/>
              <a:ext cx="457200" cy="2853267"/>
            </a:xfrm>
            <a:custGeom>
              <a:avLst/>
              <a:gdLst/>
              <a:ahLst/>
              <a:cxnLst/>
              <a:rect l="l" t="t" r="r" b="b"/>
              <a:pathLst>
                <a:path w="457200" h="2853267">
                  <a:moveTo>
                    <a:pt x="0" y="0"/>
                  </a:moveTo>
                  <a:lnTo>
                    <a:pt x="457200" y="2853267"/>
                  </a:lnTo>
                  <a:lnTo>
                    <a:pt x="0" y="2844800"/>
                  </a:lnTo>
                  <a:cubicBezTo>
                    <a:pt x="2822" y="1905000"/>
                    <a:pt x="5645" y="965200"/>
                    <a:pt x="0" y="0"/>
                  </a:cubicBezTo>
                  <a:close/>
                </a:path>
              </a:pathLst>
            </a:cu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sp>
        <p:cxnSp>
          <p:nvCxnSpPr>
            <p:cNvPr id="8" name="Straight Connector 7"/>
            <p:cNvCxnSpPr/>
            <p:nvPr/>
          </p:nvCxnSpPr>
          <p:spPr>
            <a:xfrm flipV="1">
              <a:off x="5130830" y="4175605"/>
              <a:ext cx="4022475" cy="2682396"/>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9" name="Straight Connector 8"/>
            <p:cNvCxnSpPr/>
            <p:nvPr/>
          </p:nvCxnSpPr>
          <p:spPr>
            <a:xfrm>
              <a:off x="7042707"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10" name="Freeform 9"/>
            <p:cNvSpPr/>
            <p:nvPr/>
          </p:nvSpPr>
          <p:spPr>
            <a:xfrm>
              <a:off x="6891896" y="1"/>
              <a:ext cx="2269442" cy="6866466"/>
            </a:xfrm>
            <a:custGeom>
              <a:avLst/>
              <a:gdLst/>
              <a:ahLst/>
              <a:cxnLst/>
              <a:rect l="l" t="t" r="r" b="b"/>
              <a:pathLst>
                <a:path w="2269442" h="6866466">
                  <a:moveTo>
                    <a:pt x="2023534" y="0"/>
                  </a:moveTo>
                  <a:lnTo>
                    <a:pt x="0" y="6858000"/>
                  </a:lnTo>
                  <a:lnTo>
                    <a:pt x="2269067" y="6866466"/>
                  </a:lnTo>
                  <a:cubicBezTo>
                    <a:pt x="2271889" y="4580466"/>
                    <a:pt x="2257778" y="2294466"/>
                    <a:pt x="2260600" y="8466"/>
                  </a:cubicBezTo>
                  <a:lnTo>
                    <a:pt x="2023534"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11" name="Freeform 10"/>
            <p:cNvSpPr/>
            <p:nvPr/>
          </p:nvSpPr>
          <p:spPr>
            <a:xfrm>
              <a:off x="7205158" y="-8467"/>
              <a:ext cx="1948147" cy="6866467"/>
            </a:xfrm>
            <a:custGeom>
              <a:avLst/>
              <a:gdLst/>
              <a:ahLst/>
              <a:cxnLst/>
              <a:rect l="l" t="t" r="r" b="b"/>
              <a:pathLst>
                <a:path w="1948147" h="6866467">
                  <a:moveTo>
                    <a:pt x="0" y="0"/>
                  </a:moveTo>
                  <a:lnTo>
                    <a:pt x="1202267" y="6866467"/>
                  </a:lnTo>
                  <a:lnTo>
                    <a:pt x="1947333" y="6866467"/>
                  </a:lnTo>
                  <a:cubicBezTo>
                    <a:pt x="1944511" y="4577645"/>
                    <a:pt x="1950155" y="2288822"/>
                    <a:pt x="1947333" y="0"/>
                  </a:cubicBez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2" name="Freeform 11"/>
            <p:cNvSpPr/>
            <p:nvPr/>
          </p:nvSpPr>
          <p:spPr>
            <a:xfrm>
              <a:off x="6637896" y="3920066"/>
              <a:ext cx="2513565" cy="2937933"/>
            </a:xfrm>
            <a:custGeom>
              <a:avLst/>
              <a:gdLst/>
              <a:ahLst/>
              <a:cxnLst/>
              <a:rect l="l" t="t" r="r" b="b"/>
              <a:pathLst>
                <a:path w="3259667" h="3810000">
                  <a:moveTo>
                    <a:pt x="0" y="3810000"/>
                  </a:moveTo>
                  <a:lnTo>
                    <a:pt x="3251200" y="0"/>
                  </a:lnTo>
                  <a:cubicBezTo>
                    <a:pt x="3254022" y="1270000"/>
                    <a:pt x="3256845" y="2540000"/>
                    <a:pt x="3259667" y="3810000"/>
                  </a:cubicBezTo>
                  <a:lnTo>
                    <a:pt x="0" y="3810000"/>
                  </a:lnTo>
                  <a:close/>
                </a:path>
              </a:pathLst>
            </a:cu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13" name="Freeform 12"/>
            <p:cNvSpPr/>
            <p:nvPr/>
          </p:nvSpPr>
          <p:spPr>
            <a:xfrm>
              <a:off x="7010429" y="-8467"/>
              <a:ext cx="2142876" cy="6866467"/>
            </a:xfrm>
            <a:custGeom>
              <a:avLst/>
              <a:gdLst/>
              <a:ahLst/>
              <a:cxnLst/>
              <a:rect l="l" t="t" r="r" b="b"/>
              <a:pathLst>
                <a:path w="2853267" h="6866467">
                  <a:moveTo>
                    <a:pt x="0" y="0"/>
                  </a:moveTo>
                  <a:lnTo>
                    <a:pt x="2472267" y="6866467"/>
                  </a:lnTo>
                  <a:lnTo>
                    <a:pt x="2853267" y="6858000"/>
                  </a:lnTo>
                  <a:lnTo>
                    <a:pt x="2853267" y="0"/>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4" name="Freeform 13"/>
            <p:cNvSpPr/>
            <p:nvPr/>
          </p:nvSpPr>
          <p:spPr>
            <a:xfrm>
              <a:off x="8295776" y="-8467"/>
              <a:ext cx="857530" cy="6866467"/>
            </a:xfrm>
            <a:custGeom>
              <a:avLst/>
              <a:gdLst/>
              <a:ahLst/>
              <a:cxnLst/>
              <a:rect l="l" t="t" r="r" b="b"/>
              <a:pathLst>
                <a:path w="1286933" h="6866467">
                  <a:moveTo>
                    <a:pt x="1016000" y="0"/>
                  </a:moveTo>
                  <a:lnTo>
                    <a:pt x="0" y="6866467"/>
                  </a:lnTo>
                  <a:lnTo>
                    <a:pt x="1286933" y="6866467"/>
                  </a:lnTo>
                  <a:cubicBezTo>
                    <a:pt x="1284111" y="4577645"/>
                    <a:pt x="1281288" y="2288822"/>
                    <a:pt x="1278466" y="0"/>
                  </a:cubicBezTo>
                  <a:lnTo>
                    <a:pt x="1016000"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5" name="Freeform 14"/>
            <p:cNvSpPr/>
            <p:nvPr/>
          </p:nvSpPr>
          <p:spPr>
            <a:xfrm>
              <a:off x="8094165" y="-8468"/>
              <a:ext cx="1066770" cy="6866467"/>
            </a:xfrm>
            <a:custGeom>
              <a:avLst/>
              <a:gdLst/>
              <a:ahLst/>
              <a:cxnLst/>
              <a:rect l="l" t="t" r="r" b="b"/>
              <a:pathLst>
                <a:path w="1270244" h="6866467">
                  <a:moveTo>
                    <a:pt x="0" y="0"/>
                  </a:moveTo>
                  <a:lnTo>
                    <a:pt x="1117600" y="6866467"/>
                  </a:lnTo>
                  <a:lnTo>
                    <a:pt x="1270000" y="6866467"/>
                  </a:lnTo>
                  <a:cubicBezTo>
                    <a:pt x="1272822" y="4574822"/>
                    <a:pt x="1250245" y="2291645"/>
                    <a:pt x="1253067" y="0"/>
                  </a:cubicBezTo>
                  <a:lnTo>
                    <a:pt x="0" y="0"/>
                  </a:lnTo>
                  <a:close/>
                </a:path>
              </a:pathLst>
            </a:custGeom>
            <a:solidFill>
              <a:schemeClr val="accent2">
                <a:lumMod val="75000"/>
                <a:alpha val="82000"/>
              </a:schemeClr>
            </a:solidFill>
            <a:ln>
              <a:noFill/>
            </a:ln>
            <a:effectLst/>
          </p:spPr>
          <p:style>
            <a:lnRef idx="1">
              <a:schemeClr val="accent1"/>
            </a:lnRef>
            <a:fillRef idx="3">
              <a:schemeClr val="accent1"/>
            </a:fillRef>
            <a:effectRef idx="2">
              <a:schemeClr val="accent1"/>
            </a:effectRef>
            <a:fontRef idx="minor">
              <a:schemeClr val="lt1"/>
            </a:fontRef>
          </p:style>
        </p:sp>
        <p:sp>
          <p:nvSpPr>
            <p:cNvPr id="16" name="Freeform 15"/>
            <p:cNvSpPr/>
            <p:nvPr/>
          </p:nvSpPr>
          <p:spPr>
            <a:xfrm>
              <a:off x="8068764" y="4893733"/>
              <a:ext cx="1094086" cy="1964267"/>
            </a:xfrm>
            <a:custGeom>
              <a:avLst/>
              <a:gdLst/>
              <a:ahLst/>
              <a:cxnLst/>
              <a:rect l="l" t="t" r="r" b="b"/>
              <a:pathLst>
                <a:path w="1820333" h="3268133">
                  <a:moveTo>
                    <a:pt x="0" y="3268133"/>
                  </a:moveTo>
                  <a:lnTo>
                    <a:pt x="1811866" y="0"/>
                  </a:lnTo>
                  <a:cubicBezTo>
                    <a:pt x="1814688" y="1086555"/>
                    <a:pt x="1817511" y="2173111"/>
                    <a:pt x="1820333" y="3259666"/>
                  </a:cubicBezTo>
                  <a:lnTo>
                    <a:pt x="0" y="3268133"/>
                  </a:lnTo>
                  <a:close/>
                </a:path>
              </a:pathLst>
            </a:cu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09599" y="609600"/>
            <a:ext cx="6347713" cy="1320800"/>
          </a:xfrm>
          <a:prstGeom prst="rect">
            <a:avLst/>
          </a:prstGeom>
        </p:spPr>
        <p:txBody>
          <a:bodyPr vert="horz" lIns="91440" tIns="45720" rIns="91440" bIns="45720" rtlCol="0" anchor="t">
            <a:normAutofit/>
          </a:bodyPr>
          <a:lstStyle/>
          <a:p>
            <a:r>
              <a:rPr lang="ru-RU" smtClean="0"/>
              <a:t>Образец заголовка</a:t>
            </a:r>
            <a:endParaRPr lang="en-US" dirty="0"/>
          </a:p>
        </p:txBody>
      </p:sp>
      <p:sp>
        <p:nvSpPr>
          <p:cNvPr id="3" name="Text Placeholder 2"/>
          <p:cNvSpPr>
            <a:spLocks noGrp="1"/>
          </p:cNvSpPr>
          <p:nvPr>
            <p:ph type="body" idx="1"/>
          </p:nvPr>
        </p:nvSpPr>
        <p:spPr>
          <a:xfrm>
            <a:off x="609599" y="2160590"/>
            <a:ext cx="6347714" cy="388077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2"/>
          </p:nvPr>
        </p:nvSpPr>
        <p:spPr>
          <a:xfrm>
            <a:off x="5405258" y="6041363"/>
            <a:ext cx="684132" cy="365125"/>
          </a:xfrm>
          <a:prstGeom prst="rect">
            <a:avLst/>
          </a:prstGeom>
        </p:spPr>
        <p:txBody>
          <a:bodyPr vert="horz" lIns="91440" tIns="45720" rIns="91440" bIns="45720" rtlCol="0" anchor="ctr"/>
          <a:lstStyle>
            <a:lvl1pPr algn="r">
              <a:defRPr sz="900">
                <a:solidFill>
                  <a:schemeClr val="tx1">
                    <a:tint val="75000"/>
                  </a:schemeClr>
                </a:solidFill>
              </a:defRPr>
            </a:lvl1pPr>
          </a:lstStyle>
          <a:p>
            <a:endParaRPr lang="ru-RU" altLang="ru-RU"/>
          </a:p>
        </p:txBody>
      </p:sp>
      <p:sp>
        <p:nvSpPr>
          <p:cNvPr id="5" name="Footer Placeholder 4"/>
          <p:cNvSpPr>
            <a:spLocks noGrp="1"/>
          </p:cNvSpPr>
          <p:nvPr>
            <p:ph type="ftr" sz="quarter" idx="3"/>
          </p:nvPr>
        </p:nvSpPr>
        <p:spPr>
          <a:xfrm>
            <a:off x="609599" y="6041363"/>
            <a:ext cx="4622973"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ru-RU" altLang="ru-RU"/>
          </a:p>
        </p:txBody>
      </p:sp>
      <p:sp>
        <p:nvSpPr>
          <p:cNvPr id="6" name="Slide Number Placeholder 5"/>
          <p:cNvSpPr>
            <a:spLocks noGrp="1"/>
          </p:cNvSpPr>
          <p:nvPr>
            <p:ph type="sldNum" sz="quarter" idx="4"/>
          </p:nvPr>
        </p:nvSpPr>
        <p:spPr>
          <a:xfrm>
            <a:off x="6444676" y="6041363"/>
            <a:ext cx="512638" cy="365125"/>
          </a:xfrm>
          <a:prstGeom prst="rect">
            <a:avLst/>
          </a:prstGeom>
        </p:spPr>
        <p:txBody>
          <a:bodyPr vert="horz" lIns="91440" tIns="45720" rIns="91440" bIns="45720" rtlCol="0" anchor="ctr"/>
          <a:lstStyle>
            <a:lvl1pPr algn="r">
              <a:defRPr sz="900">
                <a:solidFill>
                  <a:schemeClr val="accent1"/>
                </a:solidFill>
              </a:defRPr>
            </a:lvl1pPr>
          </a:lstStyle>
          <a:p>
            <a:fld id="{53BBDD11-5670-4097-A3A6-3C6C8D7B5C17}" type="slidenum">
              <a:rPr lang="ru-RU" altLang="ru-RU" smtClean="0"/>
              <a:pPr/>
              <a:t>‹#›</a:t>
            </a:fld>
            <a:endParaRPr lang="ru-RU" altLang="ru-RU"/>
          </a:p>
        </p:txBody>
      </p:sp>
      <p:sp>
        <p:nvSpPr>
          <p:cNvPr id="18" name="Полилиния 17"/>
          <p:cNvSpPr>
            <a:spLocks/>
          </p:cNvSpPr>
          <p:nvPr userDrawn="1"/>
        </p:nvSpPr>
        <p:spPr bwMode="auto">
          <a:xfrm flipH="1">
            <a:off x="0" y="0"/>
            <a:ext cx="838200" cy="6858000"/>
          </a:xfrm>
          <a:custGeom>
            <a:avLst/>
            <a:gdLst>
              <a:gd name="T0" fmla="*/ 3038475 w 1914"/>
              <a:gd name="T1" fmla="*/ 14258 h 4329"/>
              <a:gd name="T2" fmla="*/ 3038475 w 1914"/>
              <a:gd name="T3" fmla="*/ 6858000 h 4329"/>
              <a:gd name="T4" fmla="*/ 323850 w 1914"/>
              <a:gd name="T5" fmla="*/ 6854832 h 4329"/>
              <a:gd name="T6" fmla="*/ 0 w 1914"/>
              <a:gd name="T7" fmla="*/ 0 h 4329"/>
              <a:gd name="T8" fmla="*/ 3038475 w 1914"/>
              <a:gd name="T9" fmla="*/ 14258 h 4329"/>
              <a:gd name="T10" fmla="*/ 0 60000 65536"/>
              <a:gd name="T11" fmla="*/ 0 60000 65536"/>
              <a:gd name="T12" fmla="*/ 0 60000 65536"/>
              <a:gd name="T13" fmla="*/ 0 60000 65536"/>
              <a:gd name="T14" fmla="*/ 0 60000 65536"/>
              <a:gd name="T15" fmla="*/ 0 w 1914"/>
              <a:gd name="T16" fmla="*/ 0 h 4329"/>
              <a:gd name="T17" fmla="*/ 1914 w 1914"/>
              <a:gd name="T18" fmla="*/ 4329 h 4329"/>
            </a:gdLst>
            <a:ahLst/>
            <a:cxnLst>
              <a:cxn ang="T10">
                <a:pos x="T0" y="T1"/>
              </a:cxn>
              <a:cxn ang="T11">
                <a:pos x="T2" y="T3"/>
              </a:cxn>
              <a:cxn ang="T12">
                <a:pos x="T4" y="T5"/>
              </a:cxn>
              <a:cxn ang="T13">
                <a:pos x="T6" y="T7"/>
              </a:cxn>
              <a:cxn ang="T14">
                <a:pos x="T8" y="T9"/>
              </a:cxn>
            </a:cxnLst>
            <a:rect l="T15" t="T16" r="T17" b="T18"/>
            <a:pathLst>
              <a:path w="1914" h="4329">
                <a:moveTo>
                  <a:pt x="1914" y="9"/>
                </a:moveTo>
                <a:lnTo>
                  <a:pt x="1914" y="4329"/>
                </a:lnTo>
                <a:lnTo>
                  <a:pt x="204" y="4327"/>
                </a:lnTo>
                <a:cubicBezTo>
                  <a:pt x="1288" y="3574"/>
                  <a:pt x="1608" y="1590"/>
                  <a:pt x="0" y="0"/>
                </a:cubicBezTo>
                <a:lnTo>
                  <a:pt x="1914" y="9"/>
                </a:lnTo>
                <a:close/>
              </a:path>
            </a:pathLst>
          </a:custGeom>
          <a:solidFill>
            <a:srgbClr val="5DAEFF"/>
          </a:solidFill>
          <a:ln>
            <a:noFill/>
          </a:ln>
          <a:effectLst/>
          <a:extLst>
            <a:ext uri="{91240B29-F687-4F45-9708-019B960494DF}">
              <a14:hiddenLine xmlns:a14="http://schemas.microsoft.com/office/drawing/2010/main" w="9525" algn="ctr">
                <a:solidFill>
                  <a:srgbClr val="000000"/>
                </a:solidFill>
                <a:round/>
                <a:headEnd/>
                <a:tailEnd/>
              </a14:hiddenLine>
            </a:ext>
            <a:ext uri="{AF507438-7753-43E0-B8FC-AC1667EBCBE1}">
              <a14:hiddenEffects xmlns:a14="http://schemas.microsoft.com/office/drawing/2010/main">
                <a:effectLst>
                  <a:outerShdw dist="50800" dir="10800000" algn="ctr" rotWithShape="0">
                    <a:srgbClr val="000000">
                      <a:alpha val="45000"/>
                    </a:srgbClr>
                  </a:outerShdw>
                </a:effectLst>
              </a14:hiddenEffects>
            </a:ext>
          </a:extLst>
        </p:spPr>
        <p:txBody>
          <a:bodyPr/>
          <a:lstStyle/>
          <a:p>
            <a:pPr fontAlgn="auto">
              <a:spcBef>
                <a:spcPts val="0"/>
              </a:spcBef>
              <a:spcAft>
                <a:spcPts val="0"/>
              </a:spcAft>
              <a:defRPr/>
            </a:pPr>
            <a:endParaRPr lang="en-US">
              <a:latin typeface="+mn-lt"/>
            </a:endParaRPr>
          </a:p>
        </p:txBody>
      </p:sp>
      <p:sp>
        <p:nvSpPr>
          <p:cNvPr id="19" name="Rectangle 11"/>
          <p:cNvSpPr>
            <a:spLocks noChangeArrowheads="1"/>
          </p:cNvSpPr>
          <p:nvPr userDrawn="1"/>
        </p:nvSpPr>
        <p:spPr bwMode="gray">
          <a:xfrm rot="5400000">
            <a:off x="4495800" y="2209800"/>
            <a:ext cx="152400" cy="9144000"/>
          </a:xfrm>
          <a:prstGeom prst="rect">
            <a:avLst/>
          </a:prstGeom>
          <a:gradFill rotWithShape="1">
            <a:gsLst>
              <a:gs pos="0">
                <a:srgbClr val="003366">
                  <a:gamma/>
                  <a:shade val="46275"/>
                  <a:invGamma/>
                </a:srgbClr>
              </a:gs>
              <a:gs pos="50000">
                <a:srgbClr val="003366"/>
              </a:gs>
              <a:gs pos="100000">
                <a:srgbClr val="003366">
                  <a:gamma/>
                  <a:shade val="46275"/>
                  <a:invGamma/>
                </a:srgbClr>
              </a:gs>
            </a:gsLst>
            <a:lin ang="5400000" scaled="1"/>
          </a:gradFill>
          <a:ln>
            <a:noFill/>
          </a:ln>
          <a:effectLst/>
          <a:scene3d>
            <a:camera prst="legacyObliqueTop"/>
            <a:lightRig rig="legacyFlat2" dir="t"/>
          </a:scene3d>
          <a:sp3d extrusionH="49200" prstMaterial="legacyMetal">
            <a:bevelT w="13500" h="13500" prst="angle"/>
            <a:bevelB w="13500" h="13500" prst="angle"/>
            <a:extrusionClr>
              <a:srgbClr val="0051A2"/>
            </a:extrusionClr>
            <a:contourClr>
              <a:srgbClr val="003366"/>
            </a:contourClr>
          </a:sp3d>
          <a:extLst>
            <a:ext uri="{91240B29-F687-4F45-9708-019B960494DF}">
              <a14:hiddenLine xmlns:a14="http://schemas.microsoft.com/office/drawing/2010/main" w="9525">
                <a:no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flatTx/>
          </a:bodyPr>
          <a:lstStyle/>
          <a:p>
            <a:endParaRPr lang="ru-RU"/>
          </a:p>
        </p:txBody>
      </p:sp>
      <p:sp>
        <p:nvSpPr>
          <p:cNvPr id="20" name="Rectangle 12"/>
          <p:cNvSpPr>
            <a:spLocks noChangeArrowheads="1"/>
          </p:cNvSpPr>
          <p:nvPr userDrawn="1"/>
        </p:nvSpPr>
        <p:spPr bwMode="gray">
          <a:xfrm rot="5400000">
            <a:off x="4534694" y="-3190081"/>
            <a:ext cx="74612" cy="9144000"/>
          </a:xfrm>
          <a:prstGeom prst="rect">
            <a:avLst/>
          </a:prstGeom>
          <a:gradFill rotWithShape="1">
            <a:gsLst>
              <a:gs pos="0">
                <a:srgbClr val="003366">
                  <a:gamma/>
                  <a:shade val="46275"/>
                  <a:invGamma/>
                </a:srgbClr>
              </a:gs>
              <a:gs pos="50000">
                <a:srgbClr val="003366"/>
              </a:gs>
              <a:gs pos="100000">
                <a:srgbClr val="003366">
                  <a:gamma/>
                  <a:shade val="46275"/>
                  <a:invGamma/>
                </a:srgbClr>
              </a:gs>
            </a:gsLst>
            <a:lin ang="5400000" scaled="1"/>
          </a:gradFill>
          <a:ln>
            <a:noFill/>
          </a:ln>
          <a:effectLst/>
          <a:scene3d>
            <a:camera prst="legacyObliqueBottom"/>
            <a:lightRig rig="legacyFlat2" dir="b"/>
          </a:scene3d>
          <a:sp3d extrusionH="49200" prstMaterial="legacyMetal">
            <a:bevelT w="13500" h="13500" prst="angle"/>
            <a:bevelB w="13500" h="13500" prst="angle"/>
            <a:extrusionClr>
              <a:srgbClr val="0051A2"/>
            </a:extrusionClr>
            <a:contourClr>
              <a:srgbClr val="003366"/>
            </a:contourClr>
          </a:sp3d>
          <a:extLst>
            <a:ext uri="{91240B29-F687-4F45-9708-019B960494DF}">
              <a14:hiddenLine xmlns:a14="http://schemas.microsoft.com/office/drawing/2010/main" w="9525">
                <a:no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flatTx/>
          </a:bodyPr>
          <a:lstStyle/>
          <a:p>
            <a:endParaRPr lang="ru-RU"/>
          </a:p>
        </p:txBody>
      </p:sp>
      <p:pic>
        <p:nvPicPr>
          <p:cNvPr id="21" name="Picture 13" descr="j0436915"/>
          <p:cNvPicPr>
            <a:picLocks noChangeAspect="1" noChangeArrowheads="1"/>
          </p:cNvPicPr>
          <p:nvPr userDrawn="1"/>
        </p:nvPicPr>
        <p:blipFill>
          <a:blip r:embed="rId18">
            <a:extLst>
              <a:ext uri="{28A0092B-C50C-407E-A947-70E740481C1C}">
                <a14:useLocalDpi xmlns:a14="http://schemas.microsoft.com/office/drawing/2010/main" val="0"/>
              </a:ext>
            </a:extLst>
          </a:blip>
          <a:srcRect/>
          <a:stretch>
            <a:fillRect/>
          </a:stretch>
        </p:blipFill>
        <p:spPr bwMode="auto">
          <a:xfrm>
            <a:off x="152400" y="152400"/>
            <a:ext cx="1143000" cy="1143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15118724"/>
      </p:ext>
    </p:extLst>
  </p:cSld>
  <p:clrMap bg1="lt1" tx1="dk1" bg2="lt2" tx2="dk2" accent1="accent1" accent2="accent2" accent3="accent3" accent4="accent4" accent5="accent5" accent6="accent6" hlink="hlink" folHlink="folHlink"/>
  <p:sldLayoutIdLst>
    <p:sldLayoutId id="2147483680" r:id="rId1"/>
    <p:sldLayoutId id="2147483681" r:id="rId2"/>
    <p:sldLayoutId id="2147483682" r:id="rId3"/>
    <p:sldLayoutId id="2147483683" r:id="rId4"/>
    <p:sldLayoutId id="2147483684" r:id="rId5"/>
    <p:sldLayoutId id="2147483685" r:id="rId6"/>
    <p:sldLayoutId id="2147483686" r:id="rId7"/>
    <p:sldLayoutId id="2147483687" r:id="rId8"/>
    <p:sldLayoutId id="2147483688" r:id="rId9"/>
    <p:sldLayoutId id="2147483689" r:id="rId10"/>
    <p:sldLayoutId id="2147483690" r:id="rId11"/>
    <p:sldLayoutId id="2147483691" r:id="rId12"/>
    <p:sldLayoutId id="2147483692" r:id="rId13"/>
    <p:sldLayoutId id="2147483693" r:id="rId14"/>
    <p:sldLayoutId id="2147483694" r:id="rId15"/>
    <p:sldLayoutId id="2147483695"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18.jpeg"/><Relationship Id="rId1" Type="http://schemas.openxmlformats.org/officeDocument/2006/relationships/slideLayout" Target="../slideLayouts/slideLayout2.xml"/><Relationship Id="rId4" Type="http://schemas.openxmlformats.org/officeDocument/2006/relationships/image" Target="../media/image20.jpeg"/></Relationships>
</file>

<file path=ppt/slides/_rels/slide21.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26.gif"/><Relationship Id="rId2" Type="http://schemas.openxmlformats.org/officeDocument/2006/relationships/image" Target="../media/image25.jpeg"/><Relationship Id="rId1" Type="http://schemas.openxmlformats.org/officeDocument/2006/relationships/slideLayout" Target="../slideLayouts/slideLayout2.xml"/><Relationship Id="rId4" Type="http://schemas.openxmlformats.org/officeDocument/2006/relationships/image" Target="../media/image27.jpeg"/></Relationships>
</file>

<file path=ppt/slides/_rels/slide26.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image" Target="../media/image28.jpeg"/><Relationship Id="rId1" Type="http://schemas.openxmlformats.org/officeDocument/2006/relationships/slideLayout" Target="../slideLayouts/slideLayout2.xml"/><Relationship Id="rId4" Type="http://schemas.openxmlformats.org/officeDocument/2006/relationships/image" Target="../media/image30.jpeg"/></Relationships>
</file>

<file path=ppt/slides/_rels/slide27.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pic>
        <p:nvPicPr>
          <p:cNvPr id="21509" name="Picture 5" descr="anatomy_5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487988" y="0"/>
            <a:ext cx="3656012" cy="6657975"/>
          </a:xfrm>
          <a:prstGeom prst="rect">
            <a:avLst/>
          </a:prstGeom>
          <a:noFill/>
          <a:extLst>
            <a:ext uri="{909E8E84-426E-40DD-AFC4-6F175D3DCCD1}">
              <a14:hiddenFill xmlns:a14="http://schemas.microsoft.com/office/drawing/2010/main">
                <a:solidFill>
                  <a:srgbClr val="FFFFFF"/>
                </a:solidFill>
              </a14:hiddenFill>
            </a:ext>
          </a:extLst>
        </p:spPr>
      </p:pic>
      <p:sp>
        <p:nvSpPr>
          <p:cNvPr id="21510" name="Rectangle 6"/>
          <p:cNvSpPr>
            <a:spLocks noGrp="1" noChangeArrowheads="1"/>
          </p:cNvSpPr>
          <p:nvPr>
            <p:ph type="title"/>
          </p:nvPr>
        </p:nvSpPr>
        <p:spPr>
          <a:xfrm>
            <a:off x="1066800" y="381000"/>
            <a:ext cx="4953000" cy="1143000"/>
          </a:xfrm>
        </p:spPr>
        <p:txBody>
          <a:bodyPr/>
          <a:lstStyle/>
          <a:p>
            <a:r>
              <a:rPr lang="en-US" altLang="ru-RU" dirty="0" err="1"/>
              <a:t>Ovqat</a:t>
            </a:r>
            <a:r>
              <a:rPr lang="en-US" altLang="ru-RU" dirty="0"/>
              <a:t> </a:t>
            </a:r>
            <a:r>
              <a:rPr lang="en-US" altLang="ru-RU" dirty="0" err="1"/>
              <a:t>hazm</a:t>
            </a:r>
            <a:r>
              <a:rPr lang="en-US" altLang="ru-RU" dirty="0"/>
              <a:t> </a:t>
            </a:r>
            <a:r>
              <a:rPr lang="en-US" altLang="ru-RU" dirty="0" err="1"/>
              <a:t>qilish</a:t>
            </a:r>
            <a:endParaRPr lang="ru-RU" altLang="ru-RU" dirty="0"/>
          </a:p>
        </p:txBody>
      </p:sp>
      <p:sp>
        <p:nvSpPr>
          <p:cNvPr id="21511" name="Rectangle 7"/>
          <p:cNvSpPr>
            <a:spLocks noGrp="1" noChangeArrowheads="1"/>
          </p:cNvSpPr>
          <p:nvPr>
            <p:ph idx="1"/>
          </p:nvPr>
        </p:nvSpPr>
        <p:spPr>
          <a:xfrm>
            <a:off x="457200" y="1722438"/>
            <a:ext cx="4800600" cy="4525962"/>
          </a:xfrm>
        </p:spPr>
        <p:txBody>
          <a:bodyPr/>
          <a:lstStyle/>
          <a:p>
            <a:pPr marL="0" indent="0" algn="just">
              <a:lnSpc>
                <a:spcPct val="80000"/>
              </a:lnSpc>
              <a:buNone/>
            </a:pPr>
            <a:r>
              <a:rPr lang="en-US" altLang="ru-RU" sz="2400" dirty="0" err="1"/>
              <a:t>Ovqat</a:t>
            </a:r>
            <a:r>
              <a:rPr lang="en-US" altLang="ru-RU" sz="2400" dirty="0"/>
              <a:t> </a:t>
            </a:r>
            <a:r>
              <a:rPr lang="en-US" altLang="ru-RU" sz="2400" dirty="0" err="1"/>
              <a:t>hazm</a:t>
            </a:r>
            <a:r>
              <a:rPr lang="en-US" altLang="ru-RU" sz="2400" dirty="0"/>
              <a:t> </a:t>
            </a:r>
            <a:r>
              <a:rPr lang="en-US" altLang="ru-RU" sz="2400" dirty="0" err="1"/>
              <a:t>qilish</a:t>
            </a:r>
            <a:r>
              <a:rPr lang="en-US" altLang="ru-RU" sz="2400" dirty="0"/>
              <a:t> </a:t>
            </a:r>
            <a:r>
              <a:rPr lang="en-US" altLang="ru-RU" sz="2400" dirty="0" err="1"/>
              <a:t>traktidagi</a:t>
            </a:r>
            <a:r>
              <a:rPr lang="en-US" altLang="ru-RU" sz="2400" dirty="0"/>
              <a:t> </a:t>
            </a:r>
            <a:r>
              <a:rPr lang="en-US" altLang="ru-RU" sz="2400" dirty="0" err="1"/>
              <a:t>enzimli</a:t>
            </a:r>
            <a:r>
              <a:rPr lang="en-US" altLang="ru-RU" sz="2400" dirty="0"/>
              <a:t> </a:t>
            </a:r>
            <a:r>
              <a:rPr lang="en-US" altLang="ru-RU" sz="2400" dirty="0" err="1"/>
              <a:t>tizimga</a:t>
            </a:r>
            <a:r>
              <a:rPr lang="en-US" altLang="ru-RU" sz="2400" dirty="0"/>
              <a:t> </a:t>
            </a:r>
            <a:r>
              <a:rPr lang="en-US" altLang="ru-RU" sz="2400" dirty="0" err="1"/>
              <a:t>quyidagilar</a:t>
            </a:r>
            <a:r>
              <a:rPr lang="en-US" altLang="ru-RU" sz="2400" dirty="0"/>
              <a:t> </a:t>
            </a:r>
            <a:r>
              <a:rPr lang="en-US" altLang="ru-RU" sz="2400" dirty="0" err="1"/>
              <a:t>kiradi</a:t>
            </a:r>
            <a:r>
              <a:rPr lang="en-US" altLang="ru-RU" sz="2400" dirty="0"/>
              <a:t>: </a:t>
            </a:r>
          </a:p>
          <a:p>
            <a:pPr marL="0" indent="0" algn="just">
              <a:lnSpc>
                <a:spcPct val="80000"/>
              </a:lnSpc>
              <a:buNone/>
            </a:pPr>
            <a:r>
              <a:rPr lang="en-US" altLang="ru-RU" sz="2400" dirty="0"/>
              <a:t>1. </a:t>
            </a:r>
            <a:r>
              <a:rPr lang="en-US" altLang="ru-RU" sz="2400" dirty="0" err="1"/>
              <a:t>Ovqat</a:t>
            </a:r>
            <a:r>
              <a:rPr lang="en-US" altLang="ru-RU" sz="2400" dirty="0"/>
              <a:t> </a:t>
            </a:r>
            <a:r>
              <a:rPr lang="en-US" altLang="ru-RU" sz="2400" dirty="0" err="1"/>
              <a:t>hazm</a:t>
            </a:r>
            <a:r>
              <a:rPr lang="en-US" altLang="ru-RU" sz="2400" dirty="0"/>
              <a:t> </a:t>
            </a:r>
            <a:r>
              <a:rPr lang="en-US" altLang="ru-RU" sz="2400" dirty="0" err="1"/>
              <a:t>qilish</a:t>
            </a:r>
            <a:r>
              <a:rPr lang="en-US" altLang="ru-RU" sz="2400" dirty="0"/>
              <a:t> </a:t>
            </a:r>
            <a:r>
              <a:rPr lang="en-US" altLang="ru-RU" sz="2400" dirty="0" err="1"/>
              <a:t>sekretlarining</a:t>
            </a:r>
            <a:r>
              <a:rPr lang="en-US" altLang="ru-RU" sz="2400" dirty="0"/>
              <a:t> </a:t>
            </a:r>
            <a:r>
              <a:rPr lang="en-US" altLang="ru-RU" sz="2400" dirty="0" err="1"/>
              <a:t>enzimlari</a:t>
            </a:r>
            <a:r>
              <a:rPr lang="en-US" altLang="ru-RU" sz="2400" dirty="0"/>
              <a:t>, </a:t>
            </a:r>
            <a:r>
              <a:rPr lang="en-US" altLang="ru-RU" sz="2400" dirty="0" err="1"/>
              <a:t>ular</a:t>
            </a:r>
            <a:r>
              <a:rPr lang="en-US" altLang="ru-RU" sz="2400" dirty="0"/>
              <a:t> </a:t>
            </a:r>
            <a:r>
              <a:rPr lang="en-US" altLang="ru-RU" sz="2400" dirty="0" err="1"/>
              <a:t>devor</a:t>
            </a:r>
            <a:r>
              <a:rPr lang="en-US" altLang="ru-RU" sz="2400" dirty="0"/>
              <a:t> </a:t>
            </a:r>
            <a:r>
              <a:rPr lang="en-US" altLang="ru-RU" sz="2400" dirty="0" err="1"/>
              <a:t>ichidagi</a:t>
            </a:r>
            <a:r>
              <a:rPr lang="en-US" altLang="ru-RU" sz="2400" dirty="0"/>
              <a:t> </a:t>
            </a:r>
            <a:r>
              <a:rPr lang="en-US" altLang="ru-RU" sz="2400" dirty="0" err="1"/>
              <a:t>yoki</a:t>
            </a:r>
            <a:r>
              <a:rPr lang="en-US" altLang="ru-RU" sz="2400" dirty="0"/>
              <a:t> </a:t>
            </a:r>
            <a:r>
              <a:rPr lang="en-US" altLang="ru-RU" sz="2400" dirty="0" err="1"/>
              <a:t>devor</a:t>
            </a:r>
            <a:r>
              <a:rPr lang="en-US" altLang="ru-RU" sz="2400" dirty="0"/>
              <a:t> </a:t>
            </a:r>
            <a:r>
              <a:rPr lang="en-US" altLang="ru-RU" sz="2400" dirty="0" err="1"/>
              <a:t>ortidagi</a:t>
            </a:r>
            <a:r>
              <a:rPr lang="en-US" altLang="ru-RU" sz="2400" dirty="0"/>
              <a:t> </a:t>
            </a:r>
            <a:r>
              <a:rPr lang="en-US" altLang="ru-RU" sz="2400" dirty="0" err="1"/>
              <a:t>bezlar</a:t>
            </a:r>
            <a:r>
              <a:rPr lang="en-US" altLang="ru-RU" sz="2400" dirty="0"/>
              <a:t> </a:t>
            </a:r>
            <a:r>
              <a:rPr lang="en-US" altLang="ru-RU" sz="2400" dirty="0" err="1"/>
              <a:t>tomonidan</a:t>
            </a:r>
            <a:r>
              <a:rPr lang="en-US" altLang="ru-RU" sz="2400" dirty="0"/>
              <a:t> </a:t>
            </a:r>
            <a:r>
              <a:rPr lang="en-US" altLang="ru-RU" sz="2400" dirty="0" err="1"/>
              <a:t>ajratiladi</a:t>
            </a:r>
            <a:r>
              <a:rPr lang="en-US" altLang="ru-RU" sz="2400" dirty="0"/>
              <a:t>; </a:t>
            </a:r>
          </a:p>
          <a:p>
            <a:pPr marL="0" indent="0" algn="just">
              <a:lnSpc>
                <a:spcPct val="80000"/>
              </a:lnSpc>
              <a:buNone/>
            </a:pPr>
            <a:r>
              <a:rPr lang="en-US" altLang="ru-RU" sz="2400" dirty="0"/>
              <a:t>2. </a:t>
            </a:r>
            <a:r>
              <a:rPr lang="en-US" altLang="ru-RU" sz="2400" dirty="0" err="1"/>
              <a:t>Ovqat</a:t>
            </a:r>
            <a:r>
              <a:rPr lang="en-US" altLang="ru-RU" sz="2400" dirty="0"/>
              <a:t> </a:t>
            </a:r>
            <a:r>
              <a:rPr lang="en-US" altLang="ru-RU" sz="2400" dirty="0" err="1"/>
              <a:t>hazm</a:t>
            </a:r>
            <a:r>
              <a:rPr lang="en-US" altLang="ru-RU" sz="2400" dirty="0"/>
              <a:t> </a:t>
            </a:r>
            <a:r>
              <a:rPr lang="en-US" altLang="ru-RU" sz="2400" dirty="0" err="1"/>
              <a:t>qilish</a:t>
            </a:r>
            <a:r>
              <a:rPr lang="en-US" altLang="ru-RU" sz="2400" dirty="0"/>
              <a:t> </a:t>
            </a:r>
            <a:r>
              <a:rPr lang="en-US" altLang="ru-RU" sz="2400" dirty="0" err="1"/>
              <a:t>traktidagi</a:t>
            </a:r>
            <a:r>
              <a:rPr lang="en-US" altLang="ru-RU" sz="2400" dirty="0"/>
              <a:t> </a:t>
            </a:r>
            <a:r>
              <a:rPr lang="en-US" altLang="ru-RU" sz="2400" dirty="0" err="1"/>
              <a:t>mikroorganizmlar</a:t>
            </a:r>
            <a:r>
              <a:rPr lang="en-US" altLang="ru-RU" sz="2400" dirty="0"/>
              <a:t> </a:t>
            </a:r>
            <a:r>
              <a:rPr lang="en-US" altLang="ru-RU" sz="2400" dirty="0" err="1"/>
              <a:t>tomonidan</a:t>
            </a:r>
            <a:r>
              <a:rPr lang="en-US" altLang="ru-RU" sz="2400" dirty="0"/>
              <a:t> </a:t>
            </a:r>
            <a:r>
              <a:rPr lang="en-US" altLang="ru-RU" sz="2400" dirty="0" err="1"/>
              <a:t>hosil</a:t>
            </a:r>
            <a:r>
              <a:rPr lang="en-US" altLang="ru-RU" sz="2400" dirty="0"/>
              <a:t> </a:t>
            </a:r>
            <a:r>
              <a:rPr lang="en-US" altLang="ru-RU" sz="2400" dirty="0" err="1"/>
              <a:t>qilinadigan</a:t>
            </a:r>
            <a:r>
              <a:rPr lang="en-US" altLang="ru-RU" sz="2400" dirty="0"/>
              <a:t> </a:t>
            </a:r>
            <a:r>
              <a:rPr lang="en-US" altLang="ru-RU" sz="2400" dirty="0" err="1"/>
              <a:t>enzimlar</a:t>
            </a:r>
            <a:r>
              <a:rPr lang="en-US" altLang="ru-RU" sz="2400" dirty="0"/>
              <a:t>; </a:t>
            </a:r>
          </a:p>
          <a:p>
            <a:pPr marL="0" indent="0" algn="just">
              <a:lnSpc>
                <a:spcPct val="80000"/>
              </a:lnSpc>
              <a:buNone/>
            </a:pPr>
            <a:r>
              <a:rPr lang="en-US" altLang="ru-RU" sz="2400" dirty="0"/>
              <a:t>3. </a:t>
            </a:r>
            <a:r>
              <a:rPr lang="en-US" altLang="ru-RU" sz="2400" dirty="0" err="1"/>
              <a:t>O’simlik</a:t>
            </a:r>
            <a:r>
              <a:rPr lang="en-US" altLang="ru-RU" sz="2400" dirty="0"/>
              <a:t> </a:t>
            </a:r>
            <a:r>
              <a:rPr lang="en-US" altLang="ru-RU" sz="2400" dirty="0" err="1"/>
              <a:t>ozuqalari</a:t>
            </a:r>
            <a:r>
              <a:rPr lang="en-US" altLang="ru-RU" sz="2400" dirty="0"/>
              <a:t> </a:t>
            </a:r>
            <a:r>
              <a:rPr lang="en-US" altLang="ru-RU" sz="2400" dirty="0" err="1"/>
              <a:t>tarkibidagi</a:t>
            </a:r>
            <a:r>
              <a:rPr lang="en-US" altLang="ru-RU" sz="2400" dirty="0"/>
              <a:t> </a:t>
            </a:r>
            <a:r>
              <a:rPr lang="en-US" altLang="ru-RU" sz="2400" dirty="0" err="1"/>
              <a:t>enzimlar</a:t>
            </a:r>
            <a:r>
              <a:rPr lang="en-US" altLang="ru-RU" sz="2400" dirty="0"/>
              <a:t>.</a:t>
            </a:r>
            <a:r>
              <a:rPr lang="ru-RU" altLang="ru-RU" sz="2400" dirty="0"/>
              <a:t> </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35" presetClass="entr" presetSubtype="0" fill="hold" grpId="0" nodeType="withEffect">
                                  <p:stCondLst>
                                    <p:cond delay="0"/>
                                  </p:stCondLst>
                                  <p:iterate type="lt">
                                    <p:tmPct val="10000"/>
                                  </p:iterate>
                                  <p:childTnLst>
                                    <p:set>
                                      <p:cBhvr>
                                        <p:cTn id="6" dur="1" fill="hold">
                                          <p:stCondLst>
                                            <p:cond delay="0"/>
                                          </p:stCondLst>
                                        </p:cTn>
                                        <p:tgtEl>
                                          <p:spTgt spid="21510"/>
                                        </p:tgtEl>
                                        <p:attrNameLst>
                                          <p:attrName>style.visibility</p:attrName>
                                        </p:attrNameLst>
                                      </p:cBhvr>
                                      <p:to>
                                        <p:strVal val="visible"/>
                                      </p:to>
                                    </p:set>
                                    <p:animEffect transition="in" filter="fade">
                                      <p:cBhvr>
                                        <p:cTn id="7" dur="600">
                                          <p:stCondLst>
                                            <p:cond delay="0"/>
                                          </p:stCondLst>
                                        </p:cTn>
                                        <p:tgtEl>
                                          <p:spTgt spid="21510"/>
                                        </p:tgtEl>
                                      </p:cBhvr>
                                    </p:animEffect>
                                    <p:anim calcmode="lin" valueType="num">
                                      <p:cBhvr>
                                        <p:cTn id="8" dur="600" fill="hold">
                                          <p:stCondLst>
                                            <p:cond delay="0"/>
                                          </p:stCondLst>
                                        </p:cTn>
                                        <p:tgtEl>
                                          <p:spTgt spid="21510"/>
                                        </p:tgtEl>
                                        <p:attrNameLst>
                                          <p:attrName>style.rotation</p:attrName>
                                        </p:attrNameLst>
                                      </p:cBhvr>
                                      <p:tavLst>
                                        <p:tav tm="0">
                                          <p:val>
                                            <p:fltVal val="720"/>
                                          </p:val>
                                        </p:tav>
                                        <p:tav tm="100000">
                                          <p:val>
                                            <p:fltVal val="0"/>
                                          </p:val>
                                        </p:tav>
                                      </p:tavLst>
                                    </p:anim>
                                    <p:anim calcmode="lin" valueType="num">
                                      <p:cBhvr>
                                        <p:cTn id="9" dur="600" fill="hold">
                                          <p:stCondLst>
                                            <p:cond delay="0"/>
                                          </p:stCondLst>
                                        </p:cTn>
                                        <p:tgtEl>
                                          <p:spTgt spid="21510"/>
                                        </p:tgtEl>
                                        <p:attrNameLst>
                                          <p:attrName>ppt_h</p:attrName>
                                        </p:attrNameLst>
                                      </p:cBhvr>
                                      <p:tavLst>
                                        <p:tav tm="0">
                                          <p:val>
                                            <p:fltVal val="0"/>
                                          </p:val>
                                        </p:tav>
                                        <p:tav tm="100000">
                                          <p:val>
                                            <p:strVal val="#ppt_h"/>
                                          </p:val>
                                        </p:tav>
                                      </p:tavLst>
                                    </p:anim>
                                    <p:anim calcmode="lin" valueType="num">
                                      <p:cBhvr>
                                        <p:cTn id="10" dur="600" fill="hold">
                                          <p:stCondLst>
                                            <p:cond delay="0"/>
                                          </p:stCondLst>
                                        </p:cTn>
                                        <p:tgtEl>
                                          <p:spTgt spid="21510"/>
                                        </p:tgtEl>
                                        <p:attrNameLst>
                                          <p:attrName>ppt_w</p:attrName>
                                        </p:attrNameLst>
                                      </p:cBhvr>
                                      <p:tavLst>
                                        <p:tav tm="0">
                                          <p:val>
                                            <p:fltVal val="0"/>
                                          </p:val>
                                        </p:tav>
                                        <p:tav tm="100000">
                                          <p:val>
                                            <p:strVal val="#ppt_w"/>
                                          </p:val>
                                        </p:tav>
                                      </p:tavLst>
                                    </p:anim>
                                  </p:childTnLst>
                                </p:cTn>
                              </p:par>
                            </p:childTnLst>
                          </p:cTn>
                        </p:par>
                      </p:childTnLst>
                    </p:cTn>
                  </p:par>
                  <p:par>
                    <p:cTn id="11" fill="hold" nodeType="clickPar">
                      <p:stCondLst>
                        <p:cond delay="indefinite"/>
                      </p:stCondLst>
                      <p:childTnLst>
                        <p:par>
                          <p:cTn id="12" fill="hold" nodeType="withGroup">
                            <p:stCondLst>
                              <p:cond delay="0"/>
                            </p:stCondLst>
                            <p:childTnLst>
                              <p:par>
                                <p:cTn id="13" presetID="12" presetClass="entr" presetSubtype="4" fill="hold" grpId="0" nodeType="clickEffect">
                                  <p:stCondLst>
                                    <p:cond delay="0"/>
                                  </p:stCondLst>
                                  <p:childTnLst>
                                    <p:set>
                                      <p:cBhvr>
                                        <p:cTn id="14" dur="1" fill="hold">
                                          <p:stCondLst>
                                            <p:cond delay="0"/>
                                          </p:stCondLst>
                                        </p:cTn>
                                        <p:tgtEl>
                                          <p:spTgt spid="21511">
                                            <p:txEl>
                                              <p:pRg st="0" end="0"/>
                                            </p:txEl>
                                          </p:spTgt>
                                        </p:tgtEl>
                                        <p:attrNameLst>
                                          <p:attrName>style.visibility</p:attrName>
                                        </p:attrNameLst>
                                      </p:cBhvr>
                                      <p:to>
                                        <p:strVal val="visible"/>
                                      </p:to>
                                    </p:set>
                                    <p:animEffect transition="in" filter="slide(fromBottom)">
                                      <p:cBhvr>
                                        <p:cTn id="15" dur="500">
                                          <p:stCondLst>
                                            <p:cond delay="0"/>
                                          </p:stCondLst>
                                        </p:cTn>
                                        <p:tgtEl>
                                          <p:spTgt spid="21511">
                                            <p:txEl>
                                              <p:pRg st="0" end="0"/>
                                            </p:txEl>
                                          </p:spTgt>
                                        </p:tgtEl>
                                      </p:cBhvr>
                                    </p:animEffect>
                                  </p:childTnLst>
                                </p:cTn>
                              </p:par>
                            </p:childTnLst>
                          </p:cTn>
                        </p:par>
                      </p:childTnLst>
                    </p:cTn>
                  </p:par>
                  <p:par>
                    <p:cTn id="16" fill="hold" nodeType="clickPar">
                      <p:stCondLst>
                        <p:cond delay="indefinite"/>
                      </p:stCondLst>
                      <p:childTnLst>
                        <p:par>
                          <p:cTn id="17" fill="hold" nodeType="withGroup">
                            <p:stCondLst>
                              <p:cond delay="0"/>
                            </p:stCondLst>
                            <p:childTnLst>
                              <p:par>
                                <p:cTn id="18" presetID="12" presetClass="entr" presetSubtype="4" fill="hold" grpId="0" nodeType="clickEffect">
                                  <p:stCondLst>
                                    <p:cond delay="0"/>
                                  </p:stCondLst>
                                  <p:childTnLst>
                                    <p:set>
                                      <p:cBhvr>
                                        <p:cTn id="19" dur="1" fill="hold">
                                          <p:stCondLst>
                                            <p:cond delay="0"/>
                                          </p:stCondLst>
                                        </p:cTn>
                                        <p:tgtEl>
                                          <p:spTgt spid="21511">
                                            <p:txEl>
                                              <p:pRg st="1" end="1"/>
                                            </p:txEl>
                                          </p:spTgt>
                                        </p:tgtEl>
                                        <p:attrNameLst>
                                          <p:attrName>style.visibility</p:attrName>
                                        </p:attrNameLst>
                                      </p:cBhvr>
                                      <p:to>
                                        <p:strVal val="visible"/>
                                      </p:to>
                                    </p:set>
                                    <p:animEffect transition="in" filter="slide(fromBottom)">
                                      <p:cBhvr>
                                        <p:cTn id="20" dur="500">
                                          <p:stCondLst>
                                            <p:cond delay="0"/>
                                          </p:stCondLst>
                                        </p:cTn>
                                        <p:tgtEl>
                                          <p:spTgt spid="21511">
                                            <p:txEl>
                                              <p:pRg st="1" end="1"/>
                                            </p:txEl>
                                          </p:spTgt>
                                        </p:tgtEl>
                                      </p:cBhvr>
                                    </p:animEffect>
                                  </p:childTnLst>
                                </p:cTn>
                              </p:par>
                            </p:childTnLst>
                          </p:cTn>
                        </p:par>
                      </p:childTnLst>
                    </p:cTn>
                  </p:par>
                  <p:par>
                    <p:cTn id="21" fill="hold" nodeType="clickPar">
                      <p:stCondLst>
                        <p:cond delay="indefinite"/>
                      </p:stCondLst>
                      <p:childTnLst>
                        <p:par>
                          <p:cTn id="22" fill="hold" nodeType="withGroup">
                            <p:stCondLst>
                              <p:cond delay="0"/>
                            </p:stCondLst>
                            <p:childTnLst>
                              <p:par>
                                <p:cTn id="23" presetID="12" presetClass="entr" presetSubtype="4" fill="hold" grpId="0" nodeType="clickEffect">
                                  <p:stCondLst>
                                    <p:cond delay="0"/>
                                  </p:stCondLst>
                                  <p:childTnLst>
                                    <p:set>
                                      <p:cBhvr>
                                        <p:cTn id="24" dur="1" fill="hold">
                                          <p:stCondLst>
                                            <p:cond delay="0"/>
                                          </p:stCondLst>
                                        </p:cTn>
                                        <p:tgtEl>
                                          <p:spTgt spid="21511">
                                            <p:txEl>
                                              <p:pRg st="2" end="2"/>
                                            </p:txEl>
                                          </p:spTgt>
                                        </p:tgtEl>
                                        <p:attrNameLst>
                                          <p:attrName>style.visibility</p:attrName>
                                        </p:attrNameLst>
                                      </p:cBhvr>
                                      <p:to>
                                        <p:strVal val="visible"/>
                                      </p:to>
                                    </p:set>
                                    <p:animEffect transition="in" filter="slide(fromBottom)">
                                      <p:cBhvr>
                                        <p:cTn id="25" dur="500">
                                          <p:stCondLst>
                                            <p:cond delay="0"/>
                                          </p:stCondLst>
                                        </p:cTn>
                                        <p:tgtEl>
                                          <p:spTgt spid="21511">
                                            <p:txEl>
                                              <p:pRg st="2" end="2"/>
                                            </p:txEl>
                                          </p:spTgt>
                                        </p:tgtEl>
                                      </p:cBhvr>
                                    </p:animEffect>
                                  </p:childTnLst>
                                </p:cTn>
                              </p:par>
                            </p:childTnLst>
                          </p:cTn>
                        </p:par>
                      </p:childTnLst>
                    </p:cTn>
                  </p:par>
                  <p:par>
                    <p:cTn id="26" fill="hold" nodeType="clickPar">
                      <p:stCondLst>
                        <p:cond delay="indefinite"/>
                      </p:stCondLst>
                      <p:childTnLst>
                        <p:par>
                          <p:cTn id="27" fill="hold" nodeType="withGroup">
                            <p:stCondLst>
                              <p:cond delay="0"/>
                            </p:stCondLst>
                            <p:childTnLst>
                              <p:par>
                                <p:cTn id="28" presetID="12" presetClass="entr" presetSubtype="4" fill="hold" grpId="0" nodeType="clickEffect">
                                  <p:stCondLst>
                                    <p:cond delay="0"/>
                                  </p:stCondLst>
                                  <p:childTnLst>
                                    <p:set>
                                      <p:cBhvr>
                                        <p:cTn id="29" dur="1" fill="hold">
                                          <p:stCondLst>
                                            <p:cond delay="0"/>
                                          </p:stCondLst>
                                        </p:cTn>
                                        <p:tgtEl>
                                          <p:spTgt spid="21511">
                                            <p:txEl>
                                              <p:pRg st="3" end="3"/>
                                            </p:txEl>
                                          </p:spTgt>
                                        </p:tgtEl>
                                        <p:attrNameLst>
                                          <p:attrName>style.visibility</p:attrName>
                                        </p:attrNameLst>
                                      </p:cBhvr>
                                      <p:to>
                                        <p:strVal val="visible"/>
                                      </p:to>
                                    </p:set>
                                    <p:animEffect transition="in" filter="slide(fromBottom)">
                                      <p:cBhvr>
                                        <p:cTn id="30" dur="500">
                                          <p:stCondLst>
                                            <p:cond delay="0"/>
                                          </p:stCondLst>
                                        </p:cTn>
                                        <p:tgtEl>
                                          <p:spTgt spid="21511">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510" grpId="0"/>
      <p:bldP spid="21511" grpId="0" build="p"/>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64276" y="857251"/>
            <a:ext cx="7886700" cy="994172"/>
          </a:xfrm>
        </p:spPr>
        <p:txBody>
          <a:bodyPr>
            <a:normAutofit fontScale="90000"/>
          </a:bodyPr>
          <a:lstStyle/>
          <a:p>
            <a:pPr algn="ctr"/>
            <a:r>
              <a:rPr lang="ru-RU" b="1" dirty="0" smtClean="0">
                <a:solidFill>
                  <a:schemeClr val="accent2">
                    <a:lumMod val="50000"/>
                  </a:schemeClr>
                </a:solidFill>
                <a:effectLst>
                  <a:outerShdw blurRad="38100" dist="38100" dir="2700000" algn="tl">
                    <a:srgbClr val="000000">
                      <a:alpha val="43137"/>
                    </a:srgbClr>
                  </a:outerShdw>
                </a:effectLst>
              </a:rPr>
              <a:t>Пищеварительная система человека</a:t>
            </a:r>
            <a:endParaRPr lang="ru-RU" b="1" dirty="0">
              <a:solidFill>
                <a:schemeClr val="accent2">
                  <a:lumMod val="50000"/>
                </a:schemeClr>
              </a:solidFill>
              <a:effectLst>
                <a:outerShdw blurRad="38100" dist="38100" dir="2700000" algn="tl">
                  <a:srgbClr val="000000">
                    <a:alpha val="43137"/>
                  </a:srgbClr>
                </a:outerShdw>
              </a:effectLst>
            </a:endParaRPr>
          </a:p>
        </p:txBody>
      </p:sp>
      <p:pic>
        <p:nvPicPr>
          <p:cNvPr id="1026" name="Picture 2" descr="http://okbtver.ru/wp-content/uploads/2019/12/Gastroe%60nterologiya-v-Angarske-1280x640.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67195" y="1682136"/>
            <a:ext cx="8423471" cy="421173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94547435"/>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13213" y="1059842"/>
            <a:ext cx="7886700" cy="994172"/>
          </a:xfrm>
        </p:spPr>
        <p:txBody>
          <a:bodyPr>
            <a:noAutofit/>
          </a:bodyPr>
          <a:lstStyle/>
          <a:p>
            <a:pPr algn="ctr"/>
            <a:r>
              <a:rPr lang="ru-RU" sz="1800" dirty="0"/>
              <a:t>К пищеварительной системе относятся органы, осуществляющие механическую и химическую обработку пищевых продуктов, всасывание питательных веществ и воды в кровь или лимфу, формирование и удаление непереваренных остатков пищи.</a:t>
            </a:r>
            <a:br>
              <a:rPr lang="ru-RU" sz="1800" dirty="0"/>
            </a:br>
            <a:endParaRPr lang="ru-RU" sz="1800" dirty="0"/>
          </a:p>
        </p:txBody>
      </p:sp>
      <p:pic>
        <p:nvPicPr>
          <p:cNvPr id="5" name="Рисунок 5" descr="Пищеварительная система человека"/>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640203" y="2238516"/>
            <a:ext cx="3644312" cy="3644312"/>
          </a:xfrm>
          <a:prstGeom prst="rect">
            <a:avLst/>
          </a:prstGeom>
          <a:noFill/>
          <a:extLst>
            <a:ext uri="{909E8E84-426E-40DD-AFC4-6F175D3DCCD1}">
              <a14:hiddenFill xmlns:a14="http://schemas.microsoft.com/office/drawing/2010/main">
                <a:solidFill>
                  <a:srgbClr val="FFFFFF"/>
                </a:solidFill>
              </a14:hiddenFill>
            </a:ext>
          </a:extLst>
        </p:spPr>
      </p:pic>
      <p:sp>
        <p:nvSpPr>
          <p:cNvPr id="6" name="Прямоугольник 5"/>
          <p:cNvSpPr/>
          <p:nvPr/>
        </p:nvSpPr>
        <p:spPr>
          <a:xfrm>
            <a:off x="253721" y="2656656"/>
            <a:ext cx="2978445" cy="4524315"/>
          </a:xfrm>
          <a:prstGeom prst="rect">
            <a:avLst/>
          </a:prstGeom>
        </p:spPr>
        <p:txBody>
          <a:bodyPr wrap="square">
            <a:spAutoFit/>
          </a:bodyPr>
          <a:lstStyle/>
          <a:p>
            <a:pPr algn="just"/>
            <a:r>
              <a:rPr lang="ru-RU" dirty="0">
                <a:latin typeface="Verdana" panose="020B0604030504040204" pitchFamily="34" charset="0"/>
                <a:ea typeface="Times New Roman" panose="02020603050405020304" pitchFamily="18" charset="0"/>
                <a:cs typeface="Times New Roman" panose="02020603050405020304" pitchFamily="18" charset="0"/>
              </a:rPr>
              <a:t>Пища вначале попадает в ротовую полость, где в процессе пережевывания она не только измельчается, но и перемешивается со слюной, превращается в пищевой комок. Это перемешивание в ротовой полости осуществляется при помощи языка и мышц щек.</a:t>
            </a:r>
            <a:br>
              <a:rPr lang="ru-RU" dirty="0">
                <a:latin typeface="Verdana" panose="020B0604030504040204" pitchFamily="34" charset="0"/>
                <a:ea typeface="Times New Roman" panose="02020603050405020304" pitchFamily="18" charset="0"/>
                <a:cs typeface="Times New Roman" panose="02020603050405020304" pitchFamily="18" charset="0"/>
              </a:rPr>
            </a:br>
            <a:endParaRPr lang="ru-RU" dirty="0"/>
          </a:p>
        </p:txBody>
      </p:sp>
    </p:spTree>
    <p:extLst>
      <p:ext uri="{BB962C8B-B14F-4D97-AF65-F5344CB8AC3E}">
        <p14:creationId xmlns:p14="http://schemas.microsoft.com/office/powerpoint/2010/main" val="4225544218"/>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Autofit/>
          </a:bodyPr>
          <a:lstStyle/>
          <a:p>
            <a:pPr algn="ctr"/>
            <a:r>
              <a:rPr lang="ru-RU" sz="1800" dirty="0"/>
              <a:t/>
            </a:r>
            <a:br>
              <a:rPr lang="ru-RU" sz="1800" dirty="0"/>
            </a:br>
            <a:endParaRPr lang="ru-RU" sz="1800" dirty="0"/>
          </a:p>
        </p:txBody>
      </p:sp>
      <p:pic>
        <p:nvPicPr>
          <p:cNvPr id="5" name="Рисунок 5" descr="Пищеварительная система человека"/>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94960" y="1787224"/>
            <a:ext cx="3644312" cy="3644312"/>
          </a:xfrm>
          <a:prstGeom prst="rect">
            <a:avLst/>
          </a:prstGeom>
          <a:noFill/>
          <a:extLst>
            <a:ext uri="{909E8E84-426E-40DD-AFC4-6F175D3DCCD1}">
              <a14:hiddenFill xmlns:a14="http://schemas.microsoft.com/office/drawing/2010/main">
                <a:solidFill>
                  <a:srgbClr val="FFFFFF"/>
                </a:solidFill>
              </a14:hiddenFill>
            </a:ext>
          </a:extLst>
        </p:spPr>
      </p:pic>
      <p:sp>
        <p:nvSpPr>
          <p:cNvPr id="7" name="Прямоугольник 6"/>
          <p:cNvSpPr/>
          <p:nvPr/>
        </p:nvSpPr>
        <p:spPr>
          <a:xfrm>
            <a:off x="331470" y="2274141"/>
            <a:ext cx="4572000" cy="4247317"/>
          </a:xfrm>
          <a:prstGeom prst="rect">
            <a:avLst/>
          </a:prstGeom>
        </p:spPr>
        <p:txBody>
          <a:bodyPr>
            <a:spAutoFit/>
          </a:bodyPr>
          <a:lstStyle/>
          <a:p>
            <a:pPr algn="just"/>
            <a:r>
              <a:rPr lang="ru-RU" dirty="0">
                <a:latin typeface="Verdana" panose="020B0604030504040204" pitchFamily="34" charset="0"/>
                <a:ea typeface="Times New Roman" panose="02020603050405020304" pitchFamily="18" charset="0"/>
                <a:cs typeface="Times New Roman" panose="02020603050405020304" pitchFamily="18" charset="0"/>
              </a:rPr>
              <a:t>Слизистая оболочка ротовой полости содержит чувствительные нервные  окончания – рецепторы, с помощью которых воспринимает вкус, температура, консистенция и другие качества пищи. Возбуждение от рецепторов передается в центры продолговатого мозга. В результате чего начинают включаться последовательно в работу слюнные, желудочные и поджелудочная железы, затем происходит глотание пищевого комка через пищевод в желудок.</a:t>
            </a:r>
            <a:endParaRPr lang="ru-RU" dirty="0"/>
          </a:p>
        </p:txBody>
      </p:sp>
    </p:spTree>
    <p:extLst>
      <p:ext uri="{BB962C8B-B14F-4D97-AF65-F5344CB8AC3E}">
        <p14:creationId xmlns:p14="http://schemas.microsoft.com/office/powerpoint/2010/main" val="629758904"/>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ru-RU" b="1" dirty="0" smtClean="0">
                <a:solidFill>
                  <a:schemeClr val="accent2">
                    <a:lumMod val="50000"/>
                  </a:schemeClr>
                </a:solidFill>
                <a:effectLst>
                  <a:outerShdw blurRad="38100" dist="38100" dir="2700000" algn="tl">
                    <a:srgbClr val="000000">
                      <a:alpha val="43137"/>
                    </a:srgbClr>
                  </a:outerShdw>
                </a:effectLst>
              </a:rPr>
              <a:t>Глотка</a:t>
            </a:r>
            <a:endParaRPr lang="ru-RU" b="1" dirty="0">
              <a:solidFill>
                <a:schemeClr val="accent2">
                  <a:lumMod val="50000"/>
                </a:schemeClr>
              </a:solidFill>
              <a:effectLst>
                <a:outerShdw blurRad="38100" dist="38100" dir="2700000" algn="tl">
                  <a:srgbClr val="000000">
                    <a:alpha val="43137"/>
                  </a:srgbClr>
                </a:outerShdw>
              </a:effectLst>
            </a:endParaRPr>
          </a:p>
        </p:txBody>
      </p:sp>
      <p:sp>
        <p:nvSpPr>
          <p:cNvPr id="3" name="Объект 2"/>
          <p:cNvSpPr>
            <a:spLocks noGrp="1"/>
          </p:cNvSpPr>
          <p:nvPr>
            <p:ph idx="1"/>
          </p:nvPr>
        </p:nvSpPr>
        <p:spPr>
          <a:xfrm>
            <a:off x="628650" y="2226469"/>
            <a:ext cx="4439412" cy="3263504"/>
          </a:xfrm>
        </p:spPr>
        <p:txBody>
          <a:bodyPr>
            <a:normAutofit fontScale="92500" lnSpcReduction="20000"/>
          </a:bodyPr>
          <a:lstStyle/>
          <a:p>
            <a:pPr algn="just"/>
            <a:r>
              <a:rPr lang="ru-RU" dirty="0" smtClean="0"/>
              <a:t>Глотка</a:t>
            </a:r>
            <a:r>
              <a:rPr lang="ru-RU" b="1" dirty="0"/>
              <a:t> </a:t>
            </a:r>
            <a:r>
              <a:rPr lang="ru-RU" dirty="0"/>
              <a:t>- воронкообразный канал, выстланный слизистой оболочкой. Верхняя стенка глотки сращена с основанием черепа, на границе между VI и VII шейными позвонками глотка, сужаясь, переходит в пищевод . Из полости рта через глотку в пищевод поступает пища. Кроме того, через нее проходит воздух, поступая из полости носа и изо рта в гортань. В глотке происходит перекрест пищеварительного и дыхательного путей.</a:t>
            </a:r>
          </a:p>
        </p:txBody>
      </p:sp>
      <p:pic>
        <p:nvPicPr>
          <p:cNvPr id="4" name="Рисунок 3" descr="Глотка"/>
          <p:cNvPicPr/>
          <p:nvPr/>
        </p:nvPicPr>
        <p:blipFill>
          <a:blip r:embed="rId2">
            <a:extLst>
              <a:ext uri="{28A0092B-C50C-407E-A947-70E740481C1C}">
                <a14:useLocalDpi xmlns:a14="http://schemas.microsoft.com/office/drawing/2010/main" val="0"/>
              </a:ext>
            </a:extLst>
          </a:blip>
          <a:srcRect/>
          <a:stretch>
            <a:fillRect/>
          </a:stretch>
        </p:blipFill>
        <p:spPr bwMode="auto">
          <a:xfrm>
            <a:off x="5829300" y="2385870"/>
            <a:ext cx="2884932" cy="2531745"/>
          </a:xfrm>
          <a:prstGeom prst="rect">
            <a:avLst/>
          </a:prstGeom>
          <a:noFill/>
          <a:ln>
            <a:noFill/>
          </a:ln>
        </p:spPr>
      </p:pic>
    </p:spTree>
    <p:extLst>
      <p:ext uri="{BB962C8B-B14F-4D97-AF65-F5344CB8AC3E}">
        <p14:creationId xmlns:p14="http://schemas.microsoft.com/office/powerpoint/2010/main" val="3663036739"/>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69798" y="857251"/>
            <a:ext cx="7886700" cy="994172"/>
          </a:xfrm>
        </p:spPr>
        <p:txBody>
          <a:bodyPr/>
          <a:lstStyle/>
          <a:p>
            <a:pPr algn="ctr"/>
            <a:r>
              <a:rPr lang="ru-RU" b="1" dirty="0" smtClean="0">
                <a:solidFill>
                  <a:schemeClr val="accent2">
                    <a:lumMod val="50000"/>
                  </a:schemeClr>
                </a:solidFill>
                <a:effectLst>
                  <a:outerShdw blurRad="38100" dist="38100" dir="2700000" algn="tl">
                    <a:srgbClr val="000000">
                      <a:alpha val="43137"/>
                    </a:srgbClr>
                  </a:outerShdw>
                </a:effectLst>
              </a:rPr>
              <a:t>Пищевод</a:t>
            </a:r>
            <a:endParaRPr lang="ru-RU" b="1" dirty="0">
              <a:solidFill>
                <a:schemeClr val="accent2">
                  <a:lumMod val="50000"/>
                </a:schemeClr>
              </a:solidFill>
              <a:effectLst>
                <a:outerShdw blurRad="38100" dist="38100" dir="2700000" algn="tl">
                  <a:srgbClr val="000000">
                    <a:alpha val="43137"/>
                  </a:srgbClr>
                </a:outerShdw>
              </a:effectLst>
            </a:endParaRPr>
          </a:p>
        </p:txBody>
      </p:sp>
      <p:sp>
        <p:nvSpPr>
          <p:cNvPr id="3" name="Объект 2"/>
          <p:cNvSpPr>
            <a:spLocks noGrp="1"/>
          </p:cNvSpPr>
          <p:nvPr>
            <p:ph idx="1"/>
          </p:nvPr>
        </p:nvSpPr>
        <p:spPr>
          <a:xfrm>
            <a:off x="416052" y="1794415"/>
            <a:ext cx="4082796" cy="3263504"/>
          </a:xfrm>
        </p:spPr>
        <p:txBody>
          <a:bodyPr>
            <a:noAutofit/>
          </a:bodyPr>
          <a:lstStyle/>
          <a:p>
            <a:pPr algn="just"/>
            <a:r>
              <a:rPr lang="ru-RU" sz="1500" dirty="0"/>
              <a:t>Пищевод – цилиндрическая мышечная трубка, расположенная между глоткой и желудком длиной 22-30 см. В верхней части пищевода имеется верхний пищеводный сфинктер, в нижней - нижний пищеводный сфинктер, которые играют роль клапанов, обеспечивающих прохождение пищи по пищеварительному тракту только в одном направлении и препятствующих попаданию содержимого желудка в пищевод, глотку,  ротовую полость. Пищевод выстлан слизистой оболочкой, в подслизистой основе его находятся многочисленные собственные железы, секрет которых увлажняет пищу во время ее прохождения по пищеводу в желудок. Продвижение пищевого комка по пищеводу происходит за счет волнообразных сокращений его стенки – сокращение отдельных участков чередуется с их расслаблением.</a:t>
            </a:r>
          </a:p>
        </p:txBody>
      </p:sp>
      <p:pic>
        <p:nvPicPr>
          <p:cNvPr id="4" name="Рисунок 3" descr="Пищевод"/>
          <p:cNvPicPr/>
          <p:nvPr/>
        </p:nvPicPr>
        <p:blipFill>
          <a:blip r:embed="rId2">
            <a:extLst>
              <a:ext uri="{28A0092B-C50C-407E-A947-70E740481C1C}">
                <a14:useLocalDpi xmlns:a14="http://schemas.microsoft.com/office/drawing/2010/main" val="0"/>
              </a:ext>
            </a:extLst>
          </a:blip>
          <a:srcRect/>
          <a:stretch>
            <a:fillRect/>
          </a:stretch>
        </p:blipFill>
        <p:spPr bwMode="auto">
          <a:xfrm>
            <a:off x="5957316" y="1851422"/>
            <a:ext cx="2402586" cy="3744706"/>
          </a:xfrm>
          <a:prstGeom prst="rect">
            <a:avLst/>
          </a:prstGeom>
          <a:noFill/>
          <a:ln>
            <a:noFill/>
          </a:ln>
        </p:spPr>
      </p:pic>
    </p:spTree>
    <p:extLst>
      <p:ext uri="{BB962C8B-B14F-4D97-AF65-F5344CB8AC3E}">
        <p14:creationId xmlns:p14="http://schemas.microsoft.com/office/powerpoint/2010/main" val="1127788561"/>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ru-RU" b="1" dirty="0" smtClean="0">
                <a:solidFill>
                  <a:schemeClr val="accent2">
                    <a:lumMod val="50000"/>
                  </a:schemeClr>
                </a:solidFill>
                <a:effectLst>
                  <a:outerShdw blurRad="38100" dist="38100" dir="2700000" algn="tl">
                    <a:srgbClr val="000000">
                      <a:alpha val="43137"/>
                    </a:srgbClr>
                  </a:outerShdw>
                </a:effectLst>
              </a:rPr>
              <a:t>Желудок</a:t>
            </a:r>
            <a:endParaRPr lang="ru-RU" b="1" dirty="0">
              <a:solidFill>
                <a:schemeClr val="accent2">
                  <a:lumMod val="50000"/>
                </a:schemeClr>
              </a:solidFill>
              <a:effectLst>
                <a:outerShdw blurRad="38100" dist="38100" dir="2700000" algn="tl">
                  <a:srgbClr val="000000">
                    <a:alpha val="43137"/>
                  </a:srgbClr>
                </a:outerShdw>
              </a:effectLst>
            </a:endParaRPr>
          </a:p>
        </p:txBody>
      </p:sp>
      <p:sp>
        <p:nvSpPr>
          <p:cNvPr id="3" name="Объект 2"/>
          <p:cNvSpPr>
            <a:spLocks noGrp="1"/>
          </p:cNvSpPr>
          <p:nvPr>
            <p:ph idx="1"/>
          </p:nvPr>
        </p:nvSpPr>
        <p:spPr>
          <a:xfrm>
            <a:off x="368046" y="2302502"/>
            <a:ext cx="4878324" cy="2801636"/>
          </a:xfrm>
        </p:spPr>
        <p:txBody>
          <a:bodyPr>
            <a:normAutofit fontScale="85000" lnSpcReduction="20000"/>
          </a:bodyPr>
          <a:lstStyle/>
          <a:p>
            <a:pPr algn="just"/>
            <a:r>
              <a:rPr lang="ru-RU" dirty="0"/>
              <a:t>Желудок - это мешкообразное расширение пищеварительного тракта, растяжимый орган, который располагается между пищеводом и двенадцатиперстной кишкой. С пищеводом он соединяется через кардиальное отверстие, а с двенадцатиперстной кишкой - через отверстие привратника. Желудок изнутри покрыт слизистой оболочкой, в которой содержатся железы, вырабатывающие слизь, ферменты и соляную кислоту. Желудок является резервуаром для поглощенной пищи, которая в нем перемешивается и частично переваривается под влиянием желудочного сока.</a:t>
            </a:r>
          </a:p>
        </p:txBody>
      </p:sp>
      <p:pic>
        <p:nvPicPr>
          <p:cNvPr id="4" name="Рисунок 3" descr="Желудок"/>
          <p:cNvPicPr/>
          <p:nvPr/>
        </p:nvPicPr>
        <p:blipFill>
          <a:blip r:embed="rId2">
            <a:extLst>
              <a:ext uri="{28A0092B-C50C-407E-A947-70E740481C1C}">
                <a14:useLocalDpi xmlns:a14="http://schemas.microsoft.com/office/drawing/2010/main" val="0"/>
              </a:ext>
            </a:extLst>
          </a:blip>
          <a:srcRect/>
          <a:stretch>
            <a:fillRect/>
          </a:stretch>
        </p:blipFill>
        <p:spPr bwMode="auto">
          <a:xfrm>
            <a:off x="5328666" y="2220277"/>
            <a:ext cx="3387852" cy="2971229"/>
          </a:xfrm>
          <a:prstGeom prst="rect">
            <a:avLst/>
          </a:prstGeom>
          <a:noFill/>
          <a:ln>
            <a:noFill/>
          </a:ln>
        </p:spPr>
      </p:pic>
    </p:spTree>
    <p:extLst>
      <p:ext uri="{BB962C8B-B14F-4D97-AF65-F5344CB8AC3E}">
        <p14:creationId xmlns:p14="http://schemas.microsoft.com/office/powerpoint/2010/main" val="1939330333"/>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ru-RU" b="1" dirty="0" smtClean="0">
                <a:solidFill>
                  <a:schemeClr val="accent2">
                    <a:lumMod val="50000"/>
                  </a:schemeClr>
                </a:solidFill>
                <a:effectLst>
                  <a:outerShdw blurRad="38100" dist="38100" dir="2700000" algn="tl">
                    <a:srgbClr val="000000">
                      <a:alpha val="43137"/>
                    </a:srgbClr>
                  </a:outerShdw>
                </a:effectLst>
              </a:rPr>
              <a:t>Желудок</a:t>
            </a:r>
            <a:endParaRPr lang="ru-RU" b="1" dirty="0">
              <a:solidFill>
                <a:schemeClr val="accent2">
                  <a:lumMod val="50000"/>
                </a:schemeClr>
              </a:solidFill>
              <a:effectLst>
                <a:outerShdw blurRad="38100" dist="38100" dir="2700000" algn="tl">
                  <a:srgbClr val="000000">
                    <a:alpha val="43137"/>
                  </a:srgbClr>
                </a:outerShdw>
              </a:effectLst>
            </a:endParaRPr>
          </a:p>
        </p:txBody>
      </p:sp>
      <p:sp>
        <p:nvSpPr>
          <p:cNvPr id="3" name="Объект 2"/>
          <p:cNvSpPr>
            <a:spLocks noGrp="1"/>
          </p:cNvSpPr>
          <p:nvPr>
            <p:ph idx="1"/>
          </p:nvPr>
        </p:nvSpPr>
        <p:spPr>
          <a:xfrm>
            <a:off x="368046" y="2302502"/>
            <a:ext cx="4878324" cy="2801636"/>
          </a:xfrm>
        </p:spPr>
        <p:txBody>
          <a:bodyPr>
            <a:normAutofit fontScale="77500" lnSpcReduction="20000"/>
          </a:bodyPr>
          <a:lstStyle/>
          <a:p>
            <a:pPr algn="just"/>
            <a:r>
              <a:rPr lang="ru-RU" dirty="0"/>
              <a:t>Желудочный </a:t>
            </a:r>
            <a:r>
              <a:rPr lang="ru-RU" dirty="0" smtClean="0"/>
              <a:t>сок вырабатывается </a:t>
            </a:r>
            <a:r>
              <a:rPr lang="ru-RU" dirty="0"/>
              <a:t>желудочными железами, расположенными в слизистой оболочке желудка. Он содержит соляную кислоту и фермент пепсин</a:t>
            </a:r>
            <a:r>
              <a:rPr lang="ru-RU" b="1" dirty="0"/>
              <a:t>.</a:t>
            </a:r>
            <a:r>
              <a:rPr lang="ru-RU" dirty="0"/>
              <a:t> Эти вещества принимают участие в химической обработке поступающей в желудок пищи в процессе  переваривания. Здесь под влиянием желудочного сока расщепляются белки. Благодаря этим процессам пища превращается в частично переваренную полужидкую массу (химус), которая затем поступает в двенадцатиперстную кишку. Перемешивание химуса с желудочным соком и последующее его выталкивание в тонкую кишку осуществляется путем сокращения мышц стенок желудка.</a:t>
            </a:r>
          </a:p>
        </p:txBody>
      </p:sp>
      <p:pic>
        <p:nvPicPr>
          <p:cNvPr id="4" name="Рисунок 3" descr="Желудок"/>
          <p:cNvPicPr/>
          <p:nvPr/>
        </p:nvPicPr>
        <p:blipFill>
          <a:blip r:embed="rId2">
            <a:extLst>
              <a:ext uri="{28A0092B-C50C-407E-A947-70E740481C1C}">
                <a14:useLocalDpi xmlns:a14="http://schemas.microsoft.com/office/drawing/2010/main" val="0"/>
              </a:ext>
            </a:extLst>
          </a:blip>
          <a:srcRect/>
          <a:stretch>
            <a:fillRect/>
          </a:stretch>
        </p:blipFill>
        <p:spPr bwMode="auto">
          <a:xfrm>
            <a:off x="5328666" y="2220277"/>
            <a:ext cx="3387852" cy="2971229"/>
          </a:xfrm>
          <a:prstGeom prst="rect">
            <a:avLst/>
          </a:prstGeom>
          <a:noFill/>
          <a:ln>
            <a:noFill/>
          </a:ln>
        </p:spPr>
      </p:pic>
    </p:spTree>
    <p:extLst>
      <p:ext uri="{BB962C8B-B14F-4D97-AF65-F5344CB8AC3E}">
        <p14:creationId xmlns:p14="http://schemas.microsoft.com/office/powerpoint/2010/main" val="1722537107"/>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ru-RU" b="1" dirty="0" smtClean="0">
                <a:solidFill>
                  <a:schemeClr val="accent2">
                    <a:lumMod val="50000"/>
                  </a:schemeClr>
                </a:solidFill>
                <a:effectLst>
                  <a:outerShdw blurRad="38100" dist="38100" dir="2700000" algn="tl">
                    <a:srgbClr val="000000">
                      <a:alpha val="43137"/>
                    </a:srgbClr>
                  </a:outerShdw>
                </a:effectLst>
              </a:rPr>
              <a:t>Тонкая кишка</a:t>
            </a:r>
            <a:endParaRPr lang="ru-RU" b="1" dirty="0">
              <a:solidFill>
                <a:schemeClr val="accent2">
                  <a:lumMod val="50000"/>
                </a:schemeClr>
              </a:solidFill>
              <a:effectLst>
                <a:outerShdw blurRad="38100" dist="38100" dir="2700000" algn="tl">
                  <a:srgbClr val="000000">
                    <a:alpha val="43137"/>
                  </a:srgbClr>
                </a:outerShdw>
              </a:effectLst>
            </a:endParaRPr>
          </a:p>
        </p:txBody>
      </p:sp>
      <p:sp>
        <p:nvSpPr>
          <p:cNvPr id="3" name="Объект 2"/>
          <p:cNvSpPr>
            <a:spLocks noGrp="1"/>
          </p:cNvSpPr>
          <p:nvPr>
            <p:ph idx="1"/>
          </p:nvPr>
        </p:nvSpPr>
        <p:spPr>
          <a:xfrm>
            <a:off x="628650" y="2226469"/>
            <a:ext cx="4748022" cy="3263504"/>
          </a:xfrm>
        </p:spPr>
        <p:txBody>
          <a:bodyPr>
            <a:normAutofit fontScale="85000" lnSpcReduction="20000"/>
          </a:bodyPr>
          <a:lstStyle/>
          <a:p>
            <a:pPr algn="just"/>
            <a:r>
              <a:rPr lang="ru-RU" dirty="0"/>
              <a:t>Тонкая кишка занимает большую часть брюшной полости и располагается там в виде петель. Длина ее доходит до 4,5 м. Площадь внутренней поверхности тонкой кишки увеличивается за счет наличия на ней большого количества напоминающих пальцы выростов, которые называются ворсинками. Тонкая кишка содержит много желез, выделяющих кишечный сок. Здесь происходит основное переваривание пищи и всасывание питательных веществ в лимфу и кровь. Перемещение химуса в тонкой кишке происходит благодаря продольным и поперечным сокращениям мышц ее стенки.</a:t>
            </a:r>
            <a:br>
              <a:rPr lang="ru-RU" dirty="0"/>
            </a:br>
            <a:r>
              <a:rPr lang="ru-RU" dirty="0"/>
              <a:t>Тонкая кишка, в свою очередь, делится на двенадцатиперстную, тощую и подвздошную кишки.</a:t>
            </a:r>
          </a:p>
        </p:txBody>
      </p:sp>
      <p:pic>
        <p:nvPicPr>
          <p:cNvPr id="4" name="Рисунок 3" descr="Анатомия кишечника"/>
          <p:cNvPicPr/>
          <p:nvPr/>
        </p:nvPicPr>
        <p:blipFill>
          <a:blip r:embed="rId2">
            <a:extLst>
              <a:ext uri="{28A0092B-C50C-407E-A947-70E740481C1C}">
                <a14:useLocalDpi xmlns:a14="http://schemas.microsoft.com/office/drawing/2010/main" val="0"/>
              </a:ext>
            </a:extLst>
          </a:blip>
          <a:srcRect/>
          <a:stretch>
            <a:fillRect/>
          </a:stretch>
        </p:blipFill>
        <p:spPr bwMode="auto">
          <a:xfrm>
            <a:off x="5445252" y="2125266"/>
            <a:ext cx="3524441" cy="3127962"/>
          </a:xfrm>
          <a:prstGeom prst="rect">
            <a:avLst/>
          </a:prstGeom>
          <a:noFill/>
          <a:ln>
            <a:noFill/>
          </a:ln>
        </p:spPr>
      </p:pic>
    </p:spTree>
    <p:extLst>
      <p:ext uri="{BB962C8B-B14F-4D97-AF65-F5344CB8AC3E}">
        <p14:creationId xmlns:p14="http://schemas.microsoft.com/office/powerpoint/2010/main" val="503448871"/>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33400" y="228600"/>
            <a:ext cx="6347713" cy="1320800"/>
          </a:xfrm>
        </p:spPr>
        <p:txBody>
          <a:bodyPr/>
          <a:lstStyle/>
          <a:p>
            <a:pPr algn="ctr"/>
            <a:r>
              <a:rPr lang="ru-RU" b="1" dirty="0" smtClean="0">
                <a:solidFill>
                  <a:schemeClr val="accent2">
                    <a:lumMod val="50000"/>
                  </a:schemeClr>
                </a:solidFill>
                <a:effectLst>
                  <a:outerShdw blurRad="38100" dist="38100" dir="2700000" algn="tl">
                    <a:srgbClr val="000000">
                      <a:alpha val="43137"/>
                    </a:srgbClr>
                  </a:outerShdw>
                </a:effectLst>
              </a:rPr>
              <a:t>Двенадцатиперстная кишка</a:t>
            </a:r>
            <a:endParaRPr lang="ru-RU" b="1" dirty="0">
              <a:solidFill>
                <a:schemeClr val="accent2">
                  <a:lumMod val="50000"/>
                </a:schemeClr>
              </a:solidFill>
              <a:effectLst>
                <a:outerShdw blurRad="38100" dist="38100" dir="2700000" algn="tl">
                  <a:srgbClr val="000000">
                    <a:alpha val="43137"/>
                  </a:srgbClr>
                </a:outerShdw>
              </a:effectLst>
            </a:endParaRPr>
          </a:p>
        </p:txBody>
      </p:sp>
      <p:sp>
        <p:nvSpPr>
          <p:cNvPr id="3" name="Объект 2"/>
          <p:cNvSpPr>
            <a:spLocks noGrp="1"/>
          </p:cNvSpPr>
          <p:nvPr>
            <p:ph idx="1"/>
          </p:nvPr>
        </p:nvSpPr>
        <p:spPr>
          <a:xfrm>
            <a:off x="628650" y="2226469"/>
            <a:ext cx="4048506" cy="3263504"/>
          </a:xfrm>
        </p:spPr>
        <p:txBody>
          <a:bodyPr>
            <a:normAutofit fontScale="85000" lnSpcReduction="20000"/>
          </a:bodyPr>
          <a:lstStyle/>
          <a:p>
            <a:pPr algn="just"/>
            <a:r>
              <a:rPr lang="ru-RU" dirty="0"/>
              <a:t>Двенадцатиперстная кишка  - первый из трех отделов тонкой кишки. Начинается от привратника желудка и доходит до тощей кишки. В двенадцатиперстную кишку поступает желчь из желчного </a:t>
            </a:r>
            <a:r>
              <a:rPr lang="ru-RU" dirty="0" smtClean="0"/>
              <a:t>пузыря (через</a:t>
            </a:r>
            <a:r>
              <a:rPr lang="ru-RU" dirty="0"/>
              <a:t> общий желчный проток) и сок поджелудочной железы из поджелудочной железы. В стенках двенадцатиперстной кишки находится большое количество желез, которые секретируют богатый слизью щелочной секрет, защищающий двенадцатиперстную кишку от воздействия кислого химуса, попадающего в нее из желудка.</a:t>
            </a:r>
            <a:br>
              <a:rPr lang="ru-RU" dirty="0"/>
            </a:br>
            <a:endParaRPr lang="ru-RU" dirty="0"/>
          </a:p>
        </p:txBody>
      </p:sp>
      <p:pic>
        <p:nvPicPr>
          <p:cNvPr id="4" name="Рисунок 3" descr="Анатомия кишечника"/>
          <p:cNvPicPr/>
          <p:nvPr/>
        </p:nvPicPr>
        <p:blipFill>
          <a:blip r:embed="rId2">
            <a:extLst>
              <a:ext uri="{28A0092B-C50C-407E-A947-70E740481C1C}">
                <a14:useLocalDpi xmlns:a14="http://schemas.microsoft.com/office/drawing/2010/main" val="0"/>
              </a:ext>
            </a:extLst>
          </a:blip>
          <a:srcRect/>
          <a:stretch>
            <a:fillRect/>
          </a:stretch>
        </p:blipFill>
        <p:spPr bwMode="auto">
          <a:xfrm>
            <a:off x="5445252" y="2125266"/>
            <a:ext cx="3524441" cy="3127962"/>
          </a:xfrm>
          <a:prstGeom prst="rect">
            <a:avLst/>
          </a:prstGeom>
          <a:noFill/>
          <a:ln>
            <a:noFill/>
          </a:ln>
        </p:spPr>
      </p:pic>
    </p:spTree>
    <p:extLst>
      <p:ext uri="{BB962C8B-B14F-4D97-AF65-F5344CB8AC3E}">
        <p14:creationId xmlns:p14="http://schemas.microsoft.com/office/powerpoint/2010/main" val="2822536482"/>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28650" y="152400"/>
            <a:ext cx="6347713" cy="1320800"/>
          </a:xfrm>
        </p:spPr>
        <p:txBody>
          <a:bodyPr/>
          <a:lstStyle/>
          <a:p>
            <a:pPr algn="ctr"/>
            <a:r>
              <a:rPr lang="ru-RU" b="1" dirty="0" smtClean="0">
                <a:solidFill>
                  <a:schemeClr val="accent2">
                    <a:lumMod val="50000"/>
                  </a:schemeClr>
                </a:solidFill>
                <a:effectLst>
                  <a:outerShdw blurRad="38100" dist="38100" dir="2700000" algn="tl">
                    <a:srgbClr val="000000">
                      <a:alpha val="43137"/>
                    </a:srgbClr>
                  </a:outerShdw>
                </a:effectLst>
              </a:rPr>
              <a:t>Двенадцатиперстная кишка</a:t>
            </a:r>
            <a:endParaRPr lang="ru-RU" b="1" dirty="0">
              <a:solidFill>
                <a:schemeClr val="accent2">
                  <a:lumMod val="50000"/>
                </a:schemeClr>
              </a:solidFill>
              <a:effectLst>
                <a:outerShdw blurRad="38100" dist="38100" dir="2700000" algn="tl">
                  <a:srgbClr val="000000">
                    <a:alpha val="43137"/>
                  </a:srgbClr>
                </a:outerShdw>
              </a:effectLst>
            </a:endParaRPr>
          </a:p>
        </p:txBody>
      </p:sp>
      <p:sp>
        <p:nvSpPr>
          <p:cNvPr id="3" name="Объект 2"/>
          <p:cNvSpPr>
            <a:spLocks noGrp="1"/>
          </p:cNvSpPr>
          <p:nvPr>
            <p:ph idx="1"/>
          </p:nvPr>
        </p:nvSpPr>
        <p:spPr>
          <a:xfrm>
            <a:off x="628650" y="2226469"/>
            <a:ext cx="4048506" cy="3263504"/>
          </a:xfrm>
        </p:spPr>
        <p:txBody>
          <a:bodyPr>
            <a:normAutofit fontScale="85000" lnSpcReduction="20000"/>
          </a:bodyPr>
          <a:lstStyle/>
          <a:p>
            <a:pPr algn="just"/>
            <a:r>
              <a:rPr lang="ru-RU" dirty="0"/>
              <a:t>Двенадцатиперстная кишка  - первый из трех отделов тонкой кишки. Начинается от привратника желудка и доходит до тощей кишки. В двенадцатиперстную кишку поступает желчь из желчного </a:t>
            </a:r>
            <a:r>
              <a:rPr lang="ru-RU" dirty="0" smtClean="0"/>
              <a:t>пузыря (через</a:t>
            </a:r>
            <a:r>
              <a:rPr lang="ru-RU" dirty="0"/>
              <a:t> общий желчный проток) и сок поджелудочной железы из поджелудочной железы. В стенках двенадцатиперстной кишки находится большое количество желез, которые секретируют богатый слизью щелочной секрет, защищающий двенадцатиперстную кишку от воздействия кислого химуса, попадающего в нее из желудка.</a:t>
            </a:r>
            <a:br>
              <a:rPr lang="ru-RU" dirty="0"/>
            </a:br>
            <a:endParaRPr lang="ru-RU" dirty="0"/>
          </a:p>
        </p:txBody>
      </p:sp>
      <p:pic>
        <p:nvPicPr>
          <p:cNvPr id="4" name="Рисунок 3" descr="Анатомия кишечника"/>
          <p:cNvPicPr/>
          <p:nvPr/>
        </p:nvPicPr>
        <p:blipFill>
          <a:blip r:embed="rId2">
            <a:extLst>
              <a:ext uri="{28A0092B-C50C-407E-A947-70E740481C1C}">
                <a14:useLocalDpi xmlns:a14="http://schemas.microsoft.com/office/drawing/2010/main" val="0"/>
              </a:ext>
            </a:extLst>
          </a:blip>
          <a:srcRect/>
          <a:stretch>
            <a:fillRect/>
          </a:stretch>
        </p:blipFill>
        <p:spPr bwMode="auto">
          <a:xfrm>
            <a:off x="4953000" y="2057400"/>
            <a:ext cx="3524441" cy="3127962"/>
          </a:xfrm>
          <a:prstGeom prst="rect">
            <a:avLst/>
          </a:prstGeom>
          <a:noFill/>
          <a:ln>
            <a:noFill/>
          </a:ln>
        </p:spPr>
      </p:pic>
    </p:spTree>
    <p:extLst>
      <p:ext uri="{BB962C8B-B14F-4D97-AF65-F5344CB8AC3E}">
        <p14:creationId xmlns:p14="http://schemas.microsoft.com/office/powerpoint/2010/main" val="2280955396"/>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2"/>
          <p:cNvSpPr>
            <a:spLocks noGrp="1" noChangeArrowheads="1"/>
          </p:cNvSpPr>
          <p:nvPr>
            <p:ph type="title"/>
          </p:nvPr>
        </p:nvSpPr>
        <p:spPr/>
        <p:txBody>
          <a:bodyPr/>
          <a:lstStyle/>
          <a:p>
            <a:pPr algn="ctr"/>
            <a:r>
              <a:rPr lang="en-US" altLang="ru-RU" dirty="0"/>
              <a:t>TISHLAR</a:t>
            </a:r>
            <a:endParaRPr lang="ru-RU" altLang="ru-RU" dirty="0"/>
          </a:p>
        </p:txBody>
      </p:sp>
      <p:sp>
        <p:nvSpPr>
          <p:cNvPr id="47107" name="Rectangle 3"/>
          <p:cNvSpPr>
            <a:spLocks noGrp="1" noChangeArrowheads="1"/>
          </p:cNvSpPr>
          <p:nvPr>
            <p:ph idx="1"/>
          </p:nvPr>
        </p:nvSpPr>
        <p:spPr>
          <a:xfrm>
            <a:off x="609598" y="1676400"/>
            <a:ext cx="6629401" cy="4953000"/>
          </a:xfrm>
        </p:spPr>
        <p:txBody>
          <a:bodyPr>
            <a:normAutofit fontScale="85000" lnSpcReduction="20000"/>
          </a:bodyPr>
          <a:lstStyle/>
          <a:p>
            <a:pPr algn="just">
              <a:lnSpc>
                <a:spcPct val="120000"/>
              </a:lnSpc>
            </a:pPr>
            <a:r>
              <a:rPr lang="en-US" altLang="ru-RU" sz="1600" dirty="0" err="1"/>
              <a:t>Tishlar</a:t>
            </a:r>
            <a:r>
              <a:rPr lang="en-US" altLang="ru-RU" sz="1600" dirty="0"/>
              <a:t> (</a:t>
            </a:r>
            <a:r>
              <a:rPr lang="en-US" altLang="ru-RU" sz="1600" dirty="0" err="1"/>
              <a:t>dentes</a:t>
            </a:r>
            <a:r>
              <a:rPr lang="en-US" altLang="ru-RU" sz="1600" dirty="0"/>
              <a:t>) </a:t>
            </a:r>
            <a:r>
              <a:rPr lang="en-US" altLang="ru-RU" sz="1600" dirty="0" err="1"/>
              <a:t>ovqat</a:t>
            </a:r>
            <a:r>
              <a:rPr lang="en-US" altLang="ru-RU" sz="1600" dirty="0"/>
              <a:t> </a:t>
            </a:r>
            <a:r>
              <a:rPr lang="en-US" altLang="ru-RU" sz="1600" dirty="0" err="1"/>
              <a:t>hazm</a:t>
            </a:r>
            <a:r>
              <a:rPr lang="en-US" altLang="ru-RU" sz="1600" dirty="0"/>
              <a:t> </a:t>
            </a:r>
            <a:r>
              <a:rPr lang="en-US" altLang="ru-RU" sz="1600" dirty="0" err="1"/>
              <a:t>qilishda</a:t>
            </a:r>
            <a:r>
              <a:rPr lang="en-US" altLang="ru-RU" sz="1600" dirty="0"/>
              <a:t> </a:t>
            </a:r>
            <a:r>
              <a:rPr lang="en-US" altLang="ru-RU" sz="1600" dirty="0" err="1"/>
              <a:t>ishtirok</a:t>
            </a:r>
            <a:r>
              <a:rPr lang="en-US" altLang="ru-RU" sz="1600" dirty="0"/>
              <a:t> </a:t>
            </a:r>
            <a:r>
              <a:rPr lang="en-US" altLang="ru-RU" sz="1600" dirty="0" err="1"/>
              <a:t>etib</a:t>
            </a:r>
            <a:r>
              <a:rPr lang="en-US" altLang="ru-RU" sz="1600" dirty="0"/>
              <a:t> </a:t>
            </a:r>
            <a:r>
              <a:rPr lang="en-US" altLang="ru-RU" sz="1600" dirty="0" err="1"/>
              <a:t>qolmay</a:t>
            </a:r>
            <a:r>
              <a:rPr lang="en-US" altLang="ru-RU" sz="1600" dirty="0"/>
              <a:t>, </a:t>
            </a:r>
            <a:r>
              <a:rPr lang="en-US" altLang="ru-RU" sz="1600" dirty="0" err="1"/>
              <a:t>odamda</a:t>
            </a:r>
            <a:r>
              <a:rPr lang="en-US" altLang="ru-RU" sz="1600" dirty="0"/>
              <a:t> </a:t>
            </a:r>
            <a:r>
              <a:rPr lang="en-US" altLang="ru-RU" sz="1600" dirty="0" err="1"/>
              <a:t>so’z</a:t>
            </a:r>
            <a:r>
              <a:rPr lang="en-US" altLang="ru-RU" sz="1600" dirty="0"/>
              <a:t> </a:t>
            </a:r>
            <a:r>
              <a:rPr lang="en-US" altLang="ru-RU" sz="1600" dirty="0" err="1"/>
              <a:t>bo’g’inlarini</a:t>
            </a:r>
            <a:r>
              <a:rPr lang="en-US" altLang="ru-RU" sz="1600" dirty="0"/>
              <a:t> </a:t>
            </a:r>
            <a:r>
              <a:rPr lang="en-US" altLang="ru-RU" sz="1600" dirty="0" err="1"/>
              <a:t>hosil</a:t>
            </a:r>
            <a:r>
              <a:rPr lang="en-US" altLang="ru-RU" sz="1600" dirty="0"/>
              <a:t> </a:t>
            </a:r>
            <a:r>
              <a:rPr lang="en-US" altLang="ru-RU" sz="1600" dirty="0" err="1"/>
              <a:t>qilishda</a:t>
            </a:r>
            <a:r>
              <a:rPr lang="en-US" altLang="ru-RU" sz="1600" dirty="0"/>
              <a:t> ham </a:t>
            </a:r>
            <a:r>
              <a:rPr lang="en-US" altLang="ru-RU" sz="1600" dirty="0" err="1"/>
              <a:t>qatnashadi</a:t>
            </a:r>
            <a:r>
              <a:rPr lang="en-US" altLang="ru-RU" sz="1600" dirty="0"/>
              <a:t>. </a:t>
            </a:r>
            <a:r>
              <a:rPr lang="en-US" altLang="ru-RU" sz="1600" dirty="0" err="1"/>
              <a:t>Ular</a:t>
            </a:r>
            <a:r>
              <a:rPr lang="en-US" altLang="ru-RU" sz="1600" dirty="0"/>
              <a:t> </a:t>
            </a:r>
            <a:r>
              <a:rPr lang="en-US" altLang="ru-RU" sz="1600" dirty="0" err="1"/>
              <a:t>yuqori</a:t>
            </a:r>
            <a:r>
              <a:rPr lang="en-US" altLang="ru-RU" sz="1600" dirty="0"/>
              <a:t> </a:t>
            </a:r>
            <a:r>
              <a:rPr lang="en-US" altLang="ru-RU" sz="1600" dirty="0" err="1"/>
              <a:t>va</a:t>
            </a:r>
            <a:r>
              <a:rPr lang="en-US" altLang="ru-RU" sz="1600" dirty="0"/>
              <a:t> </a:t>
            </a:r>
            <a:r>
              <a:rPr lang="en-US" altLang="ru-RU" sz="1600" dirty="0" err="1"/>
              <a:t>pastki</a:t>
            </a:r>
            <a:r>
              <a:rPr lang="en-US" altLang="ru-RU" sz="1600" dirty="0"/>
              <a:t> </a:t>
            </a:r>
            <a:r>
              <a:rPr lang="en-US" altLang="ru-RU" sz="1600" dirty="0" err="1"/>
              <a:t>jag’ning</a:t>
            </a:r>
            <a:r>
              <a:rPr lang="en-US" altLang="ru-RU" sz="1600" dirty="0"/>
              <a:t> </a:t>
            </a:r>
            <a:r>
              <a:rPr lang="en-US" altLang="ru-RU" sz="1600" dirty="0" err="1"/>
              <a:t>tish</a:t>
            </a:r>
            <a:r>
              <a:rPr lang="en-US" altLang="ru-RU" sz="1600" dirty="0"/>
              <a:t> </a:t>
            </a:r>
            <a:r>
              <a:rPr lang="en-US" altLang="ru-RU" sz="1600" dirty="0" err="1"/>
              <a:t>katakchalarida</a:t>
            </a:r>
            <a:r>
              <a:rPr lang="en-US" altLang="ru-RU" sz="1600" dirty="0"/>
              <a:t> </a:t>
            </a:r>
            <a:r>
              <a:rPr lang="en-US" altLang="ru-RU" sz="1600" dirty="0" err="1"/>
              <a:t>milklarning</a:t>
            </a:r>
            <a:r>
              <a:rPr lang="en-US" altLang="ru-RU" sz="1600" dirty="0"/>
              <a:t> </a:t>
            </a:r>
            <a:r>
              <a:rPr lang="en-US" altLang="ru-RU" sz="1600" dirty="0" err="1"/>
              <a:t>yuqorigi</a:t>
            </a:r>
            <a:r>
              <a:rPr lang="en-US" altLang="ru-RU" sz="1600" dirty="0"/>
              <a:t> </a:t>
            </a:r>
            <a:r>
              <a:rPr lang="en-US" altLang="ru-RU" sz="1600" dirty="0" err="1"/>
              <a:t>chekkasida</a:t>
            </a:r>
            <a:r>
              <a:rPr lang="en-US" altLang="ru-RU" sz="1600" dirty="0"/>
              <a:t> </a:t>
            </a:r>
            <a:r>
              <a:rPr lang="en-US" altLang="ru-RU" sz="1600" dirty="0" err="1"/>
              <a:t>joylashadi</a:t>
            </a:r>
            <a:r>
              <a:rPr lang="en-US" altLang="ru-RU" sz="1600" dirty="0"/>
              <a:t>. </a:t>
            </a:r>
            <a:r>
              <a:rPr lang="en-US" altLang="ru-RU" sz="1600" dirty="0" err="1"/>
              <a:t>Tishlar</a:t>
            </a:r>
            <a:r>
              <a:rPr lang="en-US" altLang="ru-RU" sz="1600" dirty="0"/>
              <a:t> </a:t>
            </a:r>
            <a:r>
              <a:rPr lang="en-US" altLang="ru-RU" sz="1600" dirty="0" err="1"/>
              <a:t>kimyoviy</a:t>
            </a:r>
            <a:r>
              <a:rPr lang="en-US" altLang="ru-RU" sz="1600" dirty="0"/>
              <a:t> </a:t>
            </a:r>
            <a:r>
              <a:rPr lang="en-US" altLang="ru-RU" sz="1600" dirty="0" err="1"/>
              <a:t>tarkibi</a:t>
            </a:r>
            <a:r>
              <a:rPr lang="en-US" altLang="ru-RU" sz="1600" dirty="0"/>
              <a:t> </a:t>
            </a:r>
            <a:r>
              <a:rPr lang="en-US" altLang="ru-RU" sz="1600" dirty="0" err="1"/>
              <a:t>va</a:t>
            </a:r>
            <a:r>
              <a:rPr lang="en-US" altLang="ru-RU" sz="1600" dirty="0"/>
              <a:t> </a:t>
            </a:r>
            <a:r>
              <a:rPr lang="en-US" altLang="ru-RU" sz="1600" dirty="0" err="1"/>
              <a:t>fizik</a:t>
            </a:r>
            <a:r>
              <a:rPr lang="en-US" altLang="ru-RU" sz="1600" dirty="0"/>
              <a:t> </a:t>
            </a:r>
            <a:r>
              <a:rPr lang="en-US" altLang="ru-RU" sz="1600" dirty="0" err="1"/>
              <a:t>xususiyatlari</a:t>
            </a:r>
            <a:r>
              <a:rPr lang="en-US" altLang="ru-RU" sz="1600" dirty="0"/>
              <a:t> </a:t>
            </a:r>
            <a:r>
              <a:rPr lang="en-US" altLang="ru-RU" sz="1600" dirty="0" err="1"/>
              <a:t>jihatidan</a:t>
            </a:r>
            <a:r>
              <a:rPr lang="en-US" altLang="ru-RU" sz="1600" dirty="0"/>
              <a:t> </a:t>
            </a:r>
            <a:r>
              <a:rPr lang="en-US" altLang="ru-RU" sz="1600" dirty="0" err="1"/>
              <a:t>suyaklarga</a:t>
            </a:r>
            <a:r>
              <a:rPr lang="en-US" altLang="ru-RU" sz="1600" dirty="0"/>
              <a:t> </a:t>
            </a:r>
            <a:r>
              <a:rPr lang="en-US" altLang="ru-RU" sz="1600" dirty="0" err="1"/>
              <a:t>o’xshaydi</a:t>
            </a:r>
            <a:r>
              <a:rPr lang="en-US" altLang="ru-RU" sz="1600" dirty="0"/>
              <a:t> </a:t>
            </a:r>
            <a:r>
              <a:rPr lang="en-US" altLang="ru-RU" sz="1600" dirty="0" err="1"/>
              <a:t>va</a:t>
            </a:r>
            <a:r>
              <a:rPr lang="en-US" altLang="ru-RU" sz="1600" dirty="0"/>
              <a:t> </a:t>
            </a:r>
            <a:r>
              <a:rPr lang="en-US" altLang="ru-RU" sz="1600" dirty="0" err="1"/>
              <a:t>ulardan</a:t>
            </a:r>
            <a:r>
              <a:rPr lang="en-US" altLang="ru-RU" sz="1600" dirty="0"/>
              <a:t> </a:t>
            </a:r>
            <a:r>
              <a:rPr lang="en-US" altLang="ru-RU" sz="1600" dirty="0" err="1"/>
              <a:t>kelib</a:t>
            </a:r>
            <a:r>
              <a:rPr lang="en-US" altLang="ru-RU" sz="1600" dirty="0"/>
              <a:t> </a:t>
            </a:r>
            <a:r>
              <a:rPr lang="en-US" altLang="ru-RU" sz="1600" dirty="0" err="1"/>
              <a:t>chiqishi</a:t>
            </a:r>
            <a:r>
              <a:rPr lang="en-US" altLang="ru-RU" sz="1600" dirty="0"/>
              <a:t> </a:t>
            </a:r>
            <a:r>
              <a:rPr lang="en-US" altLang="ru-RU" sz="1600" dirty="0" err="1"/>
              <a:t>bilan</a:t>
            </a:r>
            <a:r>
              <a:rPr lang="en-US" altLang="ru-RU" sz="1600" dirty="0"/>
              <a:t> </a:t>
            </a:r>
            <a:r>
              <a:rPr lang="en-US" altLang="ru-RU" sz="1600" dirty="0" err="1"/>
              <a:t>farq</a:t>
            </a:r>
            <a:r>
              <a:rPr lang="en-US" altLang="ru-RU" sz="1600" dirty="0"/>
              <a:t> </a:t>
            </a:r>
            <a:r>
              <a:rPr lang="en-US" altLang="ru-RU" sz="1600" dirty="0" err="1"/>
              <a:t>qiladi</a:t>
            </a:r>
            <a:r>
              <a:rPr lang="en-US" altLang="ru-RU" sz="1600" dirty="0"/>
              <a:t>. Tish </a:t>
            </a:r>
            <a:r>
              <a:rPr lang="en-US" altLang="ru-RU" sz="1600" dirty="0" err="1"/>
              <a:t>uch</a:t>
            </a:r>
            <a:r>
              <a:rPr lang="en-US" altLang="ru-RU" sz="1600" dirty="0"/>
              <a:t> </a:t>
            </a:r>
            <a:r>
              <a:rPr lang="en-US" altLang="ru-RU" sz="1600" dirty="0" err="1"/>
              <a:t>qismdan</a:t>
            </a:r>
            <a:r>
              <a:rPr lang="en-US" altLang="ru-RU" sz="1600" dirty="0"/>
              <a:t>: </a:t>
            </a:r>
            <a:r>
              <a:rPr lang="en-US" altLang="ru-RU" sz="1600" dirty="0" err="1"/>
              <a:t>toji</a:t>
            </a:r>
            <a:r>
              <a:rPr lang="en-US" altLang="ru-RU" sz="1600" dirty="0"/>
              <a:t>, </a:t>
            </a:r>
            <a:r>
              <a:rPr lang="en-US" altLang="ru-RU" sz="1600" dirty="0" err="1"/>
              <a:t>bo’yni</a:t>
            </a:r>
            <a:r>
              <a:rPr lang="en-US" altLang="ru-RU" sz="1600" dirty="0"/>
              <a:t> </a:t>
            </a:r>
            <a:r>
              <a:rPr lang="en-US" altLang="ru-RU" sz="1600" dirty="0" err="1"/>
              <a:t>va</a:t>
            </a:r>
            <a:r>
              <a:rPr lang="en-US" altLang="ru-RU" sz="1600" dirty="0"/>
              <a:t> </a:t>
            </a:r>
            <a:r>
              <a:rPr lang="en-US" altLang="ru-RU" sz="1600" dirty="0" err="1"/>
              <a:t>ildizidan</a:t>
            </a:r>
            <a:r>
              <a:rPr lang="en-US" altLang="ru-RU" sz="1600" dirty="0"/>
              <a:t> </a:t>
            </a:r>
            <a:r>
              <a:rPr lang="en-US" altLang="ru-RU" sz="1600" dirty="0" err="1"/>
              <a:t>iborat</a:t>
            </a:r>
            <a:r>
              <a:rPr lang="en-US" altLang="ru-RU" sz="1600" dirty="0"/>
              <a:t>. </a:t>
            </a:r>
            <a:r>
              <a:rPr lang="en-US" altLang="ru-RU" sz="1800" dirty="0"/>
              <a:t>Tish </a:t>
            </a:r>
            <a:r>
              <a:rPr lang="en-US" altLang="ru-RU" sz="1800" dirty="0" err="1"/>
              <a:t>toji</a:t>
            </a:r>
            <a:r>
              <a:rPr lang="en-US" altLang="ru-RU" sz="1800" dirty="0"/>
              <a:t> (corona </a:t>
            </a:r>
            <a:r>
              <a:rPr lang="en-US" altLang="ru-RU" sz="1800" dirty="0" err="1"/>
              <a:t>dentes</a:t>
            </a:r>
            <a:r>
              <a:rPr lang="en-US" altLang="ru-RU" sz="1800" dirty="0"/>
              <a:t>) </a:t>
            </a:r>
            <a:r>
              <a:rPr lang="en-US" altLang="ru-RU" sz="1800" dirty="0" err="1"/>
              <a:t>og’iz</a:t>
            </a:r>
            <a:r>
              <a:rPr lang="en-US" altLang="ru-RU" sz="1800" dirty="0"/>
              <a:t> </a:t>
            </a:r>
            <a:r>
              <a:rPr lang="en-US" altLang="ru-RU" sz="1800" dirty="0" err="1"/>
              <a:t>bo’shlig’ida</a:t>
            </a:r>
            <a:r>
              <a:rPr lang="en-US" altLang="ru-RU" sz="1800" dirty="0"/>
              <a:t> </a:t>
            </a:r>
            <a:r>
              <a:rPr lang="en-US" altLang="ru-RU" sz="1800" dirty="0" err="1"/>
              <a:t>ko’rinib</a:t>
            </a:r>
            <a:r>
              <a:rPr lang="en-US" altLang="ru-RU" sz="1800" dirty="0"/>
              <a:t> </a:t>
            </a:r>
            <a:r>
              <a:rPr lang="en-US" altLang="ru-RU" sz="1800" dirty="0" err="1"/>
              <a:t>turgan</a:t>
            </a:r>
            <a:r>
              <a:rPr lang="en-US" altLang="ru-RU" sz="1800" dirty="0"/>
              <a:t> </a:t>
            </a:r>
            <a:r>
              <a:rPr lang="en-US" altLang="ru-RU" sz="1800" dirty="0" err="1"/>
              <a:t>qismi</a:t>
            </a:r>
            <a:r>
              <a:rPr lang="en-US" altLang="ru-RU" sz="1800" dirty="0"/>
              <a:t> </a:t>
            </a:r>
            <a:r>
              <a:rPr lang="en-US" altLang="ru-RU" sz="1800" dirty="0" err="1"/>
              <a:t>bo’lib</a:t>
            </a:r>
            <a:r>
              <a:rPr lang="en-US" altLang="ru-RU" sz="1800" dirty="0"/>
              <a:t>, </a:t>
            </a:r>
            <a:r>
              <a:rPr lang="en-US" altLang="ru-RU" sz="1800" dirty="0" err="1"/>
              <a:t>to’rtta</a:t>
            </a:r>
            <a:r>
              <a:rPr lang="en-US" altLang="ru-RU" sz="1800" dirty="0"/>
              <a:t> </a:t>
            </a:r>
            <a:r>
              <a:rPr lang="en-US" altLang="ru-RU" sz="1800" dirty="0" err="1"/>
              <a:t>yuzasi</a:t>
            </a:r>
            <a:r>
              <a:rPr lang="en-US" altLang="ru-RU" sz="1800" dirty="0"/>
              <a:t> bor. </a:t>
            </a:r>
            <a:r>
              <a:rPr lang="en-US" altLang="ru-RU" sz="1800" dirty="0" err="1"/>
              <a:t>Tilga</a:t>
            </a:r>
            <a:r>
              <a:rPr lang="en-US" altLang="ru-RU" sz="1800" dirty="0"/>
              <a:t> </a:t>
            </a:r>
            <a:r>
              <a:rPr lang="en-US" altLang="ru-RU" sz="1800" dirty="0" err="1"/>
              <a:t>qaragan</a:t>
            </a:r>
            <a:r>
              <a:rPr lang="en-US" altLang="ru-RU" sz="1800" dirty="0"/>
              <a:t> </a:t>
            </a:r>
            <a:r>
              <a:rPr lang="en-US" altLang="ru-RU" sz="1800" dirty="0" err="1"/>
              <a:t>yuzasi</a:t>
            </a:r>
            <a:r>
              <a:rPr lang="en-US" altLang="ru-RU" sz="1800" dirty="0"/>
              <a:t> (</a:t>
            </a:r>
            <a:r>
              <a:rPr lang="en-US" altLang="ru-RU" sz="1800" dirty="0" err="1"/>
              <a:t>facies</a:t>
            </a:r>
            <a:r>
              <a:rPr lang="en-US" altLang="ru-RU" sz="1800" dirty="0"/>
              <a:t> </a:t>
            </a:r>
            <a:r>
              <a:rPr lang="en-US" altLang="ru-RU" sz="1800" dirty="0" err="1"/>
              <a:t>lingualis</a:t>
            </a:r>
            <a:r>
              <a:rPr lang="en-US" altLang="ru-RU" sz="1800" dirty="0"/>
              <a:t>), </a:t>
            </a:r>
            <a:r>
              <a:rPr lang="en-US" altLang="ru-RU" sz="1800" dirty="0" err="1"/>
              <a:t>og’iz</a:t>
            </a:r>
            <a:r>
              <a:rPr lang="en-US" altLang="ru-RU" sz="1800" dirty="0"/>
              <a:t> </a:t>
            </a:r>
            <a:r>
              <a:rPr lang="en-US" altLang="ru-RU" sz="1800" dirty="0" err="1"/>
              <a:t>dahliziga</a:t>
            </a:r>
            <a:r>
              <a:rPr lang="en-US" altLang="ru-RU" sz="1800" dirty="0"/>
              <a:t> </a:t>
            </a:r>
            <a:r>
              <a:rPr lang="en-US" altLang="ru-RU" sz="1800" dirty="0" err="1"/>
              <a:t>qaragan</a:t>
            </a:r>
            <a:r>
              <a:rPr lang="en-US" altLang="ru-RU" sz="1800" dirty="0"/>
              <a:t> </a:t>
            </a:r>
            <a:r>
              <a:rPr lang="en-US" altLang="ru-RU" sz="1800" dirty="0" err="1"/>
              <a:t>yuzasi</a:t>
            </a:r>
            <a:r>
              <a:rPr lang="en-US" altLang="ru-RU" sz="1800" dirty="0"/>
              <a:t> (</a:t>
            </a:r>
            <a:r>
              <a:rPr lang="en-US" altLang="ru-RU" sz="1800" dirty="0" err="1"/>
              <a:t>facies</a:t>
            </a:r>
            <a:r>
              <a:rPr lang="en-US" altLang="ru-RU" sz="1800" dirty="0"/>
              <a:t> </a:t>
            </a:r>
            <a:r>
              <a:rPr lang="en-US" altLang="ru-RU" sz="1800" dirty="0" err="1"/>
              <a:t>vestibularis</a:t>
            </a:r>
            <a:r>
              <a:rPr lang="en-US" altLang="ru-RU" sz="1800" dirty="0"/>
              <a:t>) </a:t>
            </a:r>
            <a:r>
              <a:rPr lang="en-US" altLang="ru-RU" sz="1800" dirty="0" err="1"/>
              <a:t>kesuv</a:t>
            </a:r>
            <a:r>
              <a:rPr lang="en-US" altLang="ru-RU" sz="1800" dirty="0"/>
              <a:t> </a:t>
            </a:r>
            <a:r>
              <a:rPr lang="en-US" altLang="ru-RU" sz="1800" dirty="0" err="1"/>
              <a:t>va</a:t>
            </a:r>
            <a:r>
              <a:rPr lang="en-US" altLang="ru-RU" sz="1800" dirty="0"/>
              <a:t> </a:t>
            </a:r>
            <a:r>
              <a:rPr lang="en-US" altLang="ru-RU" sz="1800" dirty="0" err="1"/>
              <a:t>kurak</a:t>
            </a:r>
            <a:r>
              <a:rPr lang="en-US" altLang="ru-RU" sz="1800" dirty="0"/>
              <a:t> </a:t>
            </a:r>
            <a:r>
              <a:rPr lang="en-US" altLang="ru-RU" sz="1800" dirty="0" err="1"/>
              <a:t>tishlarda</a:t>
            </a:r>
            <a:r>
              <a:rPr lang="en-US" altLang="ru-RU" sz="1800" dirty="0"/>
              <a:t> </a:t>
            </a:r>
            <a:r>
              <a:rPr lang="en-US" altLang="ru-RU" sz="1800" dirty="0" err="1"/>
              <a:t>lablarga</a:t>
            </a:r>
            <a:r>
              <a:rPr lang="en-US" altLang="ru-RU" sz="1800" dirty="0"/>
              <a:t> </a:t>
            </a:r>
            <a:r>
              <a:rPr lang="en-US" altLang="ru-RU" sz="1800" dirty="0" err="1"/>
              <a:t>qaragan</a:t>
            </a:r>
            <a:r>
              <a:rPr lang="en-US" altLang="ru-RU" sz="1800" dirty="0"/>
              <a:t> (</a:t>
            </a:r>
            <a:r>
              <a:rPr lang="en-US" altLang="ru-RU" sz="1800" dirty="0" err="1"/>
              <a:t>facies</a:t>
            </a:r>
            <a:r>
              <a:rPr lang="en-US" altLang="ru-RU" sz="1800" dirty="0"/>
              <a:t> </a:t>
            </a:r>
            <a:r>
              <a:rPr lang="en-US" altLang="ru-RU" sz="1800" dirty="0" err="1"/>
              <a:t>labialis</a:t>
            </a:r>
            <a:r>
              <a:rPr lang="en-US" altLang="ru-RU" sz="1800" dirty="0"/>
              <a:t>), </a:t>
            </a:r>
            <a:r>
              <a:rPr lang="en-US" altLang="ru-RU" sz="1800" dirty="0" err="1"/>
              <a:t>kichik</a:t>
            </a:r>
            <a:r>
              <a:rPr lang="en-US" altLang="ru-RU" sz="1800" dirty="0"/>
              <a:t> </a:t>
            </a:r>
            <a:r>
              <a:rPr lang="en-US" altLang="ru-RU" sz="1800" dirty="0" err="1"/>
              <a:t>va</a:t>
            </a:r>
            <a:r>
              <a:rPr lang="en-US" altLang="ru-RU" sz="1800" dirty="0"/>
              <a:t> </a:t>
            </a:r>
            <a:r>
              <a:rPr lang="en-US" altLang="ru-RU" sz="1800" dirty="0" err="1"/>
              <a:t>katta</a:t>
            </a:r>
            <a:r>
              <a:rPr lang="en-US" altLang="ru-RU" sz="1800" dirty="0"/>
              <a:t> </a:t>
            </a:r>
            <a:r>
              <a:rPr lang="en-US" altLang="ru-RU" sz="1800" dirty="0" err="1"/>
              <a:t>oziq</a:t>
            </a:r>
            <a:r>
              <a:rPr lang="en-US" altLang="ru-RU" sz="1800" dirty="0"/>
              <a:t> </a:t>
            </a:r>
            <a:r>
              <a:rPr lang="en-US" altLang="ru-RU" sz="1800" dirty="0" err="1"/>
              <a:t>tishlarda</a:t>
            </a:r>
            <a:r>
              <a:rPr lang="en-US" altLang="ru-RU" sz="1800" dirty="0"/>
              <a:t> </a:t>
            </a:r>
            <a:r>
              <a:rPr lang="en-US" altLang="ru-RU" sz="1800" dirty="0" err="1"/>
              <a:t>lunjga</a:t>
            </a:r>
            <a:r>
              <a:rPr lang="en-US" altLang="ru-RU" sz="1800" dirty="0"/>
              <a:t> </a:t>
            </a:r>
            <a:r>
              <a:rPr lang="en-US" altLang="ru-RU" sz="1800" dirty="0" err="1"/>
              <a:t>qaragan</a:t>
            </a:r>
            <a:r>
              <a:rPr lang="en-US" altLang="ru-RU" sz="1800" dirty="0"/>
              <a:t> (</a:t>
            </a:r>
            <a:r>
              <a:rPr lang="en-US" altLang="ru-RU" sz="1800" dirty="0" err="1"/>
              <a:t>facies</a:t>
            </a:r>
            <a:r>
              <a:rPr lang="en-US" altLang="ru-RU" sz="1800" dirty="0"/>
              <a:t> </a:t>
            </a:r>
            <a:r>
              <a:rPr lang="en-US" altLang="ru-RU" sz="1800" dirty="0" err="1"/>
              <a:t>buccalis</a:t>
            </a:r>
            <a:r>
              <a:rPr lang="en-US" altLang="ru-RU" sz="1800" dirty="0"/>
              <a:t>) </a:t>
            </a:r>
            <a:r>
              <a:rPr lang="en-US" altLang="ru-RU" sz="1800" dirty="0" err="1"/>
              <a:t>bo’ladi</a:t>
            </a:r>
            <a:r>
              <a:rPr lang="en-US" altLang="ru-RU" sz="1800" dirty="0"/>
              <a:t>. </a:t>
            </a:r>
            <a:r>
              <a:rPr lang="en-US" altLang="ru-RU" sz="1800" dirty="0" err="1"/>
              <a:t>Tishlarning</a:t>
            </a:r>
            <a:r>
              <a:rPr lang="en-US" altLang="ru-RU" sz="1800" dirty="0"/>
              <a:t> </a:t>
            </a:r>
            <a:r>
              <a:rPr lang="en-US" altLang="ru-RU" sz="1800" dirty="0" err="1"/>
              <a:t>o’zaro</a:t>
            </a:r>
            <a:r>
              <a:rPr lang="en-US" altLang="ru-RU" sz="1800" dirty="0"/>
              <a:t> </a:t>
            </a:r>
            <a:r>
              <a:rPr lang="en-US" altLang="ru-RU" sz="1800" dirty="0" err="1"/>
              <a:t>yondoshgan</a:t>
            </a:r>
            <a:r>
              <a:rPr lang="en-US" altLang="ru-RU" sz="1800" dirty="0"/>
              <a:t> </a:t>
            </a:r>
            <a:r>
              <a:rPr lang="en-US" altLang="ru-RU" sz="1800" dirty="0" err="1"/>
              <a:t>yuzasi</a:t>
            </a:r>
            <a:r>
              <a:rPr lang="en-US" altLang="ru-RU" sz="1800" dirty="0"/>
              <a:t> (</a:t>
            </a:r>
            <a:r>
              <a:rPr lang="en-US" altLang="ru-RU" sz="1800" dirty="0" err="1"/>
              <a:t>facies</a:t>
            </a:r>
            <a:r>
              <a:rPr lang="en-US" altLang="ru-RU" sz="1800" dirty="0"/>
              <a:t> </a:t>
            </a:r>
            <a:r>
              <a:rPr lang="en-US" altLang="ru-RU" sz="1800" dirty="0" err="1"/>
              <a:t>contactus</a:t>
            </a:r>
            <a:r>
              <a:rPr lang="en-US" altLang="ru-RU" sz="1800" dirty="0"/>
              <a:t>) </a:t>
            </a:r>
            <a:r>
              <a:rPr lang="en-US" altLang="ru-RU" sz="1800" dirty="0" err="1"/>
              <a:t>va</a:t>
            </a:r>
            <a:r>
              <a:rPr lang="en-US" altLang="ru-RU" sz="1800" dirty="0"/>
              <a:t> </a:t>
            </a:r>
            <a:r>
              <a:rPr lang="en-US" altLang="ru-RU" sz="1800" dirty="0" err="1"/>
              <a:t>chaynov</a:t>
            </a:r>
            <a:r>
              <a:rPr lang="en-US" altLang="ru-RU" sz="1800" dirty="0"/>
              <a:t> </a:t>
            </a:r>
            <a:r>
              <a:rPr lang="en-US" altLang="ru-RU" sz="1800" dirty="0" err="1"/>
              <a:t>yuzasi</a:t>
            </a:r>
            <a:r>
              <a:rPr lang="en-US" altLang="ru-RU" sz="1800" dirty="0"/>
              <a:t> (</a:t>
            </a:r>
            <a:r>
              <a:rPr lang="en-US" altLang="ru-RU" sz="1800" dirty="0" err="1"/>
              <a:t>facies</a:t>
            </a:r>
            <a:r>
              <a:rPr lang="en-US" altLang="ru-RU" sz="1800" dirty="0"/>
              <a:t> </a:t>
            </a:r>
            <a:r>
              <a:rPr lang="en-US" altLang="ru-RU" sz="1800" dirty="0" err="1"/>
              <a:t>occlusalis</a:t>
            </a:r>
            <a:r>
              <a:rPr lang="en-US" altLang="ru-RU" sz="1800" dirty="0"/>
              <a:t>) </a:t>
            </a:r>
            <a:r>
              <a:rPr lang="en-US" altLang="ru-RU" sz="1800" dirty="0" err="1"/>
              <a:t>tafovut</a:t>
            </a:r>
            <a:r>
              <a:rPr lang="en-US" altLang="ru-RU" sz="1800" dirty="0"/>
              <a:t> </a:t>
            </a:r>
            <a:r>
              <a:rPr lang="en-US" altLang="ru-RU" sz="1800" dirty="0" err="1"/>
              <a:t>qilinadi</a:t>
            </a:r>
            <a:r>
              <a:rPr lang="en-US" altLang="ru-RU" sz="1800" dirty="0"/>
              <a:t>. </a:t>
            </a:r>
          </a:p>
          <a:p>
            <a:pPr algn="just">
              <a:lnSpc>
                <a:spcPct val="120000"/>
              </a:lnSpc>
            </a:pPr>
            <a:r>
              <a:rPr lang="en-US" altLang="ru-RU" sz="1800" dirty="0"/>
              <a:t>Tish </a:t>
            </a:r>
            <a:r>
              <a:rPr lang="en-US" altLang="ru-RU" sz="1800" dirty="0" err="1"/>
              <a:t>bo’yni</a:t>
            </a:r>
            <a:r>
              <a:rPr lang="en-US" altLang="ru-RU" sz="1800" dirty="0"/>
              <a:t> (</a:t>
            </a:r>
            <a:r>
              <a:rPr lang="en-US" altLang="ru-RU" sz="1800" dirty="0" err="1"/>
              <a:t>collum</a:t>
            </a:r>
            <a:r>
              <a:rPr lang="en-US" altLang="ru-RU" sz="1800" dirty="0"/>
              <a:t> </a:t>
            </a:r>
            <a:r>
              <a:rPr lang="en-US" altLang="ru-RU" sz="1800" dirty="0" err="1"/>
              <a:t>dentis</a:t>
            </a:r>
            <a:r>
              <a:rPr lang="en-US" altLang="ru-RU" sz="1800" dirty="0"/>
              <a:t>) </a:t>
            </a:r>
            <a:r>
              <a:rPr lang="en-US" altLang="ru-RU" sz="1800" dirty="0" err="1"/>
              <a:t>tish</a:t>
            </a:r>
            <a:r>
              <a:rPr lang="en-US" altLang="ru-RU" sz="1800" dirty="0"/>
              <a:t> </a:t>
            </a:r>
            <a:r>
              <a:rPr lang="en-US" altLang="ru-RU" sz="1800" dirty="0" err="1"/>
              <a:t>toji</a:t>
            </a:r>
            <a:r>
              <a:rPr lang="en-US" altLang="ru-RU" sz="1800" dirty="0"/>
              <a:t> </a:t>
            </a:r>
            <a:r>
              <a:rPr lang="en-US" altLang="ru-RU" sz="1800" dirty="0" err="1"/>
              <a:t>bilan</a:t>
            </a:r>
            <a:r>
              <a:rPr lang="en-US" altLang="ru-RU" sz="1800" dirty="0"/>
              <a:t> </a:t>
            </a:r>
            <a:r>
              <a:rPr lang="en-US" altLang="ru-RU" sz="1800" dirty="0" err="1"/>
              <a:t>ildizi</a:t>
            </a:r>
            <a:r>
              <a:rPr lang="en-US" altLang="ru-RU" sz="1800" dirty="0"/>
              <a:t> </a:t>
            </a:r>
            <a:r>
              <a:rPr lang="en-US" altLang="ru-RU" sz="1800" dirty="0" err="1"/>
              <a:t>o’rtasidagi</a:t>
            </a:r>
            <a:r>
              <a:rPr lang="en-US" altLang="ru-RU" sz="1800" dirty="0"/>
              <a:t> </a:t>
            </a:r>
            <a:r>
              <a:rPr lang="en-US" altLang="ru-RU" sz="1800" dirty="0" err="1"/>
              <a:t>toraygan</a:t>
            </a:r>
            <a:r>
              <a:rPr lang="en-US" altLang="ru-RU" sz="1800" dirty="0"/>
              <a:t> </a:t>
            </a:r>
            <a:r>
              <a:rPr lang="en-US" altLang="ru-RU" sz="1800" dirty="0" err="1"/>
              <a:t>qismi</a:t>
            </a:r>
            <a:r>
              <a:rPr lang="en-US" altLang="ru-RU" sz="1800" dirty="0"/>
              <a:t>. </a:t>
            </a:r>
            <a:r>
              <a:rPr lang="en-US" altLang="ru-RU" sz="1800" dirty="0" err="1"/>
              <a:t>Uni</a:t>
            </a:r>
            <a:r>
              <a:rPr lang="en-US" altLang="ru-RU" sz="1800" dirty="0"/>
              <a:t> </a:t>
            </a:r>
            <a:r>
              <a:rPr lang="en-US" altLang="ru-RU" sz="1800" dirty="0" err="1"/>
              <a:t>atrofidan</a:t>
            </a:r>
            <a:r>
              <a:rPr lang="en-US" altLang="ru-RU" sz="1800" dirty="0"/>
              <a:t> </a:t>
            </a:r>
            <a:r>
              <a:rPr lang="en-US" altLang="ru-RU" sz="1800" dirty="0" err="1"/>
              <a:t>milkning</a:t>
            </a:r>
            <a:r>
              <a:rPr lang="en-US" altLang="ru-RU" sz="1800" dirty="0"/>
              <a:t> </a:t>
            </a:r>
            <a:r>
              <a:rPr lang="en-US" altLang="ru-RU" sz="1800" dirty="0" err="1"/>
              <a:t>shilliq</a:t>
            </a:r>
            <a:r>
              <a:rPr lang="en-US" altLang="ru-RU" sz="1800" dirty="0"/>
              <a:t> </a:t>
            </a:r>
            <a:r>
              <a:rPr lang="en-US" altLang="ru-RU" sz="1800" dirty="0" err="1"/>
              <a:t>pardasi</a:t>
            </a:r>
            <a:r>
              <a:rPr lang="en-US" altLang="ru-RU" sz="1800" dirty="0"/>
              <a:t> </a:t>
            </a:r>
            <a:r>
              <a:rPr lang="en-US" altLang="ru-RU" sz="1800" dirty="0" err="1"/>
              <a:t>o’rab</a:t>
            </a:r>
            <a:r>
              <a:rPr lang="en-US" altLang="ru-RU" sz="1800" dirty="0"/>
              <a:t> </a:t>
            </a:r>
            <a:r>
              <a:rPr lang="en-US" altLang="ru-RU" sz="1800" dirty="0" err="1"/>
              <a:t>turadi</a:t>
            </a:r>
            <a:r>
              <a:rPr lang="en-US" altLang="ru-RU" sz="1800" dirty="0"/>
              <a:t>. </a:t>
            </a:r>
          </a:p>
          <a:p>
            <a:pPr algn="just">
              <a:lnSpc>
                <a:spcPct val="120000"/>
              </a:lnSpc>
            </a:pPr>
            <a:r>
              <a:rPr lang="en-US" altLang="ru-RU" sz="1800" dirty="0"/>
              <a:t>Tish </a:t>
            </a:r>
            <a:r>
              <a:rPr lang="en-US" altLang="ru-RU" sz="1800" dirty="0" err="1"/>
              <a:t>ildizi</a:t>
            </a:r>
            <a:r>
              <a:rPr lang="en-US" altLang="ru-RU" sz="1800" dirty="0"/>
              <a:t> (radix </a:t>
            </a:r>
            <a:r>
              <a:rPr lang="en-US" altLang="ru-RU" sz="1800" dirty="0" err="1"/>
              <a:t>dentis</a:t>
            </a:r>
            <a:r>
              <a:rPr lang="en-US" altLang="ru-RU" sz="1800" dirty="0"/>
              <a:t>) </a:t>
            </a:r>
            <a:r>
              <a:rPr lang="en-US" altLang="ru-RU" sz="1800" dirty="0" err="1"/>
              <a:t>bittadan</a:t>
            </a:r>
            <a:r>
              <a:rPr lang="en-US" altLang="ru-RU" sz="1800" dirty="0"/>
              <a:t> </a:t>
            </a:r>
            <a:r>
              <a:rPr lang="en-US" altLang="ru-RU" sz="1800" dirty="0" err="1"/>
              <a:t>uchtagacha</a:t>
            </a:r>
            <a:r>
              <a:rPr lang="en-US" altLang="ru-RU" sz="1800" dirty="0"/>
              <a:t> </a:t>
            </a:r>
            <a:r>
              <a:rPr lang="en-US" altLang="ru-RU" sz="1800" dirty="0" err="1"/>
              <a:t>bo’lib</a:t>
            </a:r>
            <a:r>
              <a:rPr lang="en-US" altLang="ru-RU" sz="1800" dirty="0"/>
              <a:t>, </a:t>
            </a:r>
            <a:r>
              <a:rPr lang="en-US" altLang="ru-RU" sz="1800" dirty="0" err="1"/>
              <a:t>tish</a:t>
            </a:r>
            <a:r>
              <a:rPr lang="en-US" altLang="ru-RU" sz="1800" dirty="0"/>
              <a:t> </a:t>
            </a:r>
            <a:r>
              <a:rPr lang="en-US" altLang="ru-RU" sz="1800" dirty="0" err="1"/>
              <a:t>katakchalarida</a:t>
            </a:r>
            <a:r>
              <a:rPr lang="en-US" altLang="ru-RU" sz="1800" dirty="0"/>
              <a:t> </a:t>
            </a:r>
            <a:r>
              <a:rPr lang="en-US" altLang="ru-RU" sz="1800" dirty="0" err="1"/>
              <a:t>joylashgan</a:t>
            </a:r>
            <a:r>
              <a:rPr lang="en-US" altLang="ru-RU" sz="1800" dirty="0"/>
              <a:t>. U </a:t>
            </a:r>
            <a:r>
              <a:rPr lang="en-US" altLang="ru-RU" sz="1800" dirty="0" err="1"/>
              <a:t>ildiz</a:t>
            </a:r>
            <a:r>
              <a:rPr lang="en-US" altLang="ru-RU" sz="1800" dirty="0"/>
              <a:t> </a:t>
            </a:r>
            <a:r>
              <a:rPr lang="en-US" altLang="ru-RU" sz="1800" dirty="0" err="1"/>
              <a:t>uchi</a:t>
            </a:r>
            <a:r>
              <a:rPr lang="en-US" altLang="ru-RU" sz="1800" dirty="0"/>
              <a:t> (apex </a:t>
            </a:r>
            <a:r>
              <a:rPr lang="en-US" altLang="ru-RU" sz="1800" dirty="0" err="1"/>
              <a:t>radicis</a:t>
            </a:r>
            <a:r>
              <a:rPr lang="en-US" altLang="ru-RU" sz="1800" dirty="0"/>
              <a:t>) </a:t>
            </a:r>
            <a:r>
              <a:rPr lang="en-US" altLang="ru-RU" sz="1800" dirty="0" err="1"/>
              <a:t>bo’lib</a:t>
            </a:r>
            <a:r>
              <a:rPr lang="en-US" altLang="ru-RU" sz="1800" dirty="0"/>
              <a:t> </a:t>
            </a:r>
            <a:r>
              <a:rPr lang="en-US" altLang="ru-RU" sz="1800" dirty="0" err="1"/>
              <a:t>tugaydi</a:t>
            </a:r>
            <a:r>
              <a:rPr lang="en-US" altLang="ru-RU" sz="1800" dirty="0"/>
              <a:t>. Tish </a:t>
            </a:r>
            <a:r>
              <a:rPr lang="en-US" altLang="ru-RU" sz="1800" dirty="0" err="1"/>
              <a:t>toji</a:t>
            </a:r>
            <a:r>
              <a:rPr lang="en-US" altLang="ru-RU" sz="1800" dirty="0"/>
              <a:t> </a:t>
            </a:r>
            <a:r>
              <a:rPr lang="en-US" altLang="ru-RU" sz="1800" dirty="0" err="1"/>
              <a:t>ichidagi</a:t>
            </a:r>
            <a:r>
              <a:rPr lang="en-US" altLang="ru-RU" sz="1800" dirty="0"/>
              <a:t> </a:t>
            </a:r>
            <a:r>
              <a:rPr lang="en-US" altLang="ru-RU" sz="1800" dirty="0" err="1"/>
              <a:t>tish</a:t>
            </a:r>
            <a:r>
              <a:rPr lang="en-US" altLang="ru-RU" sz="1800" dirty="0"/>
              <a:t> </a:t>
            </a:r>
            <a:r>
              <a:rPr lang="en-US" altLang="ru-RU" sz="1800" dirty="0" err="1"/>
              <a:t>bo’shlig’i</a:t>
            </a:r>
            <a:r>
              <a:rPr lang="en-US" altLang="ru-RU" sz="1800" dirty="0"/>
              <a:t> (</a:t>
            </a:r>
            <a:r>
              <a:rPr lang="en-US" altLang="ru-RU" sz="1800" dirty="0" err="1"/>
              <a:t>cavitas</a:t>
            </a:r>
            <a:r>
              <a:rPr lang="en-US" altLang="ru-RU" sz="1800" dirty="0"/>
              <a:t> </a:t>
            </a:r>
            <a:r>
              <a:rPr lang="en-US" altLang="ru-RU" sz="1800" dirty="0" err="1"/>
              <a:t>dentis</a:t>
            </a:r>
            <a:r>
              <a:rPr lang="en-US" altLang="ru-RU" sz="1800" dirty="0"/>
              <a:t>) </a:t>
            </a:r>
            <a:r>
              <a:rPr lang="en-US" altLang="ru-RU" sz="1800" dirty="0" err="1"/>
              <a:t>ildizga</a:t>
            </a:r>
            <a:r>
              <a:rPr lang="en-US" altLang="ru-RU" sz="1800" dirty="0"/>
              <a:t> </a:t>
            </a:r>
            <a:r>
              <a:rPr lang="en-US" altLang="ru-RU" sz="1800" dirty="0" err="1"/>
              <a:t>kanal</a:t>
            </a:r>
            <a:r>
              <a:rPr lang="en-US" altLang="ru-RU" sz="1800" dirty="0"/>
              <a:t> (</a:t>
            </a:r>
            <a:r>
              <a:rPr lang="en-US" altLang="ru-RU" sz="1800" dirty="0" err="1"/>
              <a:t>canalis</a:t>
            </a:r>
            <a:r>
              <a:rPr lang="en-US" altLang="ru-RU" sz="1800" dirty="0"/>
              <a:t> </a:t>
            </a:r>
            <a:r>
              <a:rPr lang="en-US" altLang="ru-RU" sz="1800" dirty="0" err="1"/>
              <a:t>radicis</a:t>
            </a:r>
            <a:r>
              <a:rPr lang="en-US" altLang="ru-RU" sz="1800" dirty="0"/>
              <a:t> </a:t>
            </a:r>
            <a:r>
              <a:rPr lang="en-US" altLang="ru-RU" sz="1800" dirty="0" err="1"/>
              <a:t>dentis</a:t>
            </a:r>
            <a:r>
              <a:rPr lang="en-US" altLang="ru-RU" sz="1800" dirty="0"/>
              <a:t>) </a:t>
            </a:r>
            <a:r>
              <a:rPr lang="en-US" altLang="ru-RU" sz="1800" dirty="0" err="1"/>
              <a:t>bo’lib</a:t>
            </a:r>
            <a:r>
              <a:rPr lang="en-US" altLang="ru-RU" sz="1800" dirty="0"/>
              <a:t> </a:t>
            </a:r>
            <a:r>
              <a:rPr lang="en-US" altLang="ru-RU" sz="1800" dirty="0" err="1"/>
              <a:t>davom</a:t>
            </a:r>
            <a:r>
              <a:rPr lang="en-US" altLang="ru-RU" sz="1800" dirty="0"/>
              <a:t> </a:t>
            </a:r>
            <a:r>
              <a:rPr lang="en-US" altLang="ru-RU" sz="1800" dirty="0" err="1"/>
              <a:t>etadi</a:t>
            </a:r>
            <a:r>
              <a:rPr lang="en-US" altLang="ru-RU" sz="1800" dirty="0"/>
              <a:t>. Bu </a:t>
            </a:r>
            <a:r>
              <a:rPr lang="en-US" altLang="ru-RU" sz="1800" dirty="0" err="1"/>
              <a:t>kanal</a:t>
            </a:r>
            <a:r>
              <a:rPr lang="en-US" altLang="ru-RU" sz="1800" dirty="0"/>
              <a:t> </a:t>
            </a:r>
            <a:r>
              <a:rPr lang="en-US" altLang="ru-RU" sz="1800" dirty="0" err="1"/>
              <a:t>ildiz</a:t>
            </a:r>
            <a:r>
              <a:rPr lang="en-US" altLang="ru-RU" sz="1800" dirty="0"/>
              <a:t> </a:t>
            </a:r>
            <a:r>
              <a:rPr lang="en-US" altLang="ru-RU" sz="1800" dirty="0" err="1"/>
              <a:t>uchida</a:t>
            </a:r>
            <a:r>
              <a:rPr lang="en-US" altLang="ru-RU" sz="1800" dirty="0"/>
              <a:t> </a:t>
            </a:r>
            <a:r>
              <a:rPr lang="en-US" altLang="ru-RU" sz="1800" dirty="0" err="1"/>
              <a:t>ildiz</a:t>
            </a:r>
            <a:r>
              <a:rPr lang="en-US" altLang="ru-RU" sz="1800" dirty="0"/>
              <a:t> </a:t>
            </a:r>
            <a:r>
              <a:rPr lang="en-US" altLang="ru-RU" sz="1800" dirty="0" err="1"/>
              <a:t>uchi</a:t>
            </a:r>
            <a:r>
              <a:rPr lang="en-US" altLang="ru-RU" sz="1800" dirty="0"/>
              <a:t> </a:t>
            </a:r>
            <a:r>
              <a:rPr lang="en-US" altLang="ru-RU" sz="1800" dirty="0" err="1"/>
              <a:t>teshigi</a:t>
            </a:r>
            <a:r>
              <a:rPr lang="en-US" altLang="ru-RU" sz="1800" dirty="0"/>
              <a:t> (foramina </a:t>
            </a:r>
            <a:r>
              <a:rPr lang="en-US" altLang="ru-RU" sz="1800" dirty="0" err="1"/>
              <a:t>apicis</a:t>
            </a:r>
            <a:r>
              <a:rPr lang="en-US" altLang="ru-RU" sz="1800" dirty="0"/>
              <a:t> </a:t>
            </a:r>
            <a:r>
              <a:rPr lang="en-US" altLang="ru-RU" sz="1800" dirty="0" err="1"/>
              <a:t>dentis</a:t>
            </a:r>
            <a:r>
              <a:rPr lang="en-US" altLang="ru-RU" sz="1800" dirty="0"/>
              <a:t>) </a:t>
            </a:r>
            <a:r>
              <a:rPr lang="en-US" altLang="ru-RU" sz="1800" dirty="0" err="1"/>
              <a:t>bo’lib</a:t>
            </a:r>
            <a:r>
              <a:rPr lang="en-US" altLang="ru-RU" sz="1800" dirty="0"/>
              <a:t> </a:t>
            </a:r>
            <a:r>
              <a:rPr lang="en-US" altLang="ru-RU" sz="1800" dirty="0" err="1"/>
              <a:t>ochiladi</a:t>
            </a:r>
            <a:r>
              <a:rPr lang="en-US" altLang="ru-RU" sz="1800" dirty="0"/>
              <a:t>. U </a:t>
            </a:r>
            <a:r>
              <a:rPr lang="en-US" altLang="ru-RU" sz="1800" dirty="0" err="1"/>
              <a:t>orqali</a:t>
            </a:r>
            <a:r>
              <a:rPr lang="en-US" altLang="ru-RU" sz="1800" dirty="0"/>
              <a:t> </a:t>
            </a:r>
            <a:r>
              <a:rPr lang="en-US" altLang="ru-RU" sz="1800" dirty="0" err="1"/>
              <a:t>kirgan</a:t>
            </a:r>
            <a:r>
              <a:rPr lang="en-US" altLang="ru-RU" sz="1800" dirty="0"/>
              <a:t> </a:t>
            </a:r>
            <a:r>
              <a:rPr lang="en-US" altLang="ru-RU" sz="1800" dirty="0" err="1"/>
              <a:t>qon</a:t>
            </a:r>
            <a:r>
              <a:rPr lang="en-US" altLang="ru-RU" sz="1800" dirty="0"/>
              <a:t> </a:t>
            </a:r>
            <a:r>
              <a:rPr lang="en-US" altLang="ru-RU" sz="1800" dirty="0" err="1"/>
              <a:t>tomir</a:t>
            </a:r>
            <a:r>
              <a:rPr lang="en-US" altLang="ru-RU" sz="1800" dirty="0"/>
              <a:t> </a:t>
            </a:r>
            <a:r>
              <a:rPr lang="en-US" altLang="ru-RU" sz="1800" dirty="0" err="1"/>
              <a:t>va</a:t>
            </a:r>
            <a:r>
              <a:rPr lang="en-US" altLang="ru-RU" sz="1800" dirty="0"/>
              <a:t> </a:t>
            </a:r>
            <a:r>
              <a:rPr lang="en-US" altLang="ru-RU" sz="1800" dirty="0" err="1"/>
              <a:t>nervlar</a:t>
            </a:r>
            <a:r>
              <a:rPr lang="en-US" altLang="ru-RU" sz="1800" dirty="0"/>
              <a:t> </a:t>
            </a:r>
            <a:r>
              <a:rPr lang="en-US" altLang="ru-RU" sz="1800" dirty="0" err="1"/>
              <a:t>tish</a:t>
            </a:r>
            <a:r>
              <a:rPr lang="en-US" altLang="ru-RU" sz="1800" dirty="0"/>
              <a:t> </a:t>
            </a:r>
            <a:r>
              <a:rPr lang="en-US" altLang="ru-RU" sz="1800" dirty="0" err="1"/>
              <a:t>pulpasini</a:t>
            </a:r>
            <a:r>
              <a:rPr lang="en-US" altLang="ru-RU" sz="1800" dirty="0"/>
              <a:t> (</a:t>
            </a:r>
            <a:r>
              <a:rPr lang="en-US" altLang="ru-RU" sz="1800" dirty="0" err="1"/>
              <a:t>pulpa</a:t>
            </a:r>
            <a:r>
              <a:rPr lang="en-US" altLang="ru-RU" sz="1800" dirty="0"/>
              <a:t> </a:t>
            </a:r>
            <a:r>
              <a:rPr lang="en-US" altLang="ru-RU" sz="1800" dirty="0" err="1"/>
              <a:t>dentis</a:t>
            </a:r>
            <a:r>
              <a:rPr lang="en-US" altLang="ru-RU" sz="1800" dirty="0"/>
              <a:t>) </a:t>
            </a:r>
            <a:r>
              <a:rPr lang="en-US" altLang="ru-RU" sz="1800" dirty="0" err="1"/>
              <a:t>hosil</a:t>
            </a:r>
            <a:r>
              <a:rPr lang="en-US" altLang="ru-RU" sz="1800" dirty="0"/>
              <a:t> </a:t>
            </a:r>
            <a:r>
              <a:rPr lang="en-US" altLang="ru-RU" sz="1800" dirty="0" err="1"/>
              <a:t>qiladi</a:t>
            </a:r>
            <a:r>
              <a:rPr lang="en-US" altLang="ru-RU" sz="1800" dirty="0"/>
              <a:t>.</a:t>
            </a:r>
            <a:r>
              <a:rPr lang="ru-RU" altLang="ru-RU" sz="1800" dirty="0"/>
              <a:t> </a:t>
            </a: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4" descr="https://www.mc-panaceya.ru/wp-content/uploads/2017/01/sistema-digestivo.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700269" y="2125266"/>
            <a:ext cx="2286618" cy="2711548"/>
          </a:xfrm>
          <a:prstGeom prst="rect">
            <a:avLst/>
          </a:prstGeom>
          <a:noFill/>
          <a:extLst>
            <a:ext uri="{909E8E84-426E-40DD-AFC4-6F175D3DCCD1}">
              <a14:hiddenFill xmlns:a14="http://schemas.microsoft.com/office/drawing/2010/main">
                <a:solidFill>
                  <a:srgbClr val="FFFFFF"/>
                </a:solidFill>
              </a14:hiddenFill>
            </a:ext>
          </a:extLst>
        </p:spPr>
      </p:pic>
      <p:sp>
        <p:nvSpPr>
          <p:cNvPr id="2" name="Заголовок 1"/>
          <p:cNvSpPr>
            <a:spLocks noGrp="1"/>
          </p:cNvSpPr>
          <p:nvPr>
            <p:ph type="title"/>
          </p:nvPr>
        </p:nvSpPr>
        <p:spPr/>
        <p:txBody>
          <a:bodyPr/>
          <a:lstStyle/>
          <a:p>
            <a:pPr algn="ctr"/>
            <a:r>
              <a:rPr lang="ru-RU" b="1" dirty="0" smtClean="0">
                <a:solidFill>
                  <a:schemeClr val="accent2">
                    <a:lumMod val="50000"/>
                  </a:schemeClr>
                </a:solidFill>
                <a:effectLst>
                  <a:outerShdw blurRad="38100" dist="38100" dir="2700000" algn="tl">
                    <a:srgbClr val="000000">
                      <a:alpha val="43137"/>
                    </a:srgbClr>
                  </a:outerShdw>
                </a:effectLst>
              </a:rPr>
              <a:t>Среда ЖКТ</a:t>
            </a:r>
            <a:endParaRPr lang="ru-RU" b="1" dirty="0">
              <a:solidFill>
                <a:schemeClr val="accent2">
                  <a:lumMod val="50000"/>
                </a:schemeClr>
              </a:solidFill>
              <a:effectLst>
                <a:outerShdw blurRad="38100" dist="38100" dir="2700000" algn="tl">
                  <a:srgbClr val="000000">
                    <a:alpha val="43137"/>
                  </a:srgbClr>
                </a:outerShdw>
              </a:effectLst>
            </a:endParaRPr>
          </a:p>
        </p:txBody>
      </p:sp>
      <p:pic>
        <p:nvPicPr>
          <p:cNvPr id="8194" name="Picture 2" descr="https://konspekta.net/lektsiiorgimg/baza2/647957756433.files/image006.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355367" y="2446240"/>
            <a:ext cx="4476167" cy="2306782"/>
          </a:xfrm>
          <a:prstGeom prst="rect">
            <a:avLst/>
          </a:prstGeom>
          <a:noFill/>
          <a:extLst>
            <a:ext uri="{909E8E84-426E-40DD-AFC4-6F175D3DCCD1}">
              <a14:hiddenFill xmlns:a14="http://schemas.microsoft.com/office/drawing/2010/main">
                <a:solidFill>
                  <a:srgbClr val="FFFFFF"/>
                </a:solidFill>
              </a14:hiddenFill>
            </a:ext>
          </a:extLst>
        </p:spPr>
      </p:pic>
      <p:pic>
        <p:nvPicPr>
          <p:cNvPr id="8196" name="Picture 4" descr="https://www.mc-panaceya.ru/wp-content/uploads/2017/01/sistema-digestivo.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0" y="2125266"/>
            <a:ext cx="2486631" cy="294873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81141617"/>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2" descr="https://med-explorer.ru/wp-content/uploads/2018/04/6ef4ac7ee1c6564b74b97daeab1e996f.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49042" y="857250"/>
            <a:ext cx="7315200" cy="512206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6471189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ru-RU" b="1" dirty="0" smtClean="0">
                <a:solidFill>
                  <a:schemeClr val="accent2">
                    <a:lumMod val="50000"/>
                  </a:schemeClr>
                </a:solidFill>
                <a:effectLst>
                  <a:outerShdw blurRad="38100" dist="38100" dir="2700000" algn="tl">
                    <a:srgbClr val="000000">
                      <a:alpha val="43137"/>
                    </a:srgbClr>
                  </a:outerShdw>
                </a:effectLst>
              </a:rPr>
              <a:t>Гастроскопия желудка</a:t>
            </a:r>
            <a:endParaRPr lang="ru-RU" b="1" dirty="0">
              <a:solidFill>
                <a:schemeClr val="accent2">
                  <a:lumMod val="50000"/>
                </a:schemeClr>
              </a:solidFill>
              <a:effectLst>
                <a:outerShdw blurRad="38100" dist="38100" dir="2700000" algn="tl">
                  <a:srgbClr val="000000">
                    <a:alpha val="43137"/>
                  </a:srgbClr>
                </a:outerShdw>
              </a:effectLst>
            </a:endParaRPr>
          </a:p>
        </p:txBody>
      </p:sp>
      <p:pic>
        <p:nvPicPr>
          <p:cNvPr id="3076" name="Picture 4" descr="https://uzibook.ru/wp-content/uploads/2019/08/dcb-245-ljiljana-ljepovic.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286000" y="2374005"/>
            <a:ext cx="4572000" cy="326440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69214071"/>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pPr algn="ctr"/>
            <a:r>
              <a:rPr lang="ru-RU" b="1" dirty="0">
                <a:solidFill>
                  <a:schemeClr val="accent2">
                    <a:lumMod val="50000"/>
                  </a:schemeClr>
                </a:solidFill>
                <a:effectLst>
                  <a:outerShdw blurRad="38100" dist="38100" dir="2700000" algn="tl">
                    <a:srgbClr val="000000">
                      <a:alpha val="43137"/>
                    </a:srgbClr>
                  </a:outerShdw>
                </a:effectLst>
              </a:rPr>
              <a:t>Г</a:t>
            </a:r>
            <a:r>
              <a:rPr lang="ru-RU" b="1" dirty="0" smtClean="0">
                <a:solidFill>
                  <a:schemeClr val="accent2">
                    <a:lumMod val="50000"/>
                  </a:schemeClr>
                </a:solidFill>
                <a:effectLst>
                  <a:outerShdw blurRad="38100" dist="38100" dir="2700000" algn="tl">
                    <a:srgbClr val="000000">
                      <a:alpha val="43137"/>
                    </a:srgbClr>
                  </a:outerShdw>
                </a:effectLst>
              </a:rPr>
              <a:t>астроскопия </a:t>
            </a:r>
            <a:r>
              <a:rPr lang="ru-RU" b="1" dirty="0">
                <a:solidFill>
                  <a:schemeClr val="accent2">
                    <a:lumMod val="50000"/>
                  </a:schemeClr>
                </a:solidFill>
                <a:effectLst>
                  <a:outerShdw blurRad="38100" dist="38100" dir="2700000" algn="tl">
                    <a:srgbClr val="000000">
                      <a:alpha val="43137"/>
                    </a:srgbClr>
                  </a:outerShdw>
                </a:effectLst>
              </a:rPr>
              <a:t>с </a:t>
            </a:r>
            <a:r>
              <a:rPr lang="ru-RU" b="1" dirty="0" err="1">
                <a:solidFill>
                  <a:schemeClr val="accent2">
                    <a:lumMod val="50000"/>
                  </a:schemeClr>
                </a:solidFill>
                <a:effectLst>
                  <a:outerShdw blurRad="38100" dist="38100" dir="2700000" algn="tl">
                    <a:srgbClr val="000000">
                      <a:alpha val="43137"/>
                    </a:srgbClr>
                  </a:outerShdw>
                </a:effectLst>
              </a:rPr>
              <a:t>седацией</a:t>
            </a:r>
            <a:r>
              <a:rPr lang="ru-RU" b="1" dirty="0">
                <a:solidFill>
                  <a:schemeClr val="accent2">
                    <a:lumMod val="50000"/>
                  </a:schemeClr>
                </a:solidFill>
                <a:effectLst>
                  <a:outerShdw blurRad="38100" dist="38100" dir="2700000" algn="tl">
                    <a:srgbClr val="000000">
                      <a:alpha val="43137"/>
                    </a:srgbClr>
                  </a:outerShdw>
                </a:effectLst>
              </a:rPr>
              <a:t> (во сне)</a:t>
            </a:r>
            <a:r>
              <a:rPr lang="ru-RU" b="1" dirty="0"/>
              <a:t/>
            </a:r>
            <a:br>
              <a:rPr lang="ru-RU" b="1" dirty="0"/>
            </a:br>
            <a:endParaRPr lang="ru-RU" dirty="0"/>
          </a:p>
        </p:txBody>
      </p:sp>
      <p:pic>
        <p:nvPicPr>
          <p:cNvPr id="10242" name="Picture 2" descr="http://fgds-gid.ru/wp-content/uploads/2017/11/82cfc2d42ae8567973219d88d0c867d8-e1511694890262.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305406" y="2377405"/>
            <a:ext cx="4533189" cy="302212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99855534"/>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09599" y="304800"/>
            <a:ext cx="7886700" cy="994172"/>
          </a:xfrm>
        </p:spPr>
        <p:txBody>
          <a:bodyPr>
            <a:normAutofit fontScale="90000"/>
          </a:bodyPr>
          <a:lstStyle/>
          <a:p>
            <a:pPr algn="ctr"/>
            <a:r>
              <a:rPr lang="ru-RU" b="1" dirty="0" smtClean="0">
                <a:solidFill>
                  <a:schemeClr val="accent2">
                    <a:lumMod val="50000"/>
                  </a:schemeClr>
                </a:solidFill>
                <a:effectLst>
                  <a:outerShdw blurRad="38100" dist="38100" dir="2700000" algn="tl">
                    <a:srgbClr val="000000">
                      <a:alpha val="43137"/>
                    </a:srgbClr>
                  </a:outerShdw>
                </a:effectLst>
              </a:rPr>
              <a:t>Лабораторная диагностика </a:t>
            </a:r>
            <a:r>
              <a:rPr lang="ru-RU" b="1" dirty="0">
                <a:solidFill>
                  <a:schemeClr val="accent2">
                    <a:lumMod val="50000"/>
                  </a:schemeClr>
                </a:solidFill>
                <a:effectLst>
                  <a:outerShdw blurRad="38100" dist="38100" dir="2700000" algn="tl">
                    <a:srgbClr val="000000">
                      <a:alpha val="43137"/>
                    </a:srgbClr>
                  </a:outerShdw>
                </a:effectLst>
              </a:rPr>
              <a:t>состояния желудочно-кишечного тракта</a:t>
            </a:r>
            <a:r>
              <a:rPr lang="ru-RU" b="1" dirty="0"/>
              <a:t/>
            </a:r>
            <a:br>
              <a:rPr lang="ru-RU" b="1" dirty="0"/>
            </a:br>
            <a:endParaRPr lang="ru-RU" dirty="0"/>
          </a:p>
        </p:txBody>
      </p:sp>
      <p:sp>
        <p:nvSpPr>
          <p:cNvPr id="3" name="Объект 2"/>
          <p:cNvSpPr>
            <a:spLocks noGrp="1"/>
          </p:cNvSpPr>
          <p:nvPr>
            <p:ph idx="1"/>
          </p:nvPr>
        </p:nvSpPr>
        <p:spPr/>
        <p:txBody>
          <a:bodyPr>
            <a:normAutofit fontScale="92500" lnSpcReduction="10000"/>
          </a:bodyPr>
          <a:lstStyle/>
          <a:p>
            <a:endParaRPr lang="ru-RU" dirty="0" smtClean="0"/>
          </a:p>
          <a:p>
            <a:r>
              <a:rPr lang="ru-RU" dirty="0" err="1" smtClean="0"/>
              <a:t>Пепсиноген</a:t>
            </a:r>
            <a:r>
              <a:rPr lang="ru-RU" dirty="0" smtClean="0"/>
              <a:t> </a:t>
            </a:r>
            <a:r>
              <a:rPr lang="en-US" dirty="0" smtClean="0"/>
              <a:t>I </a:t>
            </a:r>
            <a:endParaRPr lang="ru-RU" dirty="0" smtClean="0"/>
          </a:p>
          <a:p>
            <a:r>
              <a:rPr lang="ru-RU" dirty="0"/>
              <a:t> </a:t>
            </a:r>
            <a:r>
              <a:rPr lang="ru-RU" dirty="0" err="1"/>
              <a:t>Пепсиноген</a:t>
            </a:r>
            <a:r>
              <a:rPr lang="ru-RU" dirty="0"/>
              <a:t> </a:t>
            </a:r>
            <a:r>
              <a:rPr lang="en-US" dirty="0"/>
              <a:t>II </a:t>
            </a:r>
            <a:endParaRPr lang="ru-RU" dirty="0" smtClean="0"/>
          </a:p>
          <a:p>
            <a:r>
              <a:rPr lang="ru-RU" dirty="0" smtClean="0"/>
              <a:t>Гастрин-17 </a:t>
            </a:r>
            <a:r>
              <a:rPr lang="ru-RU" dirty="0"/>
              <a:t>базальный (натощак)  </a:t>
            </a:r>
          </a:p>
          <a:p>
            <a:r>
              <a:rPr lang="ru-RU" dirty="0"/>
              <a:t>Гастрин-17 </a:t>
            </a:r>
            <a:r>
              <a:rPr lang="ru-RU" dirty="0" smtClean="0"/>
              <a:t>стимулированный</a:t>
            </a:r>
            <a:endParaRPr lang="ru-RU" dirty="0"/>
          </a:p>
          <a:p>
            <a:r>
              <a:rPr lang="en-US" dirty="0"/>
              <a:t>H. pylori IgG - </a:t>
            </a:r>
            <a:r>
              <a:rPr lang="ru-RU" dirty="0" err="1"/>
              <a:t>Ед</a:t>
            </a:r>
            <a:r>
              <a:rPr lang="ru-RU" dirty="0"/>
              <a:t> </a:t>
            </a:r>
          </a:p>
          <a:p>
            <a:endParaRPr lang="ru-RU" dirty="0" smtClean="0"/>
          </a:p>
          <a:p>
            <a:pPr marL="0" indent="0" algn="just">
              <a:buNone/>
            </a:pPr>
            <a:r>
              <a:rPr lang="ru-RU" dirty="0" smtClean="0"/>
              <a:t>Данная лабораторная диагностика позволит </a:t>
            </a:r>
            <a:r>
              <a:rPr lang="ru-RU" dirty="0"/>
              <a:t>выявить наличие </a:t>
            </a:r>
            <a:r>
              <a:rPr lang="ru-RU" dirty="0" err="1"/>
              <a:t>Helicobacter</a:t>
            </a:r>
            <a:r>
              <a:rPr lang="ru-RU" dirty="0"/>
              <a:t> </a:t>
            </a:r>
            <a:r>
              <a:rPr lang="ru-RU" dirty="0" err="1"/>
              <a:t>pylori</a:t>
            </a:r>
            <a:r>
              <a:rPr lang="ru-RU" dirty="0"/>
              <a:t>—ассоциированного гастрита, определить локализацию патологического процесса в желудке (</a:t>
            </a:r>
            <a:r>
              <a:rPr lang="ru-RU" dirty="0" err="1"/>
              <a:t>антральный</a:t>
            </a:r>
            <a:r>
              <a:rPr lang="ru-RU" dirty="0"/>
              <a:t> отдел, тело желудка) и оценить характер изменений (является ли гастрит атрофическим</a:t>
            </a:r>
            <a:r>
              <a:rPr lang="ru-RU" dirty="0" smtClean="0"/>
              <a:t>).</a:t>
            </a:r>
            <a:endParaRPr lang="ru-RU" dirty="0"/>
          </a:p>
        </p:txBody>
      </p:sp>
      <p:pic>
        <p:nvPicPr>
          <p:cNvPr id="5122" name="Picture 2" descr="https://mybex66.ru/storage/0_bench-to-bedside_9af67466.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976350" y="2125267"/>
            <a:ext cx="2906639" cy="193775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71109306"/>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2" name="Picture 4" descr="http://mgmed.ru/cache/thumbs/ecommerce/QNF3FCk3/medtronickapsulnayaendoskopiya.jpe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61777" y="2159367"/>
            <a:ext cx="4317801" cy="2871338"/>
          </a:xfrm>
          <a:prstGeom prst="rect">
            <a:avLst/>
          </a:prstGeom>
          <a:noFill/>
          <a:extLst>
            <a:ext uri="{909E8E84-426E-40DD-AFC4-6F175D3DCCD1}">
              <a14:hiddenFill xmlns:a14="http://schemas.microsoft.com/office/drawing/2010/main">
                <a:solidFill>
                  <a:srgbClr val="FFFFFF"/>
                </a:solidFill>
              </a14:hiddenFill>
            </a:ext>
          </a:extLst>
        </p:spPr>
      </p:pic>
      <p:pic>
        <p:nvPicPr>
          <p:cNvPr id="2054" name="Picture 6" descr="https://citimed56.ru/wp-content/uploads/2017/01/foto.gif"/>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978730" y="2508490"/>
            <a:ext cx="3972296" cy="2333410"/>
          </a:xfrm>
          <a:prstGeom prst="rect">
            <a:avLst/>
          </a:prstGeom>
          <a:noFill/>
          <a:extLst>
            <a:ext uri="{909E8E84-426E-40DD-AFC4-6F175D3DCCD1}">
              <a14:hiddenFill xmlns:a14="http://schemas.microsoft.com/office/drawing/2010/main">
                <a:solidFill>
                  <a:srgbClr val="FFFFFF"/>
                </a:solidFill>
              </a14:hiddenFill>
            </a:ext>
          </a:extLst>
        </p:spPr>
      </p:pic>
      <p:sp>
        <p:nvSpPr>
          <p:cNvPr id="4" name="Прямоугольник 3"/>
          <p:cNvSpPr/>
          <p:nvPr/>
        </p:nvSpPr>
        <p:spPr>
          <a:xfrm>
            <a:off x="1981200" y="626658"/>
            <a:ext cx="4724563" cy="553998"/>
          </a:xfrm>
          <a:prstGeom prst="rect">
            <a:avLst/>
          </a:prstGeom>
        </p:spPr>
        <p:txBody>
          <a:bodyPr wrap="none">
            <a:spAutoFit/>
          </a:bodyPr>
          <a:lstStyle/>
          <a:p>
            <a:r>
              <a:rPr lang="ru-RU" sz="3000" dirty="0">
                <a:solidFill>
                  <a:schemeClr val="accent2">
                    <a:lumMod val="50000"/>
                  </a:schemeClr>
                </a:solidFill>
                <a:effectLst>
                  <a:outerShdw blurRad="38100" dist="38100" dir="2700000" algn="tl">
                    <a:srgbClr val="000000">
                      <a:alpha val="43137"/>
                    </a:srgbClr>
                  </a:outerShdw>
                </a:effectLst>
                <a:latin typeface="Helvetica" panose="020B0604020202020204" pitchFamily="34" charset="0"/>
              </a:rPr>
              <a:t>Капсульная </a:t>
            </a:r>
            <a:r>
              <a:rPr lang="ru-RU" sz="3000" dirty="0">
                <a:solidFill>
                  <a:schemeClr val="accent2">
                    <a:lumMod val="50000"/>
                  </a:schemeClr>
                </a:solidFill>
                <a:effectLst>
                  <a:outerShdw blurRad="38100" dist="38100" dir="2700000" algn="tl">
                    <a:srgbClr val="000000">
                      <a:alpha val="43137"/>
                    </a:srgbClr>
                  </a:outerShdw>
                </a:effectLst>
                <a:latin typeface="Helvetica" panose="020B0604020202020204" pitchFamily="34" charset="0"/>
              </a:rPr>
              <a:t>гастроскопия</a:t>
            </a:r>
            <a:endParaRPr lang="ru-RU" sz="3000" dirty="0">
              <a:solidFill>
                <a:schemeClr val="accent2">
                  <a:lumMod val="50000"/>
                </a:schemeClr>
              </a:solidFill>
              <a:effectLst>
                <a:outerShdw blurRad="38100" dist="38100" dir="2700000" algn="tl">
                  <a:srgbClr val="000000">
                    <a:alpha val="43137"/>
                  </a:srgbClr>
                </a:outerShdw>
              </a:effectLst>
            </a:endParaRPr>
          </a:p>
        </p:txBody>
      </p:sp>
      <p:pic>
        <p:nvPicPr>
          <p:cNvPr id="2056" name="Picture 8" descr="http://eurodon61.ru/images/videocap/Orig.src_.Susanne.Posel_.Daily_.News-pillcam004.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109855" y="4662915"/>
            <a:ext cx="2206739" cy="133783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59747040"/>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descr="https://xn--90ad9d.xn--p1ai/wp-content/uploads/2019/08/75003898654dc36cd2beb158c3c8c48b.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27519" y="1920062"/>
            <a:ext cx="4604702" cy="3069801"/>
          </a:xfrm>
          <a:prstGeom prst="rect">
            <a:avLst/>
          </a:prstGeom>
          <a:noFill/>
          <a:extLst>
            <a:ext uri="{909E8E84-426E-40DD-AFC4-6F175D3DCCD1}">
              <a14:hiddenFill xmlns:a14="http://schemas.microsoft.com/office/drawing/2010/main">
                <a:solidFill>
                  <a:srgbClr val="FFFFFF"/>
                </a:solidFill>
              </a14:hiddenFill>
            </a:ext>
          </a:extLst>
        </p:spPr>
      </p:pic>
      <p:sp>
        <p:nvSpPr>
          <p:cNvPr id="4" name="Прямоугольник 3"/>
          <p:cNvSpPr/>
          <p:nvPr/>
        </p:nvSpPr>
        <p:spPr>
          <a:xfrm>
            <a:off x="1388831" y="609600"/>
            <a:ext cx="5960286" cy="415498"/>
          </a:xfrm>
          <a:prstGeom prst="rect">
            <a:avLst/>
          </a:prstGeom>
        </p:spPr>
        <p:txBody>
          <a:bodyPr wrap="none">
            <a:spAutoFit/>
          </a:bodyPr>
          <a:lstStyle/>
          <a:p>
            <a:r>
              <a:rPr lang="ru-RU" sz="2100" b="1" dirty="0">
                <a:solidFill>
                  <a:schemeClr val="accent2">
                    <a:lumMod val="50000"/>
                  </a:schemeClr>
                </a:solidFill>
                <a:effectLst>
                  <a:outerShdw blurRad="38100" dist="38100" dir="2700000" algn="tl">
                    <a:srgbClr val="000000">
                      <a:alpha val="43137"/>
                    </a:srgbClr>
                  </a:outerShdw>
                </a:effectLst>
                <a:latin typeface="+mj-lt"/>
              </a:rPr>
              <a:t>Дыхательный тест на </a:t>
            </a:r>
            <a:r>
              <a:rPr lang="ru-RU" sz="2100" b="1" dirty="0" err="1">
                <a:solidFill>
                  <a:schemeClr val="accent2">
                    <a:lumMod val="50000"/>
                  </a:schemeClr>
                </a:solidFill>
                <a:effectLst>
                  <a:outerShdw blurRad="38100" dist="38100" dir="2700000" algn="tl">
                    <a:srgbClr val="000000">
                      <a:alpha val="43137"/>
                    </a:srgbClr>
                  </a:outerShdw>
                </a:effectLst>
                <a:latin typeface="+mj-lt"/>
              </a:rPr>
              <a:t>хеликобактер</a:t>
            </a:r>
            <a:r>
              <a:rPr lang="ru-RU" sz="2100" b="1" dirty="0">
                <a:solidFill>
                  <a:schemeClr val="accent2">
                    <a:lumMod val="50000"/>
                  </a:schemeClr>
                </a:solidFill>
                <a:effectLst>
                  <a:outerShdw blurRad="38100" dist="38100" dir="2700000" algn="tl">
                    <a:srgbClr val="000000">
                      <a:alpha val="43137"/>
                    </a:srgbClr>
                  </a:outerShdw>
                </a:effectLst>
                <a:latin typeface="+mj-lt"/>
              </a:rPr>
              <a:t> </a:t>
            </a:r>
            <a:r>
              <a:rPr lang="ru-RU" sz="2100" b="1" dirty="0" err="1">
                <a:solidFill>
                  <a:schemeClr val="accent2">
                    <a:lumMod val="50000"/>
                  </a:schemeClr>
                </a:solidFill>
                <a:effectLst>
                  <a:outerShdw blurRad="38100" dist="38100" dir="2700000" algn="tl">
                    <a:srgbClr val="000000">
                      <a:alpha val="43137"/>
                    </a:srgbClr>
                  </a:outerShdw>
                </a:effectLst>
                <a:latin typeface="+mj-lt"/>
              </a:rPr>
              <a:t>пилори</a:t>
            </a:r>
            <a:endParaRPr lang="ru-RU" sz="2100" b="1" dirty="0">
              <a:solidFill>
                <a:schemeClr val="accent2">
                  <a:lumMod val="50000"/>
                </a:schemeClr>
              </a:solidFill>
              <a:effectLst>
                <a:outerShdw blurRad="38100" dist="38100" dir="2700000" algn="tl">
                  <a:srgbClr val="000000">
                    <a:alpha val="43137"/>
                  </a:srgbClr>
                </a:outerShdw>
              </a:effectLst>
              <a:latin typeface="+mj-lt"/>
            </a:endParaRPr>
          </a:p>
        </p:txBody>
      </p:sp>
      <p:pic>
        <p:nvPicPr>
          <p:cNvPr id="7172" name="Picture 4" descr="https://img.uccvs2016.org/img/yazvenniygastritoteroziikyazve_1DFA11AF.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369632" y="4137439"/>
            <a:ext cx="1774368" cy="849923"/>
          </a:xfrm>
          <a:prstGeom prst="rect">
            <a:avLst/>
          </a:prstGeom>
          <a:noFill/>
          <a:extLst>
            <a:ext uri="{909E8E84-426E-40DD-AFC4-6F175D3DCCD1}">
              <a14:hiddenFill xmlns:a14="http://schemas.microsoft.com/office/drawing/2010/main">
                <a:solidFill>
                  <a:srgbClr val="FFFFFF"/>
                </a:solidFill>
              </a14:hiddenFill>
            </a:ext>
          </a:extLst>
        </p:spPr>
      </p:pic>
      <p:pic>
        <p:nvPicPr>
          <p:cNvPr id="7174" name="Picture 6" descr="https://kinoeda.com/wp-content/uploads/2016/04/unnamed-21.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17353" y="1694461"/>
            <a:ext cx="1343981" cy="1075185"/>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6" descr="https://kinoeda.com/wp-content/uploads/2016/04/unnamed-21.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64607" y="2855507"/>
            <a:ext cx="1343981" cy="1075185"/>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6" descr="https://kinoeda.com/wp-content/uploads/2016/04/unnamed-21.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27008" y="4016555"/>
            <a:ext cx="1343981" cy="1075185"/>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4" descr="https://img.uccvs2016.org/img/yazvenniygastritoteroziikyazve_1DFA11AF.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305802" y="3063658"/>
            <a:ext cx="1774368" cy="849923"/>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4" descr="https://img.uccvs2016.org/img/yazvenniygastritoteroziikyazve_1DFA11AF.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215253" y="1919723"/>
            <a:ext cx="1774368" cy="84992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34180414"/>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33400" y="1524000"/>
            <a:ext cx="7886700" cy="994172"/>
          </a:xfrm>
        </p:spPr>
        <p:txBody>
          <a:bodyPr>
            <a:normAutofit fontScale="90000"/>
          </a:bodyPr>
          <a:lstStyle/>
          <a:p>
            <a:pPr algn="ctr"/>
            <a:r>
              <a:rPr lang="ru-RU" sz="1800" b="1" dirty="0">
                <a:solidFill>
                  <a:schemeClr val="accent2">
                    <a:lumMod val="50000"/>
                  </a:schemeClr>
                </a:solidFill>
                <a:effectLst>
                  <a:outerShdw blurRad="38100" dist="38100" dir="2700000" algn="tl">
                    <a:srgbClr val="000000">
                      <a:alpha val="43137"/>
                    </a:srgbClr>
                  </a:outerShdw>
                </a:effectLst>
              </a:rPr>
              <a:t>Экспресс тест для </a:t>
            </a:r>
            <a:r>
              <a:rPr lang="ru-RU" sz="1800" b="1" dirty="0" err="1">
                <a:solidFill>
                  <a:schemeClr val="accent2">
                    <a:lumMod val="50000"/>
                  </a:schemeClr>
                </a:solidFill>
                <a:effectLst>
                  <a:outerShdw blurRad="38100" dist="38100" dir="2700000" algn="tl">
                    <a:srgbClr val="000000">
                      <a:alpha val="43137"/>
                    </a:srgbClr>
                  </a:outerShdw>
                </a:effectLst>
              </a:rPr>
              <a:t>иммунохроматографического</a:t>
            </a:r>
            <a:r>
              <a:rPr lang="ru-RU" sz="1800" b="1" dirty="0">
                <a:solidFill>
                  <a:schemeClr val="accent2">
                    <a:lumMod val="50000"/>
                  </a:schemeClr>
                </a:solidFill>
                <a:effectLst>
                  <a:outerShdw blurRad="38100" dist="38100" dir="2700000" algn="tl">
                    <a:srgbClr val="000000">
                      <a:alpha val="43137"/>
                    </a:srgbClr>
                  </a:outerShdw>
                </a:effectLst>
              </a:rPr>
              <a:t> быстрого выявления антител к </a:t>
            </a:r>
            <a:r>
              <a:rPr lang="ru-RU" sz="1800" b="1" dirty="0" err="1">
                <a:solidFill>
                  <a:schemeClr val="accent2">
                    <a:lumMod val="50000"/>
                  </a:schemeClr>
                </a:solidFill>
                <a:effectLst>
                  <a:outerShdw blurRad="38100" dist="38100" dir="2700000" algn="tl">
                    <a:srgbClr val="000000">
                      <a:alpha val="43137"/>
                    </a:srgbClr>
                  </a:outerShdw>
                </a:effectLst>
              </a:rPr>
              <a:t>Helicobacter</a:t>
            </a:r>
            <a:r>
              <a:rPr lang="ru-RU" sz="1800" b="1" dirty="0">
                <a:solidFill>
                  <a:schemeClr val="accent2">
                    <a:lumMod val="50000"/>
                  </a:schemeClr>
                </a:solidFill>
                <a:effectLst>
                  <a:outerShdw blurRad="38100" dist="38100" dir="2700000" algn="tl">
                    <a:srgbClr val="000000">
                      <a:alpha val="43137"/>
                    </a:srgbClr>
                  </a:outerShdw>
                </a:effectLst>
              </a:rPr>
              <a:t> </a:t>
            </a:r>
            <a:r>
              <a:rPr lang="ru-RU" sz="1800" b="1" dirty="0" err="1">
                <a:solidFill>
                  <a:schemeClr val="accent2">
                    <a:lumMod val="50000"/>
                  </a:schemeClr>
                </a:solidFill>
                <a:effectLst>
                  <a:outerShdw blurRad="38100" dist="38100" dir="2700000" algn="tl">
                    <a:srgbClr val="000000">
                      <a:alpha val="43137"/>
                    </a:srgbClr>
                  </a:outerShdw>
                </a:effectLst>
              </a:rPr>
              <a:t>Pylori</a:t>
            </a:r>
            <a:r>
              <a:rPr lang="ru-RU" sz="1800" b="1" dirty="0">
                <a:solidFill>
                  <a:schemeClr val="accent2">
                    <a:lumMod val="50000"/>
                  </a:schemeClr>
                </a:solidFill>
                <a:effectLst>
                  <a:outerShdw blurRad="38100" dist="38100" dir="2700000" algn="tl">
                    <a:srgbClr val="000000">
                      <a:alpha val="43137"/>
                    </a:srgbClr>
                  </a:outerShdw>
                </a:effectLst>
              </a:rPr>
              <a:t> (</a:t>
            </a:r>
            <a:r>
              <a:rPr lang="ru-RU" sz="1800" b="1" dirty="0" err="1">
                <a:solidFill>
                  <a:schemeClr val="accent2">
                    <a:lumMod val="50000"/>
                  </a:schemeClr>
                </a:solidFill>
                <a:effectLst>
                  <a:outerShdw blurRad="38100" dist="38100" dir="2700000" algn="tl">
                    <a:srgbClr val="000000">
                      <a:alpha val="43137"/>
                    </a:srgbClr>
                  </a:outerShdw>
                </a:effectLst>
              </a:rPr>
              <a:t>H.pylori</a:t>
            </a:r>
            <a:r>
              <a:rPr lang="ru-RU" sz="1800" b="1" dirty="0">
                <a:solidFill>
                  <a:schemeClr val="accent2">
                    <a:lumMod val="50000"/>
                  </a:schemeClr>
                </a:solidFill>
                <a:effectLst>
                  <a:outerShdw blurRad="38100" dist="38100" dir="2700000" algn="tl">
                    <a:srgbClr val="000000">
                      <a:alpha val="43137"/>
                    </a:srgbClr>
                  </a:outerShdw>
                </a:effectLst>
              </a:rPr>
              <a:t>) в цельной крови в домашних условиях. Профессиональных навыков и дополнительного оборудования не требуется.</a:t>
            </a:r>
          </a:p>
        </p:txBody>
      </p:sp>
      <p:pic>
        <p:nvPicPr>
          <p:cNvPr id="6146" name="Picture 2" descr="Тест на Язву желудка/гастрит Helicobacter Pylori - ООО &quot;МЕД-ЭКСПРЕСС-ДИАГНОСТИКА&quot; в Москве"/>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5800" y="2895600"/>
            <a:ext cx="7143750" cy="338613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4989351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5602" name="Rectangle 2"/>
          <p:cNvSpPr>
            <a:spLocks noGrp="1" noChangeArrowheads="1"/>
          </p:cNvSpPr>
          <p:nvPr>
            <p:ph type="title"/>
          </p:nvPr>
        </p:nvSpPr>
        <p:spPr>
          <a:xfrm>
            <a:off x="2160587" y="533400"/>
            <a:ext cx="6347713" cy="1320800"/>
          </a:xfrm>
        </p:spPr>
        <p:txBody>
          <a:bodyPr/>
          <a:lstStyle/>
          <a:p>
            <a:r>
              <a:rPr lang="en-US" altLang="ru-RU" dirty="0" err="1"/>
              <a:t>So’lak</a:t>
            </a:r>
            <a:r>
              <a:rPr lang="en-US" altLang="ru-RU" dirty="0"/>
              <a:t> </a:t>
            </a:r>
            <a:r>
              <a:rPr lang="en-US" altLang="ru-RU" dirty="0" err="1"/>
              <a:t>bezlar</a:t>
            </a:r>
            <a:r>
              <a:rPr lang="ru-RU" altLang="ru-RU" dirty="0"/>
              <a:t> </a:t>
            </a:r>
          </a:p>
        </p:txBody>
      </p:sp>
      <p:sp>
        <p:nvSpPr>
          <p:cNvPr id="25603" name="Rectangle 3"/>
          <p:cNvSpPr>
            <a:spLocks noGrp="1" noChangeArrowheads="1"/>
          </p:cNvSpPr>
          <p:nvPr>
            <p:ph idx="1"/>
          </p:nvPr>
        </p:nvSpPr>
        <p:spPr>
          <a:xfrm>
            <a:off x="3886200" y="1752600"/>
            <a:ext cx="3276600" cy="4648200"/>
          </a:xfrm>
        </p:spPr>
        <p:txBody>
          <a:bodyPr/>
          <a:lstStyle/>
          <a:p>
            <a:pPr marL="0" indent="0" algn="just">
              <a:lnSpc>
                <a:spcPct val="90000"/>
              </a:lnSpc>
              <a:buNone/>
            </a:pPr>
            <a:r>
              <a:rPr lang="en-US" altLang="ru-RU" dirty="0" err="1"/>
              <a:t>Og’iz</a:t>
            </a:r>
            <a:r>
              <a:rPr lang="en-US" altLang="ru-RU" dirty="0"/>
              <a:t> </a:t>
            </a:r>
            <a:r>
              <a:rPr lang="en-US" altLang="ru-RU" dirty="0" err="1"/>
              <a:t>bo’shlig’ida</a:t>
            </a:r>
            <a:r>
              <a:rPr lang="en-US" altLang="ru-RU" dirty="0"/>
              <a:t> </a:t>
            </a:r>
            <a:r>
              <a:rPr lang="en-US" altLang="ru-RU" dirty="0" err="1"/>
              <a:t>uch</a:t>
            </a:r>
            <a:r>
              <a:rPr lang="en-US" altLang="ru-RU" dirty="0"/>
              <a:t> </a:t>
            </a:r>
            <a:r>
              <a:rPr lang="en-US" altLang="ru-RU" dirty="0" err="1"/>
              <a:t>juft</a:t>
            </a:r>
            <a:r>
              <a:rPr lang="en-US" altLang="ru-RU" dirty="0"/>
              <a:t> </a:t>
            </a:r>
            <a:r>
              <a:rPr lang="en-US" altLang="ru-RU" dirty="0" err="1"/>
              <a:t>yirik</a:t>
            </a:r>
            <a:r>
              <a:rPr lang="en-US" altLang="ru-RU" dirty="0"/>
              <a:t> </a:t>
            </a:r>
            <a:r>
              <a:rPr lang="en-US" altLang="ru-RU" dirty="0" err="1"/>
              <a:t>bo’lak</a:t>
            </a:r>
            <a:r>
              <a:rPr lang="en-US" altLang="ru-RU" dirty="0"/>
              <a:t> </a:t>
            </a:r>
            <a:r>
              <a:rPr lang="en-US" altLang="ru-RU" dirty="0" err="1"/>
              <a:t>bezi</a:t>
            </a:r>
            <a:r>
              <a:rPr lang="en-US" altLang="ru-RU" dirty="0"/>
              <a:t>; </a:t>
            </a:r>
            <a:r>
              <a:rPr lang="en-US" altLang="ru-RU" dirty="0" err="1"/>
              <a:t>quloq</a:t>
            </a:r>
            <a:r>
              <a:rPr lang="en-US" altLang="ru-RU" dirty="0"/>
              <a:t> </a:t>
            </a:r>
            <a:r>
              <a:rPr lang="en-US" altLang="ru-RU" dirty="0" err="1"/>
              <a:t>oldi</a:t>
            </a:r>
            <a:r>
              <a:rPr lang="en-US" altLang="ru-RU" dirty="0"/>
              <a:t> (I), jag’ </a:t>
            </a:r>
            <a:r>
              <a:rPr lang="en-US" altLang="ru-RU" dirty="0" err="1"/>
              <a:t>osti</a:t>
            </a:r>
            <a:r>
              <a:rPr lang="en-US" altLang="ru-RU" dirty="0"/>
              <a:t> (II) </a:t>
            </a:r>
            <a:r>
              <a:rPr lang="en-US" altLang="ru-RU" dirty="0" err="1"/>
              <a:t>va</a:t>
            </a:r>
            <a:r>
              <a:rPr lang="en-US" altLang="ru-RU" dirty="0"/>
              <a:t> </a:t>
            </a:r>
            <a:r>
              <a:rPr lang="en-US" altLang="ru-RU" dirty="0" err="1"/>
              <a:t>til</a:t>
            </a:r>
            <a:r>
              <a:rPr lang="en-US" altLang="ru-RU" dirty="0"/>
              <a:t> </a:t>
            </a:r>
            <a:r>
              <a:rPr lang="en-US" altLang="ru-RU" dirty="0" err="1"/>
              <a:t>osti</a:t>
            </a:r>
            <a:r>
              <a:rPr lang="en-US" altLang="ru-RU" dirty="0"/>
              <a:t> (III) </a:t>
            </a:r>
            <a:r>
              <a:rPr lang="en-US" altLang="ru-RU" dirty="0" err="1"/>
              <a:t>bezlari</a:t>
            </a:r>
            <a:r>
              <a:rPr lang="en-US" altLang="ru-RU" dirty="0"/>
              <a:t>, </a:t>
            </a:r>
            <a:r>
              <a:rPr lang="en-US" altLang="ru-RU" dirty="0" err="1"/>
              <a:t>shuningdek</a:t>
            </a:r>
            <a:r>
              <a:rPr lang="en-US" altLang="ru-RU" dirty="0"/>
              <a:t> </a:t>
            </a:r>
            <a:r>
              <a:rPr lang="en-US" altLang="ru-RU" dirty="0" err="1"/>
              <a:t>til</a:t>
            </a:r>
            <a:r>
              <a:rPr lang="en-US" altLang="ru-RU" dirty="0"/>
              <a:t> </a:t>
            </a:r>
            <a:r>
              <a:rPr lang="en-US" altLang="ru-RU" dirty="0" err="1"/>
              <a:t>yuzasida</a:t>
            </a:r>
            <a:r>
              <a:rPr lang="en-US" altLang="ru-RU" dirty="0"/>
              <a:t> </a:t>
            </a:r>
            <a:r>
              <a:rPr lang="en-US" altLang="ru-RU" dirty="0" err="1"/>
              <a:t>va</a:t>
            </a:r>
            <a:r>
              <a:rPr lang="en-US" altLang="ru-RU" dirty="0"/>
              <a:t> </a:t>
            </a:r>
            <a:r>
              <a:rPr lang="en-US" altLang="ru-RU" dirty="0" err="1"/>
              <a:t>tanglay</a:t>
            </a:r>
            <a:r>
              <a:rPr lang="en-US" altLang="ru-RU" dirty="0"/>
              <a:t> </a:t>
            </a:r>
            <a:r>
              <a:rPr lang="en-US" altLang="ru-RU" dirty="0" err="1"/>
              <a:t>bilan</a:t>
            </a:r>
            <a:r>
              <a:rPr lang="en-US" altLang="ru-RU" dirty="0"/>
              <a:t> </a:t>
            </a:r>
            <a:r>
              <a:rPr lang="en-US" altLang="ru-RU" dirty="0" err="1"/>
              <a:t>yuzning</a:t>
            </a:r>
            <a:r>
              <a:rPr lang="en-US" altLang="ru-RU" dirty="0"/>
              <a:t> </a:t>
            </a:r>
            <a:r>
              <a:rPr lang="en-US" altLang="ru-RU" dirty="0" err="1"/>
              <a:t>shilliq</a:t>
            </a:r>
            <a:r>
              <a:rPr lang="en-US" altLang="ru-RU" dirty="0"/>
              <a:t> </a:t>
            </a:r>
            <a:r>
              <a:rPr lang="en-US" altLang="ru-RU" dirty="0" err="1"/>
              <a:t>pardalarida</a:t>
            </a:r>
            <a:r>
              <a:rPr lang="en-US" altLang="ru-RU" dirty="0"/>
              <a:t> </a:t>
            </a:r>
            <a:r>
              <a:rPr lang="en-US" altLang="ru-RU" dirty="0" err="1"/>
              <a:t>joylashgan</a:t>
            </a:r>
            <a:r>
              <a:rPr lang="en-US" altLang="ru-RU" dirty="0"/>
              <a:t> </a:t>
            </a:r>
            <a:r>
              <a:rPr lang="en-US" altLang="ru-RU" dirty="0" err="1"/>
              <a:t>ko’pincha</a:t>
            </a:r>
            <a:r>
              <a:rPr lang="en-US" altLang="ru-RU" dirty="0"/>
              <a:t> </a:t>
            </a:r>
            <a:r>
              <a:rPr lang="en-US" altLang="ru-RU" dirty="0" err="1"/>
              <a:t>mayda</a:t>
            </a:r>
            <a:r>
              <a:rPr lang="en-US" altLang="ru-RU" dirty="0"/>
              <a:t> </a:t>
            </a:r>
            <a:r>
              <a:rPr lang="en-US" altLang="ru-RU" dirty="0" err="1"/>
              <a:t>bezlarning</a:t>
            </a:r>
            <a:r>
              <a:rPr lang="en-US" altLang="ru-RU" dirty="0"/>
              <a:t> </a:t>
            </a:r>
            <a:r>
              <a:rPr lang="en-US" altLang="ru-RU" dirty="0" err="1"/>
              <a:t>yo’llari</a:t>
            </a:r>
            <a:r>
              <a:rPr lang="en-US" altLang="ru-RU" dirty="0"/>
              <a:t> </a:t>
            </a:r>
            <a:r>
              <a:rPr lang="en-US" altLang="ru-RU" dirty="0" err="1"/>
              <a:t>og’iz</a:t>
            </a:r>
            <a:r>
              <a:rPr lang="en-US" altLang="ru-RU" dirty="0"/>
              <a:t> </a:t>
            </a:r>
            <a:r>
              <a:rPr lang="en-US" altLang="ru-RU" dirty="0" err="1"/>
              <a:t>bo’shlig’iga</a:t>
            </a:r>
            <a:r>
              <a:rPr lang="en-US" altLang="ru-RU" dirty="0"/>
              <a:t> </a:t>
            </a:r>
            <a:r>
              <a:rPr lang="en-US" altLang="ru-RU" dirty="0" err="1"/>
              <a:t>ochiladi</a:t>
            </a:r>
            <a:r>
              <a:rPr lang="en-US" altLang="ru-RU" dirty="0"/>
              <a:t>.</a:t>
            </a:r>
            <a:endParaRPr lang="ru-RU" altLang="ru-RU" dirty="0"/>
          </a:p>
        </p:txBody>
      </p:sp>
      <p:pic>
        <p:nvPicPr>
          <p:cNvPr id="25605" name="Picture 5" descr="organi-pishevaritelnoj-sist"/>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5800" y="1600200"/>
            <a:ext cx="2492375" cy="495300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35" presetClass="entr" presetSubtype="0" fill="hold" grpId="0" nodeType="withEffect">
                                  <p:stCondLst>
                                    <p:cond delay="0"/>
                                  </p:stCondLst>
                                  <p:iterate type="lt">
                                    <p:tmPct val="10000"/>
                                  </p:iterate>
                                  <p:childTnLst>
                                    <p:set>
                                      <p:cBhvr>
                                        <p:cTn id="6" dur="1" fill="hold">
                                          <p:stCondLst>
                                            <p:cond delay="0"/>
                                          </p:stCondLst>
                                        </p:cTn>
                                        <p:tgtEl>
                                          <p:spTgt spid="25602"/>
                                        </p:tgtEl>
                                        <p:attrNameLst>
                                          <p:attrName>style.visibility</p:attrName>
                                        </p:attrNameLst>
                                      </p:cBhvr>
                                      <p:to>
                                        <p:strVal val="visible"/>
                                      </p:to>
                                    </p:set>
                                    <p:animEffect transition="in" filter="fade">
                                      <p:cBhvr>
                                        <p:cTn id="7" dur="600">
                                          <p:stCondLst>
                                            <p:cond delay="0"/>
                                          </p:stCondLst>
                                        </p:cTn>
                                        <p:tgtEl>
                                          <p:spTgt spid="25602"/>
                                        </p:tgtEl>
                                      </p:cBhvr>
                                    </p:animEffect>
                                    <p:anim calcmode="lin" valueType="num">
                                      <p:cBhvr>
                                        <p:cTn id="8" dur="600" fill="hold">
                                          <p:stCondLst>
                                            <p:cond delay="0"/>
                                          </p:stCondLst>
                                        </p:cTn>
                                        <p:tgtEl>
                                          <p:spTgt spid="25602"/>
                                        </p:tgtEl>
                                        <p:attrNameLst>
                                          <p:attrName>style.rotation</p:attrName>
                                        </p:attrNameLst>
                                      </p:cBhvr>
                                      <p:tavLst>
                                        <p:tav tm="0">
                                          <p:val>
                                            <p:fltVal val="720"/>
                                          </p:val>
                                        </p:tav>
                                        <p:tav tm="100000">
                                          <p:val>
                                            <p:fltVal val="0"/>
                                          </p:val>
                                        </p:tav>
                                      </p:tavLst>
                                    </p:anim>
                                    <p:anim calcmode="lin" valueType="num">
                                      <p:cBhvr>
                                        <p:cTn id="9" dur="600" fill="hold">
                                          <p:stCondLst>
                                            <p:cond delay="0"/>
                                          </p:stCondLst>
                                        </p:cTn>
                                        <p:tgtEl>
                                          <p:spTgt spid="25602"/>
                                        </p:tgtEl>
                                        <p:attrNameLst>
                                          <p:attrName>ppt_h</p:attrName>
                                        </p:attrNameLst>
                                      </p:cBhvr>
                                      <p:tavLst>
                                        <p:tav tm="0">
                                          <p:val>
                                            <p:fltVal val="0"/>
                                          </p:val>
                                        </p:tav>
                                        <p:tav tm="100000">
                                          <p:val>
                                            <p:strVal val="#ppt_h"/>
                                          </p:val>
                                        </p:tav>
                                      </p:tavLst>
                                    </p:anim>
                                    <p:anim calcmode="lin" valueType="num">
                                      <p:cBhvr>
                                        <p:cTn id="10" dur="600" fill="hold">
                                          <p:stCondLst>
                                            <p:cond delay="0"/>
                                          </p:stCondLst>
                                        </p:cTn>
                                        <p:tgtEl>
                                          <p:spTgt spid="25602"/>
                                        </p:tgtEl>
                                        <p:attrNameLst>
                                          <p:attrName>ppt_w</p:attrName>
                                        </p:attrNameLst>
                                      </p:cBhvr>
                                      <p:tavLst>
                                        <p:tav tm="0">
                                          <p:val>
                                            <p:fltVal val="0"/>
                                          </p:val>
                                        </p:tav>
                                        <p:tav tm="100000">
                                          <p:val>
                                            <p:strVal val="#ppt_w"/>
                                          </p:val>
                                        </p:tav>
                                      </p:tavLst>
                                    </p:anim>
                                  </p:childTnLst>
                                </p:cTn>
                              </p:par>
                            </p:childTnLst>
                          </p:cTn>
                        </p:par>
                      </p:childTnLst>
                    </p:cTn>
                  </p:par>
                  <p:par>
                    <p:cTn id="11" fill="hold" nodeType="clickPar">
                      <p:stCondLst>
                        <p:cond delay="indefinite"/>
                      </p:stCondLst>
                      <p:childTnLst>
                        <p:par>
                          <p:cTn id="12" fill="hold" nodeType="withGroup">
                            <p:stCondLst>
                              <p:cond delay="0"/>
                            </p:stCondLst>
                            <p:childTnLst>
                              <p:par>
                                <p:cTn id="13" presetID="12" presetClass="entr" presetSubtype="4" fill="hold" grpId="0" nodeType="clickEffect">
                                  <p:stCondLst>
                                    <p:cond delay="0"/>
                                  </p:stCondLst>
                                  <p:childTnLst>
                                    <p:set>
                                      <p:cBhvr>
                                        <p:cTn id="14" dur="1" fill="hold">
                                          <p:stCondLst>
                                            <p:cond delay="0"/>
                                          </p:stCondLst>
                                        </p:cTn>
                                        <p:tgtEl>
                                          <p:spTgt spid="25603">
                                            <p:txEl>
                                              <p:pRg st="0" end="0"/>
                                            </p:txEl>
                                          </p:spTgt>
                                        </p:tgtEl>
                                        <p:attrNameLst>
                                          <p:attrName>style.visibility</p:attrName>
                                        </p:attrNameLst>
                                      </p:cBhvr>
                                      <p:to>
                                        <p:strVal val="visible"/>
                                      </p:to>
                                    </p:set>
                                    <p:animEffect transition="in" filter="slide(fromBottom)">
                                      <p:cBhvr>
                                        <p:cTn id="15" dur="500">
                                          <p:stCondLst>
                                            <p:cond delay="0"/>
                                          </p:stCondLst>
                                        </p:cTn>
                                        <p:tgtEl>
                                          <p:spTgt spid="2560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602" grpId="0"/>
      <p:bldP spid="25603"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2"/>
          <p:cNvSpPr>
            <a:spLocks noGrp="1" noChangeArrowheads="1"/>
          </p:cNvSpPr>
          <p:nvPr>
            <p:ph type="title"/>
          </p:nvPr>
        </p:nvSpPr>
        <p:spPr>
          <a:xfrm>
            <a:off x="2541143" y="609600"/>
            <a:ext cx="6347713" cy="1320800"/>
          </a:xfrm>
        </p:spPr>
        <p:txBody>
          <a:bodyPr/>
          <a:lstStyle/>
          <a:p>
            <a:r>
              <a:rPr lang="en-US" altLang="ru-RU" dirty="0"/>
              <a:t>HALQUM</a:t>
            </a:r>
            <a:endParaRPr lang="ru-RU" altLang="ru-RU" dirty="0"/>
          </a:p>
        </p:txBody>
      </p:sp>
      <p:sp>
        <p:nvSpPr>
          <p:cNvPr id="48131" name="Rectangle 3"/>
          <p:cNvSpPr>
            <a:spLocks noGrp="1" noChangeArrowheads="1"/>
          </p:cNvSpPr>
          <p:nvPr>
            <p:ph idx="1"/>
          </p:nvPr>
        </p:nvSpPr>
        <p:spPr>
          <a:xfrm>
            <a:off x="533400" y="1609725"/>
            <a:ext cx="5029200" cy="4724400"/>
          </a:xfrm>
        </p:spPr>
        <p:txBody>
          <a:bodyPr/>
          <a:lstStyle/>
          <a:p>
            <a:pPr marL="0" indent="0" algn="just">
              <a:lnSpc>
                <a:spcPct val="80000"/>
              </a:lnSpc>
              <a:buNone/>
            </a:pPr>
            <a:r>
              <a:rPr lang="en-US" altLang="ru-RU" sz="1600" b="1" dirty="0" err="1"/>
              <a:t>Halqum</a:t>
            </a:r>
            <a:r>
              <a:rPr lang="en-US" altLang="ru-RU" sz="1600" dirty="0"/>
              <a:t> (pharynx) bosh </a:t>
            </a:r>
            <a:r>
              <a:rPr lang="en-US" altLang="ru-RU" sz="1600" dirty="0" err="1"/>
              <a:t>va</a:t>
            </a:r>
            <a:r>
              <a:rPr lang="en-US" altLang="ru-RU" sz="1600" dirty="0"/>
              <a:t> </a:t>
            </a:r>
            <a:r>
              <a:rPr lang="en-US" altLang="ru-RU" sz="1600" dirty="0" err="1"/>
              <a:t>bo’yin</a:t>
            </a:r>
            <a:r>
              <a:rPr lang="en-US" altLang="ru-RU" sz="1600" dirty="0"/>
              <a:t> </a:t>
            </a:r>
            <a:r>
              <a:rPr lang="en-US" altLang="ru-RU" sz="1600" dirty="0" err="1"/>
              <a:t>sohasida</a:t>
            </a:r>
            <a:r>
              <a:rPr lang="en-US" altLang="ru-RU" sz="1600" dirty="0"/>
              <a:t> </a:t>
            </a:r>
            <a:r>
              <a:rPr lang="en-US" altLang="ru-RU" sz="1600" dirty="0" err="1"/>
              <a:t>joylashgan</a:t>
            </a:r>
            <a:r>
              <a:rPr lang="en-US" altLang="ru-RU" sz="1600" dirty="0"/>
              <a:t> </a:t>
            </a:r>
            <a:r>
              <a:rPr lang="en-US" altLang="ru-RU" sz="1600" dirty="0" err="1"/>
              <a:t>toq</a:t>
            </a:r>
            <a:r>
              <a:rPr lang="en-US" altLang="ru-RU" sz="1600" dirty="0"/>
              <a:t> </a:t>
            </a:r>
            <a:r>
              <a:rPr lang="en-US" altLang="ru-RU" sz="1600" dirty="0" err="1"/>
              <a:t>a’zo</a:t>
            </a:r>
            <a:r>
              <a:rPr lang="en-US" altLang="ru-RU" sz="1600" dirty="0"/>
              <a:t> </a:t>
            </a:r>
            <a:r>
              <a:rPr lang="en-US" altLang="ru-RU" sz="1600" dirty="0" err="1"/>
              <a:t>bo’lib</a:t>
            </a:r>
            <a:r>
              <a:rPr lang="en-US" altLang="ru-RU" sz="1600" dirty="0"/>
              <a:t>, </a:t>
            </a:r>
            <a:r>
              <a:rPr lang="en-US" altLang="ru-RU" sz="1600" dirty="0" err="1"/>
              <a:t>hazm</a:t>
            </a:r>
            <a:r>
              <a:rPr lang="en-US" altLang="ru-RU" sz="1600" dirty="0"/>
              <a:t> </a:t>
            </a:r>
            <a:r>
              <a:rPr lang="en-US" altLang="ru-RU" sz="1600" dirty="0" err="1"/>
              <a:t>va</a:t>
            </a:r>
            <a:r>
              <a:rPr lang="en-US" altLang="ru-RU" sz="1600" dirty="0"/>
              <a:t> </a:t>
            </a:r>
            <a:r>
              <a:rPr lang="en-US" altLang="ru-RU" sz="1600" dirty="0" err="1"/>
              <a:t>nafas</a:t>
            </a:r>
            <a:r>
              <a:rPr lang="en-US" altLang="ru-RU" sz="1600" dirty="0"/>
              <a:t> </a:t>
            </a:r>
            <a:r>
              <a:rPr lang="en-US" altLang="ru-RU" sz="1600" dirty="0" err="1"/>
              <a:t>tizimiga</a:t>
            </a:r>
            <a:r>
              <a:rPr lang="en-US" altLang="ru-RU" sz="1600" dirty="0"/>
              <a:t> </a:t>
            </a:r>
            <a:r>
              <a:rPr lang="en-US" altLang="ru-RU" sz="1600" dirty="0" err="1"/>
              <a:t>kiradi</a:t>
            </a:r>
            <a:r>
              <a:rPr lang="en-US" altLang="ru-RU" sz="1600" dirty="0"/>
              <a:t>. U </a:t>
            </a:r>
            <a:r>
              <a:rPr lang="en-US" altLang="ru-RU" sz="1600" dirty="0" err="1"/>
              <a:t>voronkasimon</a:t>
            </a:r>
            <a:r>
              <a:rPr lang="en-US" altLang="ru-RU" sz="1600" dirty="0"/>
              <a:t> </a:t>
            </a:r>
            <a:r>
              <a:rPr lang="en-US" altLang="ru-RU" sz="1600" dirty="0" err="1"/>
              <a:t>shaklda</a:t>
            </a:r>
            <a:r>
              <a:rPr lang="en-US" altLang="ru-RU" sz="1600" dirty="0"/>
              <a:t> </a:t>
            </a:r>
            <a:r>
              <a:rPr lang="en-US" altLang="ru-RU" sz="1600" dirty="0" err="1"/>
              <a:t>bo’lib</a:t>
            </a:r>
            <a:r>
              <a:rPr lang="en-US" altLang="ru-RU" sz="1600" dirty="0"/>
              <a:t> </a:t>
            </a:r>
            <a:r>
              <a:rPr lang="en-US" altLang="ru-RU" sz="1600" dirty="0" err="1"/>
              <a:t>uzunligi</a:t>
            </a:r>
            <a:r>
              <a:rPr lang="en-US" altLang="ru-RU" sz="1600" dirty="0"/>
              <a:t> 12-14 sm. </a:t>
            </a:r>
            <a:r>
              <a:rPr lang="en-US" altLang="ru-RU" sz="1600" dirty="0" err="1"/>
              <a:t>Halqum</a:t>
            </a:r>
            <a:r>
              <a:rPr lang="en-US" altLang="ru-RU" sz="1600" dirty="0"/>
              <a:t> </a:t>
            </a:r>
            <a:r>
              <a:rPr lang="en-US" altLang="ru-RU" sz="1600" dirty="0" err="1"/>
              <a:t>yuqorida</a:t>
            </a:r>
            <a:r>
              <a:rPr lang="en-US" altLang="ru-RU" sz="1600" dirty="0"/>
              <a:t> </a:t>
            </a:r>
            <a:r>
              <a:rPr lang="en-US" altLang="ru-RU" sz="1600" dirty="0" err="1"/>
              <a:t>kalla</a:t>
            </a:r>
            <a:r>
              <a:rPr lang="en-US" altLang="ru-RU" sz="1600" dirty="0"/>
              <a:t> </a:t>
            </a:r>
            <a:r>
              <a:rPr lang="en-US" altLang="ru-RU" sz="1600" dirty="0" err="1"/>
              <a:t>asosiga</a:t>
            </a:r>
            <a:r>
              <a:rPr lang="en-US" altLang="ru-RU" sz="1600" dirty="0"/>
              <a:t> (</a:t>
            </a:r>
            <a:r>
              <a:rPr lang="en-US" altLang="ru-RU" sz="1600" dirty="0" err="1"/>
              <a:t>ensa</a:t>
            </a:r>
            <a:r>
              <a:rPr lang="en-US" altLang="ru-RU" sz="1600" dirty="0"/>
              <a:t> </a:t>
            </a:r>
            <a:r>
              <a:rPr lang="en-US" altLang="ru-RU" sz="1600" dirty="0" err="1"/>
              <a:t>suyagi</a:t>
            </a:r>
            <a:r>
              <a:rPr lang="en-US" altLang="ru-RU" sz="1600" dirty="0"/>
              <a:t> </a:t>
            </a:r>
            <a:r>
              <a:rPr lang="en-US" altLang="ru-RU" sz="1600" dirty="0" err="1"/>
              <a:t>halqum</a:t>
            </a:r>
            <a:r>
              <a:rPr lang="en-US" altLang="ru-RU" sz="1600" dirty="0"/>
              <a:t> </a:t>
            </a:r>
            <a:r>
              <a:rPr lang="en-US" altLang="ru-RU" sz="1600" dirty="0" err="1"/>
              <a:t>bo’rtig’i</a:t>
            </a:r>
            <a:r>
              <a:rPr lang="en-US" altLang="ru-RU" sz="1600" dirty="0"/>
              <a:t>, </a:t>
            </a:r>
            <a:r>
              <a:rPr lang="en-US" altLang="ru-RU" sz="1600" dirty="0" err="1"/>
              <a:t>ponasimon</a:t>
            </a:r>
            <a:r>
              <a:rPr lang="en-US" altLang="ru-RU" sz="1600" dirty="0"/>
              <a:t> </a:t>
            </a:r>
            <a:r>
              <a:rPr lang="en-US" altLang="ru-RU" sz="1600" dirty="0" err="1"/>
              <a:t>suyak</a:t>
            </a:r>
            <a:r>
              <a:rPr lang="en-US" altLang="ru-RU" sz="1600" dirty="0"/>
              <a:t> </a:t>
            </a:r>
            <a:r>
              <a:rPr lang="en-US" altLang="ru-RU" sz="1600" dirty="0" err="1"/>
              <a:t>qanotsimon</a:t>
            </a:r>
            <a:r>
              <a:rPr lang="en-US" altLang="ru-RU" sz="1600" dirty="0"/>
              <a:t> </a:t>
            </a:r>
            <a:r>
              <a:rPr lang="en-US" altLang="ru-RU" sz="1600" dirty="0" err="1"/>
              <a:t>o’simtasining</a:t>
            </a:r>
            <a:r>
              <a:rPr lang="en-US" altLang="ru-RU" sz="1600" dirty="0"/>
              <a:t> medial </a:t>
            </a:r>
            <a:r>
              <a:rPr lang="en-US" altLang="ru-RU" sz="1600" dirty="0" err="1"/>
              <a:t>plastinkasi</a:t>
            </a:r>
            <a:r>
              <a:rPr lang="en-US" altLang="ru-RU" sz="1600" dirty="0"/>
              <a:t>) </a:t>
            </a:r>
            <a:r>
              <a:rPr lang="en-US" altLang="ru-RU" sz="1600" dirty="0" err="1"/>
              <a:t>birikadi</a:t>
            </a:r>
            <a:r>
              <a:rPr lang="en-US" altLang="ru-RU" sz="1600" dirty="0"/>
              <a:t>. </a:t>
            </a:r>
            <a:r>
              <a:rPr lang="en-US" altLang="ru-RU" sz="1600" dirty="0" err="1"/>
              <a:t>Pastda</a:t>
            </a:r>
            <a:r>
              <a:rPr lang="en-US" altLang="ru-RU" sz="1600" dirty="0"/>
              <a:t> u VI-VII </a:t>
            </a:r>
            <a:r>
              <a:rPr lang="en-US" altLang="ru-RU" sz="1600" dirty="0" err="1"/>
              <a:t>bo’yin</a:t>
            </a:r>
            <a:r>
              <a:rPr lang="en-US" altLang="ru-RU" sz="1600" dirty="0"/>
              <a:t> </a:t>
            </a:r>
            <a:r>
              <a:rPr lang="en-US" altLang="ru-RU" sz="1600" dirty="0" err="1"/>
              <a:t>umurtqalari</a:t>
            </a:r>
            <a:r>
              <a:rPr lang="en-US" altLang="ru-RU" sz="1600" dirty="0"/>
              <a:t> </a:t>
            </a:r>
            <a:r>
              <a:rPr lang="en-US" altLang="ru-RU" sz="1600" dirty="0" err="1"/>
              <a:t>sohasida</a:t>
            </a:r>
            <a:r>
              <a:rPr lang="en-US" altLang="ru-RU" sz="1600" dirty="0"/>
              <a:t> </a:t>
            </a:r>
            <a:r>
              <a:rPr lang="en-US" altLang="ru-RU" sz="1600" dirty="0" err="1"/>
              <a:t>qizilo’ngachga</a:t>
            </a:r>
            <a:r>
              <a:rPr lang="en-US" altLang="ru-RU" sz="1600" dirty="0"/>
              <a:t> </a:t>
            </a:r>
            <a:r>
              <a:rPr lang="en-US" altLang="ru-RU" sz="1600" dirty="0" err="1"/>
              <a:t>o’tib</a:t>
            </a:r>
            <a:r>
              <a:rPr lang="en-US" altLang="ru-RU" sz="1600" dirty="0"/>
              <a:t> </a:t>
            </a:r>
            <a:r>
              <a:rPr lang="en-US" altLang="ru-RU" sz="1600" dirty="0" err="1"/>
              <a:t>ketadi</a:t>
            </a:r>
            <a:r>
              <a:rPr lang="en-US" altLang="ru-RU" sz="1600" dirty="0"/>
              <a:t>. </a:t>
            </a:r>
            <a:r>
              <a:rPr lang="en-US" altLang="ru-RU" sz="1600" dirty="0" err="1"/>
              <a:t>Kalla</a:t>
            </a:r>
            <a:r>
              <a:rPr lang="en-US" altLang="ru-RU" sz="1600" dirty="0"/>
              <a:t> </a:t>
            </a:r>
            <a:r>
              <a:rPr lang="en-US" altLang="ru-RU" sz="1600" dirty="0" err="1"/>
              <a:t>asosiga</a:t>
            </a:r>
            <a:r>
              <a:rPr lang="en-US" altLang="ru-RU" sz="1600" dirty="0"/>
              <a:t> </a:t>
            </a:r>
            <a:r>
              <a:rPr lang="en-US" altLang="ru-RU" sz="1600" dirty="0" err="1"/>
              <a:t>birikkan</a:t>
            </a:r>
            <a:r>
              <a:rPr lang="en-US" altLang="ru-RU" sz="1600" dirty="0"/>
              <a:t> </a:t>
            </a:r>
            <a:r>
              <a:rPr lang="en-US" altLang="ru-RU" sz="1600" dirty="0" err="1"/>
              <a:t>yuqori</a:t>
            </a:r>
            <a:r>
              <a:rPr lang="en-US" altLang="ru-RU" sz="1600" dirty="0"/>
              <a:t> </a:t>
            </a:r>
            <a:r>
              <a:rPr lang="en-US" altLang="ru-RU" sz="1600" dirty="0" err="1"/>
              <a:t>devorini</a:t>
            </a:r>
            <a:r>
              <a:rPr lang="en-US" altLang="ru-RU" sz="1600" dirty="0"/>
              <a:t> </a:t>
            </a:r>
            <a:r>
              <a:rPr lang="en-US" altLang="ru-RU" sz="1600" dirty="0" err="1"/>
              <a:t>halqum</a:t>
            </a:r>
            <a:r>
              <a:rPr lang="en-US" altLang="ru-RU" sz="1600" dirty="0"/>
              <a:t> </a:t>
            </a:r>
            <a:r>
              <a:rPr lang="en-US" altLang="ru-RU" sz="1600" dirty="0" err="1"/>
              <a:t>gumbazi</a:t>
            </a:r>
            <a:r>
              <a:rPr lang="en-US" altLang="ru-RU" sz="1600" dirty="0"/>
              <a:t> (fornix </a:t>
            </a:r>
            <a:r>
              <a:rPr lang="en-US" altLang="ru-RU" sz="1600" dirty="0" err="1"/>
              <a:t>pharyngis</a:t>
            </a:r>
            <a:r>
              <a:rPr lang="en-US" altLang="ru-RU" sz="1600" dirty="0"/>
              <a:t>) </a:t>
            </a:r>
            <a:r>
              <a:rPr lang="en-US" altLang="ru-RU" sz="1600" dirty="0" err="1"/>
              <a:t>deyiladi</a:t>
            </a:r>
            <a:r>
              <a:rPr lang="en-US" altLang="ru-RU" sz="1600" dirty="0"/>
              <a:t>. </a:t>
            </a:r>
            <a:r>
              <a:rPr lang="en-US" altLang="ru-RU" sz="1600" dirty="0" err="1"/>
              <a:t>Halqumning</a:t>
            </a:r>
            <a:r>
              <a:rPr lang="en-US" altLang="ru-RU" sz="1600" dirty="0"/>
              <a:t> </a:t>
            </a:r>
            <a:r>
              <a:rPr lang="en-US" altLang="ru-RU" sz="1600" dirty="0" err="1"/>
              <a:t>orqa</a:t>
            </a:r>
            <a:r>
              <a:rPr lang="en-US" altLang="ru-RU" sz="1600" dirty="0"/>
              <a:t> </a:t>
            </a:r>
            <a:r>
              <a:rPr lang="en-US" altLang="ru-RU" sz="1600" dirty="0" err="1"/>
              <a:t>yuzasi</a:t>
            </a:r>
            <a:r>
              <a:rPr lang="en-US" altLang="ru-RU" sz="1600" dirty="0"/>
              <a:t> </a:t>
            </a:r>
            <a:r>
              <a:rPr lang="en-US" altLang="ru-RU" sz="1600" dirty="0" err="1"/>
              <a:t>bo’yin</a:t>
            </a:r>
            <a:r>
              <a:rPr lang="en-US" altLang="ru-RU" sz="1600" dirty="0"/>
              <a:t> </a:t>
            </a:r>
            <a:r>
              <a:rPr lang="en-US" altLang="ru-RU" sz="1600" dirty="0" err="1"/>
              <a:t>umurtqalari</a:t>
            </a:r>
            <a:r>
              <a:rPr lang="en-US" altLang="ru-RU" sz="1600" dirty="0"/>
              <a:t> </a:t>
            </a:r>
            <a:r>
              <a:rPr lang="en-US" altLang="ru-RU" sz="1600" dirty="0" err="1"/>
              <a:t>oldida</a:t>
            </a:r>
            <a:r>
              <a:rPr lang="en-US" altLang="ru-RU" sz="1600" dirty="0"/>
              <a:t> </a:t>
            </a:r>
            <a:r>
              <a:rPr lang="en-US" altLang="ru-RU" sz="1600" dirty="0" err="1"/>
              <a:t>joylashgan</a:t>
            </a:r>
            <a:r>
              <a:rPr lang="en-US" altLang="ru-RU" sz="1600" dirty="0"/>
              <a:t> </a:t>
            </a:r>
            <a:r>
              <a:rPr lang="en-US" altLang="ru-RU" sz="1600" dirty="0" err="1"/>
              <a:t>mushaklar</a:t>
            </a:r>
            <a:r>
              <a:rPr lang="en-US" altLang="ru-RU" sz="1600" dirty="0"/>
              <a:t> </a:t>
            </a:r>
            <a:r>
              <a:rPr lang="en-US" altLang="ru-RU" sz="1600" dirty="0" err="1"/>
              <a:t>va</a:t>
            </a:r>
            <a:r>
              <a:rPr lang="en-US" altLang="ru-RU" sz="1600" dirty="0"/>
              <a:t> </a:t>
            </a:r>
            <a:r>
              <a:rPr lang="en-US" altLang="ru-RU" sz="1600" dirty="0" err="1"/>
              <a:t>bo’yin</a:t>
            </a:r>
            <a:r>
              <a:rPr lang="en-US" altLang="ru-RU" sz="1600" dirty="0"/>
              <a:t> </a:t>
            </a:r>
            <a:r>
              <a:rPr lang="en-US" altLang="ru-RU" sz="1600" dirty="0" err="1"/>
              <a:t>fastsiyasiga</a:t>
            </a:r>
            <a:r>
              <a:rPr lang="en-US" altLang="ru-RU" sz="1600" dirty="0"/>
              <a:t> </a:t>
            </a:r>
            <a:r>
              <a:rPr lang="en-US" altLang="ru-RU" sz="1600" dirty="0" err="1"/>
              <a:t>tegib</a:t>
            </a:r>
            <a:r>
              <a:rPr lang="en-US" altLang="ru-RU" sz="1600" dirty="0"/>
              <a:t> </a:t>
            </a:r>
            <a:r>
              <a:rPr lang="en-US" altLang="ru-RU" sz="1600" dirty="0" err="1"/>
              <a:t>turadi</a:t>
            </a:r>
            <a:r>
              <a:rPr lang="en-US" altLang="ru-RU" sz="1600" dirty="0"/>
              <a:t>. </a:t>
            </a:r>
            <a:r>
              <a:rPr lang="en-US" altLang="ru-RU" sz="1600" dirty="0" err="1"/>
              <a:t>Halqumning</a:t>
            </a:r>
            <a:r>
              <a:rPr lang="en-US" altLang="ru-RU" sz="1600" dirty="0"/>
              <a:t> </a:t>
            </a:r>
            <a:r>
              <a:rPr lang="en-US" altLang="ru-RU" sz="1600" dirty="0" err="1"/>
              <a:t>orqa</a:t>
            </a:r>
            <a:r>
              <a:rPr lang="en-US" altLang="ru-RU" sz="1600" dirty="0"/>
              <a:t> </a:t>
            </a:r>
            <a:r>
              <a:rPr lang="en-US" altLang="ru-RU" sz="1600" dirty="0" err="1"/>
              <a:t>devori</a:t>
            </a:r>
            <a:r>
              <a:rPr lang="en-US" altLang="ru-RU" sz="1600" dirty="0"/>
              <a:t> </a:t>
            </a:r>
            <a:r>
              <a:rPr lang="en-US" altLang="ru-RU" sz="1600" dirty="0" err="1"/>
              <a:t>bilan</a:t>
            </a:r>
            <a:r>
              <a:rPr lang="en-US" altLang="ru-RU" sz="1600" dirty="0"/>
              <a:t> </a:t>
            </a:r>
            <a:r>
              <a:rPr lang="en-US" altLang="ru-RU" sz="1600" dirty="0" err="1"/>
              <a:t>bo’yin</a:t>
            </a:r>
            <a:r>
              <a:rPr lang="en-US" altLang="ru-RU" sz="1600" dirty="0"/>
              <a:t> </a:t>
            </a:r>
            <a:r>
              <a:rPr lang="en-US" altLang="ru-RU" sz="1600" dirty="0" err="1"/>
              <a:t>fastsiyasi</a:t>
            </a:r>
            <a:r>
              <a:rPr lang="en-US" altLang="ru-RU" sz="1600" dirty="0"/>
              <a:t> </a:t>
            </a:r>
            <a:r>
              <a:rPr lang="en-US" altLang="ru-RU" sz="1600" dirty="0" err="1"/>
              <a:t>o’rtasida</a:t>
            </a:r>
            <a:r>
              <a:rPr lang="en-US" altLang="ru-RU" sz="1600" dirty="0"/>
              <a:t> </a:t>
            </a:r>
            <a:r>
              <a:rPr lang="en-US" altLang="ru-RU" sz="1600" dirty="0" err="1"/>
              <a:t>bo’sh</a:t>
            </a:r>
            <a:r>
              <a:rPr lang="en-US" altLang="ru-RU" sz="1600" dirty="0"/>
              <a:t> </a:t>
            </a:r>
            <a:r>
              <a:rPr lang="en-US" altLang="ru-RU" sz="1600" dirty="0" err="1"/>
              <a:t>biriktiruvchi</a:t>
            </a:r>
            <a:r>
              <a:rPr lang="en-US" altLang="ru-RU" sz="1600" dirty="0"/>
              <a:t> </a:t>
            </a:r>
            <a:r>
              <a:rPr lang="en-US" altLang="ru-RU" sz="1600" dirty="0" err="1"/>
              <a:t>to’qima</a:t>
            </a:r>
            <a:r>
              <a:rPr lang="en-US" altLang="ru-RU" sz="1600" dirty="0"/>
              <a:t> </a:t>
            </a:r>
            <a:r>
              <a:rPr lang="en-US" altLang="ru-RU" sz="1600" dirty="0" err="1"/>
              <a:t>bilan</a:t>
            </a:r>
            <a:r>
              <a:rPr lang="en-US" altLang="ru-RU" sz="1600" dirty="0"/>
              <a:t> </a:t>
            </a:r>
            <a:r>
              <a:rPr lang="en-US" altLang="ru-RU" sz="1600" dirty="0" err="1"/>
              <a:t>to’lgan</a:t>
            </a:r>
            <a:r>
              <a:rPr lang="en-US" altLang="ru-RU" sz="1600" dirty="0"/>
              <a:t> </a:t>
            </a:r>
            <a:r>
              <a:rPr lang="en-US" altLang="ru-RU" sz="1600" dirty="0" err="1"/>
              <a:t>halqum</a:t>
            </a:r>
            <a:r>
              <a:rPr lang="en-US" altLang="ru-RU" sz="1600" dirty="0"/>
              <a:t> </a:t>
            </a:r>
            <a:r>
              <a:rPr lang="en-US" altLang="ru-RU" sz="1600" dirty="0" err="1"/>
              <a:t>orqa</a:t>
            </a:r>
            <a:r>
              <a:rPr lang="en-US" altLang="ru-RU" sz="1600" dirty="0"/>
              <a:t> </a:t>
            </a:r>
            <a:r>
              <a:rPr lang="en-US" altLang="ru-RU" sz="1600" dirty="0" err="1"/>
              <a:t>sohasi</a:t>
            </a:r>
            <a:r>
              <a:rPr lang="en-US" altLang="ru-RU" sz="1600" dirty="0"/>
              <a:t> (</a:t>
            </a:r>
            <a:r>
              <a:rPr lang="en-US" altLang="ru-RU" sz="1600" dirty="0" err="1"/>
              <a:t>spatium</a:t>
            </a:r>
            <a:r>
              <a:rPr lang="en-US" altLang="ru-RU" sz="1600" dirty="0"/>
              <a:t> </a:t>
            </a:r>
            <a:r>
              <a:rPr lang="en-US" altLang="ru-RU" sz="1600" dirty="0" err="1"/>
              <a:t>retropharyngeale</a:t>
            </a:r>
            <a:r>
              <a:rPr lang="en-US" altLang="ru-RU" sz="1600" dirty="0"/>
              <a:t>) </a:t>
            </a:r>
            <a:r>
              <a:rPr lang="en-US" altLang="ru-RU" sz="1600" dirty="0" err="1"/>
              <a:t>joylashgan</a:t>
            </a:r>
            <a:r>
              <a:rPr lang="en-US" altLang="ru-RU" sz="1600" dirty="0"/>
              <a:t>. </a:t>
            </a:r>
            <a:r>
              <a:rPr lang="en-US" altLang="ru-RU" sz="1600" dirty="0" err="1"/>
              <a:t>Halqumning</a:t>
            </a:r>
            <a:r>
              <a:rPr lang="en-US" altLang="ru-RU" sz="1600" dirty="0"/>
              <a:t> </a:t>
            </a:r>
            <a:r>
              <a:rPr lang="en-US" altLang="ru-RU" sz="1600" dirty="0" err="1"/>
              <a:t>ikki</a:t>
            </a:r>
            <a:r>
              <a:rPr lang="en-US" altLang="ru-RU" sz="1600" dirty="0"/>
              <a:t> yon </a:t>
            </a:r>
            <a:r>
              <a:rPr lang="en-US" altLang="ru-RU" sz="1600" dirty="0" err="1"/>
              <a:t>tomonida</a:t>
            </a:r>
            <a:r>
              <a:rPr lang="en-US" altLang="ru-RU" sz="1600" dirty="0"/>
              <a:t> </a:t>
            </a:r>
            <a:r>
              <a:rPr lang="en-US" altLang="ru-RU" sz="1600" dirty="0" err="1"/>
              <a:t>bo’yinning</a:t>
            </a:r>
            <a:r>
              <a:rPr lang="en-US" altLang="ru-RU" sz="1600" dirty="0"/>
              <a:t> </a:t>
            </a:r>
            <a:r>
              <a:rPr lang="en-US" altLang="ru-RU" sz="1600" dirty="0" err="1"/>
              <a:t>tomirli-nervli</a:t>
            </a:r>
            <a:r>
              <a:rPr lang="en-US" altLang="ru-RU" sz="1600" dirty="0"/>
              <a:t> </a:t>
            </a:r>
            <a:r>
              <a:rPr lang="en-US" altLang="ru-RU" sz="1600" dirty="0" err="1"/>
              <a:t>dastasi</a:t>
            </a:r>
            <a:r>
              <a:rPr lang="en-US" altLang="ru-RU" sz="1600" dirty="0"/>
              <a:t> (</a:t>
            </a:r>
            <a:r>
              <a:rPr lang="en-US" altLang="ru-RU" sz="1600" dirty="0" err="1"/>
              <a:t>uyqu</a:t>
            </a:r>
            <a:r>
              <a:rPr lang="en-US" altLang="ru-RU" sz="1600" dirty="0"/>
              <a:t> </a:t>
            </a:r>
            <a:r>
              <a:rPr lang="en-US" altLang="ru-RU" sz="1600" dirty="0" err="1"/>
              <a:t>arteriyasi</a:t>
            </a:r>
            <a:r>
              <a:rPr lang="en-US" altLang="ru-RU" sz="1600" dirty="0"/>
              <a:t>, </a:t>
            </a:r>
            <a:r>
              <a:rPr lang="en-US" altLang="ru-RU" sz="1600" dirty="0" err="1"/>
              <a:t>ichki</a:t>
            </a:r>
            <a:r>
              <a:rPr lang="en-US" altLang="ru-RU" sz="1600" dirty="0"/>
              <a:t> </a:t>
            </a:r>
            <a:r>
              <a:rPr lang="en-US" altLang="ru-RU" sz="1600" dirty="0" err="1"/>
              <a:t>bo’yinturuq</a:t>
            </a:r>
            <a:r>
              <a:rPr lang="en-US" altLang="ru-RU" sz="1600" dirty="0"/>
              <a:t> vena </a:t>
            </a:r>
            <a:r>
              <a:rPr lang="en-US" altLang="ru-RU" sz="1600" dirty="0" err="1"/>
              <a:t>va</a:t>
            </a:r>
            <a:r>
              <a:rPr lang="en-US" altLang="ru-RU" sz="1600" dirty="0"/>
              <a:t> </a:t>
            </a:r>
            <a:r>
              <a:rPr lang="en-US" altLang="ru-RU" sz="1600" dirty="0" err="1"/>
              <a:t>adashgan</a:t>
            </a:r>
            <a:r>
              <a:rPr lang="en-US" altLang="ru-RU" sz="1600" dirty="0"/>
              <a:t> </a:t>
            </a:r>
            <a:r>
              <a:rPr lang="en-US" altLang="ru-RU" sz="1600" dirty="0" err="1"/>
              <a:t>nerv</a:t>
            </a:r>
            <a:r>
              <a:rPr lang="en-US" altLang="ru-RU" sz="1600" dirty="0"/>
              <a:t>) </a:t>
            </a:r>
            <a:r>
              <a:rPr lang="en-US" altLang="ru-RU" sz="1600" dirty="0" err="1"/>
              <a:t>yotadi</a:t>
            </a:r>
            <a:r>
              <a:rPr lang="en-US" altLang="ru-RU" sz="1600" dirty="0"/>
              <a:t>. </a:t>
            </a:r>
            <a:r>
              <a:rPr lang="en-US" altLang="ru-RU" sz="1600" dirty="0" err="1"/>
              <a:t>Halqumning</a:t>
            </a:r>
            <a:r>
              <a:rPr lang="en-US" altLang="ru-RU" sz="1600" dirty="0"/>
              <a:t> old </a:t>
            </a:r>
            <a:r>
              <a:rPr lang="en-US" altLang="ru-RU" sz="1600" dirty="0" err="1"/>
              <a:t>tomonida</a:t>
            </a:r>
            <a:r>
              <a:rPr lang="en-US" altLang="ru-RU" sz="1600" dirty="0"/>
              <a:t> </a:t>
            </a:r>
            <a:r>
              <a:rPr lang="en-US" altLang="ru-RU" sz="1600" dirty="0" err="1"/>
              <a:t>burun</a:t>
            </a:r>
            <a:r>
              <a:rPr lang="en-US" altLang="ru-RU" sz="1600" dirty="0"/>
              <a:t> </a:t>
            </a:r>
            <a:r>
              <a:rPr lang="en-US" altLang="ru-RU" sz="1600" dirty="0" err="1"/>
              <a:t>bo’shlig’i</a:t>
            </a:r>
            <a:r>
              <a:rPr lang="en-US" altLang="ru-RU" sz="1600" dirty="0"/>
              <a:t>, </a:t>
            </a:r>
            <a:r>
              <a:rPr lang="en-US" altLang="ru-RU" sz="1600" dirty="0" err="1"/>
              <a:t>og’iz</a:t>
            </a:r>
            <a:r>
              <a:rPr lang="en-US" altLang="ru-RU" sz="1600" dirty="0"/>
              <a:t> </a:t>
            </a:r>
            <a:r>
              <a:rPr lang="en-US" altLang="ru-RU" sz="1600" dirty="0" err="1"/>
              <a:t>bo’shlig’i</a:t>
            </a:r>
            <a:r>
              <a:rPr lang="en-US" altLang="ru-RU" sz="1600" dirty="0"/>
              <a:t> </a:t>
            </a:r>
            <a:r>
              <a:rPr lang="en-US" altLang="ru-RU" sz="1600" dirty="0" err="1"/>
              <a:t>va</a:t>
            </a:r>
            <a:r>
              <a:rPr lang="en-US" altLang="ru-RU" sz="1600" dirty="0"/>
              <a:t> </a:t>
            </a:r>
            <a:r>
              <a:rPr lang="en-US" altLang="ru-RU" sz="1600" dirty="0" err="1"/>
              <a:t>hiqildoq</a:t>
            </a:r>
            <a:r>
              <a:rPr lang="en-US" altLang="ru-RU" sz="1600" dirty="0"/>
              <a:t> </a:t>
            </a:r>
            <a:r>
              <a:rPr lang="en-US" altLang="ru-RU" sz="1600" dirty="0" err="1"/>
              <a:t>joylashgan</a:t>
            </a:r>
            <a:r>
              <a:rPr lang="en-US" altLang="ru-RU" sz="1600" dirty="0"/>
              <a:t> </a:t>
            </a:r>
            <a:r>
              <a:rPr lang="en-US" altLang="ru-RU" sz="1600" dirty="0" err="1"/>
              <a:t>bo’lib</a:t>
            </a:r>
            <a:r>
              <a:rPr lang="en-US" altLang="ru-RU" sz="1600" dirty="0"/>
              <a:t>, </a:t>
            </a:r>
            <a:r>
              <a:rPr lang="en-US" altLang="ru-RU" sz="1600" dirty="0" err="1"/>
              <a:t>nafas</a:t>
            </a:r>
            <a:r>
              <a:rPr lang="en-US" altLang="ru-RU" sz="1600" dirty="0"/>
              <a:t> </a:t>
            </a:r>
            <a:r>
              <a:rPr lang="en-US" altLang="ru-RU" sz="1600" dirty="0" err="1"/>
              <a:t>yo’li</a:t>
            </a:r>
            <a:r>
              <a:rPr lang="en-US" altLang="ru-RU" sz="1600" dirty="0"/>
              <a:t> </a:t>
            </a:r>
            <a:r>
              <a:rPr lang="en-US" altLang="ru-RU" sz="1600" dirty="0" err="1"/>
              <a:t>hazm</a:t>
            </a:r>
            <a:r>
              <a:rPr lang="en-US" altLang="ru-RU" sz="1600" dirty="0"/>
              <a:t> </a:t>
            </a:r>
            <a:r>
              <a:rPr lang="en-US" altLang="ru-RU" sz="1600" dirty="0" err="1"/>
              <a:t>yo’li</a:t>
            </a:r>
            <a:r>
              <a:rPr lang="en-US" altLang="ru-RU" sz="1600" dirty="0"/>
              <a:t> </a:t>
            </a:r>
            <a:r>
              <a:rPr lang="en-US" altLang="ru-RU" sz="1600" dirty="0" err="1"/>
              <a:t>bilan</a:t>
            </a:r>
            <a:r>
              <a:rPr lang="en-US" altLang="ru-RU" sz="1600" dirty="0"/>
              <a:t> </a:t>
            </a:r>
            <a:r>
              <a:rPr lang="en-US" altLang="ru-RU" sz="1600" dirty="0" err="1"/>
              <a:t>kesishadi</a:t>
            </a:r>
            <a:r>
              <a:rPr lang="en-US" altLang="ru-RU" sz="1600" dirty="0"/>
              <a:t>. Bu </a:t>
            </a:r>
            <a:r>
              <a:rPr lang="en-US" altLang="ru-RU" sz="1600" dirty="0" err="1"/>
              <a:t>a’zolarga</a:t>
            </a:r>
            <a:r>
              <a:rPr lang="en-US" altLang="ru-RU" sz="1600" dirty="0"/>
              <a:t> </a:t>
            </a:r>
            <a:r>
              <a:rPr lang="en-US" altLang="ru-RU" sz="1600" dirty="0" err="1"/>
              <a:t>nisbatan</a:t>
            </a:r>
            <a:r>
              <a:rPr lang="en-US" altLang="ru-RU" sz="1600" dirty="0"/>
              <a:t> </a:t>
            </a:r>
            <a:r>
              <a:rPr lang="en-US" altLang="ru-RU" sz="1600" dirty="0" err="1"/>
              <a:t>halqumda</a:t>
            </a:r>
            <a:r>
              <a:rPr lang="en-US" altLang="ru-RU" sz="1600" dirty="0"/>
              <a:t> </a:t>
            </a:r>
            <a:r>
              <a:rPr lang="en-US" altLang="ru-RU" sz="1600" dirty="0" err="1"/>
              <a:t>uch</a:t>
            </a:r>
            <a:r>
              <a:rPr lang="en-US" altLang="ru-RU" sz="1600" dirty="0"/>
              <a:t>: </a:t>
            </a:r>
            <a:r>
              <a:rPr lang="en-US" altLang="ru-RU" sz="1600" dirty="0" err="1"/>
              <a:t>burun</a:t>
            </a:r>
            <a:r>
              <a:rPr lang="en-US" altLang="ru-RU" sz="1600" dirty="0"/>
              <a:t>, </a:t>
            </a:r>
            <a:r>
              <a:rPr lang="en-US" altLang="ru-RU" sz="1600" dirty="0" err="1"/>
              <a:t>og’iz</a:t>
            </a:r>
            <a:r>
              <a:rPr lang="en-US" altLang="ru-RU" sz="1600" dirty="0"/>
              <a:t> </a:t>
            </a:r>
            <a:r>
              <a:rPr lang="en-US" altLang="ru-RU" sz="1600" dirty="0" err="1"/>
              <a:t>va</a:t>
            </a:r>
            <a:r>
              <a:rPr lang="en-US" altLang="ru-RU" sz="1600" dirty="0"/>
              <a:t> </a:t>
            </a:r>
            <a:r>
              <a:rPr lang="en-US" altLang="ru-RU" sz="1600" dirty="0" err="1"/>
              <a:t>hiqildoq</a:t>
            </a:r>
            <a:r>
              <a:rPr lang="en-US" altLang="ru-RU" sz="1600" dirty="0"/>
              <a:t> </a:t>
            </a:r>
            <a:r>
              <a:rPr lang="en-US" altLang="ru-RU" sz="1600" dirty="0" err="1"/>
              <a:t>qismi</a:t>
            </a:r>
            <a:r>
              <a:rPr lang="en-US" altLang="ru-RU" sz="1600" dirty="0"/>
              <a:t> </a:t>
            </a:r>
            <a:r>
              <a:rPr lang="en-US" altLang="ru-RU" sz="1600" dirty="0" err="1"/>
              <a:t>tafovut</a:t>
            </a:r>
            <a:r>
              <a:rPr lang="en-US" altLang="ru-RU" sz="1600" dirty="0"/>
              <a:t> </a:t>
            </a:r>
            <a:r>
              <a:rPr lang="en-US" altLang="ru-RU" sz="1600" dirty="0" err="1"/>
              <a:t>qilinadi</a:t>
            </a:r>
            <a:r>
              <a:rPr lang="en-US" altLang="ru-RU" sz="1600" dirty="0"/>
              <a:t>.</a:t>
            </a:r>
            <a:endParaRPr lang="ru-RU" altLang="ru-RU" sz="1600" dirty="0"/>
          </a:p>
        </p:txBody>
      </p:sp>
      <p:pic>
        <p:nvPicPr>
          <p:cNvPr id="48133" name="Picture 5" descr="41_16SwallowPeristalsis_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562600" y="2100262"/>
            <a:ext cx="3505200" cy="3743325"/>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2"/>
          <p:cNvSpPr>
            <a:spLocks noGrp="1" noChangeArrowheads="1"/>
          </p:cNvSpPr>
          <p:nvPr>
            <p:ph type="title"/>
          </p:nvPr>
        </p:nvSpPr>
        <p:spPr>
          <a:xfrm>
            <a:off x="1600200" y="609600"/>
            <a:ext cx="6347713" cy="1320800"/>
          </a:xfrm>
        </p:spPr>
        <p:txBody>
          <a:bodyPr/>
          <a:lstStyle/>
          <a:p>
            <a:r>
              <a:rPr lang="en-US" altLang="ru-RU" dirty="0" err="1"/>
              <a:t>Qizil</a:t>
            </a:r>
            <a:r>
              <a:rPr lang="en-US" altLang="ru-RU" dirty="0"/>
              <a:t> </a:t>
            </a:r>
            <a:r>
              <a:rPr lang="en-US" altLang="ru-RU" dirty="0" err="1"/>
              <a:t>o’ngach</a:t>
            </a:r>
            <a:r>
              <a:rPr lang="en-US" altLang="ru-RU" dirty="0"/>
              <a:t>.</a:t>
            </a:r>
            <a:endParaRPr lang="ru-RU" altLang="ru-RU" dirty="0"/>
          </a:p>
        </p:txBody>
      </p:sp>
      <p:sp>
        <p:nvSpPr>
          <p:cNvPr id="32771" name="Rectangle 3"/>
          <p:cNvSpPr>
            <a:spLocks noGrp="1" noChangeArrowheads="1"/>
          </p:cNvSpPr>
          <p:nvPr>
            <p:ph idx="1"/>
          </p:nvPr>
        </p:nvSpPr>
        <p:spPr>
          <a:xfrm>
            <a:off x="228600" y="1676400"/>
            <a:ext cx="4114800" cy="4724400"/>
          </a:xfrm>
        </p:spPr>
        <p:txBody>
          <a:bodyPr/>
          <a:lstStyle/>
          <a:p>
            <a:pPr marL="0" indent="0" algn="just">
              <a:lnSpc>
                <a:spcPct val="90000"/>
              </a:lnSpc>
              <a:buNone/>
            </a:pPr>
            <a:r>
              <a:rPr lang="en-US" altLang="ru-RU" sz="2400" dirty="0" err="1"/>
              <a:t>Qizil</a:t>
            </a:r>
            <a:r>
              <a:rPr lang="en-US" altLang="ru-RU" sz="2400" dirty="0"/>
              <a:t> </a:t>
            </a:r>
            <a:r>
              <a:rPr lang="en-US" altLang="ru-RU" sz="2400" dirty="0" err="1"/>
              <a:t>o’ngach</a:t>
            </a:r>
            <a:r>
              <a:rPr lang="en-US" altLang="ru-RU" sz="2400" dirty="0"/>
              <a:t> – esophagus </a:t>
            </a:r>
            <a:r>
              <a:rPr lang="en-US" altLang="ru-RU" sz="2400" dirty="0" err="1"/>
              <a:t>halqumning</a:t>
            </a:r>
            <a:r>
              <a:rPr lang="en-US" altLang="ru-RU" sz="2400" dirty="0"/>
              <a:t> </a:t>
            </a:r>
            <a:r>
              <a:rPr lang="en-US" altLang="ru-RU" sz="2400" dirty="0" err="1"/>
              <a:t>davomi</a:t>
            </a:r>
            <a:r>
              <a:rPr lang="en-US" altLang="ru-RU" sz="2400" dirty="0"/>
              <a:t> </a:t>
            </a:r>
            <a:r>
              <a:rPr lang="en-US" altLang="ru-RU" sz="2400" dirty="0" err="1"/>
              <a:t>bo’lib</a:t>
            </a:r>
            <a:r>
              <a:rPr lang="en-US" altLang="ru-RU" sz="2400" dirty="0"/>
              <a:t>, </a:t>
            </a:r>
            <a:r>
              <a:rPr lang="en-US" altLang="ru-RU" sz="2400" dirty="0" err="1"/>
              <a:t>me’dagacha</a:t>
            </a:r>
            <a:r>
              <a:rPr lang="en-US" altLang="ru-RU" sz="2400" dirty="0"/>
              <a:t> </a:t>
            </a:r>
            <a:r>
              <a:rPr lang="en-US" altLang="ru-RU" sz="2400" dirty="0" err="1"/>
              <a:t>davom</a:t>
            </a:r>
            <a:r>
              <a:rPr lang="en-US" altLang="ru-RU" sz="2400" dirty="0"/>
              <a:t> </a:t>
            </a:r>
            <a:r>
              <a:rPr lang="en-US" altLang="ru-RU" sz="2400" dirty="0" err="1"/>
              <a:t>etadi</a:t>
            </a:r>
            <a:r>
              <a:rPr lang="en-US" altLang="ru-RU" sz="2400" dirty="0"/>
              <a:t>. </a:t>
            </a:r>
            <a:r>
              <a:rPr lang="en-US" altLang="ru-RU" sz="2400" dirty="0" err="1"/>
              <a:t>Joylashish</a:t>
            </a:r>
            <a:r>
              <a:rPr lang="en-US" altLang="ru-RU" sz="2400" dirty="0"/>
              <a:t> </a:t>
            </a:r>
            <a:r>
              <a:rPr lang="en-US" altLang="ru-RU" sz="2400" dirty="0" err="1"/>
              <a:t>sohasi</a:t>
            </a:r>
            <a:r>
              <a:rPr lang="en-US" altLang="ru-RU" sz="2400" dirty="0"/>
              <a:t> VI </a:t>
            </a:r>
            <a:r>
              <a:rPr lang="en-US" altLang="ru-RU" sz="2400" dirty="0" err="1"/>
              <a:t>bo’yin</a:t>
            </a:r>
            <a:r>
              <a:rPr lang="en-US" altLang="ru-RU" sz="2400" dirty="0"/>
              <a:t> </a:t>
            </a:r>
            <a:r>
              <a:rPr lang="en-US" altLang="ru-RU" sz="2400" dirty="0" err="1"/>
              <a:t>umurtqasi</a:t>
            </a:r>
            <a:r>
              <a:rPr lang="en-US" altLang="ru-RU" sz="2400" dirty="0"/>
              <a:t> </a:t>
            </a:r>
            <a:r>
              <a:rPr lang="en-US" altLang="ru-RU" sz="2400" dirty="0" err="1"/>
              <a:t>sohasidan</a:t>
            </a:r>
            <a:r>
              <a:rPr lang="en-US" altLang="ru-RU" sz="2400" dirty="0"/>
              <a:t> XI </a:t>
            </a:r>
            <a:r>
              <a:rPr lang="en-US" altLang="ru-RU" sz="2400" dirty="0" err="1"/>
              <a:t>ko’krak</a:t>
            </a:r>
            <a:r>
              <a:rPr lang="en-US" altLang="ru-RU" sz="2400" dirty="0"/>
              <a:t> </a:t>
            </a:r>
            <a:r>
              <a:rPr lang="en-US" altLang="ru-RU" sz="2400" dirty="0" err="1"/>
              <a:t>umurtqa</a:t>
            </a:r>
            <a:r>
              <a:rPr lang="en-US" altLang="ru-RU" sz="2400" dirty="0"/>
              <a:t> </a:t>
            </a:r>
            <a:r>
              <a:rPr lang="en-US" altLang="ru-RU" sz="2400" dirty="0" err="1"/>
              <a:t>sohasigacha</a:t>
            </a:r>
            <a:r>
              <a:rPr lang="en-US" altLang="ru-RU" sz="2400" dirty="0"/>
              <a:t> </a:t>
            </a:r>
            <a:r>
              <a:rPr lang="en-US" altLang="ru-RU" sz="2400" dirty="0" err="1"/>
              <a:t>davom</a:t>
            </a:r>
            <a:r>
              <a:rPr lang="en-US" altLang="ru-RU" sz="2400" dirty="0"/>
              <a:t> </a:t>
            </a:r>
            <a:r>
              <a:rPr lang="en-US" altLang="ru-RU" sz="2400" dirty="0" err="1"/>
              <a:t>etib</a:t>
            </a:r>
            <a:r>
              <a:rPr lang="en-US" altLang="ru-RU" sz="2400" dirty="0"/>
              <a:t>, </a:t>
            </a:r>
            <a:r>
              <a:rPr lang="en-US" altLang="ru-RU" sz="2400" dirty="0" err="1"/>
              <a:t>o’rtacha</a:t>
            </a:r>
            <a:r>
              <a:rPr lang="en-US" altLang="ru-RU" sz="2400" dirty="0"/>
              <a:t> 23-25 </a:t>
            </a:r>
            <a:r>
              <a:rPr lang="en-US" altLang="ru-RU" sz="2400" dirty="0" err="1"/>
              <a:t>sm</a:t>
            </a:r>
            <a:r>
              <a:rPr lang="en-US" altLang="ru-RU" sz="2400" dirty="0"/>
              <a:t> </a:t>
            </a:r>
            <a:r>
              <a:rPr lang="en-US" altLang="ru-RU" sz="2400" dirty="0" err="1"/>
              <a:t>bo’ladi</a:t>
            </a:r>
            <a:r>
              <a:rPr lang="en-US" altLang="ru-RU" sz="2400" dirty="0"/>
              <a:t>. </a:t>
            </a:r>
            <a:r>
              <a:rPr lang="en-US" altLang="ru-RU" sz="2400" dirty="0" err="1"/>
              <a:t>Uning</a:t>
            </a:r>
            <a:r>
              <a:rPr lang="en-US" altLang="ru-RU" sz="2400" dirty="0"/>
              <a:t> </a:t>
            </a:r>
            <a:r>
              <a:rPr lang="en-US" altLang="ru-RU" sz="2400" dirty="0" err="1"/>
              <a:t>bo’yin</a:t>
            </a:r>
            <a:r>
              <a:rPr lang="en-US" altLang="ru-RU" sz="2400" dirty="0"/>
              <a:t> </a:t>
            </a:r>
            <a:r>
              <a:rPr lang="en-US" altLang="ru-RU" sz="2400" dirty="0" err="1"/>
              <a:t>qismi</a:t>
            </a:r>
            <a:r>
              <a:rPr lang="en-US" altLang="ru-RU" sz="2400" dirty="0"/>
              <a:t> – </a:t>
            </a:r>
            <a:r>
              <a:rPr lang="en-US" altLang="ru-RU" sz="2400" dirty="0" err="1"/>
              <a:t>partes</a:t>
            </a:r>
            <a:r>
              <a:rPr lang="en-US" altLang="ru-RU" sz="2400" dirty="0"/>
              <a:t> </a:t>
            </a:r>
            <a:r>
              <a:rPr lang="en-US" altLang="ru-RU" sz="2400" dirty="0" err="1"/>
              <a:t>cervicalis</a:t>
            </a:r>
            <a:r>
              <a:rPr lang="en-US" altLang="ru-RU" sz="2400" dirty="0"/>
              <a:t>, </a:t>
            </a:r>
            <a:r>
              <a:rPr lang="en-US" altLang="ru-RU" sz="2400" dirty="0" err="1"/>
              <a:t>ko’krak</a:t>
            </a:r>
            <a:r>
              <a:rPr lang="en-US" altLang="ru-RU" sz="2400" dirty="0"/>
              <a:t> </a:t>
            </a:r>
            <a:r>
              <a:rPr lang="en-US" altLang="ru-RU" sz="2400" dirty="0" err="1"/>
              <a:t>qismi</a:t>
            </a:r>
            <a:r>
              <a:rPr lang="en-US" altLang="ru-RU" sz="2400" dirty="0"/>
              <a:t> – </a:t>
            </a:r>
            <a:r>
              <a:rPr lang="en-US" altLang="ru-RU" sz="2400" dirty="0" err="1"/>
              <a:t>partes</a:t>
            </a:r>
            <a:r>
              <a:rPr lang="en-US" altLang="ru-RU" sz="2400" dirty="0"/>
              <a:t> </a:t>
            </a:r>
            <a:r>
              <a:rPr lang="en-US" altLang="ru-RU" sz="2400" dirty="0" err="1"/>
              <a:t>thoracica</a:t>
            </a:r>
            <a:r>
              <a:rPr lang="en-US" altLang="ru-RU" sz="2400" dirty="0"/>
              <a:t> </a:t>
            </a:r>
            <a:r>
              <a:rPr lang="en-US" altLang="ru-RU" sz="2400" dirty="0" err="1"/>
              <a:t>va</a:t>
            </a:r>
            <a:r>
              <a:rPr lang="en-US" altLang="ru-RU" sz="2400" dirty="0"/>
              <a:t> </a:t>
            </a:r>
            <a:r>
              <a:rPr lang="en-US" altLang="ru-RU" sz="2400" dirty="0" err="1"/>
              <a:t>qorin</a:t>
            </a:r>
            <a:r>
              <a:rPr lang="en-US" altLang="ru-RU" sz="2400" dirty="0"/>
              <a:t> </a:t>
            </a:r>
            <a:r>
              <a:rPr lang="en-US" altLang="ru-RU" sz="2400" dirty="0" err="1"/>
              <a:t>qismi</a:t>
            </a:r>
            <a:r>
              <a:rPr lang="en-US" altLang="ru-RU" sz="2400" dirty="0"/>
              <a:t> – </a:t>
            </a:r>
            <a:r>
              <a:rPr lang="en-US" altLang="ru-RU" sz="2400" dirty="0" err="1"/>
              <a:t>partes</a:t>
            </a:r>
            <a:r>
              <a:rPr lang="en-US" altLang="ru-RU" sz="2400" dirty="0"/>
              <a:t> </a:t>
            </a:r>
            <a:r>
              <a:rPr lang="en-US" altLang="ru-RU" sz="2400" dirty="0" err="1"/>
              <a:t>abdominalis</a:t>
            </a:r>
            <a:r>
              <a:rPr lang="en-US" altLang="ru-RU" sz="2400" dirty="0"/>
              <a:t>  </a:t>
            </a:r>
            <a:r>
              <a:rPr lang="en-US" altLang="ru-RU" sz="2400" dirty="0" err="1"/>
              <a:t>bo’ladi</a:t>
            </a:r>
            <a:r>
              <a:rPr lang="en-US" altLang="ru-RU" sz="2400" dirty="0"/>
              <a:t>. </a:t>
            </a:r>
            <a:endParaRPr lang="ru-RU" altLang="ru-RU" sz="2400" dirty="0"/>
          </a:p>
        </p:txBody>
      </p:sp>
      <p:pic>
        <p:nvPicPr>
          <p:cNvPr id="32773" name="Picture 5" descr="200708101226_00276265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343400" y="1682262"/>
            <a:ext cx="3962400" cy="457200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2"/>
          <p:cNvSpPr>
            <a:spLocks noGrp="1" noChangeArrowheads="1"/>
          </p:cNvSpPr>
          <p:nvPr>
            <p:ph type="title"/>
          </p:nvPr>
        </p:nvSpPr>
        <p:spPr>
          <a:xfrm>
            <a:off x="2057400" y="609600"/>
            <a:ext cx="6347713" cy="1320800"/>
          </a:xfrm>
        </p:spPr>
        <p:txBody>
          <a:bodyPr/>
          <a:lstStyle/>
          <a:p>
            <a:r>
              <a:rPr lang="en-US" altLang="ru-RU" dirty="0" err="1"/>
              <a:t>Qorin</a:t>
            </a:r>
            <a:r>
              <a:rPr lang="en-US" altLang="ru-RU" dirty="0"/>
              <a:t> </a:t>
            </a:r>
            <a:r>
              <a:rPr lang="en-US" altLang="ru-RU" dirty="0" err="1"/>
              <a:t>bo’shlig’i</a:t>
            </a:r>
            <a:endParaRPr lang="ru-RU" altLang="ru-RU" dirty="0"/>
          </a:p>
        </p:txBody>
      </p:sp>
      <p:sp>
        <p:nvSpPr>
          <p:cNvPr id="33795" name="Rectangle 3"/>
          <p:cNvSpPr>
            <a:spLocks noGrp="1" noChangeArrowheads="1"/>
          </p:cNvSpPr>
          <p:nvPr>
            <p:ph idx="1"/>
          </p:nvPr>
        </p:nvSpPr>
        <p:spPr>
          <a:xfrm>
            <a:off x="533400" y="1612900"/>
            <a:ext cx="3556000" cy="4495800"/>
          </a:xfrm>
        </p:spPr>
        <p:txBody>
          <a:bodyPr/>
          <a:lstStyle/>
          <a:p>
            <a:pPr marL="0" indent="0" algn="just">
              <a:lnSpc>
                <a:spcPct val="90000"/>
              </a:lnSpc>
              <a:buNone/>
            </a:pPr>
            <a:r>
              <a:rPr lang="en-US" altLang="ru-RU" sz="2800" dirty="0" err="1"/>
              <a:t>Qorin</a:t>
            </a:r>
            <a:r>
              <a:rPr lang="en-US" altLang="ru-RU" sz="2800" dirty="0"/>
              <a:t> </a:t>
            </a:r>
            <a:r>
              <a:rPr lang="en-US" altLang="ru-RU" sz="2800" dirty="0" err="1"/>
              <a:t>bo’shlig’I</a:t>
            </a:r>
            <a:r>
              <a:rPr lang="en-US" altLang="ru-RU" sz="2800" dirty="0"/>
              <a:t> – </a:t>
            </a:r>
            <a:r>
              <a:rPr lang="en-US" altLang="ru-RU" sz="2800" dirty="0" err="1"/>
              <a:t>cavitas</a:t>
            </a:r>
            <a:r>
              <a:rPr lang="en-US" altLang="ru-RU" sz="2800" dirty="0"/>
              <a:t> abdominis </a:t>
            </a:r>
            <a:r>
              <a:rPr lang="en-US" altLang="ru-RU" sz="2800" dirty="0" err="1"/>
              <a:t>ning</a:t>
            </a:r>
            <a:r>
              <a:rPr lang="en-US" altLang="ru-RU" sz="2800" dirty="0"/>
              <a:t> </a:t>
            </a:r>
            <a:r>
              <a:rPr lang="en-US" altLang="ru-RU" sz="2800" dirty="0" err="1"/>
              <a:t>yuqori</a:t>
            </a:r>
            <a:r>
              <a:rPr lang="en-US" altLang="ru-RU" sz="2800" dirty="0"/>
              <a:t> </a:t>
            </a:r>
            <a:r>
              <a:rPr lang="en-US" altLang="ru-RU" sz="2800" dirty="0" err="1"/>
              <a:t>devorini</a:t>
            </a:r>
            <a:r>
              <a:rPr lang="en-US" altLang="ru-RU" sz="2800" dirty="0"/>
              <a:t> </a:t>
            </a:r>
            <a:r>
              <a:rPr lang="en-US" altLang="ru-RU" sz="2800" dirty="0" err="1"/>
              <a:t>diafragma</a:t>
            </a:r>
            <a:r>
              <a:rPr lang="en-US" altLang="ru-RU" sz="2800" dirty="0"/>
              <a:t>, </a:t>
            </a:r>
            <a:r>
              <a:rPr lang="en-US" altLang="ru-RU" sz="2800" dirty="0" err="1"/>
              <a:t>oldingi</a:t>
            </a:r>
            <a:r>
              <a:rPr lang="en-US" altLang="ru-RU" sz="2800" dirty="0"/>
              <a:t> </a:t>
            </a:r>
            <a:r>
              <a:rPr lang="en-US" altLang="ru-RU" sz="2800" dirty="0" err="1"/>
              <a:t>devorini</a:t>
            </a:r>
            <a:r>
              <a:rPr lang="en-US" altLang="ru-RU" sz="2800" dirty="0"/>
              <a:t> </a:t>
            </a:r>
            <a:r>
              <a:rPr lang="en-US" altLang="ru-RU" sz="2800" dirty="0" err="1"/>
              <a:t>qorin</a:t>
            </a:r>
            <a:r>
              <a:rPr lang="en-US" altLang="ru-RU" sz="2800" dirty="0"/>
              <a:t> </a:t>
            </a:r>
            <a:r>
              <a:rPr lang="en-US" altLang="ru-RU" sz="2800" dirty="0" err="1"/>
              <a:t>mushaklari</a:t>
            </a:r>
            <a:r>
              <a:rPr lang="en-US" altLang="ru-RU" sz="2800" dirty="0"/>
              <a:t>, </a:t>
            </a:r>
            <a:r>
              <a:rPr lang="en-US" altLang="ru-RU" sz="2800" dirty="0" err="1"/>
              <a:t>orqa</a:t>
            </a:r>
            <a:r>
              <a:rPr lang="en-US" altLang="ru-RU" sz="2800" dirty="0"/>
              <a:t> </a:t>
            </a:r>
            <a:r>
              <a:rPr lang="en-US" altLang="ru-RU" sz="2800" dirty="0" err="1"/>
              <a:t>devorini</a:t>
            </a:r>
            <a:r>
              <a:rPr lang="en-US" altLang="ru-RU" sz="2800" dirty="0"/>
              <a:t> </a:t>
            </a:r>
            <a:r>
              <a:rPr lang="en-US" altLang="ru-RU" sz="2800" dirty="0" err="1"/>
              <a:t>umurtqa</a:t>
            </a:r>
            <a:r>
              <a:rPr lang="en-US" altLang="ru-RU" sz="2800" dirty="0"/>
              <a:t> </a:t>
            </a:r>
            <a:r>
              <a:rPr lang="en-US" altLang="ru-RU" sz="2800" dirty="0" err="1"/>
              <a:t>pog’onasi</a:t>
            </a:r>
            <a:r>
              <a:rPr lang="en-US" altLang="ru-RU" sz="2800" dirty="0"/>
              <a:t>, bel </a:t>
            </a:r>
            <a:r>
              <a:rPr lang="en-US" altLang="ru-RU" sz="2800" dirty="0" err="1"/>
              <a:t>mushaklari</a:t>
            </a:r>
            <a:r>
              <a:rPr lang="en-US" altLang="ru-RU" sz="2800" dirty="0"/>
              <a:t> </a:t>
            </a:r>
            <a:r>
              <a:rPr lang="en-US" altLang="ru-RU" sz="2800" dirty="0" err="1"/>
              <a:t>tashkil</a:t>
            </a:r>
            <a:r>
              <a:rPr lang="en-US" altLang="ru-RU" sz="2800" dirty="0"/>
              <a:t> </a:t>
            </a:r>
            <a:r>
              <a:rPr lang="en-US" altLang="ru-RU" sz="2800" dirty="0" err="1"/>
              <a:t>etadi</a:t>
            </a:r>
            <a:r>
              <a:rPr lang="en-US" altLang="ru-RU" sz="2800" dirty="0"/>
              <a:t>.</a:t>
            </a:r>
            <a:endParaRPr lang="ru-RU" altLang="ru-RU" sz="2800" dirty="0"/>
          </a:p>
        </p:txBody>
      </p:sp>
      <p:pic>
        <p:nvPicPr>
          <p:cNvPr id="33797" name="Picture 5" descr="B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200768" y="1803400"/>
            <a:ext cx="3305175" cy="411480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7650" name="Rectangle 2"/>
          <p:cNvSpPr>
            <a:spLocks noGrp="1" noChangeArrowheads="1"/>
          </p:cNvSpPr>
          <p:nvPr>
            <p:ph type="title"/>
          </p:nvPr>
        </p:nvSpPr>
        <p:spPr>
          <a:xfrm>
            <a:off x="1295400" y="381000"/>
            <a:ext cx="5748337" cy="1219200"/>
          </a:xfrm>
        </p:spPr>
        <p:txBody>
          <a:bodyPr/>
          <a:lstStyle/>
          <a:p>
            <a:r>
              <a:rPr lang="en-US" altLang="ru-RU" sz="3200" dirty="0"/>
              <a:t>ME</a:t>
            </a:r>
            <a:r>
              <a:rPr lang="ru-RU" altLang="ru-RU" sz="3200" dirty="0"/>
              <a:t>’</a:t>
            </a:r>
            <a:r>
              <a:rPr lang="en-US" altLang="ru-RU" sz="3200" dirty="0"/>
              <a:t>DA (</a:t>
            </a:r>
            <a:r>
              <a:rPr lang="en-US" altLang="ru-RU" sz="3200" dirty="0" err="1"/>
              <a:t>ventriculus</a:t>
            </a:r>
            <a:r>
              <a:rPr lang="en-US" altLang="ru-RU" sz="3200" dirty="0"/>
              <a:t> </a:t>
            </a:r>
            <a:r>
              <a:rPr lang="en-US" altLang="ru-RU" sz="3200" dirty="0" err="1"/>
              <a:t>seu</a:t>
            </a:r>
            <a:r>
              <a:rPr lang="en-US" altLang="ru-RU" sz="3200" dirty="0"/>
              <a:t> </a:t>
            </a:r>
            <a:r>
              <a:rPr lang="en-US" altLang="ru-RU" sz="3200" dirty="0" err="1"/>
              <a:t>gaster</a:t>
            </a:r>
            <a:r>
              <a:rPr lang="en-US" altLang="ru-RU" sz="3200" dirty="0"/>
              <a:t>)</a:t>
            </a:r>
            <a:endParaRPr lang="ru-RU" altLang="ru-RU" sz="3200" dirty="0"/>
          </a:p>
        </p:txBody>
      </p:sp>
      <p:sp>
        <p:nvSpPr>
          <p:cNvPr id="27651" name="Rectangle 3"/>
          <p:cNvSpPr>
            <a:spLocks noGrp="1" noChangeArrowheads="1"/>
          </p:cNvSpPr>
          <p:nvPr>
            <p:ph idx="1"/>
          </p:nvPr>
        </p:nvSpPr>
        <p:spPr>
          <a:xfrm>
            <a:off x="3048000" y="1981200"/>
            <a:ext cx="4572000" cy="4373563"/>
          </a:xfrm>
        </p:spPr>
        <p:txBody>
          <a:bodyPr>
            <a:normAutofit lnSpcReduction="10000"/>
          </a:bodyPr>
          <a:lstStyle/>
          <a:p>
            <a:pPr marL="0" indent="0" algn="just">
              <a:lnSpc>
                <a:spcPct val="80000"/>
              </a:lnSpc>
              <a:buNone/>
            </a:pPr>
            <a:r>
              <a:rPr lang="en-US" altLang="ru-RU" sz="2200" dirty="0" err="1"/>
              <a:t>Ovqat</a:t>
            </a:r>
            <a:r>
              <a:rPr lang="en-US" altLang="ru-RU" sz="2200" dirty="0"/>
              <a:t> </a:t>
            </a:r>
            <a:r>
              <a:rPr lang="en-US" altLang="ru-RU" sz="2200" dirty="0" err="1"/>
              <a:t>qizilo</a:t>
            </a:r>
            <a:r>
              <a:rPr lang="ru-RU" altLang="ru-RU" sz="2200" dirty="0"/>
              <a:t>’</a:t>
            </a:r>
            <a:r>
              <a:rPr lang="en-US" altLang="ru-RU" sz="2200" dirty="0" err="1"/>
              <a:t>ngachdan</a:t>
            </a:r>
            <a:r>
              <a:rPr lang="en-US" altLang="ru-RU" sz="2200" dirty="0"/>
              <a:t> me</a:t>
            </a:r>
            <a:r>
              <a:rPr lang="ru-RU" altLang="ru-RU" sz="2200" dirty="0"/>
              <a:t>’</a:t>
            </a:r>
            <a:r>
              <a:rPr lang="en-US" altLang="ru-RU" sz="2200" dirty="0" err="1"/>
              <a:t>daga</a:t>
            </a:r>
            <a:r>
              <a:rPr lang="en-US" altLang="ru-RU" sz="2200" dirty="0"/>
              <a:t> </a:t>
            </a:r>
            <a:r>
              <a:rPr lang="en-US" altLang="ru-RU" sz="2200" dirty="0" err="1"/>
              <a:t>tushadi</a:t>
            </a:r>
            <a:r>
              <a:rPr lang="ru-RU" altLang="ru-RU" sz="2200" dirty="0"/>
              <a:t>. </a:t>
            </a:r>
            <a:r>
              <a:rPr lang="es-ES" altLang="ru-RU" sz="2200" dirty="0"/>
              <a:t>Me’daga tushgan ovqat u yerdagi bezlardan chiqadigan shiralar ta’sirida parchalanadi. Ovqatning sifatiga qarab, u me’dada 4 soatdan 10 soatgacha turishi mumkin. Me’da «ovqat deposi» funksiyasini bajaradi, u yeyilgan ovqatning katta hajmini saqlab turadi. Ovqat me’dada aralashib, uning ichiga me’da shirasi singib kiradi, ovqatning tarkibiy qismlari, ayniqsa, oqsillar me’da shirasining fermentlari ta’sirida kimyoviy o’zgarishlarga duch keladi</a:t>
            </a:r>
            <a:r>
              <a:rPr lang="ru-RU" altLang="ru-RU" sz="2200" dirty="0"/>
              <a:t> </a:t>
            </a:r>
          </a:p>
        </p:txBody>
      </p:sp>
      <p:sp>
        <p:nvSpPr>
          <p:cNvPr id="27653" name="AutoShape 5" descr="Картинки по запросу глотание"/>
          <p:cNvSpPr>
            <a:spLocks noChangeAspect="1" noChangeArrowheads="1"/>
          </p:cNvSpPr>
          <p:nvPr/>
        </p:nvSpPr>
        <p:spPr bwMode="auto">
          <a:xfrm>
            <a:off x="4419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a:lstStyle/>
          <a:p>
            <a:endParaRPr lang="ru-RU"/>
          </a:p>
        </p:txBody>
      </p:sp>
      <p:pic>
        <p:nvPicPr>
          <p:cNvPr id="27655" name="Picture 7" descr="10052-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905000"/>
            <a:ext cx="3094038" cy="441960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35" presetClass="entr" presetSubtype="0" fill="hold" grpId="0" nodeType="withEffect">
                                  <p:stCondLst>
                                    <p:cond delay="0"/>
                                  </p:stCondLst>
                                  <p:iterate type="lt">
                                    <p:tmPct val="10000"/>
                                  </p:iterate>
                                  <p:childTnLst>
                                    <p:set>
                                      <p:cBhvr>
                                        <p:cTn id="6" dur="1" fill="hold">
                                          <p:stCondLst>
                                            <p:cond delay="0"/>
                                          </p:stCondLst>
                                        </p:cTn>
                                        <p:tgtEl>
                                          <p:spTgt spid="27650"/>
                                        </p:tgtEl>
                                        <p:attrNameLst>
                                          <p:attrName>style.visibility</p:attrName>
                                        </p:attrNameLst>
                                      </p:cBhvr>
                                      <p:to>
                                        <p:strVal val="visible"/>
                                      </p:to>
                                    </p:set>
                                    <p:animEffect transition="in" filter="fade">
                                      <p:cBhvr>
                                        <p:cTn id="7" dur="600">
                                          <p:stCondLst>
                                            <p:cond delay="0"/>
                                          </p:stCondLst>
                                        </p:cTn>
                                        <p:tgtEl>
                                          <p:spTgt spid="27650"/>
                                        </p:tgtEl>
                                      </p:cBhvr>
                                    </p:animEffect>
                                    <p:anim calcmode="lin" valueType="num">
                                      <p:cBhvr>
                                        <p:cTn id="8" dur="600" fill="hold">
                                          <p:stCondLst>
                                            <p:cond delay="0"/>
                                          </p:stCondLst>
                                        </p:cTn>
                                        <p:tgtEl>
                                          <p:spTgt spid="27650"/>
                                        </p:tgtEl>
                                        <p:attrNameLst>
                                          <p:attrName>style.rotation</p:attrName>
                                        </p:attrNameLst>
                                      </p:cBhvr>
                                      <p:tavLst>
                                        <p:tav tm="0">
                                          <p:val>
                                            <p:fltVal val="720"/>
                                          </p:val>
                                        </p:tav>
                                        <p:tav tm="100000">
                                          <p:val>
                                            <p:fltVal val="0"/>
                                          </p:val>
                                        </p:tav>
                                      </p:tavLst>
                                    </p:anim>
                                    <p:anim calcmode="lin" valueType="num">
                                      <p:cBhvr>
                                        <p:cTn id="9" dur="600" fill="hold">
                                          <p:stCondLst>
                                            <p:cond delay="0"/>
                                          </p:stCondLst>
                                        </p:cTn>
                                        <p:tgtEl>
                                          <p:spTgt spid="27650"/>
                                        </p:tgtEl>
                                        <p:attrNameLst>
                                          <p:attrName>ppt_h</p:attrName>
                                        </p:attrNameLst>
                                      </p:cBhvr>
                                      <p:tavLst>
                                        <p:tav tm="0">
                                          <p:val>
                                            <p:fltVal val="0"/>
                                          </p:val>
                                        </p:tav>
                                        <p:tav tm="100000">
                                          <p:val>
                                            <p:strVal val="#ppt_h"/>
                                          </p:val>
                                        </p:tav>
                                      </p:tavLst>
                                    </p:anim>
                                    <p:anim calcmode="lin" valueType="num">
                                      <p:cBhvr>
                                        <p:cTn id="10" dur="600" fill="hold">
                                          <p:stCondLst>
                                            <p:cond delay="0"/>
                                          </p:stCondLst>
                                        </p:cTn>
                                        <p:tgtEl>
                                          <p:spTgt spid="27650"/>
                                        </p:tgtEl>
                                        <p:attrNameLst>
                                          <p:attrName>ppt_w</p:attrName>
                                        </p:attrNameLst>
                                      </p:cBhvr>
                                      <p:tavLst>
                                        <p:tav tm="0">
                                          <p:val>
                                            <p:fltVal val="0"/>
                                          </p:val>
                                        </p:tav>
                                        <p:tav tm="100000">
                                          <p:val>
                                            <p:strVal val="#ppt_w"/>
                                          </p:val>
                                        </p:tav>
                                      </p:tavLst>
                                    </p:anim>
                                  </p:childTnLst>
                                </p:cTn>
                              </p:par>
                            </p:childTnLst>
                          </p:cTn>
                        </p:par>
                      </p:childTnLst>
                    </p:cTn>
                  </p:par>
                  <p:par>
                    <p:cTn id="11" fill="hold" nodeType="clickPar">
                      <p:stCondLst>
                        <p:cond delay="indefinite"/>
                      </p:stCondLst>
                      <p:childTnLst>
                        <p:par>
                          <p:cTn id="12" fill="hold" nodeType="withGroup">
                            <p:stCondLst>
                              <p:cond delay="0"/>
                            </p:stCondLst>
                            <p:childTnLst>
                              <p:par>
                                <p:cTn id="13" presetID="12" presetClass="entr" presetSubtype="4" fill="hold" grpId="0" nodeType="clickEffect">
                                  <p:stCondLst>
                                    <p:cond delay="0"/>
                                  </p:stCondLst>
                                  <p:childTnLst>
                                    <p:set>
                                      <p:cBhvr>
                                        <p:cTn id="14" dur="1" fill="hold">
                                          <p:stCondLst>
                                            <p:cond delay="0"/>
                                          </p:stCondLst>
                                        </p:cTn>
                                        <p:tgtEl>
                                          <p:spTgt spid="27651">
                                            <p:txEl>
                                              <p:pRg st="0" end="0"/>
                                            </p:txEl>
                                          </p:spTgt>
                                        </p:tgtEl>
                                        <p:attrNameLst>
                                          <p:attrName>style.visibility</p:attrName>
                                        </p:attrNameLst>
                                      </p:cBhvr>
                                      <p:to>
                                        <p:strVal val="visible"/>
                                      </p:to>
                                    </p:set>
                                    <p:animEffect transition="in" filter="slide(fromBottom)">
                                      <p:cBhvr>
                                        <p:cTn id="15" dur="500">
                                          <p:stCondLst>
                                            <p:cond delay="0"/>
                                          </p:stCondLst>
                                        </p:cTn>
                                        <p:tgtEl>
                                          <p:spTgt spid="27651">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650" grpId="0"/>
      <p:bldP spid="27651" grpId="0"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2"/>
          <p:cNvSpPr>
            <a:spLocks noGrp="1" noChangeArrowheads="1"/>
          </p:cNvSpPr>
          <p:nvPr>
            <p:ph type="title"/>
          </p:nvPr>
        </p:nvSpPr>
        <p:spPr>
          <a:xfrm>
            <a:off x="1905000" y="384908"/>
            <a:ext cx="6347713" cy="1320800"/>
          </a:xfrm>
        </p:spPr>
        <p:txBody>
          <a:bodyPr/>
          <a:lstStyle/>
          <a:p>
            <a:r>
              <a:rPr lang="en-US" altLang="ru-RU" dirty="0" err="1"/>
              <a:t>Ingichka</a:t>
            </a:r>
            <a:r>
              <a:rPr lang="en-US" altLang="ru-RU" dirty="0"/>
              <a:t> </a:t>
            </a:r>
            <a:r>
              <a:rPr lang="en-US" altLang="ru-RU" dirty="0" err="1"/>
              <a:t>ichak</a:t>
            </a:r>
            <a:endParaRPr lang="ru-RU" altLang="ru-RU" dirty="0"/>
          </a:p>
        </p:txBody>
      </p:sp>
      <p:sp>
        <p:nvSpPr>
          <p:cNvPr id="35843" name="Rectangle 3"/>
          <p:cNvSpPr>
            <a:spLocks noGrp="1" noChangeArrowheads="1"/>
          </p:cNvSpPr>
          <p:nvPr>
            <p:ph idx="1"/>
          </p:nvPr>
        </p:nvSpPr>
        <p:spPr>
          <a:xfrm>
            <a:off x="228600" y="1714500"/>
            <a:ext cx="3792538" cy="4495800"/>
          </a:xfrm>
        </p:spPr>
        <p:txBody>
          <a:bodyPr/>
          <a:lstStyle/>
          <a:p>
            <a:pPr algn="ctr"/>
            <a:r>
              <a:rPr lang="en-US" altLang="ru-RU" sz="2000" dirty="0" err="1"/>
              <a:t>Ingichka</a:t>
            </a:r>
            <a:r>
              <a:rPr lang="en-US" altLang="ru-RU" sz="2000" dirty="0"/>
              <a:t> </a:t>
            </a:r>
            <a:r>
              <a:rPr lang="en-US" altLang="ru-RU" sz="2000" dirty="0" err="1"/>
              <a:t>ichak</a:t>
            </a:r>
            <a:r>
              <a:rPr lang="en-US" altLang="ru-RU" sz="2000" dirty="0"/>
              <a:t> – </a:t>
            </a:r>
            <a:r>
              <a:rPr lang="en-US" altLang="ru-RU" sz="2000" dirty="0" err="1"/>
              <a:t>me’daning</a:t>
            </a:r>
            <a:r>
              <a:rPr lang="en-US" altLang="ru-RU" sz="2000" dirty="0"/>
              <a:t> </a:t>
            </a:r>
            <a:r>
              <a:rPr lang="en-US" altLang="ru-RU" sz="2000" dirty="0" err="1"/>
              <a:t>chiqish</a:t>
            </a:r>
            <a:r>
              <a:rPr lang="en-US" altLang="ru-RU" sz="2000" dirty="0"/>
              <a:t> </a:t>
            </a:r>
            <a:r>
              <a:rPr lang="en-US" altLang="ru-RU" sz="2000" dirty="0" err="1"/>
              <a:t>qismidan</a:t>
            </a:r>
            <a:r>
              <a:rPr lang="en-US" altLang="ru-RU" sz="2000" dirty="0"/>
              <a:t> </a:t>
            </a:r>
            <a:r>
              <a:rPr lang="en-US" altLang="ru-RU" sz="2000" dirty="0" err="1"/>
              <a:t>boshlanib</a:t>
            </a:r>
            <a:r>
              <a:rPr lang="en-US" altLang="ru-RU" sz="2000" dirty="0"/>
              <a:t>, </a:t>
            </a:r>
            <a:r>
              <a:rPr lang="en-US" altLang="ru-RU" sz="2000" dirty="0" err="1"/>
              <a:t>o’ng</a:t>
            </a:r>
            <a:r>
              <a:rPr lang="en-US" altLang="ru-RU" sz="2000" dirty="0"/>
              <a:t> </a:t>
            </a:r>
            <a:r>
              <a:rPr lang="en-US" altLang="ru-RU" sz="2000" dirty="0" err="1"/>
              <a:t>yonbosh</a:t>
            </a:r>
            <a:r>
              <a:rPr lang="en-US" altLang="ru-RU" sz="2000" dirty="0"/>
              <a:t> </a:t>
            </a:r>
            <a:r>
              <a:rPr lang="en-US" altLang="ru-RU" sz="2000" dirty="0" err="1"/>
              <a:t>sohasidagi</a:t>
            </a:r>
            <a:r>
              <a:rPr lang="en-US" altLang="ru-RU" sz="2000" dirty="0"/>
              <a:t> </a:t>
            </a:r>
            <a:r>
              <a:rPr lang="en-US" altLang="ru-RU" sz="2000" dirty="0" err="1"/>
              <a:t>yo’g’on</a:t>
            </a:r>
            <a:r>
              <a:rPr lang="en-US" altLang="ru-RU" sz="2000" dirty="0"/>
              <a:t> </a:t>
            </a:r>
            <a:r>
              <a:rPr lang="en-US" altLang="ru-RU" sz="2000" dirty="0" err="1"/>
              <a:t>ichakning</a:t>
            </a:r>
            <a:r>
              <a:rPr lang="en-US" altLang="ru-RU" sz="2000" dirty="0"/>
              <a:t> </a:t>
            </a:r>
            <a:r>
              <a:rPr lang="en-US" altLang="ru-RU" sz="2000" dirty="0" err="1"/>
              <a:t>boshlanish</a:t>
            </a:r>
            <a:r>
              <a:rPr lang="en-US" altLang="ru-RU" sz="2000" dirty="0"/>
              <a:t> </a:t>
            </a:r>
            <a:r>
              <a:rPr lang="en-US" altLang="ru-RU" sz="2000" dirty="0" err="1"/>
              <a:t>qismida</a:t>
            </a:r>
            <a:r>
              <a:rPr lang="en-US" altLang="ru-RU" sz="2000" dirty="0"/>
              <a:t> </a:t>
            </a:r>
            <a:r>
              <a:rPr lang="en-US" altLang="ru-RU" sz="2000" dirty="0" err="1"/>
              <a:t>yakunlanadi</a:t>
            </a:r>
            <a:r>
              <a:rPr lang="en-US" altLang="ru-RU" sz="2000" dirty="0"/>
              <a:t>. </a:t>
            </a:r>
            <a:r>
              <a:rPr lang="en-US" altLang="ru-RU" sz="2000" dirty="0" err="1"/>
              <a:t>Ingichka</a:t>
            </a:r>
            <a:r>
              <a:rPr lang="en-US" altLang="ru-RU" sz="2000" dirty="0"/>
              <a:t> </a:t>
            </a:r>
            <a:r>
              <a:rPr lang="en-US" altLang="ru-RU" sz="2000" dirty="0" err="1"/>
              <a:t>ichakda</a:t>
            </a:r>
            <a:r>
              <a:rPr lang="en-US" altLang="ru-RU" sz="2000" dirty="0"/>
              <a:t> </a:t>
            </a:r>
            <a:r>
              <a:rPr lang="en-US" altLang="ru-RU" sz="2000" dirty="0" err="1"/>
              <a:t>moddalarning</a:t>
            </a:r>
            <a:r>
              <a:rPr lang="en-US" altLang="ru-RU" sz="2000" dirty="0"/>
              <a:t> </a:t>
            </a:r>
            <a:r>
              <a:rPr lang="en-US" altLang="ru-RU" sz="2000" dirty="0" err="1"/>
              <a:t>kimyoviy</a:t>
            </a:r>
            <a:r>
              <a:rPr lang="en-US" altLang="ru-RU" sz="2000" dirty="0"/>
              <a:t> </a:t>
            </a:r>
            <a:r>
              <a:rPr lang="en-US" altLang="ru-RU" sz="2000" dirty="0" err="1"/>
              <a:t>ta’sirida</a:t>
            </a:r>
            <a:r>
              <a:rPr lang="en-US" altLang="ru-RU" sz="2000" dirty="0"/>
              <a:t> </a:t>
            </a:r>
            <a:r>
              <a:rPr lang="en-US" altLang="ru-RU" sz="2000" dirty="0" err="1"/>
              <a:t>parchalanishi</a:t>
            </a:r>
            <a:r>
              <a:rPr lang="en-US" altLang="ru-RU" sz="2000" dirty="0"/>
              <a:t> </a:t>
            </a:r>
            <a:r>
              <a:rPr lang="en-US" altLang="ru-RU" sz="2000" dirty="0" err="1"/>
              <a:t>davom</a:t>
            </a:r>
            <a:r>
              <a:rPr lang="en-US" altLang="ru-RU" sz="2000" dirty="0"/>
              <a:t> </a:t>
            </a:r>
            <a:r>
              <a:rPr lang="en-US" altLang="ru-RU" sz="2000" dirty="0" err="1"/>
              <a:t>etadi</a:t>
            </a:r>
            <a:r>
              <a:rPr lang="en-US" altLang="ru-RU" sz="2000" dirty="0"/>
              <a:t>.</a:t>
            </a:r>
            <a:endParaRPr lang="ru-RU" altLang="ru-RU" sz="2000" dirty="0"/>
          </a:p>
        </p:txBody>
      </p:sp>
      <p:pic>
        <p:nvPicPr>
          <p:cNvPr id="35845" name="Picture 5" descr="small_intestin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021138" y="1524000"/>
            <a:ext cx="3570288" cy="449580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2"/>
          <p:cNvSpPr>
            <a:spLocks noGrp="1" noChangeArrowheads="1"/>
          </p:cNvSpPr>
          <p:nvPr>
            <p:ph type="title"/>
          </p:nvPr>
        </p:nvSpPr>
        <p:spPr>
          <a:xfrm>
            <a:off x="1931543" y="469900"/>
            <a:ext cx="6347713" cy="1320800"/>
          </a:xfrm>
        </p:spPr>
        <p:txBody>
          <a:bodyPr/>
          <a:lstStyle/>
          <a:p>
            <a:r>
              <a:rPr lang="en-US" altLang="ru-RU"/>
              <a:t>Yo’g’on ichak</a:t>
            </a:r>
            <a:endParaRPr lang="ru-RU" altLang="ru-RU"/>
          </a:p>
        </p:txBody>
      </p:sp>
      <p:sp>
        <p:nvSpPr>
          <p:cNvPr id="36867" name="Rectangle 3"/>
          <p:cNvSpPr>
            <a:spLocks noGrp="1" noChangeArrowheads="1"/>
          </p:cNvSpPr>
          <p:nvPr>
            <p:ph idx="1"/>
          </p:nvPr>
        </p:nvSpPr>
        <p:spPr>
          <a:xfrm>
            <a:off x="640334" y="1752600"/>
            <a:ext cx="3556000" cy="4465638"/>
          </a:xfrm>
        </p:spPr>
        <p:txBody>
          <a:bodyPr/>
          <a:lstStyle/>
          <a:p>
            <a:r>
              <a:rPr lang="en-US" altLang="ru-RU" sz="2000" dirty="0" err="1"/>
              <a:t>Yo’g’on</a:t>
            </a:r>
            <a:r>
              <a:rPr lang="en-US" altLang="ru-RU" sz="2000" dirty="0"/>
              <a:t> </a:t>
            </a:r>
            <a:r>
              <a:rPr lang="en-US" altLang="ru-RU" sz="2000" dirty="0" err="1"/>
              <a:t>ichak</a:t>
            </a:r>
            <a:r>
              <a:rPr lang="en-US" altLang="ru-RU" sz="2000" dirty="0"/>
              <a:t> – </a:t>
            </a:r>
            <a:r>
              <a:rPr lang="en-US" altLang="ru-RU" sz="2000" dirty="0" err="1"/>
              <a:t>ingichka</a:t>
            </a:r>
            <a:r>
              <a:rPr lang="en-US" altLang="ru-RU" sz="2000" dirty="0"/>
              <a:t> </a:t>
            </a:r>
            <a:r>
              <a:rPr lang="en-US" altLang="ru-RU" sz="2000" dirty="0" err="1"/>
              <a:t>ichakning</a:t>
            </a:r>
            <a:r>
              <a:rPr lang="en-US" altLang="ru-RU" sz="2000" dirty="0"/>
              <a:t> </a:t>
            </a:r>
            <a:r>
              <a:rPr lang="en-US" altLang="ru-RU" sz="2000" dirty="0" err="1"/>
              <a:t>davomi</a:t>
            </a:r>
            <a:r>
              <a:rPr lang="en-US" altLang="ru-RU" sz="2000" dirty="0"/>
              <a:t> </a:t>
            </a:r>
            <a:r>
              <a:rPr lang="en-US" altLang="ru-RU" sz="2000" dirty="0" err="1"/>
              <a:t>hisoblanadi</a:t>
            </a:r>
            <a:r>
              <a:rPr lang="en-US" altLang="ru-RU" sz="2000" dirty="0"/>
              <a:t> </a:t>
            </a:r>
            <a:r>
              <a:rPr lang="en-US" altLang="ru-RU" sz="2000" dirty="0" err="1"/>
              <a:t>va</a:t>
            </a:r>
            <a:r>
              <a:rPr lang="en-US" altLang="ru-RU" sz="2000" dirty="0"/>
              <a:t> </a:t>
            </a:r>
            <a:r>
              <a:rPr lang="en-US" altLang="ru-RU" sz="2000" dirty="0" err="1"/>
              <a:t>quyidagi</a:t>
            </a:r>
            <a:r>
              <a:rPr lang="en-US" altLang="ru-RU" sz="2000" dirty="0"/>
              <a:t> </a:t>
            </a:r>
            <a:r>
              <a:rPr lang="en-US" altLang="ru-RU" sz="2000" dirty="0" err="1"/>
              <a:t>qismlardan</a:t>
            </a:r>
            <a:r>
              <a:rPr lang="en-US" altLang="ru-RU" sz="2000" dirty="0"/>
              <a:t> </a:t>
            </a:r>
            <a:r>
              <a:rPr lang="en-US" altLang="ru-RU" sz="2000" dirty="0" err="1"/>
              <a:t>tashkil</a:t>
            </a:r>
            <a:r>
              <a:rPr lang="en-US" altLang="ru-RU" sz="2000" dirty="0"/>
              <a:t> </a:t>
            </a:r>
            <a:r>
              <a:rPr lang="en-US" altLang="ru-RU" sz="2000" dirty="0" err="1"/>
              <a:t>topadi</a:t>
            </a:r>
            <a:r>
              <a:rPr lang="en-US" altLang="ru-RU" sz="2000" dirty="0"/>
              <a:t>:</a:t>
            </a:r>
          </a:p>
          <a:p>
            <a:r>
              <a:rPr lang="en-US" altLang="ru-RU" sz="2000" dirty="0"/>
              <a:t>a) </a:t>
            </a:r>
            <a:r>
              <a:rPr lang="en-US" altLang="ru-RU" sz="2000" dirty="0" err="1"/>
              <a:t>ko’richak</a:t>
            </a:r>
            <a:r>
              <a:rPr lang="en-US" altLang="ru-RU" sz="2000" dirty="0"/>
              <a:t> </a:t>
            </a:r>
            <a:r>
              <a:rPr lang="en-US" altLang="ru-RU" sz="2000" dirty="0" err="1"/>
              <a:t>qismi</a:t>
            </a:r>
            <a:r>
              <a:rPr lang="en-US" altLang="ru-RU" sz="2000" dirty="0"/>
              <a:t>.</a:t>
            </a:r>
          </a:p>
          <a:p>
            <a:r>
              <a:rPr lang="en-US" altLang="ru-RU" sz="2000" dirty="0"/>
              <a:t>b) </a:t>
            </a:r>
            <a:r>
              <a:rPr lang="en-US" altLang="ru-RU" sz="2000" dirty="0" err="1"/>
              <a:t>ko’tariluvchi</a:t>
            </a:r>
            <a:r>
              <a:rPr lang="en-US" altLang="ru-RU" sz="2000" dirty="0"/>
              <a:t> </a:t>
            </a:r>
            <a:r>
              <a:rPr lang="en-US" altLang="ru-RU" sz="2000" dirty="0" err="1"/>
              <a:t>qismi</a:t>
            </a:r>
            <a:endParaRPr lang="en-US" altLang="ru-RU" sz="2000" dirty="0"/>
          </a:p>
          <a:p>
            <a:r>
              <a:rPr lang="en-US" altLang="ru-RU" sz="2000" dirty="0"/>
              <a:t>c) </a:t>
            </a:r>
            <a:r>
              <a:rPr lang="en-US" altLang="ru-RU" sz="2000" dirty="0" err="1"/>
              <a:t>ko’ndalang</a:t>
            </a:r>
            <a:r>
              <a:rPr lang="en-US" altLang="ru-RU" sz="2000" dirty="0"/>
              <a:t> </a:t>
            </a:r>
            <a:r>
              <a:rPr lang="en-US" altLang="ru-RU" sz="2000" dirty="0" err="1"/>
              <a:t>qismi</a:t>
            </a:r>
            <a:r>
              <a:rPr lang="en-US" altLang="ru-RU" sz="2000" dirty="0"/>
              <a:t>.</a:t>
            </a:r>
            <a:endParaRPr lang="ru-RU" altLang="ru-RU" sz="2000" dirty="0"/>
          </a:p>
        </p:txBody>
      </p:sp>
      <p:sp>
        <p:nvSpPr>
          <p:cNvPr id="36869" name="AutoShape 5" descr="Z"/>
          <p:cNvSpPr>
            <a:spLocks noChangeAspect="1" noChangeArrowheads="1"/>
          </p:cNvSpPr>
          <p:nvPr/>
        </p:nvSpPr>
        <p:spPr bwMode="auto">
          <a:xfrm>
            <a:off x="2905125" y="1790700"/>
            <a:ext cx="3333750" cy="3276600"/>
          </a:xfrm>
          <a:prstGeom prst="rect">
            <a:avLst/>
          </a:prstGeom>
          <a:noFill/>
          <a:extLst>
            <a:ext uri="{909E8E84-426E-40DD-AFC4-6F175D3DCCD1}">
              <a14:hiddenFill xmlns:a14="http://schemas.microsoft.com/office/drawing/2010/main">
                <a:solidFill>
                  <a:srgbClr val="FFFFFF"/>
                </a:solidFill>
              </a14:hiddenFill>
            </a:ext>
          </a:extLst>
        </p:spPr>
        <p:txBody>
          <a:bodyPr/>
          <a:lstStyle/>
          <a:p>
            <a:endParaRPr lang="ru-RU"/>
          </a:p>
        </p:txBody>
      </p:sp>
      <p:pic>
        <p:nvPicPr>
          <p:cNvPr id="36871" name="Picture 7" descr="kolon"/>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164096" y="1676400"/>
            <a:ext cx="3541713" cy="434340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theme/theme1.xml><?xml version="1.0" encoding="utf-8"?>
<a:theme xmlns:a="http://schemas.openxmlformats.org/drawingml/2006/main" name="Аспект">
  <a:themeElements>
    <a:clrScheme name="Аспект">
      <a:dk1>
        <a:sysClr val="windowText" lastClr="000000"/>
      </a:dk1>
      <a:lt1>
        <a:sysClr val="window" lastClr="FFFFFF"/>
      </a:lt1>
      <a:dk2>
        <a:srgbClr val="2C3C43"/>
      </a:dk2>
      <a:lt2>
        <a:srgbClr val="EBEBEB"/>
      </a:lt2>
      <a:accent1>
        <a:srgbClr val="5FCBEF"/>
      </a:accent1>
      <a:accent2>
        <a:srgbClr val="2E83C3"/>
      </a:accent2>
      <a:accent3>
        <a:srgbClr val="42D0A2"/>
      </a:accent3>
      <a:accent4>
        <a:srgbClr val="2E946B"/>
      </a:accent4>
      <a:accent5>
        <a:srgbClr val="42B051"/>
      </a:accent5>
      <a:accent6>
        <a:srgbClr val="96D141"/>
      </a:accent6>
      <a:hlink>
        <a:srgbClr val="3FCDE7"/>
      </a:hlink>
      <a:folHlink>
        <a:srgbClr val="A9D3E1"/>
      </a:folHlink>
    </a:clrScheme>
    <a:fontScheme name="Аспект">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Аспект">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0B5AB586-D108-4FC1-8368-649FE654B894}"/>
    </a:ext>
  </a:extLst>
</a:theme>
</file>

<file path=docProps/app.xml><?xml version="1.0" encoding="utf-8"?>
<Properties xmlns="http://schemas.openxmlformats.org/officeDocument/2006/extended-properties" xmlns:vt="http://schemas.openxmlformats.org/officeDocument/2006/docPropsVTypes">
  <Template>Facet</Template>
  <TotalTime>255</TotalTime>
  <Words>856</Words>
  <Application>Microsoft Office PowerPoint</Application>
  <PresentationFormat>Экран (4:3)</PresentationFormat>
  <Paragraphs>60</Paragraphs>
  <Slides>27</Slides>
  <Notes>0</Notes>
  <HiddenSlides>0</HiddenSlides>
  <MMClips>0</MMClips>
  <ScaleCrop>false</ScaleCrop>
  <HeadingPairs>
    <vt:vector size="6" baseType="variant">
      <vt:variant>
        <vt:lpstr>Использованные шрифты</vt:lpstr>
      </vt:variant>
      <vt:variant>
        <vt:i4>6</vt:i4>
      </vt:variant>
      <vt:variant>
        <vt:lpstr>Тема</vt:lpstr>
      </vt:variant>
      <vt:variant>
        <vt:i4>1</vt:i4>
      </vt:variant>
      <vt:variant>
        <vt:lpstr>Заголовки слайдов</vt:lpstr>
      </vt:variant>
      <vt:variant>
        <vt:i4>27</vt:i4>
      </vt:variant>
    </vt:vector>
  </HeadingPairs>
  <TitlesOfParts>
    <vt:vector size="34" baseType="lpstr">
      <vt:lpstr>Arial</vt:lpstr>
      <vt:lpstr>Helvetica</vt:lpstr>
      <vt:lpstr>Times New Roman</vt:lpstr>
      <vt:lpstr>Trebuchet MS</vt:lpstr>
      <vt:lpstr>Verdana</vt:lpstr>
      <vt:lpstr>Wingdings 3</vt:lpstr>
      <vt:lpstr>Аспект</vt:lpstr>
      <vt:lpstr>Ovqat hazm qilish</vt:lpstr>
      <vt:lpstr>TISHLAR</vt:lpstr>
      <vt:lpstr>So’lak bezlar </vt:lpstr>
      <vt:lpstr>HALQUM</vt:lpstr>
      <vt:lpstr>Qizil o’ngach.</vt:lpstr>
      <vt:lpstr>Qorin bo’shlig’i</vt:lpstr>
      <vt:lpstr>ME’DA (ventriculus seu gaster)</vt:lpstr>
      <vt:lpstr>Ingichka ichak</vt:lpstr>
      <vt:lpstr>Yo’g’on ichak</vt:lpstr>
      <vt:lpstr>Пищеварительная система человека</vt:lpstr>
      <vt:lpstr>К пищеварительной системе относятся органы, осуществляющие механическую и химическую обработку пищевых продуктов, всасывание питательных веществ и воды в кровь или лимфу, формирование и удаление непереваренных остатков пищи. </vt:lpstr>
      <vt:lpstr> </vt:lpstr>
      <vt:lpstr>Глотка</vt:lpstr>
      <vt:lpstr>Пищевод</vt:lpstr>
      <vt:lpstr>Желудок</vt:lpstr>
      <vt:lpstr>Желудок</vt:lpstr>
      <vt:lpstr>Тонкая кишка</vt:lpstr>
      <vt:lpstr>Двенадцатиперстная кишка</vt:lpstr>
      <vt:lpstr>Двенадцатиперстная кишка</vt:lpstr>
      <vt:lpstr>Среда ЖКТ</vt:lpstr>
      <vt:lpstr>Презентация PowerPoint</vt:lpstr>
      <vt:lpstr>Гастроскопия желудка</vt:lpstr>
      <vt:lpstr>Гастроскопия с седацией (во сне) </vt:lpstr>
      <vt:lpstr>Лабораторная диагностика состояния желудочно-кишечного тракта </vt:lpstr>
      <vt:lpstr>Презентация PowerPoint</vt:lpstr>
      <vt:lpstr>Презентация PowerPoint</vt:lpstr>
      <vt:lpstr>Экспресс тест для иммунохроматографического быстрого выявления антител к Helicobacter Pylori (H.pylori) в цельной крови в домашних условиях. Профессиональных навыков и дополнительного оборудования не требуется.</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subject>биология</dc:subject>
  <dc:creator>Arxiv.uz</dc:creator>
  <cp:lastModifiedBy>User</cp:lastModifiedBy>
  <cp:revision>26</cp:revision>
  <cp:lastPrinted>1601-01-01T00:00:00Z</cp:lastPrinted>
  <dcterms:created xsi:type="dcterms:W3CDTF">1601-01-01T00:00:00Z</dcterms:created>
  <dcterms:modified xsi:type="dcterms:W3CDTF">2025-04-24T04:50:31Z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Version">
    <vt:i4>1</vt:i4>
  </property>
</Properties>
</file>