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Tomorrow Semi Bold"/>
      <p:regular r:id="rId17"/>
    </p:embeddedFont>
    <p:embeddedFont>
      <p:font typeface="Tomorrow Semi Bold"/>
      <p:regular r:id="rId18"/>
    </p:embeddedFont>
    <p:embeddedFont>
      <p:font typeface="Tomorrow Semi Bold"/>
      <p:regular r:id="rId19"/>
    </p:embeddedFont>
    <p:embeddedFont>
      <p:font typeface="Tomorrow Semi Bold"/>
      <p:regular r:id="rId20"/>
    </p:embeddedFont>
    <p:embeddedFont>
      <p:font typeface="Tomorrow"/>
      <p:regular r:id="rId21"/>
    </p:embeddedFont>
    <p:embeddedFont>
      <p:font typeface="Tomorrow"/>
      <p:regular r:id="rId22"/>
    </p:embeddedFont>
    <p:embeddedFont>
      <p:font typeface="Tomorrow"/>
      <p:regular r:id="rId23"/>
    </p:embeddedFont>
    <p:embeddedFont>
      <p:font typeface="Tomorrow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sv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slideLayout" Target="../slideLayouts/slideLayout6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7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06001" y="486847"/>
            <a:ext cx="7904798" cy="6638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700"/>
              </a:lnSpc>
              <a:buNone/>
            </a:pPr>
            <a:r>
              <a:rPr lang="en-US" sz="6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Gigiyena: Davolash-profilaktika Muassasalarini Gigiyenik Davolash</a:t>
            </a:r>
            <a:endParaRPr lang="en-US" sz="6950" dirty="0"/>
          </a:p>
        </p:txBody>
      </p:sp>
      <p:sp>
        <p:nvSpPr>
          <p:cNvPr id="4" name="Text 1"/>
          <p:cNvSpPr/>
          <p:nvPr/>
        </p:nvSpPr>
        <p:spPr>
          <a:xfrm>
            <a:off x="6106001" y="7391043"/>
            <a:ext cx="7904798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Loyiha Materiallari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11768"/>
            <a:ext cx="80346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Xulosa va Keyingi Qadamlar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1974175"/>
            <a:ext cx="1134070" cy="13608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54674" y="2200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Joriy Maqsad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154674" y="2691408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Loyihani barcha tibbiyot muassasalarida tatbiq etish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335060"/>
            <a:ext cx="1134070" cy="13608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54674" y="3561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Vaqt Grafigi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2154674" y="4052292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6 oylik amalga oshirish rejasiga amal qilish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695944"/>
            <a:ext cx="1134070" cy="13608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54674" y="4922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Baholash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2154674" y="5413177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3 oyda birinchi natijalari baholash</a:t>
            </a:r>
            <a:endParaRPr lang="en-US" sz="17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6056828"/>
            <a:ext cx="1134070" cy="136088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154674" y="62836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Takomillashtirilsh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2154674" y="6774061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Fikr-mulohazalar asosida qo'llanmalarni yangilash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042" y="937141"/>
            <a:ext cx="7630716" cy="1351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Tibbiyot Muassasalarida Gigiyenaning Ahamiyati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243042" y="2612708"/>
            <a:ext cx="7630716" cy="1383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Tibbiyot muassasalarida gigiyena va sanitariya-epidemiologik talablarning ijrosini ta'minlash – bemorlarning va tibbiyot xodimlarining salomatligi uchun hayat muhim. To'g'ri gigiyenik rejim infeksion xastaliklar tarqalishini oldini oladi va davolash samaradorligini oshiradi.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243042" y="4239339"/>
            <a:ext cx="3707249" cy="1591389"/>
          </a:xfrm>
          <a:prstGeom prst="roundRect">
            <a:avLst>
              <a:gd name="adj" fmla="val 2038"/>
            </a:avLst>
          </a:prstGeom>
          <a:solidFill>
            <a:srgbClr val="F0EAEA"/>
          </a:solidFill>
          <a:ln/>
        </p:spPr>
      </p:sp>
      <p:sp>
        <p:nvSpPr>
          <p:cNvPr id="6" name="Text 3"/>
          <p:cNvSpPr/>
          <p:nvPr/>
        </p:nvSpPr>
        <p:spPr>
          <a:xfrm>
            <a:off x="6459141" y="4455438"/>
            <a:ext cx="3141107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Infeksiyani Oldini Olish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459141" y="4922877"/>
            <a:ext cx="3275052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Nosokomial xastaliklar tavakkaliga uchraydi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10166390" y="4239339"/>
            <a:ext cx="3707368" cy="1591389"/>
          </a:xfrm>
          <a:prstGeom prst="roundRect">
            <a:avLst>
              <a:gd name="adj" fmla="val 2038"/>
            </a:avLst>
          </a:prstGeom>
          <a:solidFill>
            <a:srgbClr val="F0EAEA"/>
          </a:solidFill>
          <a:ln/>
        </p:spPr>
      </p:sp>
      <p:sp>
        <p:nvSpPr>
          <p:cNvPr id="9" name="Text 6"/>
          <p:cNvSpPr/>
          <p:nvPr/>
        </p:nvSpPr>
        <p:spPr>
          <a:xfrm>
            <a:off x="10382488" y="4455438"/>
            <a:ext cx="2702600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Bemor Xavfsizligi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0382488" y="4922877"/>
            <a:ext cx="327517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Sanitariya talablarini qat'iy ijrosi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243042" y="6046827"/>
            <a:ext cx="7630716" cy="1245513"/>
          </a:xfrm>
          <a:prstGeom prst="roundRect">
            <a:avLst>
              <a:gd name="adj" fmla="val 2604"/>
            </a:avLst>
          </a:prstGeom>
          <a:solidFill>
            <a:srgbClr val="F0EAEA"/>
          </a:solidFill>
          <a:ln/>
        </p:spPr>
      </p:sp>
      <p:sp>
        <p:nvSpPr>
          <p:cNvPr id="12" name="Text 9"/>
          <p:cNvSpPr/>
          <p:nvPr/>
        </p:nvSpPr>
        <p:spPr>
          <a:xfrm>
            <a:off x="6459141" y="6262926"/>
            <a:ext cx="2702600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Xodim Himoyasi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6459141" y="6730365"/>
            <a:ext cx="7198519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Zaharli moddalardan asray olish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98000"/>
            <a:ext cx="94016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Loyihaning Maqsadi va Vazifalari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04694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</p:sp>
      <p:sp>
        <p:nvSpPr>
          <p:cNvPr id="5" name="Text 2"/>
          <p:cNvSpPr/>
          <p:nvPr/>
        </p:nvSpPr>
        <p:spPr>
          <a:xfrm>
            <a:off x="878860" y="50894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5124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Maqsad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5615226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Davolash-profilaktika muassasalarida gigiyenik davolash standartlarini ishlab chiqish va tatbiq etish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35893" y="504694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</p:sp>
      <p:sp>
        <p:nvSpPr>
          <p:cNvPr id="9" name="Text 6"/>
          <p:cNvSpPr/>
          <p:nvPr/>
        </p:nvSpPr>
        <p:spPr>
          <a:xfrm>
            <a:off x="5320963" y="50894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973008" y="5124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Vazifalari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973008" y="5615226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Xalqaro normalarga mos me'yoriy bazani yaratish, xodimlarini o'qitish va nazoratni tashkil etish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9677995" y="504694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</p:sp>
      <p:sp>
        <p:nvSpPr>
          <p:cNvPr id="13" name="Text 10"/>
          <p:cNvSpPr/>
          <p:nvPr/>
        </p:nvSpPr>
        <p:spPr>
          <a:xfrm>
            <a:off x="9763065" y="50894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0415111" y="5124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Kutilayotgan Natija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15111" y="5615226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Infeksion xavfni kamaytirib, bemor xavfsizligini va davolash samaradorligini oshirish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2425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Xalqaro va Mahalliy Me'yoriy Hujjatlar Tahlili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6087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Xalqaro Me'yorlar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4189928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WHO tavsiyalari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63212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ISO standartlari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074325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Yevropaning reglamentlari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342721" y="36087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Mahalliy Qoidalar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42721" y="4189928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O'zbekiston Sog'liqni Saqlash Vazirligining farzonovlari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342721" y="5357932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Sanitariya-epidemiologik qoidalar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342721" y="6163032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Milliy standartlari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6660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Tibbiyot Muassasalarida Gigiyenik Talablar: Umumiy Tushunchalar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32158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Ichimlik Suvi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70629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Toza, dezinfitsirangan suv ta'minoti barcha bo'limlarida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5633" y="3750707"/>
            <a:ext cx="339328" cy="339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2158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Qo'l Yuvish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70629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Antiseptik maddalar bilan doimiy tozalash va dezinfeksiya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5201" y="3750707"/>
            <a:ext cx="339328" cy="3393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6684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Shaxsiy Himoya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615886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Qo'lqop, niqob, qulayni va boshqa to'qimachalardan foydalanish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75201" y="6010275"/>
            <a:ext cx="339328" cy="3393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6684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Bo'lim Tozaligi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615886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Kundalik dezinfeksiya va o'zboshimchasiz bulish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15633" y="6010275"/>
            <a:ext cx="339328" cy="3393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784" y="588288"/>
            <a:ext cx="13132832" cy="1337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Sanitariya-Gigiyena Rejimini Ta'minlashda Asosiy Yo'nalishlar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1069658" y="2887980"/>
            <a:ext cx="6138505" cy="213836"/>
          </a:xfrm>
          <a:prstGeom prst="roundRect">
            <a:avLst>
              <a:gd name="adj" fmla="val 15008"/>
            </a:avLst>
          </a:prstGeom>
          <a:solidFill>
            <a:srgbClr val="F0EAEA"/>
          </a:solidFill>
          <a:ln/>
        </p:spPr>
      </p:sp>
      <p:sp>
        <p:nvSpPr>
          <p:cNvPr id="4" name="Shape 2"/>
          <p:cNvSpPr/>
          <p:nvPr/>
        </p:nvSpPr>
        <p:spPr>
          <a:xfrm>
            <a:off x="748784" y="2674025"/>
            <a:ext cx="641747" cy="641747"/>
          </a:xfrm>
          <a:prstGeom prst="roundRect">
            <a:avLst>
              <a:gd name="adj" fmla="val 71243"/>
            </a:avLst>
          </a:prstGeom>
          <a:solidFill>
            <a:srgbClr val="F0EAEA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9161" y="2834521"/>
            <a:ext cx="320873" cy="3208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2620" y="3529608"/>
            <a:ext cx="3958114" cy="334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Nazorat Tizimini Tashkil Etish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962620" y="3992166"/>
            <a:ext cx="6031825" cy="684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Gigiyenik normalalarni ijroning doimiy monitoringi va qoʻl ostida nazorat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7742992" y="2567107"/>
            <a:ext cx="6138505" cy="213836"/>
          </a:xfrm>
          <a:prstGeom prst="roundRect">
            <a:avLst>
              <a:gd name="adj" fmla="val 15008"/>
            </a:avLst>
          </a:prstGeom>
          <a:solidFill>
            <a:srgbClr val="F0EAEA"/>
          </a:solidFill>
          <a:ln/>
        </p:spPr>
      </p:sp>
      <p:sp>
        <p:nvSpPr>
          <p:cNvPr id="9" name="Shape 6"/>
          <p:cNvSpPr/>
          <p:nvPr/>
        </p:nvSpPr>
        <p:spPr>
          <a:xfrm>
            <a:off x="7422118" y="2353151"/>
            <a:ext cx="641747" cy="641747"/>
          </a:xfrm>
          <a:prstGeom prst="roundRect">
            <a:avLst>
              <a:gd name="adj" fmla="val 71243"/>
            </a:avLst>
          </a:prstGeom>
          <a:solidFill>
            <a:srgbClr val="F0EAEA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2495" y="2513648"/>
            <a:ext cx="320873" cy="32087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35954" y="3208734"/>
            <a:ext cx="2674382" cy="334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Xodimlarni O'qitish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7635954" y="3671292"/>
            <a:ext cx="6031825" cy="684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Muntazam o'quv sessiyalar va malaka oshirish dasturlari tayyorlash</a:t>
            </a:r>
            <a:endParaRPr lang="en-US" sz="1650" dirty="0"/>
          </a:p>
        </p:txBody>
      </p:sp>
      <p:sp>
        <p:nvSpPr>
          <p:cNvPr id="13" name="Shape 9"/>
          <p:cNvSpPr/>
          <p:nvPr/>
        </p:nvSpPr>
        <p:spPr>
          <a:xfrm>
            <a:off x="1069658" y="5639276"/>
            <a:ext cx="6138505" cy="213836"/>
          </a:xfrm>
          <a:prstGeom prst="roundRect">
            <a:avLst>
              <a:gd name="adj" fmla="val 15008"/>
            </a:avLst>
          </a:prstGeom>
          <a:solidFill>
            <a:srgbClr val="F0EAEA"/>
          </a:solidFill>
          <a:ln/>
        </p:spPr>
      </p:sp>
      <p:sp>
        <p:nvSpPr>
          <p:cNvPr id="14" name="Shape 10"/>
          <p:cNvSpPr/>
          <p:nvPr/>
        </p:nvSpPr>
        <p:spPr>
          <a:xfrm>
            <a:off x="748784" y="5425321"/>
            <a:ext cx="641747" cy="641747"/>
          </a:xfrm>
          <a:prstGeom prst="roundRect">
            <a:avLst>
              <a:gd name="adj" fmla="val 71243"/>
            </a:avLst>
          </a:prstGeom>
          <a:solidFill>
            <a:srgbClr val="F0EAEA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9161" y="5585817"/>
            <a:ext cx="320873" cy="32087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62620" y="6280904"/>
            <a:ext cx="4028718" cy="334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Asbob-Uskunalarni Yangilash</a:t>
            </a:r>
            <a:endParaRPr lang="en-US" sz="2100" dirty="0"/>
          </a:p>
        </p:txBody>
      </p:sp>
      <p:sp>
        <p:nvSpPr>
          <p:cNvPr id="17" name="Text 12"/>
          <p:cNvSpPr/>
          <p:nvPr/>
        </p:nvSpPr>
        <p:spPr>
          <a:xfrm>
            <a:off x="962620" y="6743462"/>
            <a:ext cx="6031825" cy="684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Zamonaviy dezinfeksiya va sterilizatsiya texnologiyalarini kiritish</a:t>
            </a:r>
            <a:endParaRPr lang="en-US" sz="1650" dirty="0"/>
          </a:p>
        </p:txBody>
      </p:sp>
      <p:sp>
        <p:nvSpPr>
          <p:cNvPr id="18" name="Shape 13"/>
          <p:cNvSpPr/>
          <p:nvPr/>
        </p:nvSpPr>
        <p:spPr>
          <a:xfrm>
            <a:off x="7742992" y="5318403"/>
            <a:ext cx="6138505" cy="213836"/>
          </a:xfrm>
          <a:prstGeom prst="roundRect">
            <a:avLst>
              <a:gd name="adj" fmla="val 15008"/>
            </a:avLst>
          </a:prstGeom>
          <a:solidFill>
            <a:srgbClr val="F0EAEA"/>
          </a:solidFill>
          <a:ln/>
        </p:spPr>
      </p:sp>
      <p:sp>
        <p:nvSpPr>
          <p:cNvPr id="19" name="Shape 14"/>
          <p:cNvSpPr/>
          <p:nvPr/>
        </p:nvSpPr>
        <p:spPr>
          <a:xfrm>
            <a:off x="7422118" y="5104448"/>
            <a:ext cx="641747" cy="641747"/>
          </a:xfrm>
          <a:prstGeom prst="roundRect">
            <a:avLst>
              <a:gd name="adj" fmla="val 71243"/>
            </a:avLst>
          </a:prstGeom>
          <a:solidFill>
            <a:srgbClr val="F0EAEA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82495" y="5264944"/>
            <a:ext cx="320873" cy="32087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35954" y="5960031"/>
            <a:ext cx="3096339" cy="334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Hujjatlarni Taqlashlash</a:t>
            </a:r>
            <a:endParaRPr lang="en-US" sz="2100" dirty="0"/>
          </a:p>
        </p:txBody>
      </p:sp>
      <p:sp>
        <p:nvSpPr>
          <p:cNvPr id="22" name="Text 16"/>
          <p:cNvSpPr/>
          <p:nvPr/>
        </p:nvSpPr>
        <p:spPr>
          <a:xfrm>
            <a:off x="7635954" y="6422588"/>
            <a:ext cx="6031825" cy="684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Gigiyenic rejim bo'yicha jarayonlarni yozib, doimiy yangilash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9486" y="739140"/>
            <a:ext cx="7845028" cy="1159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Infeksion Xavfsizlikni Ta'minlash Bo'yicha Chora-Tadbirlar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49486" y="2177415"/>
            <a:ext cx="7845028" cy="1411843"/>
          </a:xfrm>
          <a:prstGeom prst="roundRect">
            <a:avLst>
              <a:gd name="adj" fmla="val 777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6626" y="2177415"/>
            <a:ext cx="91440" cy="1411843"/>
          </a:xfrm>
          <a:prstGeom prst="roundRect">
            <a:avLst>
              <a:gd name="adj" fmla="val 30444"/>
            </a:avLst>
          </a:prstGeom>
          <a:solidFill>
            <a:srgbClr val="1D1D1B"/>
          </a:solidFill>
          <a:ln/>
        </p:spPr>
      </p:sp>
      <p:sp>
        <p:nvSpPr>
          <p:cNvPr id="6" name="Text 3"/>
          <p:cNvSpPr/>
          <p:nvPr/>
        </p:nvSpPr>
        <p:spPr>
          <a:xfrm>
            <a:off x="926425" y="2385774"/>
            <a:ext cx="459438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Asbob-Uskunalarni Sterilizatsiya Qilish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26425" y="2787015"/>
            <a:ext cx="7359729" cy="593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Avtoklavlar va kimyaviy dezinfektantlardan foydalanib, barcha medikal asboblarini mutlaqo sterilizatsiya qilish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49486" y="3774758"/>
            <a:ext cx="7845028" cy="1114901"/>
          </a:xfrm>
          <a:prstGeom prst="roundRect">
            <a:avLst>
              <a:gd name="adj" fmla="val 984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26626" y="3774758"/>
            <a:ext cx="91440" cy="1114901"/>
          </a:xfrm>
          <a:prstGeom prst="roundRect">
            <a:avLst>
              <a:gd name="adj" fmla="val 30444"/>
            </a:avLst>
          </a:prstGeom>
          <a:solidFill>
            <a:srgbClr val="1D1D1B"/>
          </a:solidFill>
          <a:ln/>
        </p:spPr>
      </p:sp>
      <p:sp>
        <p:nvSpPr>
          <p:cNvPr id="10" name="Text 7"/>
          <p:cNvSpPr/>
          <p:nvPr/>
        </p:nvSpPr>
        <p:spPr>
          <a:xfrm>
            <a:off x="926425" y="3983117"/>
            <a:ext cx="3639383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Xavfli Chiqindilarni Boshqarish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926425" y="4384358"/>
            <a:ext cx="735972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Biomeditsina va to'ksikologik chiqindilarni xavfsiz oʻzlashtirish va neytrallash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49486" y="5075158"/>
            <a:ext cx="7845028" cy="1114901"/>
          </a:xfrm>
          <a:prstGeom prst="roundRect">
            <a:avLst>
              <a:gd name="adj" fmla="val 984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6626" y="5075158"/>
            <a:ext cx="91440" cy="1114901"/>
          </a:xfrm>
          <a:prstGeom prst="roundRect">
            <a:avLst>
              <a:gd name="adj" fmla="val 30444"/>
            </a:avLst>
          </a:prstGeom>
          <a:solidFill>
            <a:srgbClr val="1D1D1B"/>
          </a:solidFill>
          <a:ln/>
        </p:spPr>
      </p:sp>
      <p:sp>
        <p:nvSpPr>
          <p:cNvPr id="14" name="Text 11"/>
          <p:cNvSpPr/>
          <p:nvPr/>
        </p:nvSpPr>
        <p:spPr>
          <a:xfrm>
            <a:off x="926425" y="5283518"/>
            <a:ext cx="306395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Shaxsiy Himoya Vositalari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926425" y="5684758"/>
            <a:ext cx="735972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Hammasiga majburiy qo'lqop, niqob va sterile liboslardan foydalanish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649486" y="6375559"/>
            <a:ext cx="7845028" cy="1114901"/>
          </a:xfrm>
          <a:prstGeom prst="roundRect">
            <a:avLst>
              <a:gd name="adj" fmla="val 984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26626" y="6375559"/>
            <a:ext cx="91440" cy="1114901"/>
          </a:xfrm>
          <a:prstGeom prst="roundRect">
            <a:avLst>
              <a:gd name="adj" fmla="val 30444"/>
            </a:avLst>
          </a:prstGeom>
          <a:solidFill>
            <a:srgbClr val="1D1D1B"/>
          </a:solidFill>
          <a:ln/>
        </p:spPr>
      </p:sp>
      <p:sp>
        <p:nvSpPr>
          <p:cNvPr id="18" name="Text 15"/>
          <p:cNvSpPr/>
          <p:nvPr/>
        </p:nvSpPr>
        <p:spPr>
          <a:xfrm>
            <a:off x="926425" y="6583918"/>
            <a:ext cx="2514957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Jarohatlar Haydovasi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26425" y="6985159"/>
            <a:ext cx="735972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Jarohatlarning darhol antiseptik bilan tozalash va tegishli dorilar bilan davolash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6827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Loyiha Doirasida Ishlab Chiqilgan Tavsiyalar va Amaliy Qo'llanmalar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615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Tavsiyalar Turkumi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4742736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1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Gigiyenik rejim qo'llanmasi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5184934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2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Xodim o'qitish kursi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627132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3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Nazorat protokoli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6069330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4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Malakani oshirish dasturi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342721" y="41615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Asosiy Manfaati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342721" y="4742736"/>
            <a:ext cx="35015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Qo'llanmalar xodimlar uchun tushunarli va osonlikcha amallanuvchi. Ularni regulyar yangilash va amaliyotga moslashtirish zarur.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8277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Natijalar va Kutilayotgan Samaradorlik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153847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40%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280190" y="4185642"/>
            <a:ext cx="232981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Nosokomial Infeksiyani Kamaytiruv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893493" y="3153847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85%</a:t>
            </a:r>
            <a:endParaRPr lang="en-US" sz="5850" dirty="0"/>
          </a:p>
        </p:txBody>
      </p:sp>
      <p:sp>
        <p:nvSpPr>
          <p:cNvPr id="7" name="Text 4"/>
          <p:cNvSpPr/>
          <p:nvPr/>
        </p:nvSpPr>
        <p:spPr>
          <a:xfrm>
            <a:off x="8893493" y="4185642"/>
            <a:ext cx="2329815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Xodimlarning Gigiyena Standartini Bilish Darajasi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1506795" y="3153847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95%</a:t>
            </a:r>
            <a:endParaRPr lang="en-US" sz="5850" dirty="0"/>
          </a:p>
        </p:txBody>
      </p:sp>
      <p:sp>
        <p:nvSpPr>
          <p:cNvPr id="9" name="Text 6"/>
          <p:cNvSpPr/>
          <p:nvPr/>
        </p:nvSpPr>
        <p:spPr>
          <a:xfrm>
            <a:off x="11506795" y="4185642"/>
            <a:ext cx="232981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Muassasalarning Me'yorga Muvofiqligiligi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280190" y="585811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Loyihani tatbiq etgandan keyin, tibbiyot muassasalarida infeksion xastaliklarning chastotasi sezilarli darajada kamayadi, bemor oqish vaqti qisqaradi, xodim saomatligi koʻproq himoyalangan boʻladi.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2025-10-21T12:17:02Z</dcterms:created>
  <dcterms:modified xsi:type="dcterms:W3CDTF">2025-10-21T12:17:02Z</dcterms:modified>
</cp:coreProperties>
</file>