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ul slay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z-Latn-UZ"/>
              <a:t>Taglavha namunasini tahrirlash uchun bosing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arlavha va oby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uz-Latn-UZ"/>
              <a:t>Matn uslublarini tahrirlash uchun bosing</a:t>
            </a:r>
          </a:p>
          <a:p>
            <a:pPr lvl="1"/>
            <a:r>
              <a:rPr lang="uz-Latn-UZ"/>
              <a:t>Ikkinchi daraja</a:t>
            </a:r>
          </a:p>
          <a:p>
            <a:pPr lvl="2"/>
            <a:r>
              <a:rPr lang="uz-Latn-UZ"/>
              <a:t>Uchinchi daraja</a:t>
            </a:r>
          </a:p>
          <a:p>
            <a:pPr lvl="3"/>
            <a:r>
              <a:rPr lang="uz-Latn-UZ"/>
              <a:t>To‘rtinchi daraja</a:t>
            </a:r>
          </a:p>
          <a:p>
            <a:pPr lvl="4"/>
            <a:r>
              <a:rPr lang="uz-Latn-UZ"/>
              <a:t>Beshinchi daraja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o‘lim sarlavha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kkita oby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uz-Latn-UZ"/>
              <a:t>Matn uslublarini tahrirlash uchun bosing</a:t>
            </a:r>
          </a:p>
          <a:p>
            <a:pPr lvl="1"/>
            <a:r>
              <a:rPr lang="uz-Latn-UZ"/>
              <a:t>Ikkinchi daraja</a:t>
            </a:r>
          </a:p>
          <a:p>
            <a:pPr lvl="2"/>
            <a:r>
              <a:rPr lang="uz-Latn-UZ"/>
              <a:t>Uchinchi daraja</a:t>
            </a:r>
          </a:p>
          <a:p>
            <a:pPr lvl="3"/>
            <a:r>
              <a:rPr lang="uz-Latn-UZ"/>
              <a:t>To‘rtinchi daraja</a:t>
            </a:r>
          </a:p>
          <a:p>
            <a:pPr lvl="4"/>
            <a:r>
              <a:rPr lang="uz-Latn-UZ"/>
              <a:t>Beshinchi daraja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uz-Latn-UZ"/>
              <a:t>Matn uslublarini tahrirlash uchun bosing</a:t>
            </a:r>
          </a:p>
          <a:p>
            <a:pPr lvl="1"/>
            <a:r>
              <a:rPr lang="uz-Latn-UZ"/>
              <a:t>Ikkinchi daraja</a:t>
            </a:r>
          </a:p>
          <a:p>
            <a:pPr lvl="2"/>
            <a:r>
              <a:rPr lang="uz-Latn-UZ"/>
              <a:t>Uchinchi daraja</a:t>
            </a:r>
          </a:p>
          <a:p>
            <a:pPr lvl="3"/>
            <a:r>
              <a:rPr lang="uz-Latn-UZ"/>
              <a:t>To‘rtinchi daraja</a:t>
            </a:r>
          </a:p>
          <a:p>
            <a:pPr lvl="4"/>
            <a:r>
              <a:rPr lang="uz-Latn-UZ"/>
              <a:t>Beshinchi daraja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olishtir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uz-Latn-UZ"/>
              <a:t>Matn uslublarini tahrirlash uchun bosing</a:t>
            </a:r>
          </a:p>
          <a:p>
            <a:pPr lvl="1"/>
            <a:r>
              <a:rPr lang="uz-Latn-UZ"/>
              <a:t>Ikkinchi daraja</a:t>
            </a:r>
          </a:p>
          <a:p>
            <a:pPr lvl="2"/>
            <a:r>
              <a:rPr lang="uz-Latn-UZ"/>
              <a:t>Uchinchi daraja</a:t>
            </a:r>
          </a:p>
          <a:p>
            <a:pPr lvl="3"/>
            <a:r>
              <a:rPr lang="uz-Latn-UZ"/>
              <a:t>To‘rtinchi daraja</a:t>
            </a:r>
          </a:p>
          <a:p>
            <a:pPr lvl="4"/>
            <a:r>
              <a:rPr lang="uz-Latn-UZ"/>
              <a:t>Beshinchi daraja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uz-Latn-UZ"/>
              <a:t>Matn uslublarini tahrirlash uchun bosing</a:t>
            </a:r>
          </a:p>
          <a:p>
            <a:pPr lvl="1"/>
            <a:r>
              <a:rPr lang="uz-Latn-UZ"/>
              <a:t>Ikkinchi daraja</a:t>
            </a:r>
          </a:p>
          <a:p>
            <a:pPr lvl="2"/>
            <a:r>
              <a:rPr lang="uz-Latn-UZ"/>
              <a:t>Uchinchi daraja</a:t>
            </a:r>
          </a:p>
          <a:p>
            <a:pPr lvl="3"/>
            <a:r>
              <a:rPr lang="uz-Latn-UZ"/>
              <a:t>To‘rtinchi daraja</a:t>
            </a:r>
          </a:p>
          <a:p>
            <a:pPr lvl="4"/>
            <a:r>
              <a:rPr lang="uz-Latn-UZ"/>
              <a:t>Beshinchi daraja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aqat sarlav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‘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omli oby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uz-Latn-UZ"/>
              <a:t>Matn uslublarini tahrirlash uchun bosing</a:t>
            </a:r>
          </a:p>
          <a:p>
            <a:pPr lvl="1"/>
            <a:r>
              <a:rPr lang="uz-Latn-UZ"/>
              <a:t>Ikkinchi daraja</a:t>
            </a:r>
          </a:p>
          <a:p>
            <a:pPr lvl="2"/>
            <a:r>
              <a:rPr lang="uz-Latn-UZ"/>
              <a:t>Uchinchi daraja</a:t>
            </a:r>
          </a:p>
          <a:p>
            <a:pPr lvl="3"/>
            <a:r>
              <a:rPr lang="uz-Latn-UZ"/>
              <a:t>To‘rtinchi daraja</a:t>
            </a:r>
          </a:p>
          <a:p>
            <a:pPr lvl="4"/>
            <a:r>
              <a:rPr lang="uz-Latn-UZ"/>
              <a:t>Beshinchi daraja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omli ras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z-Latn-UZ"/>
              <a:t>Rasm joylash uchun belgi ustiga bosing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gxatli panorama ras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z-Latn-UZ"/>
              <a:t>Rasm joylash uchun belgi ustiga bosing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rlavha va tagx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gxatli iqtib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shrifno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ta us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ta rasmli us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z-Latn-UZ"/>
              <a:t>Rasm joylash uchun belgi ustiga bosing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z-Latn-UZ"/>
              <a:t>Rasm joylash uchun belgi ustiga bosing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z-Latn-UZ"/>
              <a:t>Rasm joylash uchun belgi ustiga bosing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z-Latn-UZ"/>
              <a:t>Matn uslublarini tahrirlash uchun bosing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Sarlavha va vertikal mat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uz-Latn-UZ"/>
              <a:t>Matn uslublarini tahrirlash uchun bosing</a:t>
            </a:r>
          </a:p>
          <a:p>
            <a:pPr lvl="1"/>
            <a:r>
              <a:rPr lang="uz-Latn-UZ"/>
              <a:t>Ikkinchi daraja</a:t>
            </a:r>
          </a:p>
          <a:p>
            <a:pPr lvl="2"/>
            <a:r>
              <a:rPr lang="uz-Latn-UZ"/>
              <a:t>Uchinchi daraja</a:t>
            </a:r>
          </a:p>
          <a:p>
            <a:pPr lvl="3"/>
            <a:r>
              <a:rPr lang="uz-Latn-UZ"/>
              <a:t>To‘rtinchi daraja</a:t>
            </a:r>
          </a:p>
          <a:p>
            <a:pPr lvl="4"/>
            <a:r>
              <a:rPr lang="uz-Latn-UZ"/>
              <a:t>Beshinchi daraja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 sarlavha va mat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uz-Latn-UZ"/>
              <a:t>Matn uslublarini tahrirlash uchun bosing</a:t>
            </a:r>
          </a:p>
          <a:p>
            <a:pPr lvl="1"/>
            <a:r>
              <a:rPr lang="uz-Latn-UZ"/>
              <a:t>Ikkinchi daraja</a:t>
            </a:r>
          </a:p>
          <a:p>
            <a:pPr lvl="2"/>
            <a:r>
              <a:rPr lang="uz-Latn-UZ"/>
              <a:t>Uchinchi daraja</a:t>
            </a:r>
          </a:p>
          <a:p>
            <a:pPr lvl="3"/>
            <a:r>
              <a:rPr lang="uz-Latn-UZ"/>
              <a:t>To‘rtinchi daraja</a:t>
            </a:r>
          </a:p>
          <a:p>
            <a:pPr lvl="4"/>
            <a:r>
              <a:rPr lang="uz-Latn-UZ"/>
              <a:t>Beshinchi daraja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z-Latn-UZ"/>
              <a:t>Sarlavha namunasini tahrirlash uchun bosing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z-Latn-UZ"/>
              <a:t>Matn uslublarini tahrirlash uchun bosing</a:t>
            </a:r>
          </a:p>
          <a:p>
            <a:pPr lvl="1"/>
            <a:r>
              <a:rPr lang="uz-Latn-UZ"/>
              <a:t>Ikkinchi daraja</a:t>
            </a:r>
          </a:p>
          <a:p>
            <a:pPr lvl="2"/>
            <a:r>
              <a:rPr lang="uz-Latn-UZ"/>
              <a:t>Uchinchi daraja</a:t>
            </a:r>
          </a:p>
          <a:p>
            <a:pPr lvl="3"/>
            <a:r>
              <a:rPr lang="uz-Latn-UZ"/>
              <a:t>To‘rtinchi daraja</a:t>
            </a:r>
          </a:p>
          <a:p>
            <a:pPr lvl="4"/>
            <a:r>
              <a:rPr lang="uz-Latn-UZ"/>
              <a:t>Beshinchi daraja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B2D4CDAB-260C-E892-4AC9-FC4AF6AB2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262022"/>
            <a:ext cx="8689976" cy="2166978"/>
          </a:xfrm>
        </p:spPr>
        <p:txBody>
          <a:bodyPr>
            <a:normAutofit fontScale="90000"/>
          </a:bodyPr>
          <a:lstStyle/>
          <a:p>
            <a:r>
              <a:rPr lang="uz-Latn-UZ" b="1" dirty="0" err="1"/>
              <a:t>F.i.sh</a:t>
            </a:r>
            <a:r>
              <a:rPr lang="uz-Latn-UZ" dirty="0"/>
              <a:t>(</a:t>
            </a:r>
            <a:r>
              <a:rPr lang="uz-Latn-UZ" i="1" dirty="0"/>
              <a:t>ushbu qismda taqdimotini </a:t>
            </a:r>
            <a:r>
              <a:rPr lang="uz-Latn-UZ" i="1" dirty="0" err="1"/>
              <a:t>oʻzingizga</a:t>
            </a:r>
            <a:r>
              <a:rPr lang="uz-Latn-UZ" i="1" dirty="0"/>
              <a:t> moslab </a:t>
            </a:r>
            <a:r>
              <a:rPr lang="uz-Latn-UZ" i="1" dirty="0" err="1"/>
              <a:t>oʻzlashtishingiz</a:t>
            </a:r>
            <a:r>
              <a:rPr lang="uz-Latn-UZ" i="1" dirty="0"/>
              <a:t> mumkin</a:t>
            </a:r>
            <a:r>
              <a:rPr lang="uz-Latn-UZ" dirty="0"/>
              <a:t>)</a:t>
            </a:r>
            <a:endParaRPr lang="uz-Latn-UZ" b="1" dirty="0"/>
          </a:p>
        </p:txBody>
      </p:sp>
      <p:sp>
        <p:nvSpPr>
          <p:cNvPr id="4" name="Yozuv 3">
            <a:extLst>
              <a:ext uri="{FF2B5EF4-FFF2-40B4-BE49-F238E27FC236}">
                <a16:creationId xmlns:a16="http://schemas.microsoft.com/office/drawing/2014/main" id="{CC6E1533-3069-4F02-A847-32A154FB7D49}"/>
              </a:ext>
            </a:extLst>
          </p:cNvPr>
          <p:cNvSpPr txBox="1"/>
          <p:nvPr/>
        </p:nvSpPr>
        <p:spPr>
          <a:xfrm>
            <a:off x="6096000" y="5743361"/>
            <a:ext cx="60987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z-Latn-UZ" sz="2800" b="1" dirty="0"/>
              <a:t>Qabul qiluvchi </a:t>
            </a:r>
          </a:p>
        </p:txBody>
      </p:sp>
    </p:spTree>
    <p:extLst>
      <p:ext uri="{BB962C8B-B14F-4D97-AF65-F5344CB8AC3E}">
        <p14:creationId xmlns:p14="http://schemas.microsoft.com/office/powerpoint/2010/main" val="1531216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57EF653A-50E0-F469-C23D-466616948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897" y="1832823"/>
            <a:ext cx="10364451" cy="1596177"/>
          </a:xfrm>
        </p:spPr>
        <p:txBody>
          <a:bodyPr/>
          <a:lstStyle/>
          <a:p>
            <a:r>
              <a:rPr lang="uz-Latn-UZ" dirty="0"/>
              <a:t>Mavzu</a:t>
            </a:r>
            <a:r>
              <a:rPr lang="uz-Latn-UZ" dirty="0">
                <a:sym typeface="Wingdings" pitchFamily="2" charset="2"/>
              </a:rPr>
              <a:t>: </a:t>
            </a:r>
            <a:r>
              <a:rPr lang="uz-Latn-UZ" dirty="0" err="1">
                <a:sym typeface="Wingdings" pitchFamily="2" charset="2"/>
              </a:rPr>
              <a:t>Oʻpka</a:t>
            </a:r>
            <a:r>
              <a:rPr lang="uz-Latn-UZ" dirty="0">
                <a:sym typeface="Wingdings" pitchFamily="2" charset="2"/>
              </a:rPr>
              <a:t> </a:t>
            </a:r>
            <a:r>
              <a:rPr lang="uz-Latn-UZ" dirty="0" err="1">
                <a:sym typeface="Wingdings" pitchFamily="2" charset="2"/>
              </a:rPr>
              <a:t>auskultatsiyasi</a:t>
            </a:r>
            <a:endParaRPr lang="uz-Latn-UZ" dirty="0"/>
          </a:p>
        </p:txBody>
      </p:sp>
    </p:spTree>
    <p:extLst>
      <p:ext uri="{BB962C8B-B14F-4D97-AF65-F5344CB8AC3E}">
        <p14:creationId xmlns:p14="http://schemas.microsoft.com/office/powerpoint/2010/main" val="4267904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0E3A38F2-8BEB-5C00-68DF-D322FA033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z-Latn-UZ" dirty="0"/>
              <a:t>Reja:</a:t>
            </a:r>
          </a:p>
        </p:txBody>
      </p:sp>
      <p:sp>
        <p:nvSpPr>
          <p:cNvPr id="3" name="Tarkibi 2">
            <a:extLst>
              <a:ext uri="{FF2B5EF4-FFF2-40B4-BE49-F238E27FC236}">
                <a16:creationId xmlns:a16="http://schemas.microsoft.com/office/drawing/2014/main" id="{53EAA476-8358-9F99-9B5A-9B114A16BB5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uz-Latn-UZ" dirty="0" err="1"/>
              <a:t>Auskultatsiyaning</a:t>
            </a:r>
            <a:r>
              <a:rPr lang="uz-Latn-UZ" dirty="0"/>
              <a:t> maqsadi</a:t>
            </a:r>
          </a:p>
          <a:p>
            <a:r>
              <a:rPr lang="uz-Latn-UZ" dirty="0"/>
              <a:t>O’pka </a:t>
            </a:r>
            <a:r>
              <a:rPr lang="uz-Latn-UZ" dirty="0" err="1"/>
              <a:t>auskultatsiyasining</a:t>
            </a:r>
            <a:r>
              <a:rPr lang="uz-Latn-UZ" dirty="0"/>
              <a:t> </a:t>
            </a:r>
            <a:r>
              <a:rPr lang="uz-Latn-UZ" dirty="0" err="1"/>
              <a:t>fiziologik</a:t>
            </a:r>
            <a:r>
              <a:rPr lang="uz-Latn-UZ" dirty="0"/>
              <a:t> asoslari</a:t>
            </a:r>
          </a:p>
          <a:p>
            <a:r>
              <a:rPr lang="uz-Latn-UZ" dirty="0"/>
              <a:t>Normada eshitiladigan nafas tovushlari</a:t>
            </a:r>
          </a:p>
          <a:p>
            <a:r>
              <a:rPr lang="uz-Latn-UZ" dirty="0"/>
              <a:t>Nafas tovushlarining </a:t>
            </a:r>
            <a:r>
              <a:rPr lang="uz-Latn-UZ" dirty="0" err="1"/>
              <a:t>patologik</a:t>
            </a:r>
            <a:r>
              <a:rPr lang="uz-Latn-UZ" dirty="0"/>
              <a:t> o’zgarishlari</a:t>
            </a:r>
          </a:p>
          <a:p>
            <a:r>
              <a:rPr lang="uz-Latn-UZ" dirty="0"/>
              <a:t>Xulosa </a:t>
            </a:r>
          </a:p>
        </p:txBody>
      </p:sp>
    </p:spTree>
    <p:extLst>
      <p:ext uri="{BB962C8B-B14F-4D97-AF65-F5344CB8AC3E}">
        <p14:creationId xmlns:p14="http://schemas.microsoft.com/office/powerpoint/2010/main" val="3861356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104A3427-0EEA-E96C-B77B-CE8CCFACD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5117265"/>
          </a:xfrm>
        </p:spPr>
        <p:txBody>
          <a:bodyPr>
            <a:normAutofit/>
          </a:bodyPr>
          <a:lstStyle/>
          <a:p>
            <a:r>
              <a:rPr lang="uz-Latn-UZ" dirty="0" err="1"/>
              <a:t>Auskultatsiya</a:t>
            </a:r>
            <a:r>
              <a:rPr lang="uz-Latn-UZ" dirty="0"/>
              <a:t> nima?
</a:t>
            </a:r>
            <a:r>
              <a:rPr lang="uz-Latn-UZ" dirty="0" err="1"/>
              <a:t>Auskultatsiya</a:t>
            </a:r>
            <a:r>
              <a:rPr lang="uz-Latn-UZ" dirty="0"/>
              <a:t> – </a:t>
            </a:r>
            <a:r>
              <a:rPr lang="uz-Latn-UZ" dirty="0" err="1"/>
              <a:t>stetoskop</a:t>
            </a:r>
            <a:r>
              <a:rPr lang="uz-Latn-UZ" dirty="0"/>
              <a:t> yordamida o’pkada havo harakatining, </a:t>
            </a:r>
            <a:r>
              <a:rPr lang="uz-Latn-UZ" dirty="0" err="1"/>
              <a:t>alveolalar</a:t>
            </a:r>
            <a:r>
              <a:rPr lang="uz-Latn-UZ" dirty="0"/>
              <a:t> ochilishining, </a:t>
            </a:r>
            <a:r>
              <a:rPr lang="uz-Latn-UZ" dirty="0" err="1"/>
              <a:t>bronxlardagi</a:t>
            </a:r>
            <a:r>
              <a:rPr lang="uz-Latn-UZ" dirty="0"/>
              <a:t> </a:t>
            </a:r>
            <a:r>
              <a:rPr lang="uz-Latn-UZ" dirty="0" err="1"/>
              <a:t>patologik</a:t>
            </a:r>
            <a:r>
              <a:rPr lang="uz-Latn-UZ" dirty="0"/>
              <a:t> o’zgarishlarning ovozlarini eshitib baholash usuli.
Bu usul nafas tizimi kasalliklarini aniqlashda </a:t>
            </a:r>
            <a:r>
              <a:rPr lang="uz-Latn-UZ" dirty="0" err="1"/>
              <a:t>eng</a:t>
            </a:r>
            <a:r>
              <a:rPr lang="uz-Latn-UZ" dirty="0"/>
              <a:t> muhim fizik tekshiruvlardan biridir.</a:t>
            </a:r>
          </a:p>
        </p:txBody>
      </p:sp>
    </p:spTree>
    <p:extLst>
      <p:ext uri="{BB962C8B-B14F-4D97-AF65-F5344CB8AC3E}">
        <p14:creationId xmlns:p14="http://schemas.microsoft.com/office/powerpoint/2010/main" val="2591093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C56F62A2-7F1C-C2CD-CBC9-06CA9A406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5604153"/>
          </a:xfrm>
        </p:spPr>
        <p:txBody>
          <a:bodyPr>
            <a:normAutofit/>
          </a:bodyPr>
          <a:lstStyle/>
          <a:p>
            <a:r>
              <a:rPr lang="uz-Latn-UZ" dirty="0" err="1"/>
              <a:t>Auskultatsiya</a:t>
            </a:r>
            <a:r>
              <a:rPr lang="uz-Latn-UZ" dirty="0"/>
              <a:t> o’tkazish qoidalari
Tayyorlov
Xona iliq </a:t>
            </a:r>
            <a:r>
              <a:rPr lang="uz-Latn-UZ" dirty="0" err="1"/>
              <a:t>boʻlishi</a:t>
            </a:r>
            <a:r>
              <a:rPr lang="uz-Latn-UZ" dirty="0"/>
              <a:t> kerak.
Bemor beligacha yechintiriladi.
Bemor o’tirgan holatda bo’lsa </a:t>
            </a:r>
            <a:r>
              <a:rPr lang="uz-Latn-UZ" dirty="0" err="1"/>
              <a:t>eng</a:t>
            </a:r>
            <a:r>
              <a:rPr lang="uz-Latn-UZ" dirty="0"/>
              <a:t> yaxshi.
</a:t>
            </a:r>
            <a:r>
              <a:rPr lang="uz-Latn-UZ" dirty="0" err="1"/>
              <a:t>Stetoskopning</a:t>
            </a:r>
            <a:r>
              <a:rPr lang="uz-Latn-UZ" dirty="0"/>
              <a:t> membranasi iliq </a:t>
            </a:r>
            <a:r>
              <a:rPr lang="uz-Latn-UZ" dirty="0" err="1"/>
              <a:t>boʻlishi</a:t>
            </a:r>
            <a:r>
              <a:rPr lang="uz-Latn-UZ" dirty="0"/>
              <a:t> kerak.</a:t>
            </a:r>
          </a:p>
        </p:txBody>
      </p:sp>
    </p:spTree>
    <p:extLst>
      <p:ext uri="{BB962C8B-B14F-4D97-AF65-F5344CB8AC3E}">
        <p14:creationId xmlns:p14="http://schemas.microsoft.com/office/powerpoint/2010/main" val="3272587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5A9F9CCA-1F4C-BBC9-1AB7-7A16EB599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487388"/>
            <a:ext cx="10364451" cy="5883223"/>
          </a:xfrm>
        </p:spPr>
        <p:txBody>
          <a:bodyPr>
            <a:normAutofit/>
          </a:bodyPr>
          <a:lstStyle/>
          <a:p>
            <a:r>
              <a:rPr lang="uz-Latn-UZ" dirty="0"/>
              <a:t>Eshitish tartibi
</a:t>
            </a:r>
            <a:r>
              <a:rPr lang="uz-Latn-UZ" dirty="0" err="1"/>
              <a:t>Auskultatsiya</a:t>
            </a:r>
            <a:r>
              <a:rPr lang="uz-Latn-UZ" dirty="0"/>
              <a:t> </a:t>
            </a:r>
            <a:r>
              <a:rPr lang="uz-Latn-UZ" dirty="0" err="1"/>
              <a:t>simmetrik</a:t>
            </a:r>
            <a:r>
              <a:rPr lang="uz-Latn-UZ" dirty="0"/>
              <a:t> sohalarda solishtirib o’tkaziladi:
</a:t>
            </a:r>
            <a:r>
              <a:rPr lang="uz-Latn-UZ" dirty="0" err="1"/>
              <a:t>Supraclavikulyar</a:t>
            </a:r>
            <a:r>
              <a:rPr lang="uz-Latn-UZ" dirty="0"/>
              <a:t> (</a:t>
            </a:r>
            <a:r>
              <a:rPr lang="uz-Latn-UZ" dirty="0" err="1"/>
              <a:t>bovurgʻoldi</a:t>
            </a:r>
            <a:r>
              <a:rPr lang="uz-Latn-UZ" dirty="0"/>
              <a:t>)
</a:t>
            </a:r>
            <a:r>
              <a:rPr lang="uz-Latn-UZ" dirty="0" err="1"/>
              <a:t>Infraclavikulyar</a:t>
            </a:r>
            <a:r>
              <a:rPr lang="uz-Latn-UZ" dirty="0"/>
              <a:t>
Yon (</a:t>
            </a:r>
            <a:r>
              <a:rPr lang="uz-Latn-UZ" dirty="0" err="1"/>
              <a:t>axillar</a:t>
            </a:r>
            <a:r>
              <a:rPr lang="uz-Latn-UZ" dirty="0"/>
              <a:t>) sohalar
Infraskapulyar sohalar</a:t>
            </a:r>
          </a:p>
        </p:txBody>
      </p:sp>
    </p:spTree>
    <p:extLst>
      <p:ext uri="{BB962C8B-B14F-4D97-AF65-F5344CB8AC3E}">
        <p14:creationId xmlns:p14="http://schemas.microsoft.com/office/powerpoint/2010/main" val="585583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508091F0-8AB9-7F2D-F686-125AF20F7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092" y="763489"/>
            <a:ext cx="5783908" cy="5331021"/>
          </a:xfrm>
        </p:spPr>
        <p:txBody>
          <a:bodyPr>
            <a:normAutofit fontScale="90000"/>
          </a:bodyPr>
          <a:lstStyle/>
          <a:p>
            <a:r>
              <a:rPr lang="uz-Latn-UZ" dirty="0"/>
              <a:t>Eshitish yuqoridan pastga, old-yon-orqa </a:t>
            </a:r>
            <a:r>
              <a:rPr lang="uz-Latn-UZ" dirty="0" err="1"/>
              <a:t>boʻylab</a:t>
            </a:r>
            <a:r>
              <a:rPr lang="uz-Latn-UZ" dirty="0"/>
              <a:t> ketma-ket bajariladi.
Bemorni nafas oldirish
Bemor </a:t>
            </a:r>
            <a:r>
              <a:rPr lang="uz-Latn-UZ" dirty="0" err="1"/>
              <a:t>og’izdan</a:t>
            </a:r>
            <a:r>
              <a:rPr lang="uz-Latn-UZ" dirty="0"/>
              <a:t> chuqur nafas oladi.
Har bir nuqtada kamida 1-2 </a:t>
            </a:r>
            <a:r>
              <a:rPr lang="uz-Latn-UZ" dirty="0" err="1"/>
              <a:t>toʻliq</a:t>
            </a:r>
            <a:r>
              <a:rPr lang="uz-Latn-UZ" dirty="0"/>
              <a:t> nafas eshitiladi.</a:t>
            </a:r>
          </a:p>
        </p:txBody>
      </p:sp>
      <p:pic>
        <p:nvPicPr>
          <p:cNvPr id="4" name="Rasm 3">
            <a:extLst>
              <a:ext uri="{FF2B5EF4-FFF2-40B4-BE49-F238E27FC236}">
                <a16:creationId xmlns:a16="http://schemas.microsoft.com/office/drawing/2014/main" id="{925E573F-CAF4-D4BB-5A10-705EE8BE3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97527"/>
            <a:ext cx="5446816" cy="443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40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97590862-74F8-DD7C-54B6-D78E80AA4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06"/>
            <a:ext cx="7778963" cy="6127168"/>
          </a:xfrm>
        </p:spPr>
        <p:txBody>
          <a:bodyPr>
            <a:normAutofit fontScale="90000"/>
          </a:bodyPr>
          <a:lstStyle/>
          <a:p>
            <a:r>
              <a:rPr lang="uz-Latn-UZ" dirty="0"/>
              <a:t>O’pkada eshitiladigan asosiy nafas shovqinlari
A. </a:t>
            </a:r>
            <a:r>
              <a:rPr lang="uz-Latn-UZ" dirty="0" err="1"/>
              <a:t>Fiziologik</a:t>
            </a:r>
            <a:r>
              <a:rPr lang="uz-Latn-UZ" dirty="0"/>
              <a:t> (asosiy) nafas shovqinlari
1. Puxta </a:t>
            </a:r>
            <a:r>
              <a:rPr lang="uz-Latn-UZ" dirty="0" err="1"/>
              <a:t>pufakchali</a:t>
            </a:r>
            <a:r>
              <a:rPr lang="uz-Latn-UZ" dirty="0"/>
              <a:t> (</a:t>
            </a:r>
            <a:r>
              <a:rPr lang="uz-Latn-UZ" dirty="0" err="1"/>
              <a:t>vezikulyar</a:t>
            </a:r>
            <a:r>
              <a:rPr lang="uz-Latn-UZ" dirty="0"/>
              <a:t>) nafas
Sog’lom insonda eshitiladi.
Yumshoq, “f-f-f” kabi shovqin.
</a:t>
            </a:r>
            <a:r>
              <a:rPr lang="uz-Latn-UZ" dirty="0" err="1"/>
              <a:t>Inspiratsiya</a:t>
            </a:r>
            <a:r>
              <a:rPr lang="uz-Latn-UZ" dirty="0"/>
              <a:t> uzun, </a:t>
            </a:r>
            <a:r>
              <a:rPr lang="uz-Latn-UZ" dirty="0" err="1"/>
              <a:t>ekspiratsiya</a:t>
            </a:r>
            <a:r>
              <a:rPr lang="uz-Latn-UZ" dirty="0"/>
              <a:t> juda qisqa.</a:t>
            </a:r>
          </a:p>
        </p:txBody>
      </p:sp>
      <p:pic>
        <p:nvPicPr>
          <p:cNvPr id="4" name="Rasm 3">
            <a:extLst>
              <a:ext uri="{FF2B5EF4-FFF2-40B4-BE49-F238E27FC236}">
                <a16:creationId xmlns:a16="http://schemas.microsoft.com/office/drawing/2014/main" id="{3337CE22-773E-3A3F-AE43-DE85E5F19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341" y="1259284"/>
            <a:ext cx="4129830" cy="373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15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D7D0BEFF-0292-154D-B167-7E3B1D646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75" y="1196939"/>
            <a:ext cx="4727004" cy="4464122"/>
          </a:xfrm>
        </p:spPr>
        <p:txBody>
          <a:bodyPr>
            <a:normAutofit fontScale="90000"/>
          </a:bodyPr>
          <a:lstStyle/>
          <a:p>
            <a:r>
              <a:rPr lang="uz-Latn-UZ" dirty="0"/>
              <a:t>Susaygan </a:t>
            </a:r>
            <a:r>
              <a:rPr lang="uz-Latn-UZ" dirty="0" err="1"/>
              <a:t>vezikulyar</a:t>
            </a:r>
            <a:r>
              <a:rPr lang="uz-Latn-UZ" dirty="0"/>
              <a:t> nafas sabablari:
Plevra </a:t>
            </a:r>
            <a:r>
              <a:rPr lang="uz-Latn-UZ" dirty="0" err="1"/>
              <a:t>ekssudati</a:t>
            </a:r>
            <a:r>
              <a:rPr lang="uz-Latn-UZ" dirty="0"/>
              <a:t>
</a:t>
            </a:r>
            <a:r>
              <a:rPr lang="uz-Latn-UZ" dirty="0" err="1"/>
              <a:t>Pnevmo</a:t>
            </a:r>
            <a:r>
              <a:rPr lang="uz-Latn-UZ" dirty="0"/>
              <a:t>-/</a:t>
            </a:r>
            <a:r>
              <a:rPr lang="uz-Latn-UZ" dirty="0" err="1"/>
              <a:t>gidrotoraks</a:t>
            </a:r>
            <a:r>
              <a:rPr lang="uz-Latn-UZ" dirty="0"/>
              <a:t>
Semizlik
Kuchli emfizema</a:t>
            </a:r>
          </a:p>
        </p:txBody>
      </p:sp>
      <p:pic>
        <p:nvPicPr>
          <p:cNvPr id="3" name="Rasm 2">
            <a:extLst>
              <a:ext uri="{FF2B5EF4-FFF2-40B4-BE49-F238E27FC236}">
                <a16:creationId xmlns:a16="http://schemas.microsoft.com/office/drawing/2014/main" id="{DBEEC4B8-0983-C6FB-9B51-F8CB861EF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278" y="1196939"/>
            <a:ext cx="5522025" cy="446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38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0B9DF68F-82F3-8124-EE2A-D9A4E4055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191001"/>
            <a:ext cx="10364451" cy="4475997"/>
          </a:xfrm>
        </p:spPr>
        <p:txBody>
          <a:bodyPr>
            <a:normAutofit fontScale="90000"/>
          </a:bodyPr>
          <a:lstStyle/>
          <a:p>
            <a:r>
              <a:rPr lang="uz-Latn-UZ" dirty="0" err="1"/>
              <a:t>Bronxial</a:t>
            </a:r>
            <a:r>
              <a:rPr lang="uz-Latn-UZ" dirty="0"/>
              <a:t> nafas
Normada faqat </a:t>
            </a:r>
            <a:r>
              <a:rPr lang="uz-Latn-UZ" dirty="0" err="1"/>
              <a:t>traxeya</a:t>
            </a:r>
            <a:r>
              <a:rPr lang="uz-Latn-UZ" dirty="0"/>
              <a:t> va yirik </a:t>
            </a:r>
            <a:r>
              <a:rPr lang="uz-Latn-UZ" dirty="0" err="1"/>
              <a:t>bronxlar</a:t>
            </a:r>
            <a:r>
              <a:rPr lang="uz-Latn-UZ" dirty="0"/>
              <a:t> ustida eshitiladi.
</a:t>
            </a:r>
            <a:r>
              <a:rPr lang="uz-Latn-UZ" dirty="0" err="1"/>
              <a:t>Patologik</a:t>
            </a:r>
            <a:r>
              <a:rPr lang="uz-Latn-UZ" dirty="0"/>
              <a:t> holatda o’pkaning </a:t>
            </a:r>
            <a:r>
              <a:rPr lang="uz-Latn-UZ" dirty="0" err="1"/>
              <a:t>periferik</a:t>
            </a:r>
            <a:r>
              <a:rPr lang="uz-Latn-UZ" dirty="0"/>
              <a:t> qismida eshitilsa: </a:t>
            </a:r>
            <a:r>
              <a:rPr lang="uz-Latn-UZ" dirty="0" err="1"/>
              <a:t>Eng</a:t>
            </a:r>
            <a:r>
              <a:rPr lang="uz-Latn-UZ" dirty="0"/>
              <a:t> muhim belgi:
o’pka pnevmoniyasi (</a:t>
            </a:r>
            <a:r>
              <a:rPr lang="uz-Latn-UZ" dirty="0" err="1"/>
              <a:t>infiltratsiya</a:t>
            </a:r>
            <a:r>
              <a:rPr lang="uz-Latn-UZ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5383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D856B22F-B28F-6033-9200-506ED0496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147" y="0"/>
            <a:ext cx="10364451" cy="6910439"/>
          </a:xfrm>
        </p:spPr>
        <p:txBody>
          <a:bodyPr>
            <a:normAutofit fontScale="90000"/>
          </a:bodyPr>
          <a:lstStyle/>
          <a:p>
            <a:r>
              <a:rPr lang="uz-Latn-UZ" dirty="0"/>
              <a:t>Qo’shimcha (</a:t>
            </a:r>
            <a:r>
              <a:rPr lang="uz-Latn-UZ" dirty="0" err="1"/>
              <a:t>patologik</a:t>
            </a:r>
            <a:r>
              <a:rPr lang="uz-Latn-UZ" dirty="0"/>
              <a:t>) shovqinlar
A. Qaytuvchi (qayta eshitiladigan) shovqinlar
1. Quruq xirillashlar
Sababi: </a:t>
            </a:r>
            <a:r>
              <a:rPr lang="uz-Latn-UZ" dirty="0" err="1"/>
              <a:t>bronxlar</a:t>
            </a:r>
            <a:r>
              <a:rPr lang="uz-Latn-UZ" dirty="0"/>
              <a:t> ichida qalin shilliq bo’lishi
</a:t>
            </a:r>
            <a:r>
              <a:rPr lang="uz-Latn-UZ" dirty="0" err="1"/>
              <a:t>Svizivchi</a:t>
            </a:r>
            <a:r>
              <a:rPr lang="uz-Latn-UZ" dirty="0"/>
              <a:t> (yuqori ohangli) – kichik
</a:t>
            </a:r>
            <a:r>
              <a:rPr lang="uz-Latn-UZ" dirty="0" err="1"/>
              <a:t>bronxlar</a:t>
            </a:r>
            <a:r>
              <a:rPr lang="uz-Latn-UZ" dirty="0"/>
              <a:t> </a:t>
            </a:r>
            <a:r>
              <a:rPr lang="uz-Latn-UZ" dirty="0" err="1"/>
              <a:t>spazmi</a:t>
            </a:r>
            <a:r>
              <a:rPr lang="uz-Latn-UZ" dirty="0"/>
              <a:t>
← </a:t>
            </a:r>
            <a:r>
              <a:rPr lang="uz-Latn-UZ" dirty="0" err="1"/>
              <a:t>Bronxial</a:t>
            </a:r>
            <a:r>
              <a:rPr lang="uz-Latn-UZ" dirty="0"/>
              <a:t> astma
</a:t>
            </a:r>
            <a:r>
              <a:rPr lang="uz-Latn-UZ" dirty="0" err="1"/>
              <a:t>G’uvillovchi</a:t>
            </a:r>
            <a:r>
              <a:rPr lang="uz-Latn-UZ" dirty="0"/>
              <a:t> (past ohangli) – katta </a:t>
            </a:r>
            <a:r>
              <a:rPr lang="uz-Latn-UZ" dirty="0" err="1"/>
              <a:t>bronxlar</a:t>
            </a:r>
            <a:endParaRPr lang="uz-Latn-UZ" dirty="0"/>
          </a:p>
        </p:txBody>
      </p:sp>
    </p:spTree>
    <p:extLst>
      <p:ext uri="{BB962C8B-B14F-4D97-AF65-F5344CB8AC3E}">
        <p14:creationId xmlns:p14="http://schemas.microsoft.com/office/powerpoint/2010/main" val="2158298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127FDBE8-FC4F-D3DF-DBAB-303DEACB1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6"/>
            <a:ext cx="10364451" cy="5295395"/>
          </a:xfrm>
        </p:spPr>
        <p:txBody>
          <a:bodyPr>
            <a:normAutofit/>
          </a:bodyPr>
          <a:lstStyle/>
          <a:p>
            <a:r>
              <a:rPr lang="uz-Latn-UZ" dirty="0"/>
              <a:t>Nam xirillashlar
Sababi: </a:t>
            </a:r>
            <a:r>
              <a:rPr lang="uz-Latn-UZ" dirty="0" err="1"/>
              <a:t>bronxlarda</a:t>
            </a:r>
            <a:r>
              <a:rPr lang="uz-Latn-UZ" dirty="0"/>
              <a:t> suyuq balg’am bo’lishi
Mayda </a:t>
            </a:r>
            <a:r>
              <a:rPr lang="uz-Latn-UZ" dirty="0" err="1"/>
              <a:t>pufakchali</a:t>
            </a:r>
            <a:r>
              <a:rPr lang="uz-Latn-UZ" dirty="0"/>
              <a:t> – </a:t>
            </a:r>
            <a:r>
              <a:rPr lang="uz-Latn-UZ" dirty="0" err="1"/>
              <a:t>alveolit</a:t>
            </a:r>
            <a:r>
              <a:rPr lang="uz-Latn-UZ" dirty="0"/>
              <a:t>, </a:t>
            </a:r>
            <a:r>
              <a:rPr lang="uz-Latn-UZ" dirty="0" err="1"/>
              <a:t>bronxiolit</a:t>
            </a:r>
            <a:r>
              <a:rPr lang="uz-Latn-UZ" dirty="0"/>
              <a:t>, o’pka shishi
O’rta </a:t>
            </a:r>
            <a:r>
              <a:rPr lang="uz-Latn-UZ" dirty="0" err="1"/>
              <a:t>pufakchali</a:t>
            </a:r>
            <a:r>
              <a:rPr lang="uz-Latn-UZ" dirty="0"/>
              <a:t> – </a:t>
            </a:r>
            <a:r>
              <a:rPr lang="uz-Latn-UZ" dirty="0" err="1"/>
              <a:t>bronxit</a:t>
            </a:r>
            <a:r>
              <a:rPr lang="uz-Latn-UZ" dirty="0"/>
              <a:t>
-Yirik </a:t>
            </a:r>
            <a:r>
              <a:rPr lang="uz-Latn-UZ" dirty="0" err="1"/>
              <a:t>pufakchali</a:t>
            </a:r>
            <a:r>
              <a:rPr lang="uz-Latn-UZ" dirty="0"/>
              <a:t> – kaverna, </a:t>
            </a:r>
            <a:r>
              <a:rPr lang="uz-Latn-UZ" dirty="0" err="1"/>
              <a:t>bronxoektaziya</a:t>
            </a:r>
            <a:endParaRPr lang="uz-Latn-UZ" dirty="0"/>
          </a:p>
        </p:txBody>
      </p:sp>
    </p:spTree>
    <p:extLst>
      <p:ext uri="{BB962C8B-B14F-4D97-AF65-F5344CB8AC3E}">
        <p14:creationId xmlns:p14="http://schemas.microsoft.com/office/powerpoint/2010/main" val="3780226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4DAFFB74-5B7B-160A-1872-2B219FD40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5271644"/>
          </a:xfrm>
        </p:spPr>
        <p:txBody>
          <a:bodyPr>
            <a:normAutofit/>
          </a:bodyPr>
          <a:lstStyle/>
          <a:p>
            <a:r>
              <a:rPr lang="uz-Latn-UZ" dirty="0" err="1"/>
              <a:t>Krepitatsiya</a:t>
            </a:r>
            <a:r>
              <a:rPr lang="uz-Latn-UZ" dirty="0"/>
              <a:t>
</a:t>
            </a:r>
            <a:r>
              <a:rPr lang="uz-Latn-UZ" dirty="0" err="1"/>
              <a:t>Alveolalar</a:t>
            </a:r>
            <a:r>
              <a:rPr lang="uz-Latn-UZ" dirty="0"/>
              <a:t> yopishib qolganidan keyin ochilganda “mayda portlash” tovushi.
Pnevmoniyada: “</a:t>
            </a:r>
            <a:r>
              <a:rPr lang="uz-Latn-UZ" dirty="0" err="1"/>
              <a:t>krepitasiya</a:t>
            </a:r>
            <a:r>
              <a:rPr lang="uz-Latn-UZ" dirty="0"/>
              <a:t> </a:t>
            </a:r>
            <a:r>
              <a:rPr lang="uz-Latn-UZ" dirty="0" err="1"/>
              <a:t>induxens</a:t>
            </a:r>
            <a:r>
              <a:rPr lang="uz-Latn-UZ" dirty="0"/>
              <a:t>”
Sog’ayishda: “</a:t>
            </a:r>
            <a:r>
              <a:rPr lang="uz-Latn-UZ" dirty="0" err="1"/>
              <a:t>krepitasiya</a:t>
            </a:r>
            <a:r>
              <a:rPr lang="uz-Latn-UZ" dirty="0"/>
              <a:t> </a:t>
            </a:r>
            <a:r>
              <a:rPr lang="uz-Latn-UZ" dirty="0" err="1"/>
              <a:t>reduxens</a:t>
            </a:r>
            <a:r>
              <a:rPr lang="uz-Latn-UZ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8823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728872A8-A1C0-213E-E12D-DB937CDE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647" y="1046028"/>
            <a:ext cx="10364451" cy="5224143"/>
          </a:xfrm>
        </p:spPr>
        <p:txBody>
          <a:bodyPr>
            <a:normAutofit/>
          </a:bodyPr>
          <a:lstStyle/>
          <a:p>
            <a:r>
              <a:rPr lang="uz-Latn-UZ" dirty="0"/>
              <a:t>Susaygan </a:t>
            </a:r>
            <a:r>
              <a:rPr lang="uz-Latn-UZ" dirty="0" err="1"/>
              <a:t>vesikulyar</a:t>
            </a:r>
            <a:r>
              <a:rPr lang="uz-Latn-UZ" dirty="0"/>
              <a:t>
</a:t>
            </a:r>
            <a:r>
              <a:rPr lang="uz-Latn-UZ" dirty="0" err="1"/>
              <a:t>Plevral</a:t>
            </a:r>
            <a:r>
              <a:rPr lang="uz-Latn-UZ" dirty="0"/>
              <a:t> suyuqlik, emfizema
</a:t>
            </a:r>
            <a:r>
              <a:rPr lang="uz-Latn-UZ" dirty="0" err="1"/>
              <a:t>Bronxial</a:t>
            </a:r>
            <a:r>
              <a:rPr lang="uz-Latn-UZ" dirty="0"/>
              <a:t> nafas
</a:t>
            </a:r>
            <a:r>
              <a:rPr lang="uz-Latn-UZ" dirty="0" err="1"/>
              <a:t>Lobarl</a:t>
            </a:r>
            <a:r>
              <a:rPr lang="uz-Latn-UZ" dirty="0"/>
              <a:t> </a:t>
            </a:r>
            <a:r>
              <a:rPr lang="uz-Latn-UZ" dirty="0" err="1"/>
              <a:t>pnevmoniy</a:t>
            </a:r>
            <a:r>
              <a:rPr lang="uz-Latn-UZ" dirty="0"/>
              <a:t> </a:t>
            </a:r>
            <a:r>
              <a:rPr lang="uz-Latn-UZ" dirty="0" err="1"/>
              <a:t>atelektaz</a:t>
            </a:r>
            <a:r>
              <a:rPr lang="uz-Latn-UZ" dirty="0"/>
              <a:t> Quruq xirillash
</a:t>
            </a:r>
            <a:r>
              <a:rPr lang="uz-Latn-UZ" dirty="0" err="1"/>
              <a:t>Bronxial</a:t>
            </a:r>
            <a:r>
              <a:rPr lang="uz-Latn-UZ" dirty="0"/>
              <a:t> astma, KOPB Nam xirillash
</a:t>
            </a:r>
            <a:r>
              <a:rPr lang="uz-Latn-UZ" dirty="0" err="1"/>
              <a:t>Bronxit</a:t>
            </a:r>
            <a:r>
              <a:rPr lang="uz-Latn-UZ" dirty="0"/>
              <a:t>, </a:t>
            </a:r>
            <a:r>
              <a:rPr lang="uz-Latn-UZ" dirty="0" err="1"/>
              <a:t>bronxoektaziya</a:t>
            </a:r>
            <a:r>
              <a:rPr lang="uz-Latn-UZ" dirty="0"/>
              <a:t>, o’pka shishi
</a:t>
            </a:r>
            <a:r>
              <a:rPr lang="uz-Latn-UZ" dirty="0" err="1"/>
              <a:t>Krepitatsiya</a:t>
            </a:r>
            <a:r>
              <a:rPr lang="uz-Latn-UZ" dirty="0"/>
              <a:t> Pnevmoniya, </a:t>
            </a:r>
          </a:p>
        </p:txBody>
      </p:sp>
    </p:spTree>
    <p:extLst>
      <p:ext uri="{BB962C8B-B14F-4D97-AF65-F5344CB8AC3E}">
        <p14:creationId xmlns:p14="http://schemas.microsoft.com/office/powerpoint/2010/main" val="3610364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58E2CE0E-C2C4-6670-B49D-A03332D29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4547249"/>
          </a:xfrm>
        </p:spPr>
        <p:txBody>
          <a:bodyPr>
            <a:normAutofit/>
          </a:bodyPr>
          <a:lstStyle/>
          <a:p>
            <a:r>
              <a:rPr lang="uz-Latn-UZ" dirty="0"/>
              <a:t>Xulosa
O’pka </a:t>
            </a:r>
            <a:r>
              <a:rPr lang="uz-Latn-UZ" dirty="0" err="1"/>
              <a:t>auskultatsiyasi</a:t>
            </a:r>
            <a:r>
              <a:rPr lang="uz-Latn-UZ" dirty="0"/>
              <a:t> – nafas tizimi patologiyalarini aniqlashda </a:t>
            </a:r>
            <a:r>
              <a:rPr lang="uz-Latn-UZ" dirty="0" err="1"/>
              <a:t>eng</a:t>
            </a:r>
            <a:r>
              <a:rPr lang="uz-Latn-UZ" dirty="0"/>
              <a:t> muhim klinik tekshiruv. To’g’ri bajarilganda pnevmoniya, astma, </a:t>
            </a:r>
            <a:r>
              <a:rPr lang="uz-Latn-UZ" dirty="0" err="1"/>
              <a:t>bronxit</a:t>
            </a:r>
            <a:r>
              <a:rPr lang="uz-Latn-UZ" dirty="0"/>
              <a:t>, plevrit va boshqa kasalliklar haqida muhim ma’lumot beradi. Shovqinlar xususiyatini </a:t>
            </a:r>
            <a:r>
              <a:rPr lang="uz-Latn-UZ" dirty="0" err="1"/>
              <a:t>toʻgʻri</a:t>
            </a:r>
            <a:r>
              <a:rPr lang="uz-Latn-UZ" dirty="0"/>
              <a:t> talqin qilish tashxisni ancha aniqlashtiradi.</a:t>
            </a:r>
          </a:p>
        </p:txBody>
      </p:sp>
    </p:spTree>
    <p:extLst>
      <p:ext uri="{BB962C8B-B14F-4D97-AF65-F5344CB8AC3E}">
        <p14:creationId xmlns:p14="http://schemas.microsoft.com/office/powerpoint/2010/main" val="2349667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449ACC03-6C53-AC41-4664-189EB2F0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309258"/>
            <a:ext cx="10364451" cy="6239483"/>
          </a:xfrm>
        </p:spPr>
        <p:txBody>
          <a:bodyPr>
            <a:normAutofit fontScale="90000"/>
          </a:bodyPr>
          <a:lstStyle/>
          <a:p>
            <a:r>
              <a:rPr lang="uz-Latn-UZ" b="1" dirty="0"/>
              <a:t>Foydalanilgan Adabiyotlar
1. </a:t>
            </a:r>
            <a:r>
              <a:rPr lang="uz-Latn-UZ" b="1" dirty="0" err="1"/>
              <a:t>Islomov</a:t>
            </a:r>
            <a:r>
              <a:rPr lang="uz-Latn-UZ" b="1" dirty="0"/>
              <a:t> A., </a:t>
            </a:r>
            <a:r>
              <a:rPr lang="uz-Latn-UZ" b="1" dirty="0" err="1"/>
              <a:t>Sherzodov</a:t>
            </a:r>
            <a:r>
              <a:rPr lang="uz-Latn-UZ" b="1" dirty="0"/>
              <a:t> M. Yurak faoliyatini baholashda </a:t>
            </a:r>
            <a:r>
              <a:rPr lang="uz-Latn-UZ" b="1" dirty="0" err="1"/>
              <a:t>palpatsiya</a:t>
            </a:r>
            <a:r>
              <a:rPr lang="uz-Latn-UZ" b="1" dirty="0"/>
              <a:t> va </a:t>
            </a:r>
            <a:r>
              <a:rPr lang="uz-Latn-UZ" b="1" dirty="0" err="1"/>
              <a:t>auskultatsiya</a:t>
            </a:r>
            <a:r>
              <a:rPr lang="uz-Latn-UZ" b="1" dirty="0"/>
              <a:t> usullari. O’zbekiston Tibbiyot Akademiyasi, 2018.
2. </a:t>
            </a:r>
            <a:r>
              <a:rPr lang="uz-Latn-UZ" b="1" dirty="0" err="1"/>
              <a:t>Qodirov</a:t>
            </a:r>
            <a:r>
              <a:rPr lang="uz-Latn-UZ" b="1" dirty="0"/>
              <a:t> S., </a:t>
            </a:r>
            <a:r>
              <a:rPr lang="uz-Latn-UZ" b="1" dirty="0" err="1"/>
              <a:t>Akhmedov</a:t>
            </a:r>
            <a:r>
              <a:rPr lang="uz-Latn-UZ" b="1" dirty="0"/>
              <a:t> J. Yurak sohasining klinik tekshiruvi: </a:t>
            </a:r>
            <a:r>
              <a:rPr lang="uz-Latn-UZ" b="1" dirty="0" err="1"/>
              <a:t>palpatsiya</a:t>
            </a:r>
            <a:r>
              <a:rPr lang="uz-Latn-UZ" b="1" dirty="0"/>
              <a:t>, </a:t>
            </a:r>
            <a:r>
              <a:rPr lang="uz-Latn-UZ" b="1" dirty="0" err="1"/>
              <a:t>perkutsiya</a:t>
            </a:r>
            <a:r>
              <a:rPr lang="uz-Latn-UZ" b="1" dirty="0"/>
              <a:t> va </a:t>
            </a:r>
            <a:r>
              <a:rPr lang="uz-Latn-UZ" b="1" dirty="0" err="1"/>
              <a:t>auskultatsiya</a:t>
            </a:r>
            <a:r>
              <a:rPr lang="uz-Latn-UZ" b="1" dirty="0"/>
              <a:t>. Toshkent Davlat Tibbiyot Universiteti, 2020.
3. </a:t>
            </a:r>
            <a:r>
              <a:rPr lang="uz-Latn-UZ" b="1" dirty="0" err="1"/>
              <a:t>Nurmatov</a:t>
            </a:r>
            <a:r>
              <a:rPr lang="uz-Latn-UZ" b="1" dirty="0"/>
              <a:t> S., </a:t>
            </a:r>
            <a:r>
              <a:rPr lang="uz-Latn-UZ" b="1" dirty="0" err="1"/>
              <a:t>Usmanov</a:t>
            </a:r>
            <a:r>
              <a:rPr lang="uz-Latn-UZ" b="1" dirty="0"/>
              <a:t> R. Yurak faoliyatini tashxis qilishda </a:t>
            </a:r>
            <a:r>
              <a:rPr lang="uz-Latn-UZ" b="1" dirty="0" err="1"/>
              <a:t>auskultatsiya</a:t>
            </a:r>
            <a:r>
              <a:rPr lang="uz-Latn-UZ" b="1" dirty="0"/>
              <a:t> va </a:t>
            </a:r>
            <a:r>
              <a:rPr lang="uz-Latn-UZ" b="1" dirty="0" err="1"/>
              <a:t>perkutsiya</a:t>
            </a:r>
            <a:r>
              <a:rPr lang="uz-Latn-UZ" b="1" dirty="0"/>
              <a:t> texnikalari. O’zbekiston tibbiy jurnali, 2021.</a:t>
            </a:r>
          </a:p>
        </p:txBody>
      </p:sp>
    </p:spTree>
    <p:extLst>
      <p:ext uri="{BB962C8B-B14F-4D97-AF65-F5344CB8AC3E}">
        <p14:creationId xmlns:p14="http://schemas.microsoft.com/office/powerpoint/2010/main" val="2082638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rlavha 1">
            <a:extLst>
              <a:ext uri="{FF2B5EF4-FFF2-40B4-BE49-F238E27FC236}">
                <a16:creationId xmlns:a16="http://schemas.microsoft.com/office/drawing/2014/main" id="{9BCD556D-B5AC-A64D-13C7-9E5033848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630911"/>
            <a:ext cx="10364451" cy="1596177"/>
          </a:xfrm>
        </p:spPr>
        <p:txBody>
          <a:bodyPr/>
          <a:lstStyle/>
          <a:p>
            <a:r>
              <a:rPr lang="uz-Latn-UZ" dirty="0" err="1"/>
              <a:t>Eʼtiboringiz</a:t>
            </a:r>
            <a:r>
              <a:rPr lang="uz-Latn-UZ" dirty="0"/>
              <a:t> uchun tashakkur </a:t>
            </a:r>
          </a:p>
        </p:txBody>
      </p:sp>
    </p:spTree>
    <p:extLst>
      <p:ext uri="{BB962C8B-B14F-4D97-AF65-F5344CB8AC3E}">
        <p14:creationId xmlns:p14="http://schemas.microsoft.com/office/powerpoint/2010/main" val="3774877347"/>
      </p:ext>
    </p:extLst>
  </p:cSld>
  <p:clrMapOvr>
    <a:masterClrMapping/>
  </p:clrMapOvr>
</p:sld>
</file>

<file path=ppt/theme/theme1.xml><?xml version="1.0" encoding="utf-8"?>
<a:theme xmlns:a="http://schemas.openxmlformats.org/drawingml/2006/main" name="Tomchi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Keng ekranli</PresentationFormat>
  <Slides>17</Slides>
  <Notes>0</Notes>
  <HiddenSlides>0</HiddenSlides>
  <ScaleCrop>false</ScaleCrop>
  <HeadingPairs>
    <vt:vector size="4" baseType="variant">
      <vt:variant>
        <vt:lpstr>Mavzu</vt:lpstr>
      </vt:variant>
      <vt:variant>
        <vt:i4>1</vt:i4>
      </vt:variant>
      <vt:variant>
        <vt:lpstr>Slayd sarlavhalari</vt:lpstr>
      </vt:variant>
      <vt:variant>
        <vt:i4>17</vt:i4>
      </vt:variant>
    </vt:vector>
  </HeadingPairs>
  <TitlesOfParts>
    <vt:vector size="18" baseType="lpstr">
      <vt:lpstr>Tomchi</vt:lpstr>
      <vt:lpstr>F.i.sh(ushbu qismda taqdimotini oʻzingizga moslab oʻzlashtishingiz mumkin)</vt:lpstr>
      <vt:lpstr>Mavzu: Oʻpka auskultatsiyasi</vt:lpstr>
      <vt:lpstr>Reja:</vt:lpstr>
      <vt:lpstr>Auskultatsiya nima?
Auskultatsiya – stetoskop yordamida o’pkada havo harakatining, alveolalar ochilishining, bronxlardagi patologik o’zgarishlarning ovozlarini eshitib baholash usuli.
Bu usul nafas tizimi kasalliklarini aniqlashda eng muhim fizik tekshiruvlardan biridir.</vt:lpstr>
      <vt:lpstr>Auskultatsiya o’tkazish qoidalari
Tayyorlov
Xona iliq boʻlishi kerak.
Bemor beligacha yechintiriladi.
Bemor o’tirgan holatda bo’lsa eng yaxshi.
Stetoskopning membranasi iliq boʻlishi kerak.</vt:lpstr>
      <vt:lpstr>Eshitish tartibi
Auskultatsiya simmetrik sohalarda solishtirib o’tkaziladi:
Supraclavikulyar (bovurgʻoldi)
Infraclavikulyar
Yon (axillar) sohalar
Infraskapulyar sohalar</vt:lpstr>
      <vt:lpstr>Eshitish yuqoridan pastga, old-yon-orqa boʻylab ketma-ket bajariladi.
Bemorni nafas oldirish
Bemor og’izdan chuqur nafas oladi.
Har bir nuqtada kamida 1-2 toʻliq nafas eshitiladi.</vt:lpstr>
      <vt:lpstr>O’pkada eshitiladigan asosiy nafas shovqinlari
A. Fiziologik (asosiy) nafas shovqinlari
1. Puxta pufakchali (vezikulyar) nafas
Sog’lom insonda eshitiladi.
Yumshoq, “f-f-f” kabi shovqin.
Inspiratsiya uzun, ekspiratsiya juda qisqa.</vt:lpstr>
      <vt:lpstr>Susaygan vezikulyar nafas sabablari:
Plevra ekssudati
Pnevmo-/gidrotoraks
Semizlik
Kuchli emfizema</vt:lpstr>
      <vt:lpstr>Bronxial nafas
Normada faqat traxeya va yirik bronxlar ustida eshitiladi.
Patologik holatda o’pkaning periferik qismida eshitilsa: Eng muhim belgi:
o’pka pnevmoniyasi (infiltratsiya)</vt:lpstr>
      <vt:lpstr>Qo’shimcha (patologik) shovqinlar
A. Qaytuvchi (qayta eshitiladigan) shovqinlar
1. Quruq xirillashlar
Sababi: bronxlar ichida qalin shilliq bo’lishi
Svizivchi (yuqori ohangli) – kichik
bronxlar spazmi
← Bronxial astma
G’uvillovchi (past ohangli) – katta bronxlar</vt:lpstr>
      <vt:lpstr>Nam xirillashlar
Sababi: bronxlarda suyuq balg’am bo’lishi
Mayda pufakchali – alveolit, bronxiolit, o’pka shishi
O’rta pufakchali – bronxit
-Yirik pufakchali – kaverna, bronxoektaziya</vt:lpstr>
      <vt:lpstr>Krepitatsiya
Alveolalar yopishib qolganidan keyin ochilganda “mayda portlash” tovushi.
Pnevmoniyada: “krepitasiya induxens”
Sog’ayishda: “krepitasiya reduxens”</vt:lpstr>
      <vt:lpstr>Susaygan vesikulyar
Plevral suyuqlik, emfizema
Bronxial nafas
Lobarl pnevmoniy atelektaz Quruq xirillash
Bronxial astma, KOPB Nam xirillash
Bronxit, bronxoektaziya, o’pka shishi
Krepitatsiya Pnevmoniya, </vt:lpstr>
      <vt:lpstr>Xulosa
O’pka auskultatsiyasi – nafas tizimi patologiyalarini aniqlashda eng muhim klinik tekshiruv. To’g’ri bajarilganda pnevmoniya, astma, bronxit, plevrit va boshqa kasalliklar haqida muhim ma’lumot beradi. Shovqinlar xususiyatini toʻgʻri talqin qilish tashxisni ancha aniqlashtiradi.</vt:lpstr>
      <vt:lpstr>Foydalanilgan Adabiyotlar
1. Islomov A., Sherzodov M. Yurak faoliyatini baholashda palpatsiya va auskultatsiya usullari. O’zbekiston Tibbiyot Akademiyasi, 2018.
2. Qodirov S., Akhmedov J. Yurak sohasining klinik tekshiruvi: palpatsiya, perkutsiya va auskultatsiya. Toshkent Davlat Tibbiyot Universiteti, 2020.
3. Nurmatov S., Usmanov R. Yurak faoliyatini tashxis qilishda auskultatsiya va perkutsiya texnikalari. O’zbekiston tibbiy jurnali, 2021.</vt:lpstr>
      <vt:lpstr>Eʼtiboringiz uchun tashakkur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Toshkent tibbiyot universiteti Termiz fililiali davolash ishi fakulteti 305-C guruh talabasi xidirov Zafarning Ichki kasalliklar propedevtikasi fanidan taqdimoti </dc:title>
  <dc:creator>zafarxidirov123@gmail.com</dc:creator>
  <cp:lastModifiedBy>zafarxidirov123@gmail.com</cp:lastModifiedBy>
  <cp:revision>3</cp:revision>
  <dcterms:created xsi:type="dcterms:W3CDTF">2025-11-20T05:40:53Z</dcterms:created>
  <dcterms:modified xsi:type="dcterms:W3CDTF">2026-10-13T15:22:54Z</dcterms:modified>
</cp:coreProperties>
</file>