
<file path=[Content_Types].xml><?xml version="1.0" encoding="utf-8"?>
<Types xmlns="http://schemas.openxmlformats.org/package/2006/content-types">
  <Default Extension="fntdata" ContentType="application/x-fontdata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9144000" cy="16256000"/>
  <p:embeddedFontLst>
    <p:embeddedFont>
      <p:font typeface="MiSans" pitchFamily="2" charset="-122"/>
      <p:regular r:id="rId18"/>
    </p:embeddedFont>
    <p:embeddedFont>
      <p:font typeface="Jersey 15" pitchFamily="2" charset="0"/>
      <p:regular r:id="rId19"/>
    </p:embeddedFont>
  </p:embeddedFontLst>
  <p:defaultTextStyle>
    <a:defPPr>
      <a:defRPr lang="uz-Latn-U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font" Target="fonts/font1.fntdata" /><Relationship Id="rId3" Type="http://schemas.openxmlformats.org/officeDocument/2006/relationships/slide" Target="slides/slide2.xml" /><Relationship Id="rId21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notesMaster" Target="notesMasters/notesMaster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font" Target="fonts/font2.fntdata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uqori kolontitul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8143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z-Latn-UZ"/>
          </a:p>
        </p:txBody>
      </p:sp>
      <p:sp>
        <p:nvSpPr>
          <p:cNvPr id="3" name="San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8143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EFD441-419B-FD4F-BE82-B82B11E2A770}" type="datetimeFigureOut">
              <a:rPr lang="uz-Latn-UZ" smtClean="0"/>
              <a:t>18/02/2026</a:t>
            </a:fld>
            <a:endParaRPr lang="uz-Latn-UZ"/>
          </a:p>
        </p:txBody>
      </p:sp>
      <p:sp>
        <p:nvSpPr>
          <p:cNvPr id="4" name="Slayd obrazi 3"/>
          <p:cNvSpPr>
            <a:spLocks noGrp="1" noRot="1" noChangeAspect="1"/>
          </p:cNvSpPr>
          <p:nvPr>
            <p:ph type="sldImg" idx="2"/>
          </p:nvPr>
        </p:nvSpPr>
        <p:spPr>
          <a:xfrm>
            <a:off x="-304800" y="2032000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z-Latn-UZ"/>
          </a:p>
        </p:txBody>
      </p:sp>
      <p:sp>
        <p:nvSpPr>
          <p:cNvPr id="5" name="Eslatmalar 4"/>
          <p:cNvSpPr>
            <a:spLocks noGrp="1"/>
          </p:cNvSpPr>
          <p:nvPr>
            <p:ph type="body" sz="quarter" idx="3"/>
          </p:nvPr>
        </p:nvSpPr>
        <p:spPr>
          <a:xfrm>
            <a:off x="914400" y="7823200"/>
            <a:ext cx="7315200" cy="6400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</a:p>
        </p:txBody>
      </p:sp>
      <p:sp>
        <p:nvSpPr>
          <p:cNvPr id="6" name="Pastki kolontitul 5"/>
          <p:cNvSpPr>
            <a:spLocks noGrp="1"/>
          </p:cNvSpPr>
          <p:nvPr>
            <p:ph type="ftr" sz="quarter" idx="4"/>
          </p:nvPr>
        </p:nvSpPr>
        <p:spPr>
          <a:xfrm>
            <a:off x="0" y="15441613"/>
            <a:ext cx="3962400" cy="8143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z-Latn-UZ"/>
          </a:p>
        </p:txBody>
      </p:sp>
      <p:sp>
        <p:nvSpPr>
          <p:cNvPr id="7" name="Slayd raqami 6"/>
          <p:cNvSpPr>
            <a:spLocks noGrp="1"/>
          </p:cNvSpPr>
          <p:nvPr>
            <p:ph type="sldNum" sz="quarter" idx="5"/>
          </p:nvPr>
        </p:nvSpPr>
        <p:spPr>
          <a:xfrm>
            <a:off x="5180013" y="15441613"/>
            <a:ext cx="3962400" cy="8143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633D01-2AB1-E14D-A903-54F06895200A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405302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2.svg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1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1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1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1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1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notesSlide" Target="../notesSlides/notesSlide15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7.svg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1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3A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62" r="62"/>
          <a:stretch/>
        </p:blipFill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6390349" y="1892300"/>
            <a:ext cx="3479800" cy="660400"/>
          </a:xfrm>
          <a:custGeom>
            <a:avLst/>
            <a:gdLst/>
            <a:ahLst/>
            <a:cxnLst/>
            <a:rect l="l" t="t" r="r" b="b"/>
            <a:pathLst>
              <a:path w="3479800" h="660400">
                <a:moveTo>
                  <a:pt x="101603" y="0"/>
                </a:moveTo>
                <a:lnTo>
                  <a:pt x="3378197" y="0"/>
                </a:lnTo>
                <a:cubicBezTo>
                  <a:pt x="3434311" y="0"/>
                  <a:pt x="3479800" y="45489"/>
                  <a:pt x="3479800" y="101603"/>
                </a:cubicBezTo>
                <a:lnTo>
                  <a:pt x="3479800" y="558797"/>
                </a:lnTo>
                <a:cubicBezTo>
                  <a:pt x="3479800" y="614911"/>
                  <a:pt x="3434311" y="660400"/>
                  <a:pt x="3378197" y="660400"/>
                </a:cubicBezTo>
                <a:lnTo>
                  <a:pt x="101603" y="660400"/>
                </a:lnTo>
                <a:cubicBezTo>
                  <a:pt x="45527" y="660400"/>
                  <a:pt x="0" y="614873"/>
                  <a:pt x="0" y="558797"/>
                </a:cubicBezTo>
                <a:lnTo>
                  <a:pt x="0" y="101603"/>
                </a:lnTo>
                <a:cubicBezTo>
                  <a:pt x="0" y="45527"/>
                  <a:pt x="45527" y="0"/>
                  <a:pt x="101603" y="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4" name="Text 1"/>
          <p:cNvSpPr/>
          <p:nvPr/>
        </p:nvSpPr>
        <p:spPr>
          <a:xfrm>
            <a:off x="6631649" y="2053167"/>
            <a:ext cx="2992636" cy="3386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b="1" kern="0" spc="1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MAKKROIQTISODIYOT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3299950" y="3263900"/>
            <a:ext cx="965200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60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 va</a:t>
            </a:r>
            <a:endParaRPr lang="en-US" sz="1600" dirty="0"/>
          </a:p>
          <a:p>
            <a:pPr algn="ctr">
              <a:lnSpc>
                <a:spcPct val="100000"/>
              </a:lnSpc>
            </a:pPr>
            <a:r>
              <a:rPr lang="en-US" sz="60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Inflyasiyaga Qarshi Siyosat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7315200" y="5473700"/>
            <a:ext cx="1625600" cy="50800"/>
          </a:xfrm>
          <a:custGeom>
            <a:avLst/>
            <a:gdLst/>
            <a:ahLst/>
            <a:cxnLst/>
            <a:rect l="l" t="t" r="r" b="b"/>
            <a:pathLst>
              <a:path w="1625600" h="50800">
                <a:moveTo>
                  <a:pt x="0" y="0"/>
                </a:moveTo>
                <a:lnTo>
                  <a:pt x="1625600" y="0"/>
                </a:lnTo>
                <a:lnTo>
                  <a:pt x="1625600" y="50800"/>
                </a:lnTo>
                <a:lnTo>
                  <a:pt x="0" y="50800"/>
                </a:lnTo>
                <a:lnTo>
                  <a:pt x="0" y="0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10" name="Shape 7"/>
          <p:cNvSpPr/>
          <p:nvPr/>
        </p:nvSpPr>
        <p:spPr>
          <a:xfrm>
            <a:off x="7912167" y="69977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7910" y="8017"/>
                </a:moveTo>
                <a:cubicBezTo>
                  <a:pt x="104021" y="5794"/>
                  <a:pt x="99219" y="5794"/>
                  <a:pt x="95290" y="8017"/>
                </a:cubicBezTo>
                <a:lnTo>
                  <a:pt x="6390" y="58817"/>
                </a:lnTo>
                <a:cubicBezTo>
                  <a:pt x="1389" y="61674"/>
                  <a:pt x="-1072" y="67548"/>
                  <a:pt x="397" y="73104"/>
                </a:cubicBezTo>
                <a:cubicBezTo>
                  <a:pt x="1865" y="78661"/>
                  <a:pt x="6945" y="82550"/>
                  <a:pt x="12700" y="82550"/>
                </a:cubicBezTo>
                <a:lnTo>
                  <a:pt x="25400" y="82550"/>
                </a:lnTo>
                <a:lnTo>
                  <a:pt x="25400" y="165100"/>
                </a:lnTo>
                <a:lnTo>
                  <a:pt x="25400" y="165100"/>
                </a:lnTo>
                <a:lnTo>
                  <a:pt x="5080" y="180340"/>
                </a:lnTo>
                <a:cubicBezTo>
                  <a:pt x="1865" y="182721"/>
                  <a:pt x="0" y="186492"/>
                  <a:pt x="0" y="190500"/>
                </a:cubicBezTo>
                <a:cubicBezTo>
                  <a:pt x="0" y="197525"/>
                  <a:pt x="5675" y="203200"/>
                  <a:pt x="12700" y="203200"/>
                </a:cubicBezTo>
                <a:lnTo>
                  <a:pt x="190500" y="203200"/>
                </a:lnTo>
                <a:cubicBezTo>
                  <a:pt x="197525" y="203200"/>
                  <a:pt x="203200" y="197525"/>
                  <a:pt x="203200" y="190500"/>
                </a:cubicBezTo>
                <a:cubicBezTo>
                  <a:pt x="203200" y="186492"/>
                  <a:pt x="201335" y="182721"/>
                  <a:pt x="198120" y="180340"/>
                </a:cubicBezTo>
                <a:lnTo>
                  <a:pt x="177800" y="165100"/>
                </a:lnTo>
                <a:lnTo>
                  <a:pt x="177800" y="82550"/>
                </a:lnTo>
                <a:lnTo>
                  <a:pt x="190500" y="82550"/>
                </a:lnTo>
                <a:cubicBezTo>
                  <a:pt x="196255" y="82550"/>
                  <a:pt x="201295" y="78661"/>
                  <a:pt x="202763" y="73104"/>
                </a:cubicBezTo>
                <a:cubicBezTo>
                  <a:pt x="204232" y="67548"/>
                  <a:pt x="201771" y="61674"/>
                  <a:pt x="196771" y="58817"/>
                </a:cubicBezTo>
                <a:lnTo>
                  <a:pt x="107871" y="8017"/>
                </a:lnTo>
                <a:close/>
                <a:moveTo>
                  <a:pt x="158750" y="82550"/>
                </a:moveTo>
                <a:lnTo>
                  <a:pt x="158750" y="165100"/>
                </a:lnTo>
                <a:lnTo>
                  <a:pt x="133350" y="165100"/>
                </a:lnTo>
                <a:lnTo>
                  <a:pt x="133350" y="82550"/>
                </a:lnTo>
                <a:lnTo>
                  <a:pt x="158750" y="82550"/>
                </a:lnTo>
                <a:close/>
                <a:moveTo>
                  <a:pt x="114300" y="82550"/>
                </a:moveTo>
                <a:lnTo>
                  <a:pt x="114300" y="165100"/>
                </a:lnTo>
                <a:lnTo>
                  <a:pt x="88900" y="165100"/>
                </a:lnTo>
                <a:lnTo>
                  <a:pt x="88900" y="82550"/>
                </a:lnTo>
                <a:lnTo>
                  <a:pt x="114300" y="82550"/>
                </a:lnTo>
                <a:close/>
                <a:moveTo>
                  <a:pt x="69850" y="82550"/>
                </a:moveTo>
                <a:lnTo>
                  <a:pt x="69850" y="165100"/>
                </a:lnTo>
                <a:lnTo>
                  <a:pt x="44450" y="165100"/>
                </a:lnTo>
                <a:lnTo>
                  <a:pt x="44450" y="82550"/>
                </a:lnTo>
                <a:lnTo>
                  <a:pt x="69850" y="82550"/>
                </a:lnTo>
                <a:close/>
                <a:moveTo>
                  <a:pt x="101600" y="38100"/>
                </a:moveTo>
                <a:cubicBezTo>
                  <a:pt x="108609" y="38100"/>
                  <a:pt x="114300" y="43791"/>
                  <a:pt x="114300" y="50800"/>
                </a:cubicBezTo>
                <a:cubicBezTo>
                  <a:pt x="114300" y="57809"/>
                  <a:pt x="108609" y="63500"/>
                  <a:pt x="101600" y="63500"/>
                </a:cubicBezTo>
                <a:cubicBezTo>
                  <a:pt x="94591" y="63500"/>
                  <a:pt x="88900" y="57809"/>
                  <a:pt x="88900" y="50800"/>
                </a:cubicBezTo>
                <a:cubicBezTo>
                  <a:pt x="88900" y="43791"/>
                  <a:pt x="94591" y="38100"/>
                  <a:pt x="101600" y="3810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11" name="Text 8"/>
          <p:cNvSpPr/>
          <p:nvPr/>
        </p:nvSpPr>
        <p:spPr>
          <a:xfrm>
            <a:off x="5300196" y="4539412"/>
            <a:ext cx="5630341" cy="39785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99A1A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Abdinazarov Shoxrux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8000" y="508000"/>
            <a:ext cx="15468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Aksilinflyasiya Siyosati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508000" y="1117600"/>
            <a:ext cx="1219200" cy="50800"/>
          </a:xfrm>
          <a:custGeom>
            <a:avLst/>
            <a:gdLst/>
            <a:ahLst/>
            <a:cxnLst/>
            <a:rect l="l" t="t" r="r" b="b"/>
            <a:pathLst>
              <a:path w="1219200" h="50800">
                <a:moveTo>
                  <a:pt x="0" y="0"/>
                </a:moveTo>
                <a:lnTo>
                  <a:pt x="1219200" y="0"/>
                </a:lnTo>
                <a:lnTo>
                  <a:pt x="1219200" y="50800"/>
                </a:lnTo>
                <a:lnTo>
                  <a:pt x="0" y="50800"/>
                </a:lnTo>
                <a:lnTo>
                  <a:pt x="0" y="0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4" name="Shape 2"/>
          <p:cNvSpPr/>
          <p:nvPr/>
        </p:nvSpPr>
        <p:spPr>
          <a:xfrm>
            <a:off x="508000" y="1422400"/>
            <a:ext cx="7467600" cy="3403600"/>
          </a:xfrm>
          <a:custGeom>
            <a:avLst/>
            <a:gdLst/>
            <a:ahLst/>
            <a:cxnLst/>
            <a:rect l="l" t="t" r="r" b="b"/>
            <a:pathLst>
              <a:path w="7467600" h="3403600">
                <a:moveTo>
                  <a:pt x="152413" y="0"/>
                </a:moveTo>
                <a:lnTo>
                  <a:pt x="7315187" y="0"/>
                </a:lnTo>
                <a:cubicBezTo>
                  <a:pt x="7399362" y="0"/>
                  <a:pt x="7467600" y="68238"/>
                  <a:pt x="7467600" y="152413"/>
                </a:cubicBezTo>
                <a:lnTo>
                  <a:pt x="7467600" y="3251187"/>
                </a:lnTo>
                <a:cubicBezTo>
                  <a:pt x="7467600" y="3335362"/>
                  <a:pt x="7399362" y="3403600"/>
                  <a:pt x="7315187" y="3403600"/>
                </a:cubicBezTo>
                <a:lnTo>
                  <a:pt x="152413" y="3403600"/>
                </a:lnTo>
                <a:cubicBezTo>
                  <a:pt x="68238" y="3403600"/>
                  <a:pt x="0" y="3335362"/>
                  <a:pt x="0" y="3251187"/>
                </a:cubicBezTo>
                <a:lnTo>
                  <a:pt x="0" y="152413"/>
                </a:lnTo>
                <a:cubicBezTo>
                  <a:pt x="0" y="68294"/>
                  <a:pt x="68294" y="0"/>
                  <a:pt x="152413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62000" y="1676400"/>
            <a:ext cx="70866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Ta'rif va Maqsadlar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62000" y="2184400"/>
            <a:ext cx="7061200" cy="66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b="1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Aksilinflyasiya siyosati</a:t>
            </a: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- baholar umumiy darajasini barqarorlashtirish, inflyasion keskinlikni yumshatishga yo'naltirilgan makroiqtisodiy siyosat.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62000" y="3048000"/>
            <a:ext cx="6959600" cy="1524000"/>
          </a:xfrm>
          <a:custGeom>
            <a:avLst/>
            <a:gdLst/>
            <a:ahLst/>
            <a:cxnLst/>
            <a:rect l="l" t="t" r="r" b="b"/>
            <a:pathLst>
              <a:path w="6959600" h="1524000">
                <a:moveTo>
                  <a:pt x="101605" y="0"/>
                </a:moveTo>
                <a:lnTo>
                  <a:pt x="6857995" y="0"/>
                </a:lnTo>
                <a:cubicBezTo>
                  <a:pt x="6914110" y="0"/>
                  <a:pt x="6959600" y="45490"/>
                  <a:pt x="6959600" y="101605"/>
                </a:cubicBezTo>
                <a:lnTo>
                  <a:pt x="6959600" y="1422395"/>
                </a:lnTo>
                <a:cubicBezTo>
                  <a:pt x="6959600" y="1478510"/>
                  <a:pt x="6914110" y="1524000"/>
                  <a:pt x="6857995" y="1524000"/>
                </a:cubicBezTo>
                <a:lnTo>
                  <a:pt x="101605" y="1524000"/>
                </a:lnTo>
                <a:cubicBezTo>
                  <a:pt x="45490" y="1524000"/>
                  <a:pt x="0" y="1478510"/>
                  <a:pt x="0" y="1422395"/>
                </a:cubicBezTo>
                <a:lnTo>
                  <a:pt x="0" y="101605"/>
                </a:lnTo>
                <a:cubicBezTo>
                  <a:pt x="0" y="45528"/>
                  <a:pt x="45528" y="0"/>
                  <a:pt x="101605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8" name="Text 6"/>
          <p:cNvSpPr/>
          <p:nvPr/>
        </p:nvSpPr>
        <p:spPr>
          <a:xfrm>
            <a:off x="965200" y="3251200"/>
            <a:ext cx="6654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Asosiy Yo'nalishlar: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990600" y="37084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99469" y="110569"/>
                </a:moveTo>
                <a:cubicBezTo>
                  <a:pt x="204430" y="105608"/>
                  <a:pt x="204430" y="97552"/>
                  <a:pt x="199469" y="92591"/>
                </a:cubicBezTo>
                <a:lnTo>
                  <a:pt x="135969" y="29091"/>
                </a:lnTo>
                <a:cubicBezTo>
                  <a:pt x="131008" y="24130"/>
                  <a:pt x="122952" y="24130"/>
                  <a:pt x="117991" y="29091"/>
                </a:cubicBezTo>
                <a:cubicBezTo>
                  <a:pt x="113030" y="34052"/>
                  <a:pt x="113030" y="42108"/>
                  <a:pt x="117991" y="47069"/>
                </a:cubicBezTo>
                <a:lnTo>
                  <a:pt x="159822" y="88900"/>
                </a:lnTo>
                <a:lnTo>
                  <a:pt x="12700" y="88900"/>
                </a:lnTo>
                <a:cubicBezTo>
                  <a:pt x="5675" y="88900"/>
                  <a:pt x="0" y="94575"/>
                  <a:pt x="0" y="101600"/>
                </a:cubicBezTo>
                <a:cubicBezTo>
                  <a:pt x="0" y="108625"/>
                  <a:pt x="5675" y="114300"/>
                  <a:pt x="12700" y="114300"/>
                </a:cubicBezTo>
                <a:lnTo>
                  <a:pt x="159822" y="114300"/>
                </a:lnTo>
                <a:lnTo>
                  <a:pt x="117991" y="156131"/>
                </a:lnTo>
                <a:cubicBezTo>
                  <a:pt x="113030" y="161092"/>
                  <a:pt x="113030" y="169148"/>
                  <a:pt x="117991" y="174109"/>
                </a:cubicBezTo>
                <a:cubicBezTo>
                  <a:pt x="122952" y="179070"/>
                  <a:pt x="131008" y="179070"/>
                  <a:pt x="135969" y="174109"/>
                </a:cubicBezTo>
                <a:lnTo>
                  <a:pt x="199469" y="110609"/>
                </a:ln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10" name="Text 8"/>
          <p:cNvSpPr/>
          <p:nvPr/>
        </p:nvSpPr>
        <p:spPr>
          <a:xfrm>
            <a:off x="1320800" y="3657600"/>
            <a:ext cx="26035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Yalpi talabni tartibga solish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990600" y="41148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99469" y="110569"/>
                </a:moveTo>
                <a:cubicBezTo>
                  <a:pt x="204430" y="105608"/>
                  <a:pt x="204430" y="97552"/>
                  <a:pt x="199469" y="92591"/>
                </a:cubicBezTo>
                <a:lnTo>
                  <a:pt x="135969" y="29091"/>
                </a:lnTo>
                <a:cubicBezTo>
                  <a:pt x="131008" y="24130"/>
                  <a:pt x="122952" y="24130"/>
                  <a:pt x="117991" y="29091"/>
                </a:cubicBezTo>
                <a:cubicBezTo>
                  <a:pt x="113030" y="34052"/>
                  <a:pt x="113030" y="42108"/>
                  <a:pt x="117991" y="47069"/>
                </a:cubicBezTo>
                <a:lnTo>
                  <a:pt x="159822" y="88900"/>
                </a:lnTo>
                <a:lnTo>
                  <a:pt x="12700" y="88900"/>
                </a:lnTo>
                <a:cubicBezTo>
                  <a:pt x="5675" y="88900"/>
                  <a:pt x="0" y="94575"/>
                  <a:pt x="0" y="101600"/>
                </a:cubicBezTo>
                <a:cubicBezTo>
                  <a:pt x="0" y="108625"/>
                  <a:pt x="5675" y="114300"/>
                  <a:pt x="12700" y="114300"/>
                </a:cubicBezTo>
                <a:lnTo>
                  <a:pt x="159822" y="114300"/>
                </a:lnTo>
                <a:lnTo>
                  <a:pt x="117991" y="156131"/>
                </a:lnTo>
                <a:cubicBezTo>
                  <a:pt x="113030" y="161092"/>
                  <a:pt x="113030" y="169148"/>
                  <a:pt x="117991" y="174109"/>
                </a:cubicBezTo>
                <a:cubicBezTo>
                  <a:pt x="122952" y="179070"/>
                  <a:pt x="131008" y="179070"/>
                  <a:pt x="135969" y="174109"/>
                </a:cubicBezTo>
                <a:lnTo>
                  <a:pt x="199469" y="110609"/>
                </a:ln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12" name="Text 10"/>
          <p:cNvSpPr/>
          <p:nvPr/>
        </p:nvSpPr>
        <p:spPr>
          <a:xfrm>
            <a:off x="1320800" y="4064000"/>
            <a:ext cx="26035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Yalpi taklifni tartibga solish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08000" y="5029200"/>
            <a:ext cx="7467600" cy="2336800"/>
          </a:xfrm>
          <a:custGeom>
            <a:avLst/>
            <a:gdLst/>
            <a:ahLst/>
            <a:cxnLst/>
            <a:rect l="l" t="t" r="r" b="b"/>
            <a:pathLst>
              <a:path w="7467600" h="2336800">
                <a:moveTo>
                  <a:pt x="152406" y="0"/>
                </a:moveTo>
                <a:lnTo>
                  <a:pt x="7315194" y="0"/>
                </a:lnTo>
                <a:cubicBezTo>
                  <a:pt x="7399365" y="0"/>
                  <a:pt x="7467600" y="68235"/>
                  <a:pt x="7467600" y="152406"/>
                </a:cubicBezTo>
                <a:lnTo>
                  <a:pt x="7467600" y="2184394"/>
                </a:lnTo>
                <a:cubicBezTo>
                  <a:pt x="7467600" y="2268565"/>
                  <a:pt x="7399365" y="2336800"/>
                  <a:pt x="7315194" y="2336800"/>
                </a:cubicBezTo>
                <a:lnTo>
                  <a:pt x="152406" y="2336800"/>
                </a:lnTo>
                <a:cubicBezTo>
                  <a:pt x="68235" y="2336800"/>
                  <a:pt x="0" y="2268565"/>
                  <a:pt x="0" y="2184394"/>
                </a:cubicBezTo>
                <a:lnTo>
                  <a:pt x="0" y="152406"/>
                </a:lnTo>
                <a:cubicBezTo>
                  <a:pt x="0" y="68291"/>
                  <a:pt x="68291" y="0"/>
                  <a:pt x="152406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762000" y="5283200"/>
            <a:ext cx="70866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Ko'rinishlar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87400" y="5791200"/>
            <a:ext cx="3352800" cy="1320800"/>
          </a:xfrm>
          <a:custGeom>
            <a:avLst/>
            <a:gdLst/>
            <a:ahLst/>
            <a:cxnLst/>
            <a:rect l="l" t="t" r="r" b="b"/>
            <a:pathLst>
              <a:path w="3352800" h="1320800">
                <a:moveTo>
                  <a:pt x="50800" y="0"/>
                </a:moveTo>
                <a:lnTo>
                  <a:pt x="3251204" y="0"/>
                </a:lnTo>
                <a:cubicBezTo>
                  <a:pt x="3307314" y="0"/>
                  <a:pt x="3352800" y="45486"/>
                  <a:pt x="3352800" y="101596"/>
                </a:cubicBezTo>
                <a:lnTo>
                  <a:pt x="3352800" y="1219204"/>
                </a:lnTo>
                <a:cubicBezTo>
                  <a:pt x="3352800" y="1275314"/>
                  <a:pt x="3307314" y="1320800"/>
                  <a:pt x="3251204" y="1320800"/>
                </a:cubicBezTo>
                <a:lnTo>
                  <a:pt x="50800" y="1320800"/>
                </a:lnTo>
                <a:cubicBezTo>
                  <a:pt x="22763" y="1320800"/>
                  <a:pt x="0" y="1298037"/>
                  <a:pt x="0" y="12700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EFF6FF"/>
          </a:solidFill>
          <a:ln/>
        </p:spPr>
      </p:sp>
      <p:sp>
        <p:nvSpPr>
          <p:cNvPr id="16" name="Shape 14"/>
          <p:cNvSpPr/>
          <p:nvPr/>
        </p:nvSpPr>
        <p:spPr>
          <a:xfrm>
            <a:off x="787400" y="5791200"/>
            <a:ext cx="50800" cy="1320800"/>
          </a:xfrm>
          <a:custGeom>
            <a:avLst/>
            <a:gdLst/>
            <a:ahLst/>
            <a:cxnLst/>
            <a:rect l="l" t="t" r="r" b="b"/>
            <a:pathLst>
              <a:path w="50800" h="1320800">
                <a:moveTo>
                  <a:pt x="50800" y="0"/>
                </a:moveTo>
                <a:lnTo>
                  <a:pt x="50800" y="0"/>
                </a:lnTo>
                <a:lnTo>
                  <a:pt x="50800" y="1320800"/>
                </a:lnTo>
                <a:lnTo>
                  <a:pt x="50800" y="1320800"/>
                </a:lnTo>
                <a:cubicBezTo>
                  <a:pt x="22763" y="1320800"/>
                  <a:pt x="0" y="1298037"/>
                  <a:pt x="0" y="12700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2B7FFF"/>
          </a:solidFill>
          <a:ln/>
        </p:spPr>
      </p:sp>
      <p:sp>
        <p:nvSpPr>
          <p:cNvPr id="17" name="Shape 15"/>
          <p:cNvSpPr/>
          <p:nvPr/>
        </p:nvSpPr>
        <p:spPr>
          <a:xfrm>
            <a:off x="1054100" y="6045200"/>
            <a:ext cx="177800" cy="203200"/>
          </a:xfrm>
          <a:custGeom>
            <a:avLst/>
            <a:gdLst/>
            <a:ahLst/>
            <a:cxnLst/>
            <a:rect l="l" t="t" r="r" b="b"/>
            <a:pathLst>
              <a:path w="177800" h="203200">
                <a:moveTo>
                  <a:pt x="134461" y="-3929"/>
                </a:moveTo>
                <a:cubicBezTo>
                  <a:pt x="139184" y="-516"/>
                  <a:pt x="140930" y="5675"/>
                  <a:pt x="138787" y="11073"/>
                </a:cubicBezTo>
                <a:lnTo>
                  <a:pt x="107672" y="88900"/>
                </a:lnTo>
                <a:lnTo>
                  <a:pt x="165100" y="88900"/>
                </a:lnTo>
                <a:cubicBezTo>
                  <a:pt x="170458" y="88900"/>
                  <a:pt x="175220" y="92234"/>
                  <a:pt x="177046" y="97274"/>
                </a:cubicBezTo>
                <a:cubicBezTo>
                  <a:pt x="178872" y="102314"/>
                  <a:pt x="177324" y="107950"/>
                  <a:pt x="173236" y="111363"/>
                </a:cubicBezTo>
                <a:lnTo>
                  <a:pt x="58936" y="206613"/>
                </a:lnTo>
                <a:cubicBezTo>
                  <a:pt x="54451" y="210344"/>
                  <a:pt x="48062" y="210542"/>
                  <a:pt x="43339" y="207129"/>
                </a:cubicBezTo>
                <a:cubicBezTo>
                  <a:pt x="38616" y="203716"/>
                  <a:pt x="36870" y="197525"/>
                  <a:pt x="39013" y="192127"/>
                </a:cubicBezTo>
                <a:lnTo>
                  <a:pt x="70128" y="114300"/>
                </a:lnTo>
                <a:lnTo>
                  <a:pt x="12700" y="114300"/>
                </a:lnTo>
                <a:cubicBezTo>
                  <a:pt x="7342" y="114300"/>
                  <a:pt x="2580" y="110966"/>
                  <a:pt x="754" y="105926"/>
                </a:cubicBezTo>
                <a:cubicBezTo>
                  <a:pt x="-1072" y="100886"/>
                  <a:pt x="476" y="95250"/>
                  <a:pt x="4564" y="91837"/>
                </a:cubicBezTo>
                <a:lnTo>
                  <a:pt x="118864" y="-3413"/>
                </a:lnTo>
                <a:cubicBezTo>
                  <a:pt x="123349" y="-7144"/>
                  <a:pt x="129738" y="-7342"/>
                  <a:pt x="134461" y="-3929"/>
                </a:cubicBezTo>
                <a:close/>
              </a:path>
            </a:pathLst>
          </a:custGeom>
          <a:solidFill>
            <a:srgbClr val="155DFC"/>
          </a:solidFill>
          <a:ln/>
        </p:spPr>
      </p:sp>
      <p:sp>
        <p:nvSpPr>
          <p:cNvPr id="18" name="Text 16"/>
          <p:cNvSpPr/>
          <p:nvPr/>
        </p:nvSpPr>
        <p:spPr>
          <a:xfrm>
            <a:off x="1371600" y="5994400"/>
            <a:ext cx="495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1447E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Faol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016000" y="6400800"/>
            <a:ext cx="30099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Inflyasiyani yuzaga keltirgan sabablarni tugatishga qaratilgan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368800" y="5791200"/>
            <a:ext cx="3352800" cy="1320800"/>
          </a:xfrm>
          <a:custGeom>
            <a:avLst/>
            <a:gdLst/>
            <a:ahLst/>
            <a:cxnLst/>
            <a:rect l="l" t="t" r="r" b="b"/>
            <a:pathLst>
              <a:path w="3352800" h="1320800">
                <a:moveTo>
                  <a:pt x="50800" y="0"/>
                </a:moveTo>
                <a:lnTo>
                  <a:pt x="3251204" y="0"/>
                </a:lnTo>
                <a:cubicBezTo>
                  <a:pt x="3307314" y="0"/>
                  <a:pt x="3352800" y="45486"/>
                  <a:pt x="3352800" y="101596"/>
                </a:cubicBezTo>
                <a:lnTo>
                  <a:pt x="3352800" y="1219204"/>
                </a:lnTo>
                <a:cubicBezTo>
                  <a:pt x="3352800" y="1275314"/>
                  <a:pt x="3307314" y="1320800"/>
                  <a:pt x="3251204" y="1320800"/>
                </a:cubicBezTo>
                <a:lnTo>
                  <a:pt x="50800" y="1320800"/>
                </a:lnTo>
                <a:cubicBezTo>
                  <a:pt x="22763" y="1320800"/>
                  <a:pt x="0" y="1298037"/>
                  <a:pt x="0" y="12700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9FAFB"/>
          </a:solidFill>
          <a:ln/>
        </p:spPr>
      </p:sp>
      <p:sp>
        <p:nvSpPr>
          <p:cNvPr id="21" name="Shape 19"/>
          <p:cNvSpPr/>
          <p:nvPr/>
        </p:nvSpPr>
        <p:spPr>
          <a:xfrm>
            <a:off x="4368800" y="5791200"/>
            <a:ext cx="50800" cy="1320800"/>
          </a:xfrm>
          <a:custGeom>
            <a:avLst/>
            <a:gdLst/>
            <a:ahLst/>
            <a:cxnLst/>
            <a:rect l="l" t="t" r="r" b="b"/>
            <a:pathLst>
              <a:path w="50800" h="1320800">
                <a:moveTo>
                  <a:pt x="50800" y="0"/>
                </a:moveTo>
                <a:lnTo>
                  <a:pt x="50800" y="0"/>
                </a:lnTo>
                <a:lnTo>
                  <a:pt x="50800" y="1320800"/>
                </a:lnTo>
                <a:lnTo>
                  <a:pt x="50800" y="1320800"/>
                </a:lnTo>
                <a:cubicBezTo>
                  <a:pt x="22763" y="1320800"/>
                  <a:pt x="0" y="1298037"/>
                  <a:pt x="0" y="12700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6A7282"/>
          </a:solidFill>
          <a:ln/>
        </p:spPr>
      </p:sp>
      <p:sp>
        <p:nvSpPr>
          <p:cNvPr id="22" name="Shape 20"/>
          <p:cNvSpPr/>
          <p:nvPr/>
        </p:nvSpPr>
        <p:spPr>
          <a:xfrm>
            <a:off x="4622800" y="60452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0"/>
                </a:moveTo>
                <a:cubicBezTo>
                  <a:pt x="103426" y="0"/>
                  <a:pt x="105251" y="397"/>
                  <a:pt x="106918" y="1151"/>
                </a:cubicBezTo>
                <a:lnTo>
                  <a:pt x="181689" y="32861"/>
                </a:lnTo>
                <a:cubicBezTo>
                  <a:pt x="190421" y="36552"/>
                  <a:pt x="196929" y="45164"/>
                  <a:pt x="196890" y="55563"/>
                </a:cubicBezTo>
                <a:cubicBezTo>
                  <a:pt x="196691" y="94932"/>
                  <a:pt x="180499" y="166965"/>
                  <a:pt x="112117" y="199708"/>
                </a:cubicBezTo>
                <a:cubicBezTo>
                  <a:pt x="105489" y="202883"/>
                  <a:pt x="97790" y="202883"/>
                  <a:pt x="91162" y="199708"/>
                </a:cubicBezTo>
                <a:cubicBezTo>
                  <a:pt x="22741" y="166965"/>
                  <a:pt x="6588" y="94932"/>
                  <a:pt x="6390" y="55563"/>
                </a:cubicBezTo>
                <a:cubicBezTo>
                  <a:pt x="6350" y="45164"/>
                  <a:pt x="12859" y="36552"/>
                  <a:pt x="21590" y="32861"/>
                </a:cubicBezTo>
                <a:lnTo>
                  <a:pt x="96322" y="1151"/>
                </a:lnTo>
                <a:cubicBezTo>
                  <a:pt x="97988" y="397"/>
                  <a:pt x="99774" y="0"/>
                  <a:pt x="101600" y="0"/>
                </a:cubicBezTo>
                <a:close/>
                <a:moveTo>
                  <a:pt x="101600" y="26511"/>
                </a:moveTo>
                <a:lnTo>
                  <a:pt x="101600" y="176570"/>
                </a:lnTo>
                <a:cubicBezTo>
                  <a:pt x="156369" y="150058"/>
                  <a:pt x="171093" y="91321"/>
                  <a:pt x="171450" y="56158"/>
                </a:cubicBezTo>
                <a:lnTo>
                  <a:pt x="101600" y="26551"/>
                </a:lnTo>
                <a:lnTo>
                  <a:pt x="101600" y="26551"/>
                </a:lnTo>
                <a:close/>
              </a:path>
            </a:pathLst>
          </a:custGeom>
          <a:solidFill>
            <a:srgbClr val="4A5565"/>
          </a:solidFill>
          <a:ln/>
        </p:spPr>
      </p:sp>
      <p:sp>
        <p:nvSpPr>
          <p:cNvPr id="23" name="Text 21"/>
          <p:cNvSpPr/>
          <p:nvPr/>
        </p:nvSpPr>
        <p:spPr>
          <a:xfrm>
            <a:off x="4953000" y="5994400"/>
            <a:ext cx="6731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Passiv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4597400" y="6400800"/>
            <a:ext cx="30099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 sharoitlariga moslashishga qaratilgan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508000" y="7569200"/>
            <a:ext cx="7467600" cy="1574800"/>
          </a:xfrm>
          <a:custGeom>
            <a:avLst/>
            <a:gdLst/>
            <a:ahLst/>
            <a:cxnLst/>
            <a:rect l="l" t="t" r="r" b="b"/>
            <a:pathLst>
              <a:path w="7467600" h="1981200">
                <a:moveTo>
                  <a:pt x="152394" y="0"/>
                </a:moveTo>
                <a:lnTo>
                  <a:pt x="7315206" y="0"/>
                </a:lnTo>
                <a:cubicBezTo>
                  <a:pt x="7399371" y="0"/>
                  <a:pt x="7467600" y="68229"/>
                  <a:pt x="7467600" y="152394"/>
                </a:cubicBezTo>
                <a:lnTo>
                  <a:pt x="7467600" y="1828806"/>
                </a:lnTo>
                <a:cubicBezTo>
                  <a:pt x="7467600" y="1912971"/>
                  <a:pt x="7399371" y="1981200"/>
                  <a:pt x="7315206" y="1981200"/>
                </a:cubicBezTo>
                <a:lnTo>
                  <a:pt x="152394" y="1981200"/>
                </a:lnTo>
                <a:cubicBezTo>
                  <a:pt x="68229" y="1981200"/>
                  <a:pt x="0" y="1912971"/>
                  <a:pt x="0" y="1828806"/>
                </a:cubicBezTo>
                <a:lnTo>
                  <a:pt x="0" y="152394"/>
                </a:lnTo>
                <a:cubicBezTo>
                  <a:pt x="0" y="68285"/>
                  <a:pt x="68285" y="0"/>
                  <a:pt x="152394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26" name="Text 24"/>
          <p:cNvSpPr/>
          <p:nvPr/>
        </p:nvSpPr>
        <p:spPr>
          <a:xfrm>
            <a:off x="762000" y="7823200"/>
            <a:ext cx="70739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Inflyasiyani Oldini Olish Uchun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798513" y="8369300"/>
            <a:ext cx="155575" cy="177800"/>
          </a:xfrm>
          <a:custGeom>
            <a:avLst/>
            <a:gdLst/>
            <a:ahLst/>
            <a:cxnLst/>
            <a:rect l="l" t="t" r="r" b="b"/>
            <a:pathLst>
              <a:path w="155575" h="177800">
                <a:moveTo>
                  <a:pt x="150991" y="24343"/>
                </a:moveTo>
                <a:cubicBezTo>
                  <a:pt x="155957" y="27955"/>
                  <a:pt x="157068" y="34900"/>
                  <a:pt x="153457" y="39866"/>
                </a:cubicBezTo>
                <a:lnTo>
                  <a:pt x="64557" y="162104"/>
                </a:lnTo>
                <a:cubicBezTo>
                  <a:pt x="62647" y="164743"/>
                  <a:pt x="59695" y="166375"/>
                  <a:pt x="56431" y="166653"/>
                </a:cubicBezTo>
                <a:cubicBezTo>
                  <a:pt x="53166" y="166931"/>
                  <a:pt x="50006" y="165715"/>
                  <a:pt x="47714" y="163423"/>
                </a:cubicBezTo>
                <a:lnTo>
                  <a:pt x="3264" y="118973"/>
                </a:lnTo>
                <a:cubicBezTo>
                  <a:pt x="-1077" y="114632"/>
                  <a:pt x="-1077" y="107583"/>
                  <a:pt x="3264" y="103242"/>
                </a:cubicBezTo>
                <a:cubicBezTo>
                  <a:pt x="7605" y="98901"/>
                  <a:pt x="14655" y="98901"/>
                  <a:pt x="18995" y="103242"/>
                </a:cubicBezTo>
                <a:lnTo>
                  <a:pt x="54243" y="138490"/>
                </a:lnTo>
                <a:lnTo>
                  <a:pt x="135503" y="26774"/>
                </a:lnTo>
                <a:cubicBezTo>
                  <a:pt x="139115" y="21808"/>
                  <a:pt x="146060" y="20697"/>
                  <a:pt x="151026" y="24309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28" name="Text 26"/>
          <p:cNvSpPr/>
          <p:nvPr/>
        </p:nvSpPr>
        <p:spPr>
          <a:xfrm>
            <a:off x="1085850" y="8331200"/>
            <a:ext cx="4318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Samarali soliq tizimi va davlat xarajatlari barqarorligi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798513" y="8724900"/>
            <a:ext cx="155575" cy="177800"/>
          </a:xfrm>
          <a:custGeom>
            <a:avLst/>
            <a:gdLst/>
            <a:ahLst/>
            <a:cxnLst/>
            <a:rect l="l" t="t" r="r" b="b"/>
            <a:pathLst>
              <a:path w="155575" h="177800">
                <a:moveTo>
                  <a:pt x="150991" y="24343"/>
                </a:moveTo>
                <a:cubicBezTo>
                  <a:pt x="155957" y="27955"/>
                  <a:pt x="157068" y="34900"/>
                  <a:pt x="153457" y="39866"/>
                </a:cubicBezTo>
                <a:lnTo>
                  <a:pt x="64557" y="162104"/>
                </a:lnTo>
                <a:cubicBezTo>
                  <a:pt x="62647" y="164743"/>
                  <a:pt x="59695" y="166375"/>
                  <a:pt x="56431" y="166653"/>
                </a:cubicBezTo>
                <a:cubicBezTo>
                  <a:pt x="53166" y="166931"/>
                  <a:pt x="50006" y="165715"/>
                  <a:pt x="47714" y="163423"/>
                </a:cubicBezTo>
                <a:lnTo>
                  <a:pt x="3264" y="118973"/>
                </a:lnTo>
                <a:cubicBezTo>
                  <a:pt x="-1077" y="114632"/>
                  <a:pt x="-1077" y="107583"/>
                  <a:pt x="3264" y="103242"/>
                </a:cubicBezTo>
                <a:cubicBezTo>
                  <a:pt x="7605" y="98901"/>
                  <a:pt x="14655" y="98901"/>
                  <a:pt x="18995" y="103242"/>
                </a:cubicBezTo>
                <a:lnTo>
                  <a:pt x="54243" y="138490"/>
                </a:lnTo>
                <a:lnTo>
                  <a:pt x="135503" y="26774"/>
                </a:lnTo>
                <a:cubicBezTo>
                  <a:pt x="139115" y="21808"/>
                  <a:pt x="146060" y="20697"/>
                  <a:pt x="151026" y="24309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30" name="Text 28"/>
          <p:cNvSpPr/>
          <p:nvPr/>
        </p:nvSpPr>
        <p:spPr>
          <a:xfrm>
            <a:off x="1085850" y="8686800"/>
            <a:ext cx="46609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Pul massasi va milliy daromadning bir maromdagi o'sishi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8280400" y="1422400"/>
            <a:ext cx="7467600" cy="4673600"/>
          </a:xfrm>
          <a:custGeom>
            <a:avLst/>
            <a:gdLst/>
            <a:ahLst/>
            <a:cxnLst/>
            <a:rect l="l" t="t" r="r" b="b"/>
            <a:pathLst>
              <a:path w="7467600" h="4673600">
                <a:moveTo>
                  <a:pt x="152406" y="0"/>
                </a:moveTo>
                <a:lnTo>
                  <a:pt x="7315194" y="0"/>
                </a:lnTo>
                <a:cubicBezTo>
                  <a:pt x="7399365" y="0"/>
                  <a:pt x="7467600" y="68235"/>
                  <a:pt x="7467600" y="152406"/>
                </a:cubicBezTo>
                <a:lnTo>
                  <a:pt x="7467600" y="4521194"/>
                </a:lnTo>
                <a:cubicBezTo>
                  <a:pt x="7467600" y="4605365"/>
                  <a:pt x="7399365" y="4673600"/>
                  <a:pt x="7315194" y="4673600"/>
                </a:cubicBezTo>
                <a:lnTo>
                  <a:pt x="152406" y="4673600"/>
                </a:lnTo>
                <a:cubicBezTo>
                  <a:pt x="68235" y="4673600"/>
                  <a:pt x="0" y="4605365"/>
                  <a:pt x="0" y="4521194"/>
                </a:cubicBezTo>
                <a:lnTo>
                  <a:pt x="0" y="152406"/>
                </a:lnTo>
                <a:cubicBezTo>
                  <a:pt x="0" y="68291"/>
                  <a:pt x="68291" y="0"/>
                  <a:pt x="152406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8534400" y="1676400"/>
            <a:ext cx="70866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Keynschi Yondashuv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8534400" y="2235200"/>
            <a:ext cx="6959600" cy="1219200"/>
          </a:xfrm>
          <a:custGeom>
            <a:avLst/>
            <a:gdLst/>
            <a:ahLst/>
            <a:cxnLst/>
            <a:rect l="l" t="t" r="r" b="b"/>
            <a:pathLst>
              <a:path w="6959600" h="1219200">
                <a:moveTo>
                  <a:pt x="101596" y="0"/>
                </a:moveTo>
                <a:lnTo>
                  <a:pt x="6858004" y="0"/>
                </a:lnTo>
                <a:cubicBezTo>
                  <a:pt x="6914114" y="0"/>
                  <a:pt x="6959600" y="45486"/>
                  <a:pt x="6959600" y="101596"/>
                </a:cubicBezTo>
                <a:lnTo>
                  <a:pt x="6959600" y="1117604"/>
                </a:lnTo>
                <a:cubicBezTo>
                  <a:pt x="6959600" y="1173714"/>
                  <a:pt x="6914114" y="1219200"/>
                  <a:pt x="6858004" y="1219200"/>
                </a:cubicBezTo>
                <a:lnTo>
                  <a:pt x="101596" y="1219200"/>
                </a:lnTo>
                <a:cubicBezTo>
                  <a:pt x="45486" y="1219200"/>
                  <a:pt x="0" y="1173714"/>
                  <a:pt x="0" y="1117604"/>
                </a:cubicBezTo>
                <a:lnTo>
                  <a:pt x="0" y="101596"/>
                </a:lnTo>
                <a:cubicBezTo>
                  <a:pt x="0" y="45486"/>
                  <a:pt x="45486" y="0"/>
                  <a:pt x="101596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36" name="Text 34"/>
          <p:cNvSpPr/>
          <p:nvPr/>
        </p:nvSpPr>
        <p:spPr>
          <a:xfrm>
            <a:off x="8686800" y="2387600"/>
            <a:ext cx="67564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Asosiy G'oya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8686800" y="2794000"/>
            <a:ext cx="67437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Davlat buyurtmasi va arzon kredit hisobiga samarali talabni shakllantirish asosida yalpi taklif darajasini ko'tarish mumkin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8559800" y="3606800"/>
            <a:ext cx="6934200" cy="914400"/>
          </a:xfrm>
          <a:custGeom>
            <a:avLst/>
            <a:gdLst/>
            <a:ahLst/>
            <a:cxnLst/>
            <a:rect l="l" t="t" r="r" b="b"/>
            <a:pathLst>
              <a:path w="6934200" h="914400">
                <a:moveTo>
                  <a:pt x="50800" y="0"/>
                </a:moveTo>
                <a:lnTo>
                  <a:pt x="6832601" y="0"/>
                </a:lnTo>
                <a:cubicBezTo>
                  <a:pt x="6888713" y="0"/>
                  <a:pt x="6934200" y="45487"/>
                  <a:pt x="6934200" y="101599"/>
                </a:cubicBezTo>
                <a:lnTo>
                  <a:pt x="6934200" y="812801"/>
                </a:lnTo>
                <a:cubicBezTo>
                  <a:pt x="6934200" y="868913"/>
                  <a:pt x="6888713" y="914400"/>
                  <a:pt x="6832601" y="914400"/>
                </a:cubicBez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0FDF4"/>
          </a:solidFill>
          <a:ln/>
        </p:spPr>
      </p:sp>
      <p:sp>
        <p:nvSpPr>
          <p:cNvPr id="39" name="Shape 37"/>
          <p:cNvSpPr/>
          <p:nvPr/>
        </p:nvSpPr>
        <p:spPr>
          <a:xfrm>
            <a:off x="8559800" y="3606800"/>
            <a:ext cx="50800" cy="914400"/>
          </a:xfrm>
          <a:custGeom>
            <a:avLst/>
            <a:gdLst/>
            <a:ahLst/>
            <a:cxnLst/>
            <a:rect l="l" t="t" r="r" b="b"/>
            <a:pathLst>
              <a:path w="50800" h="914400">
                <a:moveTo>
                  <a:pt x="50800" y="0"/>
                </a:moveTo>
                <a:lnTo>
                  <a:pt x="50800" y="0"/>
                </a:lnTo>
                <a:lnTo>
                  <a:pt x="50800" y="914400"/>
                </a:lnTo>
                <a:lnTo>
                  <a:pt x="50800" y="914400"/>
                </a:lnTo>
                <a:cubicBezTo>
                  <a:pt x="22763" y="914400"/>
                  <a:pt x="0" y="891637"/>
                  <a:pt x="0" y="863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00C950"/>
          </a:solidFill>
          <a:ln/>
        </p:spPr>
      </p:sp>
      <p:sp>
        <p:nvSpPr>
          <p:cNvPr id="40" name="Text 38"/>
          <p:cNvSpPr/>
          <p:nvPr/>
        </p:nvSpPr>
        <p:spPr>
          <a:xfrm>
            <a:off x="8737600" y="3759200"/>
            <a:ext cx="67056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00823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Ijobiy Ta'sir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8737600" y="4114800"/>
            <a:ext cx="66929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Iqtisodiy pasayishni qisqartiradi va ishsizlikni kamaytiradi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8559800" y="4673600"/>
            <a:ext cx="6934200" cy="1168400"/>
          </a:xfrm>
          <a:custGeom>
            <a:avLst/>
            <a:gdLst/>
            <a:ahLst/>
            <a:cxnLst/>
            <a:rect l="l" t="t" r="r" b="b"/>
            <a:pathLst>
              <a:path w="6934200" h="1168400">
                <a:moveTo>
                  <a:pt x="50800" y="0"/>
                </a:moveTo>
                <a:lnTo>
                  <a:pt x="6832596" y="0"/>
                </a:lnTo>
                <a:cubicBezTo>
                  <a:pt x="6888710" y="0"/>
                  <a:pt x="6934200" y="45490"/>
                  <a:pt x="6934200" y="101604"/>
                </a:cubicBezTo>
                <a:lnTo>
                  <a:pt x="6934200" y="1066796"/>
                </a:lnTo>
                <a:cubicBezTo>
                  <a:pt x="6934200" y="1122910"/>
                  <a:pt x="6888710" y="1168400"/>
                  <a:pt x="6832596" y="1168400"/>
                </a:cubicBezTo>
                <a:lnTo>
                  <a:pt x="50800" y="1168400"/>
                </a:lnTo>
                <a:cubicBezTo>
                  <a:pt x="22763" y="1168400"/>
                  <a:pt x="0" y="1145637"/>
                  <a:pt x="0" y="1117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EF2F2"/>
          </a:solidFill>
          <a:ln/>
        </p:spPr>
      </p:sp>
      <p:sp>
        <p:nvSpPr>
          <p:cNvPr id="43" name="Shape 41"/>
          <p:cNvSpPr/>
          <p:nvPr/>
        </p:nvSpPr>
        <p:spPr>
          <a:xfrm>
            <a:off x="8559800" y="4673600"/>
            <a:ext cx="50800" cy="1168400"/>
          </a:xfrm>
          <a:custGeom>
            <a:avLst/>
            <a:gdLst/>
            <a:ahLst/>
            <a:cxnLst/>
            <a:rect l="l" t="t" r="r" b="b"/>
            <a:pathLst>
              <a:path w="50800" h="1168400">
                <a:moveTo>
                  <a:pt x="50800" y="0"/>
                </a:moveTo>
                <a:lnTo>
                  <a:pt x="50800" y="0"/>
                </a:lnTo>
                <a:lnTo>
                  <a:pt x="50800" y="1168400"/>
                </a:lnTo>
                <a:lnTo>
                  <a:pt x="50800" y="1168400"/>
                </a:lnTo>
                <a:cubicBezTo>
                  <a:pt x="22763" y="1168400"/>
                  <a:pt x="0" y="1145637"/>
                  <a:pt x="0" y="11176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44" name="Text 42"/>
          <p:cNvSpPr/>
          <p:nvPr/>
        </p:nvSpPr>
        <p:spPr>
          <a:xfrm>
            <a:off x="8737600" y="4826000"/>
            <a:ext cx="67056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C10007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Salbiy Oqibat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8737600" y="5181600"/>
            <a:ext cx="66929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Davlat byudjeti taqchilligini yuzaga keltiradi va qo'shimcha pul emissiyasiga ehtiyoj tug'diradi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8280400" y="6299200"/>
            <a:ext cx="7467600" cy="2844800"/>
          </a:xfrm>
          <a:custGeom>
            <a:avLst/>
            <a:gdLst/>
            <a:ahLst/>
            <a:cxnLst/>
            <a:rect l="l" t="t" r="r" b="b"/>
            <a:pathLst>
              <a:path w="7467600" h="4064000">
                <a:moveTo>
                  <a:pt x="152400" y="0"/>
                </a:moveTo>
                <a:lnTo>
                  <a:pt x="7315200" y="0"/>
                </a:lnTo>
                <a:cubicBezTo>
                  <a:pt x="7399312" y="0"/>
                  <a:pt x="7467600" y="68288"/>
                  <a:pt x="7467600" y="152400"/>
                </a:cubicBezTo>
                <a:lnTo>
                  <a:pt x="7467600" y="3911600"/>
                </a:lnTo>
                <a:cubicBezTo>
                  <a:pt x="7467600" y="3995712"/>
                  <a:pt x="7399312" y="4064000"/>
                  <a:pt x="7315200" y="4064000"/>
                </a:cubicBezTo>
                <a:lnTo>
                  <a:pt x="152400" y="4064000"/>
                </a:lnTo>
                <a:cubicBezTo>
                  <a:pt x="68288" y="4064000"/>
                  <a:pt x="0" y="3995712"/>
                  <a:pt x="0" y="39116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47" name="Text 45"/>
          <p:cNvSpPr/>
          <p:nvPr/>
        </p:nvSpPr>
        <p:spPr>
          <a:xfrm>
            <a:off x="8534400" y="6553200"/>
            <a:ext cx="70866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Monetaristik Yondashuv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8534400" y="7112000"/>
            <a:ext cx="6959600" cy="1219200"/>
          </a:xfrm>
          <a:custGeom>
            <a:avLst/>
            <a:gdLst/>
            <a:ahLst/>
            <a:cxnLst/>
            <a:rect l="l" t="t" r="r" b="b"/>
            <a:pathLst>
              <a:path w="6959600" h="1219200">
                <a:moveTo>
                  <a:pt x="101596" y="0"/>
                </a:moveTo>
                <a:lnTo>
                  <a:pt x="6858004" y="0"/>
                </a:lnTo>
                <a:cubicBezTo>
                  <a:pt x="6914114" y="0"/>
                  <a:pt x="6959600" y="45486"/>
                  <a:pt x="6959600" y="101596"/>
                </a:cubicBezTo>
                <a:lnTo>
                  <a:pt x="6959600" y="1117604"/>
                </a:lnTo>
                <a:cubicBezTo>
                  <a:pt x="6959600" y="1173714"/>
                  <a:pt x="6914114" y="1219200"/>
                  <a:pt x="6858004" y="1219200"/>
                </a:cubicBezTo>
                <a:lnTo>
                  <a:pt x="101596" y="1219200"/>
                </a:lnTo>
                <a:cubicBezTo>
                  <a:pt x="45486" y="1219200"/>
                  <a:pt x="0" y="1173714"/>
                  <a:pt x="0" y="1117604"/>
                </a:cubicBezTo>
                <a:lnTo>
                  <a:pt x="0" y="101596"/>
                </a:lnTo>
                <a:cubicBezTo>
                  <a:pt x="0" y="45486"/>
                  <a:pt x="45486" y="0"/>
                  <a:pt x="101596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49" name="Text 47"/>
          <p:cNvSpPr/>
          <p:nvPr/>
        </p:nvSpPr>
        <p:spPr>
          <a:xfrm>
            <a:off x="8686800" y="7264400"/>
            <a:ext cx="67564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Asosiy G'oya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8686800" y="7670800"/>
            <a:ext cx="67437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 aynan pul bilan bog'liq hodisa bo'lganligi sababli pul massasining o'sish sur'atlarini keskin qisqartirish kerak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8000" y="508000"/>
            <a:ext cx="15468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Aksilinflyasiya Siyosati Usullari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508000" y="1117600"/>
            <a:ext cx="1219200" cy="50800"/>
          </a:xfrm>
          <a:custGeom>
            <a:avLst/>
            <a:gdLst/>
            <a:ahLst/>
            <a:cxnLst/>
            <a:rect l="l" t="t" r="r" b="b"/>
            <a:pathLst>
              <a:path w="1219200" h="50800">
                <a:moveTo>
                  <a:pt x="0" y="0"/>
                </a:moveTo>
                <a:lnTo>
                  <a:pt x="1219200" y="0"/>
                </a:lnTo>
                <a:lnTo>
                  <a:pt x="1219200" y="50800"/>
                </a:lnTo>
                <a:lnTo>
                  <a:pt x="0" y="50800"/>
                </a:lnTo>
                <a:lnTo>
                  <a:pt x="0" y="0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4" name="Shape 2"/>
          <p:cNvSpPr/>
          <p:nvPr/>
        </p:nvSpPr>
        <p:spPr>
          <a:xfrm>
            <a:off x="508000" y="1447800"/>
            <a:ext cx="4914900" cy="5715000"/>
          </a:xfrm>
          <a:custGeom>
            <a:avLst/>
            <a:gdLst/>
            <a:ahLst/>
            <a:cxnLst/>
            <a:rect l="l" t="t" r="r" b="b"/>
            <a:pathLst>
              <a:path w="4914900" h="5715000">
                <a:moveTo>
                  <a:pt x="50800" y="0"/>
                </a:moveTo>
                <a:lnTo>
                  <a:pt x="4864100" y="0"/>
                </a:lnTo>
                <a:cubicBezTo>
                  <a:pt x="4892156" y="0"/>
                  <a:pt x="4914900" y="22744"/>
                  <a:pt x="4914900" y="50800"/>
                </a:cubicBezTo>
                <a:lnTo>
                  <a:pt x="4914900" y="5562589"/>
                </a:lnTo>
                <a:cubicBezTo>
                  <a:pt x="4914900" y="5646763"/>
                  <a:pt x="4846663" y="5715000"/>
                  <a:pt x="4762489" y="5715000"/>
                </a:cubicBezTo>
                <a:lnTo>
                  <a:pt x="152411" y="5715000"/>
                </a:lnTo>
                <a:cubicBezTo>
                  <a:pt x="68237" y="5715000"/>
                  <a:pt x="0" y="5646763"/>
                  <a:pt x="0" y="5562589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5" name="Shape 3"/>
          <p:cNvSpPr/>
          <p:nvPr/>
        </p:nvSpPr>
        <p:spPr>
          <a:xfrm>
            <a:off x="508000" y="1447800"/>
            <a:ext cx="4914900" cy="50800"/>
          </a:xfrm>
          <a:custGeom>
            <a:avLst/>
            <a:gdLst/>
            <a:ahLst/>
            <a:cxnLst/>
            <a:rect l="l" t="t" r="r" b="b"/>
            <a:pathLst>
              <a:path w="4914900" h="50800">
                <a:moveTo>
                  <a:pt x="50800" y="0"/>
                </a:moveTo>
                <a:lnTo>
                  <a:pt x="4864100" y="0"/>
                </a:lnTo>
                <a:cubicBezTo>
                  <a:pt x="4892137" y="0"/>
                  <a:pt x="4914900" y="22763"/>
                  <a:pt x="4914900" y="50800"/>
                </a:cubicBezTo>
                <a:lnTo>
                  <a:pt x="4914900" y="50800"/>
                </a:lnTo>
                <a:lnTo>
                  <a:pt x="0" y="50800"/>
                </a:ln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6" name="Shape 4"/>
          <p:cNvSpPr/>
          <p:nvPr/>
        </p:nvSpPr>
        <p:spPr>
          <a:xfrm>
            <a:off x="762000" y="17272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7" name="Shape 5"/>
          <p:cNvSpPr/>
          <p:nvPr/>
        </p:nvSpPr>
        <p:spPr>
          <a:xfrm>
            <a:off x="955675" y="1905000"/>
            <a:ext cx="222250" cy="254000"/>
          </a:xfrm>
          <a:custGeom>
            <a:avLst/>
            <a:gdLst/>
            <a:ahLst/>
            <a:cxnLst/>
            <a:rect l="l" t="t" r="r" b="b"/>
            <a:pathLst>
              <a:path w="222250" h="254000">
                <a:moveTo>
                  <a:pt x="168077" y="-4911"/>
                </a:moveTo>
                <a:cubicBezTo>
                  <a:pt x="173980" y="-645"/>
                  <a:pt x="176163" y="7094"/>
                  <a:pt x="173484" y="13841"/>
                </a:cubicBezTo>
                <a:lnTo>
                  <a:pt x="134590" y="111125"/>
                </a:lnTo>
                <a:lnTo>
                  <a:pt x="206375" y="111125"/>
                </a:lnTo>
                <a:cubicBezTo>
                  <a:pt x="213072" y="111125"/>
                  <a:pt x="219025" y="115292"/>
                  <a:pt x="221307" y="121593"/>
                </a:cubicBezTo>
                <a:cubicBezTo>
                  <a:pt x="223589" y="127893"/>
                  <a:pt x="221655" y="134938"/>
                  <a:pt x="216545" y="139204"/>
                </a:cubicBezTo>
                <a:lnTo>
                  <a:pt x="73670" y="258266"/>
                </a:lnTo>
                <a:cubicBezTo>
                  <a:pt x="68064" y="262930"/>
                  <a:pt x="60077" y="263178"/>
                  <a:pt x="54173" y="258911"/>
                </a:cubicBezTo>
                <a:cubicBezTo>
                  <a:pt x="48270" y="254645"/>
                  <a:pt x="46087" y="246906"/>
                  <a:pt x="48766" y="240159"/>
                </a:cubicBezTo>
                <a:lnTo>
                  <a:pt x="87660" y="142875"/>
                </a:lnTo>
                <a:lnTo>
                  <a:pt x="15875" y="142875"/>
                </a:lnTo>
                <a:cubicBezTo>
                  <a:pt x="9178" y="142875"/>
                  <a:pt x="3225" y="138708"/>
                  <a:pt x="943" y="132407"/>
                </a:cubicBezTo>
                <a:cubicBezTo>
                  <a:pt x="-1339" y="126107"/>
                  <a:pt x="595" y="119062"/>
                  <a:pt x="5705" y="114796"/>
                </a:cubicBezTo>
                <a:lnTo>
                  <a:pt x="148580" y="-4266"/>
                </a:lnTo>
                <a:cubicBezTo>
                  <a:pt x="154186" y="-8930"/>
                  <a:pt x="162173" y="-9178"/>
                  <a:pt x="168077" y="-4911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524000" y="1854200"/>
            <a:ext cx="16002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Shok Terapiya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62000" y="2540000"/>
            <a:ext cx="45085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Konfiskatsiya tipidagi radikal usul. Pul massasining o'sish sur'atlarini keskin qisqartiradi.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762000" y="3733800"/>
            <a:ext cx="4406900" cy="812800"/>
          </a:xfrm>
          <a:custGeom>
            <a:avLst/>
            <a:gdLst/>
            <a:ahLst/>
            <a:cxnLst/>
            <a:rect l="l" t="t" r="r" b="b"/>
            <a:pathLst>
              <a:path w="4406900" h="812800">
                <a:moveTo>
                  <a:pt x="101600" y="0"/>
                </a:moveTo>
                <a:lnTo>
                  <a:pt x="4305300" y="0"/>
                </a:lnTo>
                <a:cubicBezTo>
                  <a:pt x="4361375" y="0"/>
                  <a:pt x="4406900" y="45525"/>
                  <a:pt x="4406900" y="101600"/>
                </a:cubicBezTo>
                <a:lnTo>
                  <a:pt x="4406900" y="711200"/>
                </a:lnTo>
                <a:cubicBezTo>
                  <a:pt x="4406900" y="767275"/>
                  <a:pt x="4361375" y="812800"/>
                  <a:pt x="4305300" y="812800"/>
                </a:cubicBezTo>
                <a:lnTo>
                  <a:pt x="101600" y="812800"/>
                </a:lnTo>
                <a:cubicBezTo>
                  <a:pt x="45525" y="812800"/>
                  <a:pt x="0" y="767275"/>
                  <a:pt x="0" y="7112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38100" dist="127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914400" y="3886200"/>
            <a:ext cx="4191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Pul Islohoti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14400" y="4191000"/>
            <a:ext cx="41783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Eski pullarni belgilangan nisbatda yangisiga almashtirish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762000" y="4648200"/>
            <a:ext cx="4406900" cy="812800"/>
          </a:xfrm>
          <a:custGeom>
            <a:avLst/>
            <a:gdLst/>
            <a:ahLst/>
            <a:cxnLst/>
            <a:rect l="l" t="t" r="r" b="b"/>
            <a:pathLst>
              <a:path w="4406900" h="812800">
                <a:moveTo>
                  <a:pt x="101600" y="0"/>
                </a:moveTo>
                <a:lnTo>
                  <a:pt x="4305300" y="0"/>
                </a:lnTo>
                <a:cubicBezTo>
                  <a:pt x="4361375" y="0"/>
                  <a:pt x="4406900" y="45525"/>
                  <a:pt x="4406900" y="101600"/>
                </a:cubicBezTo>
                <a:lnTo>
                  <a:pt x="4406900" y="711200"/>
                </a:lnTo>
                <a:cubicBezTo>
                  <a:pt x="4406900" y="767275"/>
                  <a:pt x="4361375" y="812800"/>
                  <a:pt x="4305300" y="812800"/>
                </a:cubicBezTo>
                <a:lnTo>
                  <a:pt x="101600" y="812800"/>
                </a:lnTo>
                <a:cubicBezTo>
                  <a:pt x="45525" y="812800"/>
                  <a:pt x="0" y="767275"/>
                  <a:pt x="0" y="7112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38100" dist="127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14400" y="4800600"/>
            <a:ext cx="4191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Ijtimoiy Dasturlarni Qisqartirish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14400" y="5105400"/>
            <a:ext cx="41783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Byudjet taqchilligini kamaytirish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787400" y="5664200"/>
            <a:ext cx="4381500" cy="812800"/>
          </a:xfrm>
          <a:custGeom>
            <a:avLst/>
            <a:gdLst/>
            <a:ahLst/>
            <a:cxnLst/>
            <a:rect l="l" t="t" r="r" b="b"/>
            <a:pathLst>
              <a:path w="4381500" h="812800">
                <a:moveTo>
                  <a:pt x="50800" y="0"/>
                </a:moveTo>
                <a:lnTo>
                  <a:pt x="4279900" y="0"/>
                </a:lnTo>
                <a:cubicBezTo>
                  <a:pt x="4335975" y="0"/>
                  <a:pt x="4381500" y="45525"/>
                  <a:pt x="4381500" y="101600"/>
                </a:cubicBezTo>
                <a:lnTo>
                  <a:pt x="4381500" y="711200"/>
                </a:lnTo>
                <a:cubicBezTo>
                  <a:pt x="4381500" y="767275"/>
                  <a:pt x="4335975" y="812800"/>
                  <a:pt x="4279900" y="812800"/>
                </a:cubicBezTo>
                <a:lnTo>
                  <a:pt x="50800" y="812800"/>
                </a:lnTo>
                <a:cubicBezTo>
                  <a:pt x="22763" y="812800"/>
                  <a:pt x="0" y="790037"/>
                  <a:pt x="0" y="7620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EF2F2"/>
          </a:solidFill>
          <a:ln/>
        </p:spPr>
      </p:sp>
      <p:sp>
        <p:nvSpPr>
          <p:cNvPr id="17" name="Shape 15"/>
          <p:cNvSpPr/>
          <p:nvPr/>
        </p:nvSpPr>
        <p:spPr>
          <a:xfrm>
            <a:off x="787400" y="5664200"/>
            <a:ext cx="50800" cy="812800"/>
          </a:xfrm>
          <a:custGeom>
            <a:avLst/>
            <a:gdLst/>
            <a:ahLst/>
            <a:cxnLst/>
            <a:rect l="l" t="t" r="r" b="b"/>
            <a:pathLst>
              <a:path w="50800" h="812800">
                <a:moveTo>
                  <a:pt x="50800" y="0"/>
                </a:moveTo>
                <a:lnTo>
                  <a:pt x="50800" y="0"/>
                </a:lnTo>
                <a:lnTo>
                  <a:pt x="50800" y="812800"/>
                </a:lnTo>
                <a:lnTo>
                  <a:pt x="50800" y="812800"/>
                </a:lnTo>
                <a:cubicBezTo>
                  <a:pt x="22763" y="812800"/>
                  <a:pt x="0" y="790037"/>
                  <a:pt x="0" y="7620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18" name="Shape 16"/>
          <p:cNvSpPr/>
          <p:nvPr/>
        </p:nvSpPr>
        <p:spPr>
          <a:xfrm>
            <a:off x="990600" y="5867400"/>
            <a:ext cx="177800" cy="177800"/>
          </a:xfrm>
          <a:custGeom>
            <a:avLst/>
            <a:gdLst/>
            <a:ahLst/>
            <a:cxnLst/>
            <a:rect l="l" t="t" r="r" b="b"/>
            <a:pathLst>
              <a:path w="177800" h="177800">
                <a:moveTo>
                  <a:pt x="88900" y="0"/>
                </a:moveTo>
                <a:cubicBezTo>
                  <a:pt x="94005" y="0"/>
                  <a:pt x="98693" y="2813"/>
                  <a:pt x="101124" y="7293"/>
                </a:cubicBezTo>
                <a:lnTo>
                  <a:pt x="176133" y="146199"/>
                </a:lnTo>
                <a:cubicBezTo>
                  <a:pt x="178460" y="150505"/>
                  <a:pt x="178356" y="155714"/>
                  <a:pt x="175855" y="159916"/>
                </a:cubicBezTo>
                <a:cubicBezTo>
                  <a:pt x="173355" y="164118"/>
                  <a:pt x="168806" y="166688"/>
                  <a:pt x="163909" y="166688"/>
                </a:cubicBezTo>
                <a:lnTo>
                  <a:pt x="13891" y="166688"/>
                </a:lnTo>
                <a:cubicBezTo>
                  <a:pt x="8994" y="166688"/>
                  <a:pt x="4480" y="164118"/>
                  <a:pt x="1945" y="159916"/>
                </a:cubicBezTo>
                <a:cubicBezTo>
                  <a:pt x="-590" y="155714"/>
                  <a:pt x="-660" y="150505"/>
                  <a:pt x="1667" y="146199"/>
                </a:cubicBezTo>
                <a:lnTo>
                  <a:pt x="76676" y="7293"/>
                </a:lnTo>
                <a:cubicBezTo>
                  <a:pt x="79107" y="2813"/>
                  <a:pt x="83795" y="0"/>
                  <a:pt x="88900" y="0"/>
                </a:cubicBezTo>
                <a:close/>
                <a:moveTo>
                  <a:pt x="88900" y="58341"/>
                </a:moveTo>
                <a:cubicBezTo>
                  <a:pt x="84281" y="58341"/>
                  <a:pt x="80566" y="62056"/>
                  <a:pt x="80566" y="66675"/>
                </a:cubicBezTo>
                <a:lnTo>
                  <a:pt x="80566" y="105569"/>
                </a:lnTo>
                <a:cubicBezTo>
                  <a:pt x="80566" y="110187"/>
                  <a:pt x="84281" y="113903"/>
                  <a:pt x="88900" y="113903"/>
                </a:cubicBezTo>
                <a:cubicBezTo>
                  <a:pt x="93519" y="113903"/>
                  <a:pt x="97234" y="110187"/>
                  <a:pt x="97234" y="105569"/>
                </a:cubicBezTo>
                <a:lnTo>
                  <a:pt x="97234" y="66675"/>
                </a:lnTo>
                <a:cubicBezTo>
                  <a:pt x="97234" y="62056"/>
                  <a:pt x="93519" y="58341"/>
                  <a:pt x="88900" y="58341"/>
                </a:cubicBezTo>
                <a:close/>
                <a:moveTo>
                  <a:pt x="98172" y="133350"/>
                </a:moveTo>
                <a:cubicBezTo>
                  <a:pt x="98383" y="129908"/>
                  <a:pt x="96667" y="126634"/>
                  <a:pt x="93716" y="124849"/>
                </a:cubicBezTo>
                <a:cubicBezTo>
                  <a:pt x="90766" y="123065"/>
                  <a:pt x="87069" y="123065"/>
                  <a:pt x="84119" y="124849"/>
                </a:cubicBezTo>
                <a:cubicBezTo>
                  <a:pt x="81168" y="126634"/>
                  <a:pt x="79452" y="129908"/>
                  <a:pt x="79663" y="133350"/>
                </a:cubicBezTo>
                <a:cubicBezTo>
                  <a:pt x="79452" y="136792"/>
                  <a:pt x="81168" y="140066"/>
                  <a:pt x="84119" y="141851"/>
                </a:cubicBezTo>
                <a:cubicBezTo>
                  <a:pt x="87069" y="143635"/>
                  <a:pt x="90766" y="143635"/>
                  <a:pt x="93716" y="141851"/>
                </a:cubicBezTo>
                <a:cubicBezTo>
                  <a:pt x="96667" y="140066"/>
                  <a:pt x="98383" y="136792"/>
                  <a:pt x="98172" y="133350"/>
                </a:cubicBezTo>
                <a:close/>
              </a:path>
            </a:pathLst>
          </a:custGeom>
          <a:solidFill>
            <a:srgbClr val="C10007"/>
          </a:solidFill>
          <a:ln/>
        </p:spPr>
      </p:sp>
      <p:sp>
        <p:nvSpPr>
          <p:cNvPr id="19" name="Text 17"/>
          <p:cNvSpPr/>
          <p:nvPr/>
        </p:nvSpPr>
        <p:spPr>
          <a:xfrm>
            <a:off x="1295400" y="5816600"/>
            <a:ext cx="3810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C10007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Ishlab chiqarish keskin pasayishi va bandlik qisqarishi mumkin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672667" y="1447800"/>
            <a:ext cx="4914900" cy="5715000"/>
          </a:xfrm>
          <a:custGeom>
            <a:avLst/>
            <a:gdLst/>
            <a:ahLst/>
            <a:cxnLst/>
            <a:rect l="l" t="t" r="r" b="b"/>
            <a:pathLst>
              <a:path w="4914900" h="5715000">
                <a:moveTo>
                  <a:pt x="50800" y="0"/>
                </a:moveTo>
                <a:lnTo>
                  <a:pt x="4864100" y="0"/>
                </a:lnTo>
                <a:cubicBezTo>
                  <a:pt x="4892156" y="0"/>
                  <a:pt x="4914900" y="22744"/>
                  <a:pt x="4914900" y="50800"/>
                </a:cubicBezTo>
                <a:lnTo>
                  <a:pt x="4914900" y="5562589"/>
                </a:lnTo>
                <a:cubicBezTo>
                  <a:pt x="4914900" y="5646763"/>
                  <a:pt x="4846663" y="5715000"/>
                  <a:pt x="4762489" y="5715000"/>
                </a:cubicBezTo>
                <a:lnTo>
                  <a:pt x="152411" y="5715000"/>
                </a:lnTo>
                <a:cubicBezTo>
                  <a:pt x="68237" y="5715000"/>
                  <a:pt x="0" y="5646763"/>
                  <a:pt x="0" y="5562589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21" name="Shape 19"/>
          <p:cNvSpPr/>
          <p:nvPr/>
        </p:nvSpPr>
        <p:spPr>
          <a:xfrm>
            <a:off x="5672667" y="1447800"/>
            <a:ext cx="4914900" cy="50800"/>
          </a:xfrm>
          <a:custGeom>
            <a:avLst/>
            <a:gdLst/>
            <a:ahLst/>
            <a:cxnLst/>
            <a:rect l="l" t="t" r="r" b="b"/>
            <a:pathLst>
              <a:path w="4914900" h="50800">
                <a:moveTo>
                  <a:pt x="50800" y="0"/>
                </a:moveTo>
                <a:lnTo>
                  <a:pt x="4864100" y="0"/>
                </a:lnTo>
                <a:cubicBezTo>
                  <a:pt x="4892137" y="0"/>
                  <a:pt x="4914900" y="22763"/>
                  <a:pt x="4914900" y="50800"/>
                </a:cubicBezTo>
                <a:lnTo>
                  <a:pt x="4914900" y="50800"/>
                </a:lnTo>
                <a:lnTo>
                  <a:pt x="0" y="50800"/>
                </a:ln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22" name="Shape 20"/>
          <p:cNvSpPr/>
          <p:nvPr/>
        </p:nvSpPr>
        <p:spPr>
          <a:xfrm>
            <a:off x="5926667" y="17272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23" name="Shape 21"/>
          <p:cNvSpPr/>
          <p:nvPr/>
        </p:nvSpPr>
        <p:spPr>
          <a:xfrm>
            <a:off x="6104467" y="1905000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31750" y="31750"/>
                </a:moveTo>
                <a:cubicBezTo>
                  <a:pt x="31750" y="22969"/>
                  <a:pt x="24656" y="15875"/>
                  <a:pt x="15875" y="15875"/>
                </a:cubicBezTo>
                <a:cubicBezTo>
                  <a:pt x="7094" y="15875"/>
                  <a:pt x="0" y="22969"/>
                  <a:pt x="0" y="31750"/>
                </a:cubicBezTo>
                <a:lnTo>
                  <a:pt x="0" y="198438"/>
                </a:lnTo>
                <a:cubicBezTo>
                  <a:pt x="0" y="220365"/>
                  <a:pt x="17760" y="238125"/>
                  <a:pt x="39688" y="238125"/>
                </a:cubicBezTo>
                <a:lnTo>
                  <a:pt x="238125" y="238125"/>
                </a:lnTo>
                <a:cubicBezTo>
                  <a:pt x="246906" y="238125"/>
                  <a:pt x="254000" y="231031"/>
                  <a:pt x="254000" y="222250"/>
                </a:cubicBezTo>
                <a:cubicBezTo>
                  <a:pt x="254000" y="213469"/>
                  <a:pt x="246906" y="206375"/>
                  <a:pt x="238125" y="206375"/>
                </a:cubicBezTo>
                <a:lnTo>
                  <a:pt x="39688" y="206375"/>
                </a:lnTo>
                <a:cubicBezTo>
                  <a:pt x="35322" y="206375"/>
                  <a:pt x="31750" y="202803"/>
                  <a:pt x="31750" y="198438"/>
                </a:cubicBezTo>
                <a:lnTo>
                  <a:pt x="31750" y="31750"/>
                </a:lnTo>
                <a:close/>
                <a:moveTo>
                  <a:pt x="233462" y="74712"/>
                </a:moveTo>
                <a:cubicBezTo>
                  <a:pt x="239663" y="68511"/>
                  <a:pt x="239663" y="58440"/>
                  <a:pt x="233462" y="52239"/>
                </a:cubicBezTo>
                <a:cubicBezTo>
                  <a:pt x="227261" y="46037"/>
                  <a:pt x="217190" y="46037"/>
                  <a:pt x="210989" y="52239"/>
                </a:cubicBezTo>
                <a:lnTo>
                  <a:pt x="158750" y="104527"/>
                </a:lnTo>
                <a:lnTo>
                  <a:pt x="130274" y="76101"/>
                </a:lnTo>
                <a:cubicBezTo>
                  <a:pt x="124073" y="69900"/>
                  <a:pt x="114002" y="69900"/>
                  <a:pt x="107801" y="76101"/>
                </a:cubicBezTo>
                <a:lnTo>
                  <a:pt x="60176" y="123726"/>
                </a:lnTo>
                <a:cubicBezTo>
                  <a:pt x="53975" y="129927"/>
                  <a:pt x="53975" y="139998"/>
                  <a:pt x="60176" y="146199"/>
                </a:cubicBezTo>
                <a:cubicBezTo>
                  <a:pt x="66377" y="152400"/>
                  <a:pt x="76448" y="152400"/>
                  <a:pt x="82649" y="146199"/>
                </a:cubicBezTo>
                <a:lnTo>
                  <a:pt x="119063" y="109786"/>
                </a:lnTo>
                <a:lnTo>
                  <a:pt x="147538" y="138261"/>
                </a:lnTo>
                <a:cubicBezTo>
                  <a:pt x="153739" y="144463"/>
                  <a:pt x="163810" y="144463"/>
                  <a:pt x="170011" y="138261"/>
                </a:cubicBezTo>
                <a:lnTo>
                  <a:pt x="233511" y="74761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4" name="Text 22"/>
          <p:cNvSpPr/>
          <p:nvPr/>
        </p:nvSpPr>
        <p:spPr>
          <a:xfrm>
            <a:off x="6688667" y="1854200"/>
            <a:ext cx="13589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Graduallash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926667" y="2540000"/>
            <a:ext cx="45085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 sur'atlarini asta-sekinlik bilan pasaytirish usuli. Iqtisodiyotda chuqur pasayishni oldini oladi.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926667" y="3733800"/>
            <a:ext cx="4406900" cy="812800"/>
          </a:xfrm>
          <a:custGeom>
            <a:avLst/>
            <a:gdLst/>
            <a:ahLst/>
            <a:cxnLst/>
            <a:rect l="l" t="t" r="r" b="b"/>
            <a:pathLst>
              <a:path w="4406900" h="812800">
                <a:moveTo>
                  <a:pt x="101600" y="0"/>
                </a:moveTo>
                <a:lnTo>
                  <a:pt x="4305300" y="0"/>
                </a:lnTo>
                <a:cubicBezTo>
                  <a:pt x="4361375" y="0"/>
                  <a:pt x="4406900" y="45525"/>
                  <a:pt x="4406900" y="101600"/>
                </a:cubicBezTo>
                <a:lnTo>
                  <a:pt x="4406900" y="711200"/>
                </a:lnTo>
                <a:cubicBezTo>
                  <a:pt x="4406900" y="767275"/>
                  <a:pt x="4361375" y="812800"/>
                  <a:pt x="4305300" y="812800"/>
                </a:cubicBezTo>
                <a:lnTo>
                  <a:pt x="101600" y="812800"/>
                </a:lnTo>
                <a:cubicBezTo>
                  <a:pt x="45525" y="812800"/>
                  <a:pt x="0" y="767275"/>
                  <a:pt x="0" y="7112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38100" dist="127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6079067" y="3886200"/>
            <a:ext cx="4191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2E7D3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Ko'p Marotaba O'zgarishlar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079067" y="4191000"/>
            <a:ext cx="41783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Pul massasini oz ozdan kamaytirish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5926667" y="4648200"/>
            <a:ext cx="4406900" cy="812800"/>
          </a:xfrm>
          <a:custGeom>
            <a:avLst/>
            <a:gdLst/>
            <a:ahLst/>
            <a:cxnLst/>
            <a:rect l="l" t="t" r="r" b="b"/>
            <a:pathLst>
              <a:path w="4406900" h="812800">
                <a:moveTo>
                  <a:pt x="101600" y="0"/>
                </a:moveTo>
                <a:lnTo>
                  <a:pt x="4305300" y="0"/>
                </a:lnTo>
                <a:cubicBezTo>
                  <a:pt x="4361375" y="0"/>
                  <a:pt x="4406900" y="45525"/>
                  <a:pt x="4406900" y="101600"/>
                </a:cubicBezTo>
                <a:lnTo>
                  <a:pt x="4406900" y="711200"/>
                </a:lnTo>
                <a:cubicBezTo>
                  <a:pt x="4406900" y="767275"/>
                  <a:pt x="4361375" y="812800"/>
                  <a:pt x="4305300" y="812800"/>
                </a:cubicBezTo>
                <a:lnTo>
                  <a:pt x="101600" y="812800"/>
                </a:lnTo>
                <a:cubicBezTo>
                  <a:pt x="45525" y="812800"/>
                  <a:pt x="0" y="767275"/>
                  <a:pt x="0" y="7112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38100" dist="127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6079067" y="4800600"/>
            <a:ext cx="4191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2E7D3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Muvaffaqiyat Sharti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079067" y="5105400"/>
            <a:ext cx="41783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Yillik o'sish sur'ati 20-30% dan oshmasa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5952067" y="5664200"/>
            <a:ext cx="4381500" cy="812800"/>
          </a:xfrm>
          <a:custGeom>
            <a:avLst/>
            <a:gdLst/>
            <a:ahLst/>
            <a:cxnLst/>
            <a:rect l="l" t="t" r="r" b="b"/>
            <a:pathLst>
              <a:path w="4381500" h="812800">
                <a:moveTo>
                  <a:pt x="50800" y="0"/>
                </a:moveTo>
                <a:lnTo>
                  <a:pt x="4279900" y="0"/>
                </a:lnTo>
                <a:cubicBezTo>
                  <a:pt x="4335975" y="0"/>
                  <a:pt x="4381500" y="45525"/>
                  <a:pt x="4381500" y="101600"/>
                </a:cubicBezTo>
                <a:lnTo>
                  <a:pt x="4381500" y="711200"/>
                </a:lnTo>
                <a:cubicBezTo>
                  <a:pt x="4381500" y="767275"/>
                  <a:pt x="4335975" y="812800"/>
                  <a:pt x="4279900" y="812800"/>
                </a:cubicBezTo>
                <a:lnTo>
                  <a:pt x="50800" y="812800"/>
                </a:lnTo>
                <a:cubicBezTo>
                  <a:pt x="22763" y="812800"/>
                  <a:pt x="0" y="790037"/>
                  <a:pt x="0" y="7620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0FDF4"/>
          </a:solidFill>
          <a:ln/>
        </p:spPr>
      </p:sp>
      <p:sp>
        <p:nvSpPr>
          <p:cNvPr id="33" name="Shape 31"/>
          <p:cNvSpPr/>
          <p:nvPr/>
        </p:nvSpPr>
        <p:spPr>
          <a:xfrm>
            <a:off x="5952067" y="5664200"/>
            <a:ext cx="50800" cy="812800"/>
          </a:xfrm>
          <a:custGeom>
            <a:avLst/>
            <a:gdLst/>
            <a:ahLst/>
            <a:cxnLst/>
            <a:rect l="l" t="t" r="r" b="b"/>
            <a:pathLst>
              <a:path w="50800" h="812800">
                <a:moveTo>
                  <a:pt x="50800" y="0"/>
                </a:moveTo>
                <a:lnTo>
                  <a:pt x="50800" y="0"/>
                </a:lnTo>
                <a:lnTo>
                  <a:pt x="50800" y="812800"/>
                </a:lnTo>
                <a:lnTo>
                  <a:pt x="50800" y="812800"/>
                </a:lnTo>
                <a:cubicBezTo>
                  <a:pt x="22763" y="812800"/>
                  <a:pt x="0" y="790037"/>
                  <a:pt x="0" y="7620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00C950"/>
          </a:solidFill>
          <a:ln/>
        </p:spPr>
      </p:sp>
      <p:sp>
        <p:nvSpPr>
          <p:cNvPr id="34" name="Shape 32"/>
          <p:cNvSpPr/>
          <p:nvPr/>
        </p:nvSpPr>
        <p:spPr>
          <a:xfrm>
            <a:off x="6155267" y="5867400"/>
            <a:ext cx="177800" cy="177800"/>
          </a:xfrm>
          <a:custGeom>
            <a:avLst/>
            <a:gdLst/>
            <a:ahLst/>
            <a:cxnLst/>
            <a:rect l="l" t="t" r="r" b="b"/>
            <a:pathLst>
              <a:path w="177800" h="177800">
                <a:moveTo>
                  <a:pt x="88900" y="177800"/>
                </a:moveTo>
                <a:cubicBezTo>
                  <a:pt x="137965" y="177800"/>
                  <a:pt x="177800" y="137965"/>
                  <a:pt x="177800" y="88900"/>
                </a:cubicBezTo>
                <a:cubicBezTo>
                  <a:pt x="177800" y="39835"/>
                  <a:pt x="137965" y="0"/>
                  <a:pt x="88900" y="0"/>
                </a:cubicBezTo>
                <a:cubicBezTo>
                  <a:pt x="39835" y="0"/>
                  <a:pt x="0" y="39835"/>
                  <a:pt x="0" y="88900"/>
                </a:cubicBezTo>
                <a:cubicBezTo>
                  <a:pt x="0" y="137965"/>
                  <a:pt x="39835" y="177800"/>
                  <a:pt x="88900" y="177800"/>
                </a:cubicBezTo>
                <a:close/>
                <a:moveTo>
                  <a:pt x="118209" y="73863"/>
                </a:moveTo>
                <a:lnTo>
                  <a:pt x="90428" y="118313"/>
                </a:lnTo>
                <a:cubicBezTo>
                  <a:pt x="88969" y="120640"/>
                  <a:pt x="86469" y="122099"/>
                  <a:pt x="83726" y="122238"/>
                </a:cubicBezTo>
                <a:cubicBezTo>
                  <a:pt x="80982" y="122376"/>
                  <a:pt x="78343" y="121126"/>
                  <a:pt x="76711" y="118904"/>
                </a:cubicBezTo>
                <a:lnTo>
                  <a:pt x="60042" y="96679"/>
                </a:lnTo>
                <a:cubicBezTo>
                  <a:pt x="57264" y="92998"/>
                  <a:pt x="58028" y="87789"/>
                  <a:pt x="61709" y="85011"/>
                </a:cubicBezTo>
                <a:cubicBezTo>
                  <a:pt x="65390" y="82233"/>
                  <a:pt x="70599" y="82996"/>
                  <a:pt x="73377" y="86678"/>
                </a:cubicBezTo>
                <a:lnTo>
                  <a:pt x="82753" y="99179"/>
                </a:lnTo>
                <a:lnTo>
                  <a:pt x="104076" y="65043"/>
                </a:lnTo>
                <a:cubicBezTo>
                  <a:pt x="106506" y="61153"/>
                  <a:pt x="111646" y="59938"/>
                  <a:pt x="115570" y="62404"/>
                </a:cubicBezTo>
                <a:cubicBezTo>
                  <a:pt x="119494" y="64869"/>
                  <a:pt x="120675" y="69974"/>
                  <a:pt x="118209" y="73898"/>
                </a:cubicBezTo>
                <a:close/>
              </a:path>
            </a:pathLst>
          </a:custGeom>
          <a:solidFill>
            <a:srgbClr val="008236"/>
          </a:solidFill>
          <a:ln/>
        </p:spPr>
      </p:sp>
      <p:sp>
        <p:nvSpPr>
          <p:cNvPr id="35" name="Text 33"/>
          <p:cNvSpPr/>
          <p:nvPr/>
        </p:nvSpPr>
        <p:spPr>
          <a:xfrm>
            <a:off x="6460067" y="5816600"/>
            <a:ext cx="3810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00823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Iqtisodiy barqarorlikni saqlab qolish imkoniyati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10837334" y="1447800"/>
            <a:ext cx="4914900" cy="5715000"/>
          </a:xfrm>
          <a:custGeom>
            <a:avLst/>
            <a:gdLst/>
            <a:ahLst/>
            <a:cxnLst/>
            <a:rect l="l" t="t" r="r" b="b"/>
            <a:pathLst>
              <a:path w="4914900" h="5715000">
                <a:moveTo>
                  <a:pt x="50800" y="0"/>
                </a:moveTo>
                <a:lnTo>
                  <a:pt x="4864100" y="0"/>
                </a:lnTo>
                <a:cubicBezTo>
                  <a:pt x="4892156" y="0"/>
                  <a:pt x="4914900" y="22744"/>
                  <a:pt x="4914900" y="50800"/>
                </a:cubicBezTo>
                <a:lnTo>
                  <a:pt x="4914900" y="5562589"/>
                </a:lnTo>
                <a:cubicBezTo>
                  <a:pt x="4914900" y="5646763"/>
                  <a:pt x="4846663" y="5715000"/>
                  <a:pt x="4762489" y="5715000"/>
                </a:cubicBezTo>
                <a:lnTo>
                  <a:pt x="152411" y="5715000"/>
                </a:lnTo>
                <a:cubicBezTo>
                  <a:pt x="68237" y="5715000"/>
                  <a:pt x="0" y="5646763"/>
                  <a:pt x="0" y="5562589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37" name="Shape 35"/>
          <p:cNvSpPr/>
          <p:nvPr/>
        </p:nvSpPr>
        <p:spPr>
          <a:xfrm>
            <a:off x="10837334" y="1447800"/>
            <a:ext cx="4914900" cy="50800"/>
          </a:xfrm>
          <a:custGeom>
            <a:avLst/>
            <a:gdLst/>
            <a:ahLst/>
            <a:cxnLst/>
            <a:rect l="l" t="t" r="r" b="b"/>
            <a:pathLst>
              <a:path w="4914900" h="50800">
                <a:moveTo>
                  <a:pt x="50800" y="0"/>
                </a:moveTo>
                <a:lnTo>
                  <a:pt x="4864100" y="0"/>
                </a:lnTo>
                <a:cubicBezTo>
                  <a:pt x="4892137" y="0"/>
                  <a:pt x="4914900" y="22763"/>
                  <a:pt x="4914900" y="50800"/>
                </a:cubicBezTo>
                <a:lnTo>
                  <a:pt x="4914900" y="50800"/>
                </a:lnTo>
                <a:lnTo>
                  <a:pt x="0" y="50800"/>
                </a:ln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38" name="Shape 36"/>
          <p:cNvSpPr/>
          <p:nvPr/>
        </p:nvSpPr>
        <p:spPr>
          <a:xfrm>
            <a:off x="11091334" y="1778000"/>
            <a:ext cx="533400" cy="609600"/>
          </a:xfrm>
          <a:custGeom>
            <a:avLst/>
            <a:gdLst/>
            <a:ahLst/>
            <a:cxnLst/>
            <a:rect l="l" t="t" r="r" b="b"/>
            <a:pathLst>
              <a:path w="533400" h="6096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342900"/>
                </a:lnTo>
                <a:cubicBezTo>
                  <a:pt x="533400" y="490096"/>
                  <a:pt x="413896" y="609600"/>
                  <a:pt x="266700" y="609600"/>
                </a:cubicBezTo>
                <a:lnTo>
                  <a:pt x="266700" y="609600"/>
                </a:lnTo>
                <a:cubicBezTo>
                  <a:pt x="119504" y="609600"/>
                  <a:pt x="0" y="490096"/>
                  <a:pt x="0" y="3429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01003" y="1955800"/>
            <a:ext cx="317500" cy="254000"/>
          </a:xfrm>
          <a:custGeom>
            <a:avLst/>
            <a:gdLst/>
            <a:ahLst/>
            <a:cxnLst/>
            <a:rect l="l" t="t" r="r" b="b"/>
            <a:pathLst>
              <a:path w="317500" h="254000">
                <a:moveTo>
                  <a:pt x="190500" y="15875"/>
                </a:moveTo>
                <a:lnTo>
                  <a:pt x="254000" y="15875"/>
                </a:lnTo>
                <a:cubicBezTo>
                  <a:pt x="262781" y="15875"/>
                  <a:pt x="269875" y="22969"/>
                  <a:pt x="269875" y="31750"/>
                </a:cubicBezTo>
                <a:cubicBezTo>
                  <a:pt x="269875" y="40531"/>
                  <a:pt x="262781" y="47625"/>
                  <a:pt x="254000" y="47625"/>
                </a:cubicBezTo>
                <a:lnTo>
                  <a:pt x="197644" y="47625"/>
                </a:lnTo>
                <a:cubicBezTo>
                  <a:pt x="195064" y="60424"/>
                  <a:pt x="186283" y="70991"/>
                  <a:pt x="174625" y="76051"/>
                </a:cubicBezTo>
                <a:lnTo>
                  <a:pt x="174625" y="222250"/>
                </a:lnTo>
                <a:lnTo>
                  <a:pt x="254000" y="222250"/>
                </a:lnTo>
                <a:cubicBezTo>
                  <a:pt x="262781" y="222250"/>
                  <a:pt x="269875" y="229344"/>
                  <a:pt x="269875" y="238125"/>
                </a:cubicBezTo>
                <a:cubicBezTo>
                  <a:pt x="269875" y="246906"/>
                  <a:pt x="262781" y="254000"/>
                  <a:pt x="254000" y="254000"/>
                </a:cubicBezTo>
                <a:lnTo>
                  <a:pt x="63500" y="254000"/>
                </a:lnTo>
                <a:cubicBezTo>
                  <a:pt x="54719" y="254000"/>
                  <a:pt x="47625" y="246906"/>
                  <a:pt x="47625" y="238125"/>
                </a:cubicBezTo>
                <a:cubicBezTo>
                  <a:pt x="47625" y="229344"/>
                  <a:pt x="54719" y="222250"/>
                  <a:pt x="63500" y="222250"/>
                </a:cubicBezTo>
                <a:lnTo>
                  <a:pt x="142875" y="222250"/>
                </a:lnTo>
                <a:lnTo>
                  <a:pt x="142875" y="76051"/>
                </a:lnTo>
                <a:cubicBezTo>
                  <a:pt x="131217" y="70941"/>
                  <a:pt x="122436" y="60375"/>
                  <a:pt x="119856" y="47625"/>
                </a:cubicBezTo>
                <a:lnTo>
                  <a:pt x="63500" y="47625"/>
                </a:lnTo>
                <a:cubicBezTo>
                  <a:pt x="54719" y="47625"/>
                  <a:pt x="47625" y="40531"/>
                  <a:pt x="47625" y="31750"/>
                </a:cubicBezTo>
                <a:cubicBezTo>
                  <a:pt x="47625" y="22969"/>
                  <a:pt x="54719" y="15875"/>
                  <a:pt x="63500" y="15875"/>
                </a:cubicBezTo>
                <a:lnTo>
                  <a:pt x="127000" y="15875"/>
                </a:lnTo>
                <a:cubicBezTo>
                  <a:pt x="134243" y="6251"/>
                  <a:pt x="145752" y="0"/>
                  <a:pt x="158750" y="0"/>
                </a:cubicBezTo>
                <a:cubicBezTo>
                  <a:pt x="171748" y="0"/>
                  <a:pt x="183257" y="6251"/>
                  <a:pt x="190500" y="15875"/>
                </a:cubicBezTo>
                <a:close/>
                <a:moveTo>
                  <a:pt x="218083" y="158750"/>
                </a:moveTo>
                <a:lnTo>
                  <a:pt x="289917" y="158750"/>
                </a:lnTo>
                <a:lnTo>
                  <a:pt x="254000" y="97135"/>
                </a:lnTo>
                <a:lnTo>
                  <a:pt x="218083" y="158750"/>
                </a:lnTo>
                <a:close/>
                <a:moveTo>
                  <a:pt x="254000" y="206375"/>
                </a:moveTo>
                <a:cubicBezTo>
                  <a:pt x="222796" y="206375"/>
                  <a:pt x="196850" y="189508"/>
                  <a:pt x="191492" y="167233"/>
                </a:cubicBezTo>
                <a:cubicBezTo>
                  <a:pt x="190202" y="161776"/>
                  <a:pt x="191988" y="156170"/>
                  <a:pt x="194816" y="151309"/>
                </a:cubicBezTo>
                <a:lnTo>
                  <a:pt x="242044" y="70346"/>
                </a:lnTo>
                <a:cubicBezTo>
                  <a:pt x="244525" y="66080"/>
                  <a:pt x="249089" y="63500"/>
                  <a:pt x="254000" y="63500"/>
                </a:cubicBezTo>
                <a:cubicBezTo>
                  <a:pt x="258911" y="63500"/>
                  <a:pt x="263475" y="66129"/>
                  <a:pt x="265956" y="70346"/>
                </a:cubicBezTo>
                <a:lnTo>
                  <a:pt x="313184" y="151309"/>
                </a:lnTo>
                <a:cubicBezTo>
                  <a:pt x="316012" y="156170"/>
                  <a:pt x="317798" y="161776"/>
                  <a:pt x="316508" y="167233"/>
                </a:cubicBezTo>
                <a:cubicBezTo>
                  <a:pt x="311150" y="189458"/>
                  <a:pt x="285204" y="206375"/>
                  <a:pt x="254000" y="206375"/>
                </a:cubicBezTo>
                <a:close/>
                <a:moveTo>
                  <a:pt x="62905" y="97135"/>
                </a:moveTo>
                <a:lnTo>
                  <a:pt x="26988" y="158750"/>
                </a:lnTo>
                <a:lnTo>
                  <a:pt x="98871" y="158750"/>
                </a:lnTo>
                <a:lnTo>
                  <a:pt x="62905" y="97135"/>
                </a:lnTo>
                <a:close/>
                <a:moveTo>
                  <a:pt x="446" y="167233"/>
                </a:moveTo>
                <a:cubicBezTo>
                  <a:pt x="-843" y="161776"/>
                  <a:pt x="943" y="156170"/>
                  <a:pt x="3770" y="151309"/>
                </a:cubicBezTo>
                <a:lnTo>
                  <a:pt x="50998" y="70346"/>
                </a:lnTo>
                <a:cubicBezTo>
                  <a:pt x="53479" y="66080"/>
                  <a:pt x="58043" y="63500"/>
                  <a:pt x="62954" y="63500"/>
                </a:cubicBezTo>
                <a:cubicBezTo>
                  <a:pt x="67866" y="63500"/>
                  <a:pt x="72430" y="66129"/>
                  <a:pt x="74910" y="70346"/>
                </a:cubicBezTo>
                <a:lnTo>
                  <a:pt x="122138" y="151309"/>
                </a:lnTo>
                <a:cubicBezTo>
                  <a:pt x="124966" y="156170"/>
                  <a:pt x="126752" y="161776"/>
                  <a:pt x="125462" y="167233"/>
                </a:cubicBezTo>
                <a:cubicBezTo>
                  <a:pt x="120104" y="189458"/>
                  <a:pt x="94159" y="206375"/>
                  <a:pt x="62954" y="206375"/>
                </a:cubicBezTo>
                <a:cubicBezTo>
                  <a:pt x="31750" y="206375"/>
                  <a:pt x="5804" y="189508"/>
                  <a:pt x="446" y="167233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40" name="Text 38"/>
          <p:cNvSpPr/>
          <p:nvPr/>
        </p:nvSpPr>
        <p:spPr>
          <a:xfrm>
            <a:off x="11780639" y="1727200"/>
            <a:ext cx="38227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Daromadlar va Baholarni Tartibga Solish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11091334" y="2641600"/>
            <a:ext cx="4508500" cy="66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Adaptiv siyosat. Daromadlarning o'sishi va baholarning o'sishini muvofiqlashtirish.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11091334" y="3505200"/>
            <a:ext cx="4406900" cy="1016000"/>
          </a:xfrm>
          <a:custGeom>
            <a:avLst/>
            <a:gdLst/>
            <a:ahLst/>
            <a:cxnLst/>
            <a:rect l="l" t="t" r="r" b="b"/>
            <a:pathLst>
              <a:path w="4406900" h="1016000">
                <a:moveTo>
                  <a:pt x="101600" y="0"/>
                </a:moveTo>
                <a:lnTo>
                  <a:pt x="4305300" y="0"/>
                </a:lnTo>
                <a:cubicBezTo>
                  <a:pt x="4361375" y="0"/>
                  <a:pt x="4406900" y="45525"/>
                  <a:pt x="4406900" y="101600"/>
                </a:cubicBezTo>
                <a:lnTo>
                  <a:pt x="4406900" y="914400"/>
                </a:lnTo>
                <a:cubicBezTo>
                  <a:pt x="4406900" y="970475"/>
                  <a:pt x="4361375" y="1016000"/>
                  <a:pt x="4305300" y="1016000"/>
                </a:cubicBezTo>
                <a:lnTo>
                  <a:pt x="101600" y="1016000"/>
                </a:lnTo>
                <a:cubicBezTo>
                  <a:pt x="45525" y="1016000"/>
                  <a:pt x="0" y="970475"/>
                  <a:pt x="0" y="914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38100" dist="127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43" name="Text 41"/>
          <p:cNvSpPr/>
          <p:nvPr/>
        </p:nvSpPr>
        <p:spPr>
          <a:xfrm>
            <a:off x="11243734" y="3657600"/>
            <a:ext cx="4191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D4AF37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Baholarni Muzlatib Qo'yish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11243734" y="3962400"/>
            <a:ext cx="41783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Davlat tomonidan narxlar va daromadlar darajasini nazorat qilish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11091334" y="4622800"/>
            <a:ext cx="4406900" cy="1016000"/>
          </a:xfrm>
          <a:custGeom>
            <a:avLst/>
            <a:gdLst/>
            <a:ahLst/>
            <a:cxnLst/>
            <a:rect l="l" t="t" r="r" b="b"/>
            <a:pathLst>
              <a:path w="4406900" h="1016000">
                <a:moveTo>
                  <a:pt x="101600" y="0"/>
                </a:moveTo>
                <a:lnTo>
                  <a:pt x="4305300" y="0"/>
                </a:lnTo>
                <a:cubicBezTo>
                  <a:pt x="4361375" y="0"/>
                  <a:pt x="4406900" y="45525"/>
                  <a:pt x="4406900" y="101600"/>
                </a:cubicBezTo>
                <a:lnTo>
                  <a:pt x="4406900" y="914400"/>
                </a:lnTo>
                <a:cubicBezTo>
                  <a:pt x="4406900" y="970475"/>
                  <a:pt x="4361375" y="1016000"/>
                  <a:pt x="4305300" y="1016000"/>
                </a:cubicBezTo>
                <a:lnTo>
                  <a:pt x="101600" y="1016000"/>
                </a:lnTo>
                <a:cubicBezTo>
                  <a:pt x="45525" y="1016000"/>
                  <a:pt x="0" y="970475"/>
                  <a:pt x="0" y="914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38100" dist="127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46" name="Text 44"/>
          <p:cNvSpPr/>
          <p:nvPr/>
        </p:nvSpPr>
        <p:spPr>
          <a:xfrm>
            <a:off x="11243734" y="4775200"/>
            <a:ext cx="4191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D4AF37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Ish Haqi O'sishini Cheklash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11243734" y="5080000"/>
            <a:ext cx="41783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Pul ko'rinishidagi ish haqining o'sishini o'rtacha mehnat unumdorligining o'sishiga bog'lash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11091334" y="5842000"/>
            <a:ext cx="4406900" cy="1066800"/>
          </a:xfrm>
          <a:custGeom>
            <a:avLst/>
            <a:gdLst/>
            <a:ahLst/>
            <a:cxnLst/>
            <a:rect l="l" t="t" r="r" b="b"/>
            <a:pathLst>
              <a:path w="4406900" h="1066800">
                <a:moveTo>
                  <a:pt x="101602" y="0"/>
                </a:moveTo>
                <a:lnTo>
                  <a:pt x="4305298" y="0"/>
                </a:lnTo>
                <a:cubicBezTo>
                  <a:pt x="4361411" y="0"/>
                  <a:pt x="4406900" y="45489"/>
                  <a:pt x="4406900" y="101602"/>
                </a:cubicBezTo>
                <a:lnTo>
                  <a:pt x="4406900" y="965198"/>
                </a:lnTo>
                <a:cubicBezTo>
                  <a:pt x="4406900" y="1021311"/>
                  <a:pt x="4361411" y="1066800"/>
                  <a:pt x="4305298" y="1066800"/>
                </a:cubicBezTo>
                <a:lnTo>
                  <a:pt x="101602" y="1066800"/>
                </a:lnTo>
                <a:cubicBezTo>
                  <a:pt x="45489" y="1066800"/>
                  <a:pt x="0" y="1021311"/>
                  <a:pt x="0" y="9651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49" name="Text 47"/>
          <p:cNvSpPr/>
          <p:nvPr/>
        </p:nvSpPr>
        <p:spPr>
          <a:xfrm>
            <a:off x="11243734" y="5994400"/>
            <a:ext cx="4191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Boshqa Usullar:</a:t>
            </a: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Soliqlar tarkibini o'zgartirish, soliq stavkalarini pasaytirish, davlat byudjeti xarajatlarini kamaytirish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508000" y="7416800"/>
            <a:ext cx="15240000" cy="1498600"/>
          </a:xfrm>
          <a:custGeom>
            <a:avLst/>
            <a:gdLst/>
            <a:ahLst/>
            <a:cxnLst/>
            <a:rect l="l" t="t" r="r" b="b"/>
            <a:pathLst>
              <a:path w="15240000" h="1498600">
                <a:moveTo>
                  <a:pt x="152393" y="0"/>
                </a:moveTo>
                <a:lnTo>
                  <a:pt x="15087607" y="0"/>
                </a:lnTo>
                <a:cubicBezTo>
                  <a:pt x="15171771" y="0"/>
                  <a:pt x="15240000" y="68229"/>
                  <a:pt x="15240000" y="152393"/>
                </a:cubicBezTo>
                <a:lnTo>
                  <a:pt x="15240000" y="1346207"/>
                </a:lnTo>
                <a:cubicBezTo>
                  <a:pt x="15240000" y="1430371"/>
                  <a:pt x="15171771" y="1498600"/>
                  <a:pt x="15087607" y="1498600"/>
                </a:cubicBezTo>
                <a:lnTo>
                  <a:pt x="152393" y="1498600"/>
                </a:lnTo>
                <a:cubicBezTo>
                  <a:pt x="68229" y="1498600"/>
                  <a:pt x="0" y="1430371"/>
                  <a:pt x="0" y="1346207"/>
                </a:cubicBezTo>
                <a:lnTo>
                  <a:pt x="0" y="152393"/>
                </a:lnTo>
                <a:cubicBezTo>
                  <a:pt x="0" y="68229"/>
                  <a:pt x="68229" y="0"/>
                  <a:pt x="152393" y="0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51" name="Shape 49"/>
          <p:cNvSpPr/>
          <p:nvPr/>
        </p:nvSpPr>
        <p:spPr>
          <a:xfrm>
            <a:off x="847725" y="7972425"/>
            <a:ext cx="285750" cy="381000"/>
          </a:xfrm>
          <a:custGeom>
            <a:avLst/>
            <a:gdLst/>
            <a:ahLst/>
            <a:cxnLst/>
            <a:rect l="l" t="t" r="r" b="b"/>
            <a:pathLst>
              <a:path w="285750" h="381000">
                <a:moveTo>
                  <a:pt x="217959" y="285750"/>
                </a:moveTo>
                <a:cubicBezTo>
                  <a:pt x="223391" y="269156"/>
                  <a:pt x="234255" y="254124"/>
                  <a:pt x="246534" y="241176"/>
                </a:cubicBezTo>
                <a:cubicBezTo>
                  <a:pt x="270867" y="215578"/>
                  <a:pt x="285750" y="180975"/>
                  <a:pt x="285750" y="142875"/>
                </a:cubicBezTo>
                <a:cubicBezTo>
                  <a:pt x="285750" y="63996"/>
                  <a:pt x="221754" y="0"/>
                  <a:pt x="142875" y="0"/>
                </a:cubicBezTo>
                <a:cubicBezTo>
                  <a:pt x="63996" y="0"/>
                  <a:pt x="0" y="63996"/>
                  <a:pt x="0" y="142875"/>
                </a:cubicBezTo>
                <a:cubicBezTo>
                  <a:pt x="0" y="180975"/>
                  <a:pt x="14883" y="215578"/>
                  <a:pt x="39216" y="241176"/>
                </a:cubicBezTo>
                <a:cubicBezTo>
                  <a:pt x="51495" y="254124"/>
                  <a:pt x="62433" y="269156"/>
                  <a:pt x="67791" y="285750"/>
                </a:cubicBezTo>
                <a:lnTo>
                  <a:pt x="217884" y="285750"/>
                </a:lnTo>
                <a:close/>
                <a:moveTo>
                  <a:pt x="214313" y="321469"/>
                </a:moveTo>
                <a:lnTo>
                  <a:pt x="71438" y="321469"/>
                </a:lnTo>
                <a:lnTo>
                  <a:pt x="71438" y="333375"/>
                </a:lnTo>
                <a:cubicBezTo>
                  <a:pt x="71438" y="366266"/>
                  <a:pt x="98078" y="392906"/>
                  <a:pt x="130969" y="392906"/>
                </a:cubicBezTo>
                <a:lnTo>
                  <a:pt x="154781" y="392906"/>
                </a:lnTo>
                <a:cubicBezTo>
                  <a:pt x="187672" y="392906"/>
                  <a:pt x="214313" y="366266"/>
                  <a:pt x="214313" y="333375"/>
                </a:cubicBezTo>
                <a:lnTo>
                  <a:pt x="214313" y="321469"/>
                </a:lnTo>
                <a:close/>
                <a:moveTo>
                  <a:pt x="136922" y="83344"/>
                </a:moveTo>
                <a:cubicBezTo>
                  <a:pt x="107305" y="83344"/>
                  <a:pt x="83344" y="107305"/>
                  <a:pt x="83344" y="136922"/>
                </a:cubicBezTo>
                <a:cubicBezTo>
                  <a:pt x="83344" y="146819"/>
                  <a:pt x="75381" y="154781"/>
                  <a:pt x="65484" y="154781"/>
                </a:cubicBezTo>
                <a:cubicBezTo>
                  <a:pt x="55587" y="154781"/>
                  <a:pt x="47625" y="146819"/>
                  <a:pt x="47625" y="136922"/>
                </a:cubicBezTo>
                <a:cubicBezTo>
                  <a:pt x="47625" y="87585"/>
                  <a:pt x="87585" y="47625"/>
                  <a:pt x="136922" y="47625"/>
                </a:cubicBezTo>
                <a:cubicBezTo>
                  <a:pt x="146819" y="47625"/>
                  <a:pt x="154781" y="55587"/>
                  <a:pt x="154781" y="65484"/>
                </a:cubicBezTo>
                <a:cubicBezTo>
                  <a:pt x="154781" y="75381"/>
                  <a:pt x="146819" y="83344"/>
                  <a:pt x="136922" y="83344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52" name="Text 50"/>
          <p:cNvSpPr/>
          <p:nvPr/>
        </p:nvSpPr>
        <p:spPr>
          <a:xfrm>
            <a:off x="1420945" y="7670800"/>
            <a:ext cx="141859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Tanlash Mezoni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1420945" y="8077200"/>
            <a:ext cx="14160500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Aksilinflyasiya siyosatining u yoki bu turini tanlash inflyasiya jarayonlarining xususiyatiga bog'liq. Har qanday inflyasiyaning negizida asosiy iqtisodiy muvozanatlarning buzilishi yotadi.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8000" y="508000"/>
            <a:ext cx="15468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O'zbekistonda Inflyasiya: Dolzarb Holat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508000" y="1117600"/>
            <a:ext cx="1219200" cy="50800"/>
          </a:xfrm>
          <a:custGeom>
            <a:avLst/>
            <a:gdLst/>
            <a:ahLst/>
            <a:cxnLst/>
            <a:rect l="l" t="t" r="r" b="b"/>
            <a:pathLst>
              <a:path w="1219200" h="50800">
                <a:moveTo>
                  <a:pt x="0" y="0"/>
                </a:moveTo>
                <a:lnTo>
                  <a:pt x="1219200" y="0"/>
                </a:lnTo>
                <a:lnTo>
                  <a:pt x="1219200" y="50800"/>
                </a:lnTo>
                <a:lnTo>
                  <a:pt x="0" y="50800"/>
                </a:lnTo>
                <a:lnTo>
                  <a:pt x="0" y="0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4" name="Shape 2"/>
          <p:cNvSpPr/>
          <p:nvPr/>
        </p:nvSpPr>
        <p:spPr>
          <a:xfrm>
            <a:off x="508000" y="1422400"/>
            <a:ext cx="7467600" cy="4241800"/>
          </a:xfrm>
          <a:custGeom>
            <a:avLst/>
            <a:gdLst/>
            <a:ahLst/>
            <a:cxnLst/>
            <a:rect l="l" t="t" r="r" b="b"/>
            <a:pathLst>
              <a:path w="7467600" h="4241800">
                <a:moveTo>
                  <a:pt x="152408" y="0"/>
                </a:moveTo>
                <a:lnTo>
                  <a:pt x="7315192" y="0"/>
                </a:lnTo>
                <a:cubicBezTo>
                  <a:pt x="7399365" y="0"/>
                  <a:pt x="7467600" y="68235"/>
                  <a:pt x="7467600" y="152408"/>
                </a:cubicBezTo>
                <a:lnTo>
                  <a:pt x="7467600" y="4089392"/>
                </a:lnTo>
                <a:cubicBezTo>
                  <a:pt x="7467600" y="4173565"/>
                  <a:pt x="7399365" y="4241800"/>
                  <a:pt x="7315192" y="4241800"/>
                </a:cubicBezTo>
                <a:lnTo>
                  <a:pt x="152408" y="4241800"/>
                </a:lnTo>
                <a:cubicBezTo>
                  <a:pt x="68235" y="4241800"/>
                  <a:pt x="0" y="4173565"/>
                  <a:pt x="0" y="4089392"/>
                </a:cubicBezTo>
                <a:lnTo>
                  <a:pt x="0" y="152408"/>
                </a:lnTo>
                <a:cubicBezTo>
                  <a:pt x="0" y="68292"/>
                  <a:pt x="68292" y="0"/>
                  <a:pt x="15240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62000" y="1676400"/>
            <a:ext cx="70866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2024-2025 Yillardagi Inflyasiya Dinamikasi</a:t>
            </a:r>
            <a:endParaRPr lang="en-US" sz="1600" dirty="0"/>
          </a:p>
        </p:txBody>
      </p:sp>
      <p:pic>
        <p:nvPicPr>
          <p:cNvPr id="6" name="Image 0" descr="https://kimi-img.moonshot.cn/pub/slides/26-02-18-19:26:37-d6aq3rftuankreqq4k8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2000" y="2235200"/>
            <a:ext cx="6959600" cy="3175000"/>
          </a:xfrm>
          <a:prstGeom prst="roundRect">
            <a:avLst>
              <a:gd name="adj" fmla="val 0"/>
            </a:avLst>
          </a:prstGeom>
        </p:spPr>
      </p:pic>
      <p:sp>
        <p:nvSpPr>
          <p:cNvPr id="7" name="Shape 4"/>
          <p:cNvSpPr/>
          <p:nvPr/>
        </p:nvSpPr>
        <p:spPr>
          <a:xfrm>
            <a:off x="508000" y="5867400"/>
            <a:ext cx="7467600" cy="3276600"/>
          </a:xfrm>
          <a:custGeom>
            <a:avLst/>
            <a:gdLst/>
            <a:ahLst/>
            <a:cxnLst/>
            <a:rect l="l" t="t" r="r" b="b"/>
            <a:pathLst>
              <a:path w="7467600" h="3911600">
                <a:moveTo>
                  <a:pt x="152396" y="0"/>
                </a:moveTo>
                <a:lnTo>
                  <a:pt x="7315204" y="0"/>
                </a:lnTo>
                <a:cubicBezTo>
                  <a:pt x="7399370" y="0"/>
                  <a:pt x="7467600" y="68230"/>
                  <a:pt x="7467600" y="152396"/>
                </a:cubicBezTo>
                <a:lnTo>
                  <a:pt x="7467600" y="3759204"/>
                </a:lnTo>
                <a:cubicBezTo>
                  <a:pt x="7467600" y="3843370"/>
                  <a:pt x="7399370" y="3911600"/>
                  <a:pt x="7315204" y="3911600"/>
                </a:cubicBezTo>
                <a:lnTo>
                  <a:pt x="152396" y="3911600"/>
                </a:lnTo>
                <a:cubicBezTo>
                  <a:pt x="68230" y="3911600"/>
                  <a:pt x="0" y="3843370"/>
                  <a:pt x="0" y="3759204"/>
                </a:cubicBezTo>
                <a:lnTo>
                  <a:pt x="0" y="152396"/>
                </a:lnTo>
                <a:cubicBezTo>
                  <a:pt x="0" y="68286"/>
                  <a:pt x="68286" y="0"/>
                  <a:pt x="152396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62000" y="6121400"/>
            <a:ext cx="70866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Markaziy Bank Siyosati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762000" y="6629400"/>
            <a:ext cx="3378200" cy="1422400"/>
          </a:xfrm>
          <a:custGeom>
            <a:avLst/>
            <a:gdLst/>
            <a:ahLst/>
            <a:cxnLst/>
            <a:rect l="l" t="t" r="r" b="b"/>
            <a:pathLst>
              <a:path w="3378200" h="1422400">
                <a:moveTo>
                  <a:pt x="101602" y="0"/>
                </a:moveTo>
                <a:lnTo>
                  <a:pt x="3276598" y="0"/>
                </a:lnTo>
                <a:cubicBezTo>
                  <a:pt x="3332711" y="0"/>
                  <a:pt x="3378200" y="45489"/>
                  <a:pt x="3378200" y="101602"/>
                </a:cubicBezTo>
                <a:lnTo>
                  <a:pt x="3378200" y="1320798"/>
                </a:lnTo>
                <a:cubicBezTo>
                  <a:pt x="3378200" y="1376911"/>
                  <a:pt x="3332711" y="1422400"/>
                  <a:pt x="3276598" y="1422400"/>
                </a:cubicBezTo>
                <a:lnTo>
                  <a:pt x="101602" y="1422400"/>
                </a:lnTo>
                <a:cubicBezTo>
                  <a:pt x="45489" y="1422400"/>
                  <a:pt x="0" y="1376911"/>
                  <a:pt x="0" y="13207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10" name="Text 7"/>
          <p:cNvSpPr/>
          <p:nvPr/>
        </p:nvSpPr>
        <p:spPr>
          <a:xfrm>
            <a:off x="920750" y="6832600"/>
            <a:ext cx="30607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Asosiy Stavka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69950" y="7137400"/>
            <a:ext cx="31623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000" b="1" dirty="0">
                <a:solidFill>
                  <a:srgbClr val="FFFFFF"/>
                </a:solidFill>
                <a:latin typeface="Jersey 15" pitchFamily="34" charset="0"/>
                <a:ea typeface="Jersey 15" pitchFamily="34" charset="-122"/>
                <a:cs typeface="Jersey 15" pitchFamily="34" charset="-120"/>
              </a:rPr>
              <a:t>13.5%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927100" y="7645400"/>
            <a:ext cx="30480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2025-yil yanvar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4343400" y="6629400"/>
            <a:ext cx="3378200" cy="1422400"/>
          </a:xfrm>
          <a:custGeom>
            <a:avLst/>
            <a:gdLst/>
            <a:ahLst/>
            <a:cxnLst/>
            <a:rect l="l" t="t" r="r" b="b"/>
            <a:pathLst>
              <a:path w="3378200" h="1422400">
                <a:moveTo>
                  <a:pt x="101602" y="0"/>
                </a:moveTo>
                <a:lnTo>
                  <a:pt x="3276598" y="0"/>
                </a:lnTo>
                <a:cubicBezTo>
                  <a:pt x="3332711" y="0"/>
                  <a:pt x="3378200" y="45489"/>
                  <a:pt x="3378200" y="101602"/>
                </a:cubicBezTo>
                <a:lnTo>
                  <a:pt x="3378200" y="1320798"/>
                </a:lnTo>
                <a:cubicBezTo>
                  <a:pt x="3378200" y="1376911"/>
                  <a:pt x="3332711" y="1422400"/>
                  <a:pt x="3276598" y="1422400"/>
                </a:cubicBezTo>
                <a:lnTo>
                  <a:pt x="101602" y="1422400"/>
                </a:lnTo>
                <a:cubicBezTo>
                  <a:pt x="45489" y="1422400"/>
                  <a:pt x="0" y="1376911"/>
                  <a:pt x="0" y="13207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14" name="Text 11"/>
          <p:cNvSpPr/>
          <p:nvPr/>
        </p:nvSpPr>
        <p:spPr>
          <a:xfrm>
            <a:off x="4502150" y="6832600"/>
            <a:ext cx="30607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Target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4451350" y="7137400"/>
            <a:ext cx="31623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000" b="1" dirty="0">
                <a:solidFill>
                  <a:srgbClr val="FFFFFF"/>
                </a:solidFill>
                <a:latin typeface="Jersey 15" pitchFamily="34" charset="0"/>
                <a:ea typeface="Jersey 15" pitchFamily="34" charset="-122"/>
                <a:cs typeface="Jersey 15" pitchFamily="34" charset="-120"/>
              </a:rPr>
              <a:t>5%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4508500" y="7645400"/>
            <a:ext cx="30480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O'rta muddatli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762000" y="8255000"/>
            <a:ext cx="6959600" cy="584200"/>
          </a:xfrm>
          <a:custGeom>
            <a:avLst/>
            <a:gdLst/>
            <a:ahLst/>
            <a:cxnLst/>
            <a:rect l="l" t="t" r="r" b="b"/>
            <a:pathLst>
              <a:path w="6959600" h="1270000">
                <a:moveTo>
                  <a:pt x="101600" y="0"/>
                </a:moveTo>
                <a:lnTo>
                  <a:pt x="6858000" y="0"/>
                </a:lnTo>
                <a:cubicBezTo>
                  <a:pt x="6914075" y="0"/>
                  <a:pt x="6959600" y="45525"/>
                  <a:pt x="6959600" y="101600"/>
                </a:cubicBezTo>
                <a:lnTo>
                  <a:pt x="6959600" y="1168400"/>
                </a:lnTo>
                <a:cubicBezTo>
                  <a:pt x="6959600" y="1224475"/>
                  <a:pt x="6914075" y="1270000"/>
                  <a:pt x="6858000" y="1270000"/>
                </a:cubicBezTo>
                <a:lnTo>
                  <a:pt x="101600" y="1270000"/>
                </a:lnTo>
                <a:cubicBezTo>
                  <a:pt x="45525" y="1270000"/>
                  <a:pt x="0" y="1224475"/>
                  <a:pt x="0" y="1168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18" name="Text 15"/>
          <p:cNvSpPr/>
          <p:nvPr/>
        </p:nvSpPr>
        <p:spPr>
          <a:xfrm>
            <a:off x="965200" y="8458200"/>
            <a:ext cx="6642100" cy="177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Markaziy bank inflyasiyaning 5 foizlik targetigacha barqaror pasayib borishi uchun pul-kredit sharoitlarining yetarli darajada qat'iy shakllanishini ta'minlab boradi.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80400" y="1422400"/>
            <a:ext cx="7467600" cy="3454400"/>
          </a:xfrm>
          <a:custGeom>
            <a:avLst/>
            <a:gdLst/>
            <a:ahLst/>
            <a:cxnLst/>
            <a:rect l="l" t="t" r="r" b="b"/>
            <a:pathLst>
              <a:path w="7467600" h="3454400">
                <a:moveTo>
                  <a:pt x="152408" y="0"/>
                </a:moveTo>
                <a:lnTo>
                  <a:pt x="7315192" y="0"/>
                </a:lnTo>
                <a:cubicBezTo>
                  <a:pt x="7399365" y="0"/>
                  <a:pt x="7467600" y="68235"/>
                  <a:pt x="7467600" y="152408"/>
                </a:cubicBezTo>
                <a:lnTo>
                  <a:pt x="7467600" y="3301992"/>
                </a:lnTo>
                <a:cubicBezTo>
                  <a:pt x="7467600" y="3386165"/>
                  <a:pt x="7399365" y="3454400"/>
                  <a:pt x="7315192" y="3454400"/>
                </a:cubicBezTo>
                <a:lnTo>
                  <a:pt x="152408" y="3454400"/>
                </a:lnTo>
                <a:cubicBezTo>
                  <a:pt x="68235" y="3454400"/>
                  <a:pt x="0" y="3386165"/>
                  <a:pt x="0" y="3301992"/>
                </a:cubicBezTo>
                <a:lnTo>
                  <a:pt x="0" y="152408"/>
                </a:lnTo>
                <a:cubicBezTo>
                  <a:pt x="0" y="68292"/>
                  <a:pt x="68292" y="0"/>
                  <a:pt x="15240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8534400" y="1676400"/>
            <a:ext cx="70866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2025-yil Inflyasiya Tarkibi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8534400" y="2184400"/>
            <a:ext cx="20447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Oziq-ovqat mahsulotlari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15089122" y="2184400"/>
            <a:ext cx="4953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D4AF37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5.5%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8534400" y="2489200"/>
            <a:ext cx="6959600" cy="152400"/>
          </a:xfrm>
          <a:custGeom>
            <a:avLst/>
            <a:gdLst/>
            <a:ahLst/>
            <a:cxnLst/>
            <a:rect l="l" t="t" r="r" b="b"/>
            <a:pathLst>
              <a:path w="6959600" h="152400">
                <a:moveTo>
                  <a:pt x="76200" y="0"/>
                </a:moveTo>
                <a:lnTo>
                  <a:pt x="6883400" y="0"/>
                </a:lnTo>
                <a:cubicBezTo>
                  <a:pt x="6925456" y="0"/>
                  <a:pt x="6959600" y="34144"/>
                  <a:pt x="6959600" y="76200"/>
                </a:cubicBezTo>
                <a:lnTo>
                  <a:pt x="6959600" y="76200"/>
                </a:lnTo>
                <a:cubicBezTo>
                  <a:pt x="6959600" y="118256"/>
                  <a:pt x="6925456" y="152400"/>
                  <a:pt x="6883400" y="152400"/>
                </a:cubicBezTo>
                <a:lnTo>
                  <a:pt x="76200" y="152400"/>
                </a:lnTo>
                <a:cubicBezTo>
                  <a:pt x="34144" y="152400"/>
                  <a:pt x="0" y="118256"/>
                  <a:pt x="0" y="762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5E7EB"/>
          </a:solidFill>
          <a:ln/>
        </p:spPr>
      </p:sp>
      <p:sp>
        <p:nvSpPr>
          <p:cNvPr id="24" name="Shape 21"/>
          <p:cNvSpPr/>
          <p:nvPr/>
        </p:nvSpPr>
        <p:spPr>
          <a:xfrm>
            <a:off x="8534400" y="2489200"/>
            <a:ext cx="3822700" cy="152400"/>
          </a:xfrm>
          <a:custGeom>
            <a:avLst/>
            <a:gdLst/>
            <a:ahLst/>
            <a:cxnLst/>
            <a:rect l="l" t="t" r="r" b="b"/>
            <a:pathLst>
              <a:path w="3822700" h="152400">
                <a:moveTo>
                  <a:pt x="76200" y="0"/>
                </a:moveTo>
                <a:lnTo>
                  <a:pt x="3746500" y="0"/>
                </a:lnTo>
                <a:cubicBezTo>
                  <a:pt x="3788556" y="0"/>
                  <a:pt x="3822700" y="34144"/>
                  <a:pt x="3822700" y="76200"/>
                </a:cubicBezTo>
                <a:lnTo>
                  <a:pt x="3822700" y="76200"/>
                </a:lnTo>
                <a:cubicBezTo>
                  <a:pt x="3822700" y="118256"/>
                  <a:pt x="3788556" y="152400"/>
                  <a:pt x="3746500" y="152400"/>
                </a:cubicBezTo>
                <a:lnTo>
                  <a:pt x="76200" y="152400"/>
                </a:lnTo>
                <a:cubicBezTo>
                  <a:pt x="34144" y="152400"/>
                  <a:pt x="0" y="118256"/>
                  <a:pt x="0" y="762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25" name="Text 22"/>
          <p:cNvSpPr/>
          <p:nvPr/>
        </p:nvSpPr>
        <p:spPr>
          <a:xfrm>
            <a:off x="8534400" y="2794000"/>
            <a:ext cx="22352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Nooziq-ovqat mahsulotlari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15125370" y="2794000"/>
            <a:ext cx="4572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2E7D3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5.1%</a:t>
            </a:r>
            <a:endParaRPr lang="en-US" sz="1600" dirty="0"/>
          </a:p>
        </p:txBody>
      </p:sp>
      <p:sp>
        <p:nvSpPr>
          <p:cNvPr id="27" name="Shape 24"/>
          <p:cNvSpPr/>
          <p:nvPr/>
        </p:nvSpPr>
        <p:spPr>
          <a:xfrm>
            <a:off x="8534400" y="3098800"/>
            <a:ext cx="6959600" cy="152400"/>
          </a:xfrm>
          <a:custGeom>
            <a:avLst/>
            <a:gdLst/>
            <a:ahLst/>
            <a:cxnLst/>
            <a:rect l="l" t="t" r="r" b="b"/>
            <a:pathLst>
              <a:path w="6959600" h="152400">
                <a:moveTo>
                  <a:pt x="76200" y="0"/>
                </a:moveTo>
                <a:lnTo>
                  <a:pt x="6883400" y="0"/>
                </a:lnTo>
                <a:cubicBezTo>
                  <a:pt x="6925456" y="0"/>
                  <a:pt x="6959600" y="34144"/>
                  <a:pt x="6959600" y="76200"/>
                </a:cubicBezTo>
                <a:lnTo>
                  <a:pt x="6959600" y="76200"/>
                </a:lnTo>
                <a:cubicBezTo>
                  <a:pt x="6959600" y="118256"/>
                  <a:pt x="6925456" y="152400"/>
                  <a:pt x="6883400" y="152400"/>
                </a:cubicBezTo>
                <a:lnTo>
                  <a:pt x="76200" y="152400"/>
                </a:lnTo>
                <a:cubicBezTo>
                  <a:pt x="34144" y="152400"/>
                  <a:pt x="0" y="118256"/>
                  <a:pt x="0" y="762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5E7EB"/>
          </a:solidFill>
          <a:ln/>
        </p:spPr>
      </p:sp>
      <p:sp>
        <p:nvSpPr>
          <p:cNvPr id="28" name="Shape 25"/>
          <p:cNvSpPr/>
          <p:nvPr/>
        </p:nvSpPr>
        <p:spPr>
          <a:xfrm>
            <a:off x="8534400" y="3098800"/>
            <a:ext cx="3543300" cy="152400"/>
          </a:xfrm>
          <a:custGeom>
            <a:avLst/>
            <a:gdLst/>
            <a:ahLst/>
            <a:cxnLst/>
            <a:rect l="l" t="t" r="r" b="b"/>
            <a:pathLst>
              <a:path w="3543300" h="152400">
                <a:moveTo>
                  <a:pt x="76200" y="0"/>
                </a:moveTo>
                <a:lnTo>
                  <a:pt x="3467100" y="0"/>
                </a:lnTo>
                <a:cubicBezTo>
                  <a:pt x="3509156" y="0"/>
                  <a:pt x="3543300" y="34144"/>
                  <a:pt x="3543300" y="76200"/>
                </a:cubicBezTo>
                <a:lnTo>
                  <a:pt x="3543300" y="76200"/>
                </a:lnTo>
                <a:cubicBezTo>
                  <a:pt x="3543300" y="118256"/>
                  <a:pt x="3509156" y="152400"/>
                  <a:pt x="3467100" y="152400"/>
                </a:cubicBezTo>
                <a:lnTo>
                  <a:pt x="76200" y="152400"/>
                </a:lnTo>
                <a:cubicBezTo>
                  <a:pt x="34144" y="152400"/>
                  <a:pt x="0" y="118256"/>
                  <a:pt x="0" y="762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29" name="Text 26"/>
          <p:cNvSpPr/>
          <p:nvPr/>
        </p:nvSpPr>
        <p:spPr>
          <a:xfrm>
            <a:off x="8534400" y="3403600"/>
            <a:ext cx="8509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Xizmatlar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15021190" y="3403600"/>
            <a:ext cx="5588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D4AF37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13.9%</a:t>
            </a:r>
            <a:endParaRPr lang="en-US" sz="1600" dirty="0"/>
          </a:p>
        </p:txBody>
      </p:sp>
      <p:sp>
        <p:nvSpPr>
          <p:cNvPr id="31" name="Shape 28"/>
          <p:cNvSpPr/>
          <p:nvPr/>
        </p:nvSpPr>
        <p:spPr>
          <a:xfrm>
            <a:off x="8534400" y="3708400"/>
            <a:ext cx="6959600" cy="152400"/>
          </a:xfrm>
          <a:custGeom>
            <a:avLst/>
            <a:gdLst/>
            <a:ahLst/>
            <a:cxnLst/>
            <a:rect l="l" t="t" r="r" b="b"/>
            <a:pathLst>
              <a:path w="6959600" h="152400">
                <a:moveTo>
                  <a:pt x="76200" y="0"/>
                </a:moveTo>
                <a:lnTo>
                  <a:pt x="6883400" y="0"/>
                </a:lnTo>
                <a:cubicBezTo>
                  <a:pt x="6925456" y="0"/>
                  <a:pt x="6959600" y="34144"/>
                  <a:pt x="6959600" y="76200"/>
                </a:cubicBezTo>
                <a:lnTo>
                  <a:pt x="6959600" y="76200"/>
                </a:lnTo>
                <a:cubicBezTo>
                  <a:pt x="6959600" y="118256"/>
                  <a:pt x="6925456" y="152400"/>
                  <a:pt x="6883400" y="152400"/>
                </a:cubicBezTo>
                <a:lnTo>
                  <a:pt x="76200" y="152400"/>
                </a:lnTo>
                <a:cubicBezTo>
                  <a:pt x="34144" y="152400"/>
                  <a:pt x="0" y="118256"/>
                  <a:pt x="0" y="762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5E7EB"/>
          </a:solidFill>
          <a:ln/>
        </p:spPr>
      </p:sp>
      <p:sp>
        <p:nvSpPr>
          <p:cNvPr id="32" name="Shape 29"/>
          <p:cNvSpPr/>
          <p:nvPr/>
        </p:nvSpPr>
        <p:spPr>
          <a:xfrm>
            <a:off x="8534400" y="3708400"/>
            <a:ext cx="6959600" cy="152400"/>
          </a:xfrm>
          <a:custGeom>
            <a:avLst/>
            <a:gdLst/>
            <a:ahLst/>
            <a:cxnLst/>
            <a:rect l="l" t="t" r="r" b="b"/>
            <a:pathLst>
              <a:path w="6959600" h="152400">
                <a:moveTo>
                  <a:pt x="76200" y="0"/>
                </a:moveTo>
                <a:lnTo>
                  <a:pt x="6883400" y="0"/>
                </a:lnTo>
                <a:cubicBezTo>
                  <a:pt x="6925456" y="0"/>
                  <a:pt x="6959600" y="34144"/>
                  <a:pt x="6959600" y="76200"/>
                </a:cubicBezTo>
                <a:lnTo>
                  <a:pt x="6959600" y="76200"/>
                </a:lnTo>
                <a:cubicBezTo>
                  <a:pt x="6959600" y="118256"/>
                  <a:pt x="6925456" y="152400"/>
                  <a:pt x="6883400" y="152400"/>
                </a:cubicBezTo>
                <a:lnTo>
                  <a:pt x="76200" y="152400"/>
                </a:lnTo>
                <a:cubicBezTo>
                  <a:pt x="34144" y="152400"/>
                  <a:pt x="0" y="118256"/>
                  <a:pt x="0" y="762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33" name="Shape 30"/>
          <p:cNvSpPr/>
          <p:nvPr/>
        </p:nvSpPr>
        <p:spPr>
          <a:xfrm>
            <a:off x="8559800" y="4064000"/>
            <a:ext cx="6934200" cy="558800"/>
          </a:xfrm>
          <a:custGeom>
            <a:avLst/>
            <a:gdLst/>
            <a:ahLst/>
            <a:cxnLst/>
            <a:rect l="l" t="t" r="r" b="b"/>
            <a:pathLst>
              <a:path w="6934200" h="558800">
                <a:moveTo>
                  <a:pt x="50800" y="0"/>
                </a:moveTo>
                <a:lnTo>
                  <a:pt x="6832599" y="0"/>
                </a:lnTo>
                <a:cubicBezTo>
                  <a:pt x="6888712" y="0"/>
                  <a:pt x="6934200" y="45488"/>
                  <a:pt x="6934200" y="101601"/>
                </a:cubicBezTo>
                <a:lnTo>
                  <a:pt x="6934200" y="457199"/>
                </a:lnTo>
                <a:cubicBezTo>
                  <a:pt x="6934200" y="513312"/>
                  <a:pt x="6888712" y="558800"/>
                  <a:pt x="6832599" y="558800"/>
                </a:cubicBezTo>
                <a:lnTo>
                  <a:pt x="50800" y="558800"/>
                </a:lnTo>
                <a:cubicBezTo>
                  <a:pt x="22744" y="558800"/>
                  <a:pt x="0" y="536056"/>
                  <a:pt x="0" y="5080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FF8E1"/>
          </a:solidFill>
          <a:ln/>
        </p:spPr>
      </p:sp>
      <p:sp>
        <p:nvSpPr>
          <p:cNvPr id="34" name="Shape 31"/>
          <p:cNvSpPr/>
          <p:nvPr/>
        </p:nvSpPr>
        <p:spPr>
          <a:xfrm>
            <a:off x="8559800" y="4064000"/>
            <a:ext cx="50800" cy="558800"/>
          </a:xfrm>
          <a:custGeom>
            <a:avLst/>
            <a:gdLst/>
            <a:ahLst/>
            <a:cxnLst/>
            <a:rect l="l" t="t" r="r" b="b"/>
            <a:pathLst>
              <a:path w="50800" h="558800">
                <a:moveTo>
                  <a:pt x="50800" y="0"/>
                </a:moveTo>
                <a:lnTo>
                  <a:pt x="50800" y="0"/>
                </a:lnTo>
                <a:lnTo>
                  <a:pt x="50800" y="558800"/>
                </a:lnTo>
                <a:lnTo>
                  <a:pt x="50800" y="558800"/>
                </a:lnTo>
                <a:cubicBezTo>
                  <a:pt x="22763" y="558800"/>
                  <a:pt x="0" y="536037"/>
                  <a:pt x="0" y="5080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35" name="Text 32"/>
          <p:cNvSpPr/>
          <p:nvPr/>
        </p:nvSpPr>
        <p:spPr>
          <a:xfrm>
            <a:off x="8737600" y="4216400"/>
            <a:ext cx="66929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Umumiy inflyasiya:</a:t>
            </a: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7.3% (2025-yil yakuni)</a:t>
            </a:r>
            <a:endParaRPr lang="en-US" sz="1600" dirty="0"/>
          </a:p>
        </p:txBody>
      </p:sp>
      <p:sp>
        <p:nvSpPr>
          <p:cNvPr id="36" name="Shape 33"/>
          <p:cNvSpPr/>
          <p:nvPr/>
        </p:nvSpPr>
        <p:spPr>
          <a:xfrm>
            <a:off x="8280400" y="5080000"/>
            <a:ext cx="7467600" cy="3835400"/>
          </a:xfrm>
          <a:custGeom>
            <a:avLst/>
            <a:gdLst/>
            <a:ahLst/>
            <a:cxnLst/>
            <a:rect l="l" t="t" r="r" b="b"/>
            <a:pathLst>
              <a:path w="7467600" h="4368800">
                <a:moveTo>
                  <a:pt x="152384" y="0"/>
                </a:moveTo>
                <a:lnTo>
                  <a:pt x="7315216" y="0"/>
                </a:lnTo>
                <a:cubicBezTo>
                  <a:pt x="7399375" y="0"/>
                  <a:pt x="7467600" y="68225"/>
                  <a:pt x="7467600" y="152384"/>
                </a:cubicBezTo>
                <a:lnTo>
                  <a:pt x="7467600" y="4216416"/>
                </a:lnTo>
                <a:cubicBezTo>
                  <a:pt x="7467600" y="4300575"/>
                  <a:pt x="7399375" y="4368800"/>
                  <a:pt x="7315216" y="4368800"/>
                </a:cubicBezTo>
                <a:lnTo>
                  <a:pt x="152384" y="4368800"/>
                </a:lnTo>
                <a:cubicBezTo>
                  <a:pt x="68225" y="4368800"/>
                  <a:pt x="0" y="4300575"/>
                  <a:pt x="0" y="4216416"/>
                </a:cubicBezTo>
                <a:lnTo>
                  <a:pt x="0" y="152384"/>
                </a:lnTo>
                <a:cubicBezTo>
                  <a:pt x="0" y="68281"/>
                  <a:pt x="68281" y="0"/>
                  <a:pt x="152384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37" name="Text 34"/>
          <p:cNvSpPr/>
          <p:nvPr/>
        </p:nvSpPr>
        <p:spPr>
          <a:xfrm>
            <a:off x="8534400" y="5334000"/>
            <a:ext cx="70866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Eng Katta Ta'sir Ko'rsatgan Sohalar</a:t>
            </a:r>
            <a:endParaRPr lang="en-US" sz="1600" dirty="0"/>
          </a:p>
        </p:txBody>
      </p:sp>
      <p:sp>
        <p:nvSpPr>
          <p:cNvPr id="38" name="Shape 35"/>
          <p:cNvSpPr/>
          <p:nvPr/>
        </p:nvSpPr>
        <p:spPr>
          <a:xfrm>
            <a:off x="8534400" y="5842000"/>
            <a:ext cx="6959600" cy="762000"/>
          </a:xfrm>
          <a:custGeom>
            <a:avLst/>
            <a:gdLst/>
            <a:ahLst/>
            <a:cxnLst/>
            <a:rect l="l" t="t" r="r" b="b"/>
            <a:pathLst>
              <a:path w="6959600" h="762000">
                <a:moveTo>
                  <a:pt x="101597" y="0"/>
                </a:moveTo>
                <a:lnTo>
                  <a:pt x="6858003" y="0"/>
                </a:lnTo>
                <a:cubicBezTo>
                  <a:pt x="6914113" y="0"/>
                  <a:pt x="6959600" y="45487"/>
                  <a:pt x="6959600" y="101597"/>
                </a:cubicBezTo>
                <a:lnTo>
                  <a:pt x="6959600" y="660403"/>
                </a:lnTo>
                <a:cubicBezTo>
                  <a:pt x="6959600" y="716513"/>
                  <a:pt x="6914113" y="762000"/>
                  <a:pt x="6858003" y="762000"/>
                </a:cubicBezTo>
                <a:lnTo>
                  <a:pt x="101597" y="762000"/>
                </a:lnTo>
                <a:cubicBezTo>
                  <a:pt x="45487" y="762000"/>
                  <a:pt x="0" y="716513"/>
                  <a:pt x="0" y="660403"/>
                </a:cubicBezTo>
                <a:lnTo>
                  <a:pt x="0" y="101597"/>
                </a:lnTo>
                <a:cubicBezTo>
                  <a:pt x="0" y="45487"/>
                  <a:pt x="45487" y="0"/>
                  <a:pt x="101597" y="0"/>
                </a:cubicBezTo>
                <a:close/>
              </a:path>
            </a:pathLst>
          </a:custGeom>
          <a:solidFill>
            <a:srgbClr val="FEF2F2"/>
          </a:solidFill>
          <a:ln/>
        </p:spPr>
      </p:sp>
      <p:sp>
        <p:nvSpPr>
          <p:cNvPr id="39" name="Shape 36"/>
          <p:cNvSpPr/>
          <p:nvPr/>
        </p:nvSpPr>
        <p:spPr>
          <a:xfrm>
            <a:off x="8724900" y="6121400"/>
            <a:ext cx="177800" cy="203200"/>
          </a:xfrm>
          <a:custGeom>
            <a:avLst/>
            <a:gdLst/>
            <a:ahLst/>
            <a:cxnLst/>
            <a:rect l="l" t="t" r="r" b="b"/>
            <a:pathLst>
              <a:path w="177800" h="203200">
                <a:moveTo>
                  <a:pt x="63698" y="-10477"/>
                </a:moveTo>
                <a:cubicBezTo>
                  <a:pt x="67389" y="-13573"/>
                  <a:pt x="72827" y="-13454"/>
                  <a:pt x="76359" y="-10120"/>
                </a:cubicBezTo>
                <a:cubicBezTo>
                  <a:pt x="81240" y="-5517"/>
                  <a:pt x="85606" y="-437"/>
                  <a:pt x="89813" y="4723"/>
                </a:cubicBezTo>
                <a:cubicBezTo>
                  <a:pt x="95171" y="11271"/>
                  <a:pt x="101600" y="19923"/>
                  <a:pt x="107791" y="30202"/>
                </a:cubicBezTo>
                <a:cubicBezTo>
                  <a:pt x="109855" y="27503"/>
                  <a:pt x="111760" y="25122"/>
                  <a:pt x="113427" y="23098"/>
                </a:cubicBezTo>
                <a:cubicBezTo>
                  <a:pt x="113863" y="22582"/>
                  <a:pt x="114300" y="22027"/>
                  <a:pt x="114737" y="21471"/>
                </a:cubicBezTo>
                <a:cubicBezTo>
                  <a:pt x="117872" y="17582"/>
                  <a:pt x="121761" y="12700"/>
                  <a:pt x="126960" y="12700"/>
                </a:cubicBezTo>
                <a:cubicBezTo>
                  <a:pt x="132278" y="12700"/>
                  <a:pt x="136009" y="17423"/>
                  <a:pt x="139184" y="21471"/>
                </a:cubicBezTo>
                <a:cubicBezTo>
                  <a:pt x="139700" y="22146"/>
                  <a:pt x="140216" y="22781"/>
                  <a:pt x="140732" y="23376"/>
                </a:cubicBezTo>
                <a:cubicBezTo>
                  <a:pt x="144820" y="28297"/>
                  <a:pt x="150257" y="35401"/>
                  <a:pt x="155694" y="44172"/>
                </a:cubicBezTo>
                <a:cubicBezTo>
                  <a:pt x="166489" y="61595"/>
                  <a:pt x="177760" y="86400"/>
                  <a:pt x="177760" y="114260"/>
                </a:cubicBezTo>
                <a:cubicBezTo>
                  <a:pt x="177760" y="163354"/>
                  <a:pt x="137954" y="203160"/>
                  <a:pt x="88860" y="203160"/>
                </a:cubicBezTo>
                <a:cubicBezTo>
                  <a:pt x="39767" y="203160"/>
                  <a:pt x="0" y="163393"/>
                  <a:pt x="0" y="114300"/>
                </a:cubicBezTo>
                <a:cubicBezTo>
                  <a:pt x="0" y="78145"/>
                  <a:pt x="16312" y="46831"/>
                  <a:pt x="31948" y="25003"/>
                </a:cubicBezTo>
                <a:cubicBezTo>
                  <a:pt x="39846" y="14010"/>
                  <a:pt x="47704" y="5199"/>
                  <a:pt x="53618" y="-833"/>
                </a:cubicBezTo>
                <a:cubicBezTo>
                  <a:pt x="56872" y="-4167"/>
                  <a:pt x="60166" y="-7461"/>
                  <a:pt x="63738" y="-10438"/>
                </a:cubicBezTo>
                <a:close/>
                <a:moveTo>
                  <a:pt x="89575" y="165100"/>
                </a:moveTo>
                <a:cubicBezTo>
                  <a:pt x="99616" y="165100"/>
                  <a:pt x="108506" y="162322"/>
                  <a:pt x="116880" y="156766"/>
                </a:cubicBezTo>
                <a:cubicBezTo>
                  <a:pt x="133588" y="145098"/>
                  <a:pt x="138073" y="121761"/>
                  <a:pt x="128032" y="103426"/>
                </a:cubicBezTo>
                <a:cubicBezTo>
                  <a:pt x="126246" y="99854"/>
                  <a:pt x="121682" y="99616"/>
                  <a:pt x="119102" y="102632"/>
                </a:cubicBezTo>
                <a:lnTo>
                  <a:pt x="109101" y="114260"/>
                </a:lnTo>
                <a:cubicBezTo>
                  <a:pt x="106482" y="117277"/>
                  <a:pt x="101759" y="117197"/>
                  <a:pt x="99298" y="114062"/>
                </a:cubicBezTo>
                <a:cubicBezTo>
                  <a:pt x="92432" y="105291"/>
                  <a:pt x="79812" y="89297"/>
                  <a:pt x="73382" y="81121"/>
                </a:cubicBezTo>
                <a:cubicBezTo>
                  <a:pt x="71239" y="78383"/>
                  <a:pt x="67350" y="77946"/>
                  <a:pt x="64849" y="80367"/>
                </a:cubicBezTo>
                <a:cubicBezTo>
                  <a:pt x="57587" y="87432"/>
                  <a:pt x="44410" y="102910"/>
                  <a:pt x="44410" y="121761"/>
                </a:cubicBezTo>
                <a:cubicBezTo>
                  <a:pt x="44410" y="148987"/>
                  <a:pt x="64492" y="165100"/>
                  <a:pt x="89535" y="165100"/>
                </a:cubicBez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40" name="Text 37"/>
          <p:cNvSpPr/>
          <p:nvPr/>
        </p:nvSpPr>
        <p:spPr>
          <a:xfrm>
            <a:off x="9093200" y="5994400"/>
            <a:ext cx="63373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C10007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Tabiiy Gaz</a:t>
            </a:r>
            <a:endParaRPr lang="en-US" sz="1600" dirty="0"/>
          </a:p>
        </p:txBody>
      </p:sp>
      <p:sp>
        <p:nvSpPr>
          <p:cNvPr id="41" name="Text 38"/>
          <p:cNvSpPr/>
          <p:nvPr/>
        </p:nvSpPr>
        <p:spPr>
          <a:xfrm>
            <a:off x="9093200" y="6248400"/>
            <a:ext cx="63246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+39.2%</a:t>
            </a:r>
            <a:endParaRPr lang="en-US" sz="1600" dirty="0"/>
          </a:p>
        </p:txBody>
      </p:sp>
      <p:sp>
        <p:nvSpPr>
          <p:cNvPr id="42" name="Shape 39"/>
          <p:cNvSpPr/>
          <p:nvPr/>
        </p:nvSpPr>
        <p:spPr>
          <a:xfrm>
            <a:off x="8534400" y="6705600"/>
            <a:ext cx="6959600" cy="762000"/>
          </a:xfrm>
          <a:custGeom>
            <a:avLst/>
            <a:gdLst/>
            <a:ahLst/>
            <a:cxnLst/>
            <a:rect l="l" t="t" r="r" b="b"/>
            <a:pathLst>
              <a:path w="6959600" h="762000">
                <a:moveTo>
                  <a:pt x="101597" y="0"/>
                </a:moveTo>
                <a:lnTo>
                  <a:pt x="6858003" y="0"/>
                </a:lnTo>
                <a:cubicBezTo>
                  <a:pt x="6914113" y="0"/>
                  <a:pt x="6959600" y="45487"/>
                  <a:pt x="6959600" y="101597"/>
                </a:cubicBezTo>
                <a:lnTo>
                  <a:pt x="6959600" y="660403"/>
                </a:lnTo>
                <a:cubicBezTo>
                  <a:pt x="6959600" y="716513"/>
                  <a:pt x="6914113" y="762000"/>
                  <a:pt x="6858003" y="762000"/>
                </a:cubicBezTo>
                <a:lnTo>
                  <a:pt x="101597" y="762000"/>
                </a:lnTo>
                <a:cubicBezTo>
                  <a:pt x="45487" y="762000"/>
                  <a:pt x="0" y="716513"/>
                  <a:pt x="0" y="660403"/>
                </a:cubicBezTo>
                <a:lnTo>
                  <a:pt x="0" y="101597"/>
                </a:lnTo>
                <a:cubicBezTo>
                  <a:pt x="0" y="45487"/>
                  <a:pt x="45487" y="0"/>
                  <a:pt x="101597" y="0"/>
                </a:cubicBezTo>
                <a:close/>
              </a:path>
            </a:pathLst>
          </a:custGeom>
          <a:solidFill>
            <a:srgbClr val="EFF6FF"/>
          </a:solidFill>
          <a:ln/>
        </p:spPr>
      </p:sp>
      <p:sp>
        <p:nvSpPr>
          <p:cNvPr id="43" name="Shape 40"/>
          <p:cNvSpPr/>
          <p:nvPr/>
        </p:nvSpPr>
        <p:spPr>
          <a:xfrm>
            <a:off x="8737600" y="6985000"/>
            <a:ext cx="152400" cy="203200"/>
          </a:xfrm>
          <a:custGeom>
            <a:avLst/>
            <a:gdLst/>
            <a:ahLst/>
            <a:cxnLst/>
            <a:rect l="l" t="t" r="r" b="b"/>
            <a:pathLst>
              <a:path w="152400" h="203200">
                <a:moveTo>
                  <a:pt x="76200" y="203200"/>
                </a:moveTo>
                <a:cubicBezTo>
                  <a:pt x="34131" y="203200"/>
                  <a:pt x="0" y="169069"/>
                  <a:pt x="0" y="127000"/>
                </a:cubicBezTo>
                <a:cubicBezTo>
                  <a:pt x="0" y="90805"/>
                  <a:pt x="51673" y="18217"/>
                  <a:pt x="66119" y="-1389"/>
                </a:cubicBezTo>
                <a:cubicBezTo>
                  <a:pt x="68461" y="-4564"/>
                  <a:pt x="72152" y="-6350"/>
                  <a:pt x="76121" y="-6350"/>
                </a:cubicBezTo>
                <a:lnTo>
                  <a:pt x="76279" y="-6350"/>
                </a:lnTo>
                <a:cubicBezTo>
                  <a:pt x="80248" y="-6350"/>
                  <a:pt x="83939" y="-4564"/>
                  <a:pt x="86281" y="-1389"/>
                </a:cubicBezTo>
                <a:cubicBezTo>
                  <a:pt x="100727" y="18217"/>
                  <a:pt x="152400" y="90805"/>
                  <a:pt x="152400" y="127000"/>
                </a:cubicBezTo>
                <a:cubicBezTo>
                  <a:pt x="152400" y="169069"/>
                  <a:pt x="118269" y="203200"/>
                  <a:pt x="76200" y="203200"/>
                </a:cubicBezTo>
                <a:close/>
                <a:moveTo>
                  <a:pt x="44450" y="123825"/>
                </a:moveTo>
                <a:cubicBezTo>
                  <a:pt x="44450" y="118547"/>
                  <a:pt x="40203" y="114300"/>
                  <a:pt x="34925" y="114300"/>
                </a:cubicBezTo>
                <a:cubicBezTo>
                  <a:pt x="29647" y="114300"/>
                  <a:pt x="25400" y="118547"/>
                  <a:pt x="25400" y="123825"/>
                </a:cubicBezTo>
                <a:cubicBezTo>
                  <a:pt x="25400" y="153630"/>
                  <a:pt x="49570" y="177800"/>
                  <a:pt x="79375" y="177800"/>
                </a:cubicBezTo>
                <a:cubicBezTo>
                  <a:pt x="84653" y="177800"/>
                  <a:pt x="88900" y="173553"/>
                  <a:pt x="88900" y="168275"/>
                </a:cubicBezTo>
                <a:cubicBezTo>
                  <a:pt x="88900" y="162997"/>
                  <a:pt x="84653" y="158750"/>
                  <a:pt x="79375" y="158750"/>
                </a:cubicBezTo>
                <a:cubicBezTo>
                  <a:pt x="60087" y="158750"/>
                  <a:pt x="44450" y="143113"/>
                  <a:pt x="44450" y="123825"/>
                </a:cubicBezTo>
                <a:close/>
              </a:path>
            </a:pathLst>
          </a:custGeom>
          <a:solidFill>
            <a:srgbClr val="2B7FFF"/>
          </a:solidFill>
          <a:ln/>
        </p:spPr>
      </p:sp>
      <p:sp>
        <p:nvSpPr>
          <p:cNvPr id="44" name="Text 41"/>
          <p:cNvSpPr/>
          <p:nvPr/>
        </p:nvSpPr>
        <p:spPr>
          <a:xfrm>
            <a:off x="9093200" y="6858000"/>
            <a:ext cx="63373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1447E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Sovuq Suv va Kanalizatsiya</a:t>
            </a:r>
            <a:endParaRPr lang="en-US" sz="1600" dirty="0"/>
          </a:p>
        </p:txBody>
      </p:sp>
      <p:sp>
        <p:nvSpPr>
          <p:cNvPr id="45" name="Text 42"/>
          <p:cNvSpPr/>
          <p:nvPr/>
        </p:nvSpPr>
        <p:spPr>
          <a:xfrm>
            <a:off x="9093200" y="7112000"/>
            <a:ext cx="63246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+35.1%</a:t>
            </a:r>
            <a:endParaRPr lang="en-US" sz="1600" dirty="0"/>
          </a:p>
        </p:txBody>
      </p:sp>
      <p:sp>
        <p:nvSpPr>
          <p:cNvPr id="46" name="Shape 43"/>
          <p:cNvSpPr/>
          <p:nvPr/>
        </p:nvSpPr>
        <p:spPr>
          <a:xfrm>
            <a:off x="8534400" y="7569200"/>
            <a:ext cx="6959600" cy="762000"/>
          </a:xfrm>
          <a:custGeom>
            <a:avLst/>
            <a:gdLst/>
            <a:ahLst/>
            <a:cxnLst/>
            <a:rect l="l" t="t" r="r" b="b"/>
            <a:pathLst>
              <a:path w="6959600" h="762000">
                <a:moveTo>
                  <a:pt x="101597" y="0"/>
                </a:moveTo>
                <a:lnTo>
                  <a:pt x="6858003" y="0"/>
                </a:lnTo>
                <a:cubicBezTo>
                  <a:pt x="6914113" y="0"/>
                  <a:pt x="6959600" y="45487"/>
                  <a:pt x="6959600" y="101597"/>
                </a:cubicBezTo>
                <a:lnTo>
                  <a:pt x="6959600" y="660403"/>
                </a:lnTo>
                <a:cubicBezTo>
                  <a:pt x="6959600" y="716513"/>
                  <a:pt x="6914113" y="762000"/>
                  <a:pt x="6858003" y="762000"/>
                </a:cubicBezTo>
                <a:lnTo>
                  <a:pt x="101597" y="762000"/>
                </a:lnTo>
                <a:cubicBezTo>
                  <a:pt x="45487" y="762000"/>
                  <a:pt x="0" y="716513"/>
                  <a:pt x="0" y="660403"/>
                </a:cubicBezTo>
                <a:lnTo>
                  <a:pt x="0" y="101597"/>
                </a:lnTo>
                <a:cubicBezTo>
                  <a:pt x="0" y="45487"/>
                  <a:pt x="45487" y="0"/>
                  <a:pt x="101597" y="0"/>
                </a:cubicBezTo>
                <a:close/>
              </a:path>
            </a:pathLst>
          </a:custGeom>
          <a:solidFill>
            <a:srgbClr val="F0FDF4"/>
          </a:solidFill>
          <a:ln/>
        </p:spPr>
      </p:sp>
      <p:sp>
        <p:nvSpPr>
          <p:cNvPr id="47" name="Shape 44"/>
          <p:cNvSpPr/>
          <p:nvPr/>
        </p:nvSpPr>
        <p:spPr>
          <a:xfrm>
            <a:off x="8724900" y="7848600"/>
            <a:ext cx="177800" cy="203200"/>
          </a:xfrm>
          <a:custGeom>
            <a:avLst/>
            <a:gdLst/>
            <a:ahLst/>
            <a:cxnLst/>
            <a:rect l="l" t="t" r="r" b="b"/>
            <a:pathLst>
              <a:path w="177800" h="203200">
                <a:moveTo>
                  <a:pt x="54253" y="2342"/>
                </a:moveTo>
                <a:cubicBezTo>
                  <a:pt x="55999" y="-2857"/>
                  <a:pt x="60841" y="-6350"/>
                  <a:pt x="66318" y="-6350"/>
                </a:cubicBezTo>
                <a:lnTo>
                  <a:pt x="111522" y="-6350"/>
                </a:lnTo>
                <a:cubicBezTo>
                  <a:pt x="116999" y="-6350"/>
                  <a:pt x="121841" y="-2857"/>
                  <a:pt x="123587" y="2342"/>
                </a:cubicBezTo>
                <a:lnTo>
                  <a:pt x="127000" y="12700"/>
                </a:lnTo>
                <a:lnTo>
                  <a:pt x="165100" y="12700"/>
                </a:lnTo>
                <a:cubicBezTo>
                  <a:pt x="172125" y="12700"/>
                  <a:pt x="177800" y="18375"/>
                  <a:pt x="177800" y="25400"/>
                </a:cubicBezTo>
                <a:cubicBezTo>
                  <a:pt x="177800" y="32425"/>
                  <a:pt x="172125" y="38100"/>
                  <a:pt x="165100" y="38100"/>
                </a:cubicBezTo>
                <a:lnTo>
                  <a:pt x="12700" y="38100"/>
                </a:lnTo>
                <a:cubicBezTo>
                  <a:pt x="5675" y="38100"/>
                  <a:pt x="0" y="32425"/>
                  <a:pt x="0" y="25400"/>
                </a:cubicBezTo>
                <a:cubicBezTo>
                  <a:pt x="0" y="18375"/>
                  <a:pt x="5675" y="12700"/>
                  <a:pt x="12700" y="12700"/>
                </a:cubicBezTo>
                <a:lnTo>
                  <a:pt x="50800" y="12700"/>
                </a:lnTo>
                <a:lnTo>
                  <a:pt x="54253" y="2342"/>
                </a:lnTo>
                <a:close/>
                <a:moveTo>
                  <a:pt x="12700" y="57150"/>
                </a:moveTo>
                <a:lnTo>
                  <a:pt x="165100" y="57150"/>
                </a:lnTo>
                <a:lnTo>
                  <a:pt x="165100" y="177800"/>
                </a:lnTo>
                <a:cubicBezTo>
                  <a:pt x="165100" y="191810"/>
                  <a:pt x="153710" y="203200"/>
                  <a:pt x="139700" y="203200"/>
                </a:cubicBezTo>
                <a:lnTo>
                  <a:pt x="38100" y="203200"/>
                </a:lnTo>
                <a:cubicBezTo>
                  <a:pt x="24090" y="203200"/>
                  <a:pt x="12700" y="191810"/>
                  <a:pt x="12700" y="177800"/>
                </a:cubicBezTo>
                <a:lnTo>
                  <a:pt x="12700" y="57150"/>
                </a:lnTo>
                <a:close/>
                <a:moveTo>
                  <a:pt x="47625" y="82550"/>
                </a:moveTo>
                <a:cubicBezTo>
                  <a:pt x="42347" y="82550"/>
                  <a:pt x="38100" y="86797"/>
                  <a:pt x="38100" y="92075"/>
                </a:cubicBezTo>
                <a:lnTo>
                  <a:pt x="38100" y="168275"/>
                </a:lnTo>
                <a:cubicBezTo>
                  <a:pt x="38100" y="173553"/>
                  <a:pt x="42347" y="177800"/>
                  <a:pt x="47625" y="177800"/>
                </a:cubicBezTo>
                <a:cubicBezTo>
                  <a:pt x="52903" y="177800"/>
                  <a:pt x="57150" y="173553"/>
                  <a:pt x="57150" y="168275"/>
                </a:cubicBezTo>
                <a:lnTo>
                  <a:pt x="57150" y="92075"/>
                </a:lnTo>
                <a:cubicBezTo>
                  <a:pt x="57150" y="86797"/>
                  <a:pt x="52903" y="82550"/>
                  <a:pt x="47625" y="82550"/>
                </a:cubicBezTo>
                <a:close/>
                <a:moveTo>
                  <a:pt x="88900" y="82550"/>
                </a:moveTo>
                <a:cubicBezTo>
                  <a:pt x="83622" y="82550"/>
                  <a:pt x="79375" y="86797"/>
                  <a:pt x="79375" y="92075"/>
                </a:cubicBezTo>
                <a:lnTo>
                  <a:pt x="79375" y="168275"/>
                </a:lnTo>
                <a:cubicBezTo>
                  <a:pt x="79375" y="173553"/>
                  <a:pt x="83622" y="177800"/>
                  <a:pt x="88900" y="177800"/>
                </a:cubicBezTo>
                <a:cubicBezTo>
                  <a:pt x="94178" y="177800"/>
                  <a:pt x="98425" y="173553"/>
                  <a:pt x="98425" y="168275"/>
                </a:cubicBezTo>
                <a:lnTo>
                  <a:pt x="98425" y="92075"/>
                </a:lnTo>
                <a:cubicBezTo>
                  <a:pt x="98425" y="86797"/>
                  <a:pt x="94178" y="82550"/>
                  <a:pt x="88900" y="82550"/>
                </a:cubicBezTo>
                <a:close/>
                <a:moveTo>
                  <a:pt x="130175" y="82550"/>
                </a:moveTo>
                <a:cubicBezTo>
                  <a:pt x="124897" y="82550"/>
                  <a:pt x="120650" y="86797"/>
                  <a:pt x="120650" y="92075"/>
                </a:cubicBezTo>
                <a:lnTo>
                  <a:pt x="120650" y="168275"/>
                </a:lnTo>
                <a:cubicBezTo>
                  <a:pt x="120650" y="173553"/>
                  <a:pt x="124897" y="177800"/>
                  <a:pt x="130175" y="177800"/>
                </a:cubicBezTo>
                <a:cubicBezTo>
                  <a:pt x="135453" y="177800"/>
                  <a:pt x="139700" y="173553"/>
                  <a:pt x="139700" y="168275"/>
                </a:cubicBezTo>
                <a:lnTo>
                  <a:pt x="139700" y="92075"/>
                </a:lnTo>
                <a:cubicBezTo>
                  <a:pt x="139700" y="86797"/>
                  <a:pt x="135453" y="82550"/>
                  <a:pt x="130175" y="82550"/>
                </a:cubicBezTo>
                <a:close/>
              </a:path>
            </a:pathLst>
          </a:custGeom>
          <a:solidFill>
            <a:srgbClr val="00C950"/>
          </a:solidFill>
          <a:ln/>
        </p:spPr>
      </p:sp>
      <p:sp>
        <p:nvSpPr>
          <p:cNvPr id="48" name="Text 45"/>
          <p:cNvSpPr/>
          <p:nvPr/>
        </p:nvSpPr>
        <p:spPr>
          <a:xfrm>
            <a:off x="9093200" y="7721600"/>
            <a:ext cx="63373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00823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Chiqindi Chiqarish</a:t>
            </a:r>
            <a:endParaRPr lang="en-US" sz="1600" dirty="0"/>
          </a:p>
        </p:txBody>
      </p:sp>
      <p:sp>
        <p:nvSpPr>
          <p:cNvPr id="49" name="Text 46"/>
          <p:cNvSpPr/>
          <p:nvPr/>
        </p:nvSpPr>
        <p:spPr>
          <a:xfrm>
            <a:off x="9093200" y="7975600"/>
            <a:ext cx="63246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+32.5%</a:t>
            </a:r>
            <a:endParaRPr lang="en-US" sz="1600" dirty="0"/>
          </a:p>
        </p:txBody>
      </p:sp>
      <p:sp>
        <p:nvSpPr>
          <p:cNvPr id="50" name="Shape 47"/>
          <p:cNvSpPr/>
          <p:nvPr/>
        </p:nvSpPr>
        <p:spPr>
          <a:xfrm>
            <a:off x="8534400" y="8432800"/>
            <a:ext cx="6959600" cy="762000"/>
          </a:xfrm>
          <a:custGeom>
            <a:avLst/>
            <a:gdLst/>
            <a:ahLst/>
            <a:cxnLst/>
            <a:rect l="l" t="t" r="r" b="b"/>
            <a:pathLst>
              <a:path w="6959600" h="762000">
                <a:moveTo>
                  <a:pt x="101597" y="0"/>
                </a:moveTo>
                <a:lnTo>
                  <a:pt x="6858003" y="0"/>
                </a:lnTo>
                <a:cubicBezTo>
                  <a:pt x="6914113" y="0"/>
                  <a:pt x="6959600" y="45487"/>
                  <a:pt x="6959600" y="101597"/>
                </a:cubicBezTo>
                <a:lnTo>
                  <a:pt x="6959600" y="660403"/>
                </a:lnTo>
                <a:cubicBezTo>
                  <a:pt x="6959600" y="716513"/>
                  <a:pt x="6914113" y="762000"/>
                  <a:pt x="6858003" y="762000"/>
                </a:cubicBezTo>
                <a:lnTo>
                  <a:pt x="101597" y="762000"/>
                </a:lnTo>
                <a:cubicBezTo>
                  <a:pt x="45487" y="762000"/>
                  <a:pt x="0" y="716513"/>
                  <a:pt x="0" y="660403"/>
                </a:cubicBezTo>
                <a:lnTo>
                  <a:pt x="0" y="101597"/>
                </a:lnTo>
                <a:cubicBezTo>
                  <a:pt x="0" y="45487"/>
                  <a:pt x="45487" y="0"/>
                  <a:pt x="101597" y="0"/>
                </a:cubicBezTo>
                <a:close/>
              </a:path>
            </a:pathLst>
          </a:custGeom>
          <a:solidFill>
            <a:srgbClr val="FEFCE8"/>
          </a:solidFill>
          <a:ln/>
        </p:spPr>
      </p:sp>
      <p:sp>
        <p:nvSpPr>
          <p:cNvPr id="51" name="Shape 48"/>
          <p:cNvSpPr/>
          <p:nvPr/>
        </p:nvSpPr>
        <p:spPr>
          <a:xfrm>
            <a:off x="8724900" y="8712200"/>
            <a:ext cx="177800" cy="203200"/>
          </a:xfrm>
          <a:custGeom>
            <a:avLst/>
            <a:gdLst/>
            <a:ahLst/>
            <a:cxnLst/>
            <a:rect l="l" t="t" r="r" b="b"/>
            <a:pathLst>
              <a:path w="177800" h="203200">
                <a:moveTo>
                  <a:pt x="134461" y="-3929"/>
                </a:moveTo>
                <a:cubicBezTo>
                  <a:pt x="139184" y="-516"/>
                  <a:pt x="140930" y="5675"/>
                  <a:pt x="138787" y="11073"/>
                </a:cubicBezTo>
                <a:lnTo>
                  <a:pt x="107672" y="88900"/>
                </a:lnTo>
                <a:lnTo>
                  <a:pt x="165100" y="88900"/>
                </a:lnTo>
                <a:cubicBezTo>
                  <a:pt x="170458" y="88900"/>
                  <a:pt x="175220" y="92234"/>
                  <a:pt x="177046" y="97274"/>
                </a:cubicBezTo>
                <a:cubicBezTo>
                  <a:pt x="178872" y="102314"/>
                  <a:pt x="177324" y="107950"/>
                  <a:pt x="173236" y="111363"/>
                </a:cubicBezTo>
                <a:lnTo>
                  <a:pt x="58936" y="206613"/>
                </a:lnTo>
                <a:cubicBezTo>
                  <a:pt x="54451" y="210344"/>
                  <a:pt x="48062" y="210542"/>
                  <a:pt x="43339" y="207129"/>
                </a:cubicBezTo>
                <a:cubicBezTo>
                  <a:pt x="38616" y="203716"/>
                  <a:pt x="36870" y="197525"/>
                  <a:pt x="39013" y="192127"/>
                </a:cubicBezTo>
                <a:lnTo>
                  <a:pt x="70128" y="114300"/>
                </a:lnTo>
                <a:lnTo>
                  <a:pt x="12700" y="114300"/>
                </a:lnTo>
                <a:cubicBezTo>
                  <a:pt x="7342" y="114300"/>
                  <a:pt x="2580" y="110966"/>
                  <a:pt x="754" y="105926"/>
                </a:cubicBezTo>
                <a:cubicBezTo>
                  <a:pt x="-1072" y="100886"/>
                  <a:pt x="476" y="95250"/>
                  <a:pt x="4564" y="91837"/>
                </a:cubicBezTo>
                <a:lnTo>
                  <a:pt x="118864" y="-3413"/>
                </a:lnTo>
                <a:cubicBezTo>
                  <a:pt x="123349" y="-7144"/>
                  <a:pt x="129738" y="-7342"/>
                  <a:pt x="134461" y="-3929"/>
                </a:cubicBezTo>
                <a:close/>
              </a:path>
            </a:pathLst>
          </a:custGeom>
          <a:solidFill>
            <a:srgbClr val="F0B100"/>
          </a:solidFill>
          <a:ln/>
        </p:spPr>
      </p:sp>
      <p:sp>
        <p:nvSpPr>
          <p:cNvPr id="52" name="Text 49"/>
          <p:cNvSpPr/>
          <p:nvPr/>
        </p:nvSpPr>
        <p:spPr>
          <a:xfrm>
            <a:off x="9093200" y="8585200"/>
            <a:ext cx="63373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A65F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Elektr Energiyasi</a:t>
            </a:r>
            <a:endParaRPr lang="en-US" sz="1600" dirty="0"/>
          </a:p>
        </p:txBody>
      </p:sp>
      <p:sp>
        <p:nvSpPr>
          <p:cNvPr id="53" name="Text 50"/>
          <p:cNvSpPr/>
          <p:nvPr/>
        </p:nvSpPr>
        <p:spPr>
          <a:xfrm>
            <a:off x="9093200" y="8839200"/>
            <a:ext cx="63246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+18.8%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8000" y="508000"/>
            <a:ext cx="15468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O'zbekistonda Inflyasiya Tahlili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508000" y="1117600"/>
            <a:ext cx="1219200" cy="50800"/>
          </a:xfrm>
          <a:custGeom>
            <a:avLst/>
            <a:gdLst/>
            <a:ahLst/>
            <a:cxnLst/>
            <a:rect l="l" t="t" r="r" b="b"/>
            <a:pathLst>
              <a:path w="1219200" h="50800">
                <a:moveTo>
                  <a:pt x="0" y="0"/>
                </a:moveTo>
                <a:lnTo>
                  <a:pt x="1219200" y="0"/>
                </a:lnTo>
                <a:lnTo>
                  <a:pt x="1219200" y="50800"/>
                </a:lnTo>
                <a:lnTo>
                  <a:pt x="0" y="50800"/>
                </a:lnTo>
                <a:lnTo>
                  <a:pt x="0" y="0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4" name="Shape 2"/>
          <p:cNvSpPr/>
          <p:nvPr/>
        </p:nvSpPr>
        <p:spPr>
          <a:xfrm>
            <a:off x="514350" y="1428750"/>
            <a:ext cx="7454900" cy="6121400"/>
          </a:xfrm>
          <a:custGeom>
            <a:avLst/>
            <a:gdLst/>
            <a:ahLst/>
            <a:cxnLst/>
            <a:rect l="l" t="t" r="r" b="b"/>
            <a:pathLst>
              <a:path w="7454900" h="6121400">
                <a:moveTo>
                  <a:pt x="152423" y="0"/>
                </a:moveTo>
                <a:lnTo>
                  <a:pt x="7302477" y="0"/>
                </a:lnTo>
                <a:cubicBezTo>
                  <a:pt x="7386658" y="0"/>
                  <a:pt x="7454900" y="68242"/>
                  <a:pt x="7454900" y="152423"/>
                </a:cubicBezTo>
                <a:lnTo>
                  <a:pt x="7454900" y="5968977"/>
                </a:lnTo>
                <a:cubicBezTo>
                  <a:pt x="7454900" y="6053158"/>
                  <a:pt x="7386658" y="6121400"/>
                  <a:pt x="7302477" y="6121400"/>
                </a:cubicBezTo>
                <a:lnTo>
                  <a:pt x="152423" y="6121400"/>
                </a:lnTo>
                <a:cubicBezTo>
                  <a:pt x="68242" y="6121400"/>
                  <a:pt x="0" y="6053158"/>
                  <a:pt x="0" y="5968977"/>
                </a:cubicBezTo>
                <a:lnTo>
                  <a:pt x="0" y="152423"/>
                </a:lnTo>
                <a:cubicBezTo>
                  <a:pt x="0" y="68242"/>
                  <a:pt x="68242" y="0"/>
                  <a:pt x="152423" y="0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4700" y="1689100"/>
            <a:ext cx="70612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Inflyasiyaga Ta'sir Etuvchi Omillar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74700" y="2197100"/>
            <a:ext cx="6934200" cy="1600200"/>
          </a:xfrm>
          <a:custGeom>
            <a:avLst/>
            <a:gdLst/>
            <a:ahLst/>
            <a:cxnLst/>
            <a:rect l="l" t="t" r="r" b="b"/>
            <a:pathLst>
              <a:path w="6934200" h="1600200">
                <a:moveTo>
                  <a:pt x="101597" y="0"/>
                </a:moveTo>
                <a:lnTo>
                  <a:pt x="6832603" y="0"/>
                </a:lnTo>
                <a:cubicBezTo>
                  <a:pt x="6888714" y="0"/>
                  <a:pt x="6934200" y="45486"/>
                  <a:pt x="6934200" y="101597"/>
                </a:cubicBezTo>
                <a:lnTo>
                  <a:pt x="6934200" y="1498603"/>
                </a:lnTo>
                <a:cubicBezTo>
                  <a:pt x="6934200" y="1554714"/>
                  <a:pt x="6888714" y="1600200"/>
                  <a:pt x="6832603" y="1600200"/>
                </a:cubicBezTo>
                <a:lnTo>
                  <a:pt x="101597" y="1600200"/>
                </a:lnTo>
                <a:cubicBezTo>
                  <a:pt x="45486" y="1600200"/>
                  <a:pt x="0" y="1554714"/>
                  <a:pt x="0" y="1498603"/>
                </a:cubicBezTo>
                <a:lnTo>
                  <a:pt x="0" y="101597"/>
                </a:lnTo>
                <a:cubicBezTo>
                  <a:pt x="0" y="45524"/>
                  <a:pt x="45524" y="0"/>
                  <a:pt x="101597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7" name="Shape 5"/>
          <p:cNvSpPr/>
          <p:nvPr/>
        </p:nvSpPr>
        <p:spPr>
          <a:xfrm>
            <a:off x="977900" y="24003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8" name="Text 6"/>
          <p:cNvSpPr/>
          <p:nvPr/>
        </p:nvSpPr>
        <p:spPr>
          <a:xfrm>
            <a:off x="927100" y="2400300"/>
            <a:ext cx="609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638300" y="2501900"/>
            <a:ext cx="2019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Kommunal Xizmatlar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77900" y="3009900"/>
            <a:ext cx="6616700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Energiya narxlari erkinlashtirilishi natijasida tabiiy gaz, elektr energiyasi va suv tariflari oshdi. Bu umumiy inflyasiyaning 75.5% ini tashkil etdi.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774700" y="3943350"/>
            <a:ext cx="6934200" cy="1600200"/>
          </a:xfrm>
          <a:custGeom>
            <a:avLst/>
            <a:gdLst/>
            <a:ahLst/>
            <a:cxnLst/>
            <a:rect l="l" t="t" r="r" b="b"/>
            <a:pathLst>
              <a:path w="6934200" h="1600200">
                <a:moveTo>
                  <a:pt x="101597" y="0"/>
                </a:moveTo>
                <a:lnTo>
                  <a:pt x="6832603" y="0"/>
                </a:lnTo>
                <a:cubicBezTo>
                  <a:pt x="6888714" y="0"/>
                  <a:pt x="6934200" y="45486"/>
                  <a:pt x="6934200" y="101597"/>
                </a:cubicBezTo>
                <a:lnTo>
                  <a:pt x="6934200" y="1498603"/>
                </a:lnTo>
                <a:cubicBezTo>
                  <a:pt x="6934200" y="1554714"/>
                  <a:pt x="6888714" y="1600200"/>
                  <a:pt x="6832603" y="1600200"/>
                </a:cubicBezTo>
                <a:lnTo>
                  <a:pt x="101597" y="1600200"/>
                </a:lnTo>
                <a:cubicBezTo>
                  <a:pt x="45486" y="1600200"/>
                  <a:pt x="0" y="1554714"/>
                  <a:pt x="0" y="1498603"/>
                </a:cubicBezTo>
                <a:lnTo>
                  <a:pt x="0" y="101597"/>
                </a:lnTo>
                <a:cubicBezTo>
                  <a:pt x="0" y="45524"/>
                  <a:pt x="45524" y="0"/>
                  <a:pt x="101597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12" name="Shape 10"/>
          <p:cNvSpPr/>
          <p:nvPr/>
        </p:nvSpPr>
        <p:spPr>
          <a:xfrm>
            <a:off x="977900" y="414655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13" name="Text 11"/>
          <p:cNvSpPr/>
          <p:nvPr/>
        </p:nvSpPr>
        <p:spPr>
          <a:xfrm>
            <a:off x="927100" y="4146550"/>
            <a:ext cx="609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638300" y="4248150"/>
            <a:ext cx="1003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Transport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77900" y="4756150"/>
            <a:ext cx="6616700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Benzin narxlari oshdi (yillik +11.9%). Metan narxi 29.9% ga oshdi. Transport xizmatlari narxlari ham sezilarli darajada oshdi.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774700" y="5689600"/>
            <a:ext cx="6934200" cy="1600200"/>
          </a:xfrm>
          <a:custGeom>
            <a:avLst/>
            <a:gdLst/>
            <a:ahLst/>
            <a:cxnLst/>
            <a:rect l="l" t="t" r="r" b="b"/>
            <a:pathLst>
              <a:path w="6934200" h="1600200">
                <a:moveTo>
                  <a:pt x="101597" y="0"/>
                </a:moveTo>
                <a:lnTo>
                  <a:pt x="6832603" y="0"/>
                </a:lnTo>
                <a:cubicBezTo>
                  <a:pt x="6888714" y="0"/>
                  <a:pt x="6934200" y="45486"/>
                  <a:pt x="6934200" y="101597"/>
                </a:cubicBezTo>
                <a:lnTo>
                  <a:pt x="6934200" y="1498603"/>
                </a:lnTo>
                <a:cubicBezTo>
                  <a:pt x="6934200" y="1554714"/>
                  <a:pt x="6888714" y="1600200"/>
                  <a:pt x="6832603" y="1600200"/>
                </a:cubicBezTo>
                <a:lnTo>
                  <a:pt x="101597" y="1600200"/>
                </a:lnTo>
                <a:cubicBezTo>
                  <a:pt x="45486" y="1600200"/>
                  <a:pt x="0" y="1554714"/>
                  <a:pt x="0" y="1498603"/>
                </a:cubicBezTo>
                <a:lnTo>
                  <a:pt x="0" y="101597"/>
                </a:lnTo>
                <a:cubicBezTo>
                  <a:pt x="0" y="45524"/>
                  <a:pt x="45524" y="0"/>
                  <a:pt x="101597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17" name="Shape 15"/>
          <p:cNvSpPr/>
          <p:nvPr/>
        </p:nvSpPr>
        <p:spPr>
          <a:xfrm>
            <a:off x="977900" y="58928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18" name="Text 16"/>
          <p:cNvSpPr/>
          <p:nvPr/>
        </p:nvSpPr>
        <p:spPr>
          <a:xfrm>
            <a:off x="927100" y="5892800"/>
            <a:ext cx="609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638300" y="5994400"/>
            <a:ext cx="2336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Oziq-ovqat Mahsulotlari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77900" y="6502400"/>
            <a:ext cx="6616700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Go'sht mahsulotlari narxlari yuqori sur'atlarda o'sishda davom etmoqda (mol go'shti +25%, qo'y go'shti +26.8%).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08000" y="7753350"/>
            <a:ext cx="7467600" cy="1390650"/>
          </a:xfrm>
          <a:custGeom>
            <a:avLst/>
            <a:gdLst/>
            <a:ahLst/>
            <a:cxnLst/>
            <a:rect l="l" t="t" r="r" b="b"/>
            <a:pathLst>
              <a:path w="7467600" h="2590800">
                <a:moveTo>
                  <a:pt x="152391" y="0"/>
                </a:moveTo>
                <a:lnTo>
                  <a:pt x="7315209" y="0"/>
                </a:lnTo>
                <a:cubicBezTo>
                  <a:pt x="7399316" y="0"/>
                  <a:pt x="7467600" y="68284"/>
                  <a:pt x="7467600" y="152391"/>
                </a:cubicBezTo>
                <a:lnTo>
                  <a:pt x="7467600" y="2438409"/>
                </a:lnTo>
                <a:cubicBezTo>
                  <a:pt x="7467600" y="2522572"/>
                  <a:pt x="7399372" y="2590800"/>
                  <a:pt x="7315209" y="2590800"/>
                </a:cubicBezTo>
                <a:lnTo>
                  <a:pt x="152391" y="2590800"/>
                </a:lnTo>
                <a:cubicBezTo>
                  <a:pt x="68284" y="2590800"/>
                  <a:pt x="0" y="2522516"/>
                  <a:pt x="0" y="2438409"/>
                </a:cubicBezTo>
                <a:lnTo>
                  <a:pt x="0" y="152391"/>
                </a:lnTo>
                <a:cubicBezTo>
                  <a:pt x="0" y="68284"/>
                  <a:pt x="68284" y="0"/>
                  <a:pt x="152391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22" name="Text 20"/>
          <p:cNvSpPr/>
          <p:nvPr/>
        </p:nvSpPr>
        <p:spPr>
          <a:xfrm>
            <a:off x="762000" y="8007350"/>
            <a:ext cx="70739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Markaziy Bank Prognozi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762000" y="8515350"/>
            <a:ext cx="70485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2025-yil yakuniga umumiy inflyasiya </a:t>
            </a:r>
            <a:r>
              <a:rPr lang="en-US" sz="14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7-8 foiz</a:t>
            </a: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atrofida shakllanishi kutilmoqda. 2024-yildagi energiya narxlari erkinlashtirilishining birlamchi ta'siri tugab borishi II chorak yakunida umumiy inflyasiyaga sezilarli pasaytiruvchi ta'sirga ega bo'ladi.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8286750" y="1428750"/>
            <a:ext cx="7454900" cy="3721100"/>
          </a:xfrm>
          <a:custGeom>
            <a:avLst/>
            <a:gdLst/>
            <a:ahLst/>
            <a:cxnLst/>
            <a:rect l="l" t="t" r="r" b="b"/>
            <a:pathLst>
              <a:path w="7454900" h="3721100">
                <a:moveTo>
                  <a:pt x="152416" y="0"/>
                </a:moveTo>
                <a:lnTo>
                  <a:pt x="7302484" y="0"/>
                </a:lnTo>
                <a:cubicBezTo>
                  <a:pt x="7386661" y="0"/>
                  <a:pt x="7454900" y="68239"/>
                  <a:pt x="7454900" y="152416"/>
                </a:cubicBezTo>
                <a:lnTo>
                  <a:pt x="7454900" y="3568684"/>
                </a:lnTo>
                <a:cubicBezTo>
                  <a:pt x="7454900" y="3652861"/>
                  <a:pt x="7386661" y="3721100"/>
                  <a:pt x="7302484" y="3721100"/>
                </a:cubicBezTo>
                <a:lnTo>
                  <a:pt x="152416" y="3721100"/>
                </a:lnTo>
                <a:cubicBezTo>
                  <a:pt x="68239" y="3721100"/>
                  <a:pt x="0" y="3652861"/>
                  <a:pt x="0" y="3568684"/>
                </a:cubicBezTo>
                <a:lnTo>
                  <a:pt x="0" y="152416"/>
                </a:lnTo>
                <a:cubicBezTo>
                  <a:pt x="0" y="68295"/>
                  <a:pt x="68295" y="0"/>
                  <a:pt x="152416" y="0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8547100" y="1689100"/>
            <a:ext cx="70612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Hududlar Bo'yicha Inflyasiya (2025)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8547100" y="2197100"/>
            <a:ext cx="14097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Farg'ona viloyati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15071065" y="2197100"/>
            <a:ext cx="4953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D4AF37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8.6%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8547100" y="2501900"/>
            <a:ext cx="6934200" cy="127000"/>
          </a:xfrm>
          <a:custGeom>
            <a:avLst/>
            <a:gdLst/>
            <a:ahLst/>
            <a:cxnLst/>
            <a:rect l="l" t="t" r="r" b="b"/>
            <a:pathLst>
              <a:path w="6934200" h="127000">
                <a:moveTo>
                  <a:pt x="63500" y="0"/>
                </a:moveTo>
                <a:lnTo>
                  <a:pt x="6870700" y="0"/>
                </a:lnTo>
                <a:cubicBezTo>
                  <a:pt x="6905747" y="0"/>
                  <a:pt x="6934200" y="28453"/>
                  <a:pt x="6934200" y="63500"/>
                </a:cubicBezTo>
                <a:lnTo>
                  <a:pt x="6934200" y="63500"/>
                </a:lnTo>
                <a:cubicBezTo>
                  <a:pt x="6934200" y="98547"/>
                  <a:pt x="6905747" y="127000"/>
                  <a:pt x="6870700" y="127000"/>
                </a:cubicBezTo>
                <a:lnTo>
                  <a:pt x="63500" y="127000"/>
                </a:lnTo>
                <a:cubicBezTo>
                  <a:pt x="28453" y="127000"/>
                  <a:pt x="0" y="98547"/>
                  <a:pt x="0" y="635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E5E7EB"/>
          </a:solidFill>
          <a:ln/>
        </p:spPr>
      </p:sp>
      <p:sp>
        <p:nvSpPr>
          <p:cNvPr id="32" name="Shape 30"/>
          <p:cNvSpPr/>
          <p:nvPr/>
        </p:nvSpPr>
        <p:spPr>
          <a:xfrm>
            <a:off x="8547100" y="2501900"/>
            <a:ext cx="6934200" cy="127000"/>
          </a:xfrm>
          <a:custGeom>
            <a:avLst/>
            <a:gdLst/>
            <a:ahLst/>
            <a:cxnLst/>
            <a:rect l="l" t="t" r="r" b="b"/>
            <a:pathLst>
              <a:path w="6934200" h="127000">
                <a:moveTo>
                  <a:pt x="63500" y="0"/>
                </a:moveTo>
                <a:lnTo>
                  <a:pt x="6870700" y="0"/>
                </a:lnTo>
                <a:cubicBezTo>
                  <a:pt x="6905747" y="0"/>
                  <a:pt x="6934200" y="28453"/>
                  <a:pt x="6934200" y="63500"/>
                </a:cubicBezTo>
                <a:lnTo>
                  <a:pt x="6934200" y="63500"/>
                </a:lnTo>
                <a:cubicBezTo>
                  <a:pt x="6934200" y="98547"/>
                  <a:pt x="6905747" y="127000"/>
                  <a:pt x="6870700" y="127000"/>
                </a:cubicBezTo>
                <a:lnTo>
                  <a:pt x="63500" y="127000"/>
                </a:lnTo>
                <a:cubicBezTo>
                  <a:pt x="28453" y="127000"/>
                  <a:pt x="0" y="98547"/>
                  <a:pt x="0" y="635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33" name="Text 31"/>
          <p:cNvSpPr/>
          <p:nvPr/>
        </p:nvSpPr>
        <p:spPr>
          <a:xfrm>
            <a:off x="8547100" y="2679700"/>
            <a:ext cx="70104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6A728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Eng yuqori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8547100" y="3035300"/>
            <a:ext cx="13208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Andijon viloyati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15090842" y="3035300"/>
            <a:ext cx="4826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2E7D3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7.9%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8547100" y="3340100"/>
            <a:ext cx="6934200" cy="127000"/>
          </a:xfrm>
          <a:custGeom>
            <a:avLst/>
            <a:gdLst/>
            <a:ahLst/>
            <a:cxnLst/>
            <a:rect l="l" t="t" r="r" b="b"/>
            <a:pathLst>
              <a:path w="6934200" h="127000">
                <a:moveTo>
                  <a:pt x="63500" y="0"/>
                </a:moveTo>
                <a:lnTo>
                  <a:pt x="6870700" y="0"/>
                </a:lnTo>
                <a:cubicBezTo>
                  <a:pt x="6905747" y="0"/>
                  <a:pt x="6934200" y="28453"/>
                  <a:pt x="6934200" y="63500"/>
                </a:cubicBezTo>
                <a:lnTo>
                  <a:pt x="6934200" y="63500"/>
                </a:lnTo>
                <a:cubicBezTo>
                  <a:pt x="6934200" y="98547"/>
                  <a:pt x="6905747" y="127000"/>
                  <a:pt x="6870700" y="127000"/>
                </a:cubicBezTo>
                <a:lnTo>
                  <a:pt x="63500" y="127000"/>
                </a:lnTo>
                <a:cubicBezTo>
                  <a:pt x="28453" y="127000"/>
                  <a:pt x="0" y="98547"/>
                  <a:pt x="0" y="635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E5E7EB"/>
          </a:solidFill>
          <a:ln/>
        </p:spPr>
      </p:sp>
      <p:sp>
        <p:nvSpPr>
          <p:cNvPr id="37" name="Shape 35"/>
          <p:cNvSpPr/>
          <p:nvPr/>
        </p:nvSpPr>
        <p:spPr>
          <a:xfrm>
            <a:off x="8547100" y="3340100"/>
            <a:ext cx="6375400" cy="127000"/>
          </a:xfrm>
          <a:custGeom>
            <a:avLst/>
            <a:gdLst/>
            <a:ahLst/>
            <a:cxnLst/>
            <a:rect l="l" t="t" r="r" b="b"/>
            <a:pathLst>
              <a:path w="6375400" h="127000">
                <a:moveTo>
                  <a:pt x="63500" y="0"/>
                </a:moveTo>
                <a:lnTo>
                  <a:pt x="6311900" y="0"/>
                </a:lnTo>
                <a:cubicBezTo>
                  <a:pt x="6346947" y="0"/>
                  <a:pt x="6375400" y="28453"/>
                  <a:pt x="6375400" y="63500"/>
                </a:cubicBezTo>
                <a:lnTo>
                  <a:pt x="6375400" y="63500"/>
                </a:lnTo>
                <a:cubicBezTo>
                  <a:pt x="6375400" y="98547"/>
                  <a:pt x="6346947" y="127000"/>
                  <a:pt x="6311900" y="127000"/>
                </a:cubicBezTo>
                <a:lnTo>
                  <a:pt x="63500" y="127000"/>
                </a:lnTo>
                <a:cubicBezTo>
                  <a:pt x="28453" y="127000"/>
                  <a:pt x="0" y="98547"/>
                  <a:pt x="0" y="635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38" name="Text 36"/>
          <p:cNvSpPr/>
          <p:nvPr/>
        </p:nvSpPr>
        <p:spPr>
          <a:xfrm>
            <a:off x="8547100" y="3619500"/>
            <a:ext cx="16764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Respublika o'rtacha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15092032" y="3619500"/>
            <a:ext cx="4826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7.3%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8547100" y="3924300"/>
            <a:ext cx="6934200" cy="127000"/>
          </a:xfrm>
          <a:custGeom>
            <a:avLst/>
            <a:gdLst/>
            <a:ahLst/>
            <a:cxnLst/>
            <a:rect l="l" t="t" r="r" b="b"/>
            <a:pathLst>
              <a:path w="6934200" h="127000">
                <a:moveTo>
                  <a:pt x="63500" y="0"/>
                </a:moveTo>
                <a:lnTo>
                  <a:pt x="6870700" y="0"/>
                </a:lnTo>
                <a:cubicBezTo>
                  <a:pt x="6905747" y="0"/>
                  <a:pt x="6934200" y="28453"/>
                  <a:pt x="6934200" y="63500"/>
                </a:cubicBezTo>
                <a:lnTo>
                  <a:pt x="6934200" y="63500"/>
                </a:lnTo>
                <a:cubicBezTo>
                  <a:pt x="6934200" y="98547"/>
                  <a:pt x="6905747" y="127000"/>
                  <a:pt x="6870700" y="127000"/>
                </a:cubicBezTo>
                <a:lnTo>
                  <a:pt x="63500" y="127000"/>
                </a:lnTo>
                <a:cubicBezTo>
                  <a:pt x="28453" y="127000"/>
                  <a:pt x="0" y="98547"/>
                  <a:pt x="0" y="635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E5E7EB"/>
          </a:solidFill>
          <a:ln/>
        </p:spPr>
      </p:sp>
      <p:sp>
        <p:nvSpPr>
          <p:cNvPr id="41" name="Shape 39"/>
          <p:cNvSpPr/>
          <p:nvPr/>
        </p:nvSpPr>
        <p:spPr>
          <a:xfrm>
            <a:off x="8547100" y="3924300"/>
            <a:ext cx="5892800" cy="127000"/>
          </a:xfrm>
          <a:custGeom>
            <a:avLst/>
            <a:gdLst/>
            <a:ahLst/>
            <a:cxnLst/>
            <a:rect l="l" t="t" r="r" b="b"/>
            <a:pathLst>
              <a:path w="5892800" h="127000">
                <a:moveTo>
                  <a:pt x="63500" y="0"/>
                </a:moveTo>
                <a:lnTo>
                  <a:pt x="5829300" y="0"/>
                </a:lnTo>
                <a:cubicBezTo>
                  <a:pt x="5864347" y="0"/>
                  <a:pt x="5892800" y="28453"/>
                  <a:pt x="5892800" y="63500"/>
                </a:cubicBezTo>
                <a:lnTo>
                  <a:pt x="5892800" y="63500"/>
                </a:lnTo>
                <a:cubicBezTo>
                  <a:pt x="5892800" y="98547"/>
                  <a:pt x="5864347" y="127000"/>
                  <a:pt x="5829300" y="127000"/>
                </a:cubicBezTo>
                <a:lnTo>
                  <a:pt x="63500" y="127000"/>
                </a:lnTo>
                <a:cubicBezTo>
                  <a:pt x="28453" y="127000"/>
                  <a:pt x="0" y="98547"/>
                  <a:pt x="0" y="635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42" name="Text 40"/>
          <p:cNvSpPr/>
          <p:nvPr/>
        </p:nvSpPr>
        <p:spPr>
          <a:xfrm>
            <a:off x="8547100" y="4203700"/>
            <a:ext cx="11811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Jizzax viloyati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15126759" y="4203700"/>
            <a:ext cx="4445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2E7D3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7.1%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8547100" y="4508500"/>
            <a:ext cx="6934200" cy="127000"/>
          </a:xfrm>
          <a:custGeom>
            <a:avLst/>
            <a:gdLst/>
            <a:ahLst/>
            <a:cxnLst/>
            <a:rect l="l" t="t" r="r" b="b"/>
            <a:pathLst>
              <a:path w="6934200" h="127000">
                <a:moveTo>
                  <a:pt x="63500" y="0"/>
                </a:moveTo>
                <a:lnTo>
                  <a:pt x="6870700" y="0"/>
                </a:lnTo>
                <a:cubicBezTo>
                  <a:pt x="6905747" y="0"/>
                  <a:pt x="6934200" y="28453"/>
                  <a:pt x="6934200" y="63500"/>
                </a:cubicBezTo>
                <a:lnTo>
                  <a:pt x="6934200" y="63500"/>
                </a:lnTo>
                <a:cubicBezTo>
                  <a:pt x="6934200" y="98547"/>
                  <a:pt x="6905747" y="127000"/>
                  <a:pt x="6870700" y="127000"/>
                </a:cubicBezTo>
                <a:lnTo>
                  <a:pt x="63500" y="127000"/>
                </a:lnTo>
                <a:cubicBezTo>
                  <a:pt x="28453" y="127000"/>
                  <a:pt x="0" y="98547"/>
                  <a:pt x="0" y="635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E5E7EB"/>
          </a:solidFill>
          <a:ln/>
        </p:spPr>
      </p:sp>
      <p:sp>
        <p:nvSpPr>
          <p:cNvPr id="45" name="Shape 43"/>
          <p:cNvSpPr/>
          <p:nvPr/>
        </p:nvSpPr>
        <p:spPr>
          <a:xfrm>
            <a:off x="8547100" y="4508500"/>
            <a:ext cx="5753100" cy="127000"/>
          </a:xfrm>
          <a:custGeom>
            <a:avLst/>
            <a:gdLst/>
            <a:ahLst/>
            <a:cxnLst/>
            <a:rect l="l" t="t" r="r" b="b"/>
            <a:pathLst>
              <a:path w="5753100" h="127000">
                <a:moveTo>
                  <a:pt x="63500" y="0"/>
                </a:moveTo>
                <a:lnTo>
                  <a:pt x="5689600" y="0"/>
                </a:lnTo>
                <a:cubicBezTo>
                  <a:pt x="5724647" y="0"/>
                  <a:pt x="5753100" y="28453"/>
                  <a:pt x="5753100" y="63500"/>
                </a:cubicBezTo>
                <a:lnTo>
                  <a:pt x="5753100" y="63500"/>
                </a:lnTo>
                <a:cubicBezTo>
                  <a:pt x="5753100" y="98547"/>
                  <a:pt x="5724647" y="127000"/>
                  <a:pt x="5689600" y="127000"/>
                </a:cubicBezTo>
                <a:lnTo>
                  <a:pt x="63500" y="127000"/>
                </a:lnTo>
                <a:cubicBezTo>
                  <a:pt x="28453" y="127000"/>
                  <a:pt x="0" y="98547"/>
                  <a:pt x="0" y="635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46" name="Text 44"/>
          <p:cNvSpPr/>
          <p:nvPr/>
        </p:nvSpPr>
        <p:spPr>
          <a:xfrm>
            <a:off x="8547100" y="4686300"/>
            <a:ext cx="70104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6A728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Eng past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8286750" y="5365750"/>
            <a:ext cx="7454900" cy="3213100"/>
          </a:xfrm>
          <a:custGeom>
            <a:avLst/>
            <a:gdLst/>
            <a:ahLst/>
            <a:cxnLst/>
            <a:rect l="l" t="t" r="r" b="b"/>
            <a:pathLst>
              <a:path w="7454900" h="3213100">
                <a:moveTo>
                  <a:pt x="152397" y="0"/>
                </a:moveTo>
                <a:lnTo>
                  <a:pt x="7302503" y="0"/>
                </a:lnTo>
                <a:cubicBezTo>
                  <a:pt x="7386669" y="0"/>
                  <a:pt x="7454900" y="68231"/>
                  <a:pt x="7454900" y="152397"/>
                </a:cubicBezTo>
                <a:lnTo>
                  <a:pt x="7454900" y="3060703"/>
                </a:lnTo>
                <a:cubicBezTo>
                  <a:pt x="7454900" y="3144869"/>
                  <a:pt x="7386669" y="3213100"/>
                  <a:pt x="7302503" y="3213100"/>
                </a:cubicBezTo>
                <a:lnTo>
                  <a:pt x="152397" y="3213100"/>
                </a:lnTo>
                <a:cubicBezTo>
                  <a:pt x="68231" y="3213100"/>
                  <a:pt x="0" y="3144869"/>
                  <a:pt x="0" y="3060703"/>
                </a:cubicBezTo>
                <a:lnTo>
                  <a:pt x="0" y="152397"/>
                </a:lnTo>
                <a:cubicBezTo>
                  <a:pt x="0" y="68287"/>
                  <a:pt x="68287" y="0"/>
                  <a:pt x="152397" y="0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48" name="Text 46"/>
          <p:cNvSpPr/>
          <p:nvPr/>
        </p:nvSpPr>
        <p:spPr>
          <a:xfrm>
            <a:off x="8547100" y="5626100"/>
            <a:ext cx="70612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Bazaviy Inflyasiya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8547100" y="6134100"/>
            <a:ext cx="3365500" cy="1117600"/>
          </a:xfrm>
          <a:custGeom>
            <a:avLst/>
            <a:gdLst/>
            <a:ahLst/>
            <a:cxnLst/>
            <a:rect l="l" t="t" r="r" b="b"/>
            <a:pathLst>
              <a:path w="3365500" h="1117600">
                <a:moveTo>
                  <a:pt x="101601" y="0"/>
                </a:moveTo>
                <a:lnTo>
                  <a:pt x="3263899" y="0"/>
                </a:lnTo>
                <a:cubicBezTo>
                  <a:pt x="3320012" y="0"/>
                  <a:pt x="3365500" y="45488"/>
                  <a:pt x="3365500" y="101601"/>
                </a:cubicBezTo>
                <a:lnTo>
                  <a:pt x="3365500" y="1015999"/>
                </a:lnTo>
                <a:cubicBezTo>
                  <a:pt x="3365500" y="1072112"/>
                  <a:pt x="3320012" y="1117600"/>
                  <a:pt x="3263899" y="1117600"/>
                </a:cubicBezTo>
                <a:lnTo>
                  <a:pt x="101601" y="1117600"/>
                </a:lnTo>
                <a:cubicBezTo>
                  <a:pt x="45488" y="1117600"/>
                  <a:pt x="0" y="1072112"/>
                  <a:pt x="0" y="1015999"/>
                </a:cubicBezTo>
                <a:lnTo>
                  <a:pt x="0" y="101601"/>
                </a:lnTo>
                <a:cubicBezTo>
                  <a:pt x="0" y="45526"/>
                  <a:pt x="45526" y="0"/>
                  <a:pt x="101601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50" name="Text 48"/>
          <p:cNvSpPr/>
          <p:nvPr/>
        </p:nvSpPr>
        <p:spPr>
          <a:xfrm>
            <a:off x="8705850" y="6337300"/>
            <a:ext cx="3048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2024-yil dekabr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8674100" y="6642100"/>
            <a:ext cx="31115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1E3A5F"/>
                </a:solidFill>
                <a:latin typeface="Jersey 15" pitchFamily="34" charset="0"/>
                <a:ea typeface="Jersey 15" pitchFamily="34" charset="-122"/>
                <a:cs typeface="Jersey 15" pitchFamily="34" charset="-120"/>
              </a:rPr>
              <a:t>7.2%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12115800" y="6134100"/>
            <a:ext cx="3365500" cy="1117600"/>
          </a:xfrm>
          <a:custGeom>
            <a:avLst/>
            <a:gdLst/>
            <a:ahLst/>
            <a:cxnLst/>
            <a:rect l="l" t="t" r="r" b="b"/>
            <a:pathLst>
              <a:path w="3365500" h="1117600">
                <a:moveTo>
                  <a:pt x="101601" y="0"/>
                </a:moveTo>
                <a:lnTo>
                  <a:pt x="3263899" y="0"/>
                </a:lnTo>
                <a:cubicBezTo>
                  <a:pt x="3320012" y="0"/>
                  <a:pt x="3365500" y="45488"/>
                  <a:pt x="3365500" y="101601"/>
                </a:cubicBezTo>
                <a:lnTo>
                  <a:pt x="3365500" y="1015999"/>
                </a:lnTo>
                <a:cubicBezTo>
                  <a:pt x="3365500" y="1072112"/>
                  <a:pt x="3320012" y="1117600"/>
                  <a:pt x="3263899" y="1117600"/>
                </a:cubicBezTo>
                <a:lnTo>
                  <a:pt x="101601" y="1117600"/>
                </a:lnTo>
                <a:cubicBezTo>
                  <a:pt x="45488" y="1117600"/>
                  <a:pt x="0" y="1072112"/>
                  <a:pt x="0" y="1015999"/>
                </a:cubicBezTo>
                <a:lnTo>
                  <a:pt x="0" y="101601"/>
                </a:lnTo>
                <a:cubicBezTo>
                  <a:pt x="0" y="45526"/>
                  <a:pt x="45526" y="0"/>
                  <a:pt x="101601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53" name="Text 51"/>
          <p:cNvSpPr/>
          <p:nvPr/>
        </p:nvSpPr>
        <p:spPr>
          <a:xfrm>
            <a:off x="12274550" y="6337300"/>
            <a:ext cx="3048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2025-yil o'rtacha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12242800" y="6642100"/>
            <a:ext cx="31115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2E7D32"/>
                </a:solidFill>
                <a:latin typeface="Jersey 15" pitchFamily="34" charset="0"/>
                <a:ea typeface="Jersey 15" pitchFamily="34" charset="-122"/>
                <a:cs typeface="Jersey 15" pitchFamily="34" charset="-120"/>
              </a:rPr>
              <a:t>~6%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8547100" y="7454900"/>
            <a:ext cx="7023100" cy="863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Bazaviy inflyasiya oziq-ovqat va energiya narxlari o'zgarishini hisobga olmaganda hisoblanadi. Xizmatlar va nooziq-ovqat tovarlari bazaviy inflyasiyasi nisbatan yuqori darajada shakllanmoqda.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8000" y="508000"/>
            <a:ext cx="15468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Xulosa va Xulosalar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508000" y="1117600"/>
            <a:ext cx="1219200" cy="50800"/>
          </a:xfrm>
          <a:custGeom>
            <a:avLst/>
            <a:gdLst/>
            <a:ahLst/>
            <a:cxnLst/>
            <a:rect l="l" t="t" r="r" b="b"/>
            <a:pathLst>
              <a:path w="1219200" h="50800">
                <a:moveTo>
                  <a:pt x="0" y="0"/>
                </a:moveTo>
                <a:lnTo>
                  <a:pt x="1219200" y="0"/>
                </a:lnTo>
                <a:lnTo>
                  <a:pt x="1219200" y="50800"/>
                </a:lnTo>
                <a:lnTo>
                  <a:pt x="0" y="50800"/>
                </a:lnTo>
                <a:lnTo>
                  <a:pt x="0" y="0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4" name="Shape 2"/>
          <p:cNvSpPr/>
          <p:nvPr/>
        </p:nvSpPr>
        <p:spPr>
          <a:xfrm>
            <a:off x="508000" y="1422400"/>
            <a:ext cx="7467600" cy="3962400"/>
          </a:xfrm>
          <a:custGeom>
            <a:avLst/>
            <a:gdLst/>
            <a:ahLst/>
            <a:cxnLst/>
            <a:rect l="l" t="t" r="r" b="b"/>
            <a:pathLst>
              <a:path w="7467600" h="3962400">
                <a:moveTo>
                  <a:pt x="152394" y="0"/>
                </a:moveTo>
                <a:lnTo>
                  <a:pt x="7315206" y="0"/>
                </a:lnTo>
                <a:cubicBezTo>
                  <a:pt x="7399371" y="0"/>
                  <a:pt x="7467600" y="68229"/>
                  <a:pt x="7467600" y="152394"/>
                </a:cubicBezTo>
                <a:lnTo>
                  <a:pt x="7467600" y="3810006"/>
                </a:lnTo>
                <a:cubicBezTo>
                  <a:pt x="7467600" y="3894171"/>
                  <a:pt x="7399371" y="3962400"/>
                  <a:pt x="7315206" y="3962400"/>
                </a:cubicBezTo>
                <a:lnTo>
                  <a:pt x="152394" y="3962400"/>
                </a:lnTo>
                <a:cubicBezTo>
                  <a:pt x="68229" y="3962400"/>
                  <a:pt x="0" y="3894171"/>
                  <a:pt x="0" y="3810006"/>
                </a:cubicBezTo>
                <a:lnTo>
                  <a:pt x="0" y="152394"/>
                </a:lnTo>
                <a:cubicBezTo>
                  <a:pt x="0" y="68285"/>
                  <a:pt x="68285" y="0"/>
                  <a:pt x="152394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93750" y="1727200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31750" y="31750"/>
                </a:moveTo>
                <a:cubicBezTo>
                  <a:pt x="31750" y="22969"/>
                  <a:pt x="24656" y="15875"/>
                  <a:pt x="15875" y="15875"/>
                </a:cubicBezTo>
                <a:cubicBezTo>
                  <a:pt x="7094" y="15875"/>
                  <a:pt x="0" y="22969"/>
                  <a:pt x="0" y="31750"/>
                </a:cubicBezTo>
                <a:lnTo>
                  <a:pt x="0" y="198438"/>
                </a:lnTo>
                <a:cubicBezTo>
                  <a:pt x="0" y="220365"/>
                  <a:pt x="17760" y="238125"/>
                  <a:pt x="39688" y="238125"/>
                </a:cubicBezTo>
                <a:lnTo>
                  <a:pt x="238125" y="238125"/>
                </a:lnTo>
                <a:cubicBezTo>
                  <a:pt x="246906" y="238125"/>
                  <a:pt x="254000" y="231031"/>
                  <a:pt x="254000" y="222250"/>
                </a:cubicBezTo>
                <a:cubicBezTo>
                  <a:pt x="254000" y="213469"/>
                  <a:pt x="246906" y="206375"/>
                  <a:pt x="238125" y="206375"/>
                </a:cubicBezTo>
                <a:lnTo>
                  <a:pt x="39688" y="206375"/>
                </a:lnTo>
                <a:cubicBezTo>
                  <a:pt x="35322" y="206375"/>
                  <a:pt x="31750" y="202803"/>
                  <a:pt x="31750" y="198438"/>
                </a:cubicBezTo>
                <a:lnTo>
                  <a:pt x="31750" y="31750"/>
                </a:lnTo>
                <a:close/>
                <a:moveTo>
                  <a:pt x="233462" y="74712"/>
                </a:moveTo>
                <a:cubicBezTo>
                  <a:pt x="239663" y="68511"/>
                  <a:pt x="239663" y="58440"/>
                  <a:pt x="233462" y="52239"/>
                </a:cubicBezTo>
                <a:cubicBezTo>
                  <a:pt x="227261" y="46037"/>
                  <a:pt x="217190" y="46037"/>
                  <a:pt x="210989" y="52239"/>
                </a:cubicBezTo>
                <a:lnTo>
                  <a:pt x="158750" y="104527"/>
                </a:lnTo>
                <a:lnTo>
                  <a:pt x="130274" y="76101"/>
                </a:lnTo>
                <a:cubicBezTo>
                  <a:pt x="124073" y="69900"/>
                  <a:pt x="114002" y="69900"/>
                  <a:pt x="107801" y="76101"/>
                </a:cubicBezTo>
                <a:lnTo>
                  <a:pt x="60176" y="123726"/>
                </a:lnTo>
                <a:cubicBezTo>
                  <a:pt x="53975" y="129927"/>
                  <a:pt x="53975" y="139998"/>
                  <a:pt x="60176" y="146199"/>
                </a:cubicBezTo>
                <a:cubicBezTo>
                  <a:pt x="66377" y="152400"/>
                  <a:pt x="76448" y="152400"/>
                  <a:pt x="82649" y="146199"/>
                </a:cubicBezTo>
                <a:lnTo>
                  <a:pt x="119063" y="109786"/>
                </a:lnTo>
                <a:lnTo>
                  <a:pt x="147538" y="138261"/>
                </a:lnTo>
                <a:cubicBezTo>
                  <a:pt x="153739" y="144463"/>
                  <a:pt x="163810" y="144463"/>
                  <a:pt x="170011" y="138261"/>
                </a:cubicBezTo>
                <a:lnTo>
                  <a:pt x="233511" y="74761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6" name="Text 4"/>
          <p:cNvSpPr/>
          <p:nvPr/>
        </p:nvSpPr>
        <p:spPr>
          <a:xfrm>
            <a:off x="1079500" y="1676400"/>
            <a:ext cx="67691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Inflyasiyaning Iqtisodiyotga Ta'siri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87400" y="2235200"/>
            <a:ext cx="6934200" cy="863600"/>
          </a:xfrm>
          <a:custGeom>
            <a:avLst/>
            <a:gdLst/>
            <a:ahLst/>
            <a:cxnLst/>
            <a:rect l="l" t="t" r="r" b="b"/>
            <a:pathLst>
              <a:path w="6934200" h="863600">
                <a:moveTo>
                  <a:pt x="50800" y="0"/>
                </a:moveTo>
                <a:lnTo>
                  <a:pt x="6832597" y="0"/>
                </a:lnTo>
                <a:cubicBezTo>
                  <a:pt x="6888711" y="0"/>
                  <a:pt x="6934200" y="45489"/>
                  <a:pt x="6934200" y="101603"/>
                </a:cubicBezTo>
                <a:lnTo>
                  <a:pt x="6934200" y="761997"/>
                </a:lnTo>
                <a:cubicBezTo>
                  <a:pt x="6934200" y="818111"/>
                  <a:pt x="6888711" y="863600"/>
                  <a:pt x="6832597" y="863600"/>
                </a:cubicBezTo>
                <a:lnTo>
                  <a:pt x="50800" y="863600"/>
                </a:lnTo>
                <a:cubicBezTo>
                  <a:pt x="22763" y="863600"/>
                  <a:pt x="0" y="840837"/>
                  <a:pt x="0" y="812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EF2F2"/>
          </a:solidFill>
          <a:ln/>
        </p:spPr>
      </p:sp>
      <p:sp>
        <p:nvSpPr>
          <p:cNvPr id="8" name="Shape 6"/>
          <p:cNvSpPr/>
          <p:nvPr/>
        </p:nvSpPr>
        <p:spPr>
          <a:xfrm>
            <a:off x="787400" y="2235200"/>
            <a:ext cx="50800" cy="863600"/>
          </a:xfrm>
          <a:custGeom>
            <a:avLst/>
            <a:gdLst/>
            <a:ahLst/>
            <a:cxnLst/>
            <a:rect l="l" t="t" r="r" b="b"/>
            <a:pathLst>
              <a:path w="50800" h="863600">
                <a:moveTo>
                  <a:pt x="50800" y="0"/>
                </a:moveTo>
                <a:lnTo>
                  <a:pt x="50800" y="0"/>
                </a:lnTo>
                <a:lnTo>
                  <a:pt x="50800" y="863600"/>
                </a:lnTo>
                <a:lnTo>
                  <a:pt x="50800" y="863600"/>
                </a:lnTo>
                <a:cubicBezTo>
                  <a:pt x="22763" y="863600"/>
                  <a:pt x="0" y="840837"/>
                  <a:pt x="0" y="812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9" name="Shape 7"/>
          <p:cNvSpPr/>
          <p:nvPr/>
        </p:nvSpPr>
        <p:spPr>
          <a:xfrm>
            <a:off x="1016000" y="2438400"/>
            <a:ext cx="152400" cy="203200"/>
          </a:xfrm>
          <a:custGeom>
            <a:avLst/>
            <a:gdLst/>
            <a:ahLst/>
            <a:cxnLst/>
            <a:rect l="l" t="t" r="r" b="b"/>
            <a:pathLst>
              <a:path w="152400" h="203200">
                <a:moveTo>
                  <a:pt x="67231" y="199469"/>
                </a:moveTo>
                <a:cubicBezTo>
                  <a:pt x="72192" y="204430"/>
                  <a:pt x="80248" y="204430"/>
                  <a:pt x="85209" y="199469"/>
                </a:cubicBezTo>
                <a:lnTo>
                  <a:pt x="148709" y="135969"/>
                </a:lnTo>
                <a:cubicBezTo>
                  <a:pt x="153670" y="131008"/>
                  <a:pt x="153670" y="122952"/>
                  <a:pt x="148709" y="117991"/>
                </a:cubicBezTo>
                <a:cubicBezTo>
                  <a:pt x="143748" y="113030"/>
                  <a:pt x="135692" y="113030"/>
                  <a:pt x="130731" y="117991"/>
                </a:cubicBezTo>
                <a:lnTo>
                  <a:pt x="88900" y="159822"/>
                </a:lnTo>
                <a:lnTo>
                  <a:pt x="88900" y="12700"/>
                </a:lnTo>
                <a:cubicBezTo>
                  <a:pt x="88900" y="5675"/>
                  <a:pt x="83225" y="0"/>
                  <a:pt x="76200" y="0"/>
                </a:cubicBezTo>
                <a:cubicBezTo>
                  <a:pt x="69175" y="0"/>
                  <a:pt x="63500" y="5675"/>
                  <a:pt x="63500" y="12700"/>
                </a:cubicBezTo>
                <a:lnTo>
                  <a:pt x="63500" y="159822"/>
                </a:lnTo>
                <a:lnTo>
                  <a:pt x="21669" y="117991"/>
                </a:lnTo>
                <a:cubicBezTo>
                  <a:pt x="16708" y="113030"/>
                  <a:pt x="8652" y="113030"/>
                  <a:pt x="3691" y="117991"/>
                </a:cubicBezTo>
                <a:cubicBezTo>
                  <a:pt x="-1270" y="122952"/>
                  <a:pt x="-1270" y="131008"/>
                  <a:pt x="3691" y="135969"/>
                </a:cubicBezTo>
                <a:lnTo>
                  <a:pt x="67191" y="199469"/>
                </a:ln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10" name="Text 8"/>
          <p:cNvSpPr/>
          <p:nvPr/>
        </p:nvSpPr>
        <p:spPr>
          <a:xfrm>
            <a:off x="1371600" y="2387600"/>
            <a:ext cx="4241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C10007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Pulning Qadrsizlanishi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371600" y="2692400"/>
            <a:ext cx="42291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Real daromadlar va jamg'armalar qiymati kamayadi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787400" y="3251200"/>
            <a:ext cx="6934200" cy="863600"/>
          </a:xfrm>
          <a:custGeom>
            <a:avLst/>
            <a:gdLst/>
            <a:ahLst/>
            <a:cxnLst/>
            <a:rect l="l" t="t" r="r" b="b"/>
            <a:pathLst>
              <a:path w="6934200" h="863600">
                <a:moveTo>
                  <a:pt x="50800" y="0"/>
                </a:moveTo>
                <a:lnTo>
                  <a:pt x="6832597" y="0"/>
                </a:lnTo>
                <a:cubicBezTo>
                  <a:pt x="6888711" y="0"/>
                  <a:pt x="6934200" y="45489"/>
                  <a:pt x="6934200" y="101603"/>
                </a:cubicBezTo>
                <a:lnTo>
                  <a:pt x="6934200" y="761997"/>
                </a:lnTo>
                <a:cubicBezTo>
                  <a:pt x="6934200" y="818111"/>
                  <a:pt x="6888711" y="863600"/>
                  <a:pt x="6832597" y="863600"/>
                </a:cubicBezTo>
                <a:lnTo>
                  <a:pt x="50800" y="863600"/>
                </a:lnTo>
                <a:cubicBezTo>
                  <a:pt x="22763" y="863600"/>
                  <a:pt x="0" y="840837"/>
                  <a:pt x="0" y="812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FF7ED"/>
          </a:solidFill>
          <a:ln/>
        </p:spPr>
      </p:sp>
      <p:sp>
        <p:nvSpPr>
          <p:cNvPr id="13" name="Shape 11"/>
          <p:cNvSpPr/>
          <p:nvPr/>
        </p:nvSpPr>
        <p:spPr>
          <a:xfrm>
            <a:off x="787400" y="3251200"/>
            <a:ext cx="50800" cy="863600"/>
          </a:xfrm>
          <a:custGeom>
            <a:avLst/>
            <a:gdLst/>
            <a:ahLst/>
            <a:cxnLst/>
            <a:rect l="l" t="t" r="r" b="b"/>
            <a:pathLst>
              <a:path w="50800" h="863600">
                <a:moveTo>
                  <a:pt x="50800" y="0"/>
                </a:moveTo>
                <a:lnTo>
                  <a:pt x="50800" y="0"/>
                </a:lnTo>
                <a:lnTo>
                  <a:pt x="50800" y="863600"/>
                </a:lnTo>
                <a:lnTo>
                  <a:pt x="50800" y="863600"/>
                </a:lnTo>
                <a:cubicBezTo>
                  <a:pt x="22763" y="863600"/>
                  <a:pt x="0" y="840837"/>
                  <a:pt x="0" y="812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F6900"/>
          </a:solidFill>
          <a:ln/>
        </p:spPr>
      </p:sp>
      <p:sp>
        <p:nvSpPr>
          <p:cNvPr id="14" name="Shape 12"/>
          <p:cNvSpPr/>
          <p:nvPr/>
        </p:nvSpPr>
        <p:spPr>
          <a:xfrm>
            <a:off x="990600" y="34544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0"/>
                </a:moveTo>
                <a:cubicBezTo>
                  <a:pt x="107434" y="0"/>
                  <a:pt x="112792" y="3215"/>
                  <a:pt x="115570" y="8334"/>
                </a:cubicBezTo>
                <a:lnTo>
                  <a:pt x="201295" y="167084"/>
                </a:lnTo>
                <a:cubicBezTo>
                  <a:pt x="203954" y="172006"/>
                  <a:pt x="203835" y="177959"/>
                  <a:pt x="200978" y="182761"/>
                </a:cubicBezTo>
                <a:cubicBezTo>
                  <a:pt x="198120" y="187563"/>
                  <a:pt x="192921" y="190500"/>
                  <a:pt x="187325" y="190500"/>
                </a:cubicBezTo>
                <a:lnTo>
                  <a:pt x="15875" y="190500"/>
                </a:lnTo>
                <a:cubicBezTo>
                  <a:pt x="10279" y="190500"/>
                  <a:pt x="5120" y="187563"/>
                  <a:pt x="2223" y="182761"/>
                </a:cubicBezTo>
                <a:cubicBezTo>
                  <a:pt x="-675" y="177959"/>
                  <a:pt x="-754" y="172006"/>
                  <a:pt x="1905" y="167084"/>
                </a:cubicBezTo>
                <a:lnTo>
                  <a:pt x="87630" y="8334"/>
                </a:lnTo>
                <a:cubicBezTo>
                  <a:pt x="90408" y="3215"/>
                  <a:pt x="95766" y="0"/>
                  <a:pt x="101600" y="0"/>
                </a:cubicBezTo>
                <a:close/>
                <a:moveTo>
                  <a:pt x="101600" y="66675"/>
                </a:moveTo>
                <a:cubicBezTo>
                  <a:pt x="96322" y="66675"/>
                  <a:pt x="92075" y="70922"/>
                  <a:pt x="92075" y="76200"/>
                </a:cubicBezTo>
                <a:lnTo>
                  <a:pt x="92075" y="120650"/>
                </a:lnTo>
                <a:cubicBezTo>
                  <a:pt x="92075" y="125928"/>
                  <a:pt x="96322" y="130175"/>
                  <a:pt x="101600" y="130175"/>
                </a:cubicBezTo>
                <a:cubicBezTo>
                  <a:pt x="106878" y="130175"/>
                  <a:pt x="111125" y="125928"/>
                  <a:pt x="111125" y="120650"/>
                </a:cubicBezTo>
                <a:lnTo>
                  <a:pt x="111125" y="76200"/>
                </a:lnTo>
                <a:cubicBezTo>
                  <a:pt x="111125" y="70922"/>
                  <a:pt x="106878" y="66675"/>
                  <a:pt x="101600" y="66675"/>
                </a:cubicBezTo>
                <a:close/>
                <a:moveTo>
                  <a:pt x="112197" y="152400"/>
                </a:moveTo>
                <a:cubicBezTo>
                  <a:pt x="112438" y="148467"/>
                  <a:pt x="110476" y="144724"/>
                  <a:pt x="107104" y="142685"/>
                </a:cubicBezTo>
                <a:cubicBezTo>
                  <a:pt x="103732" y="140645"/>
                  <a:pt x="99507" y="140645"/>
                  <a:pt x="96135" y="142685"/>
                </a:cubicBezTo>
                <a:cubicBezTo>
                  <a:pt x="92764" y="144724"/>
                  <a:pt x="90802" y="148467"/>
                  <a:pt x="91043" y="152400"/>
                </a:cubicBezTo>
                <a:cubicBezTo>
                  <a:pt x="90802" y="156333"/>
                  <a:pt x="92764" y="160076"/>
                  <a:pt x="96135" y="162115"/>
                </a:cubicBezTo>
                <a:cubicBezTo>
                  <a:pt x="99507" y="164155"/>
                  <a:pt x="103732" y="164155"/>
                  <a:pt x="107104" y="162115"/>
                </a:cubicBezTo>
                <a:cubicBezTo>
                  <a:pt x="110476" y="160076"/>
                  <a:pt x="112438" y="156333"/>
                  <a:pt x="112197" y="152400"/>
                </a:cubicBezTo>
                <a:close/>
              </a:path>
            </a:pathLst>
          </a:custGeom>
          <a:solidFill>
            <a:srgbClr val="FF6900"/>
          </a:solidFill>
          <a:ln/>
        </p:spPr>
      </p:sp>
      <p:sp>
        <p:nvSpPr>
          <p:cNvPr id="15" name="Text 13"/>
          <p:cNvSpPr/>
          <p:nvPr/>
        </p:nvSpPr>
        <p:spPr>
          <a:xfrm>
            <a:off x="1371600" y="3403600"/>
            <a:ext cx="42037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CA35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Iqtisodiy Barqarorlikning Buzilishi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371600" y="3708400"/>
            <a:ext cx="4191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Rejalashtirish qiyinlashadi, investitsiyalar kamayadi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787400" y="4267200"/>
            <a:ext cx="6934200" cy="863600"/>
          </a:xfrm>
          <a:custGeom>
            <a:avLst/>
            <a:gdLst/>
            <a:ahLst/>
            <a:cxnLst/>
            <a:rect l="l" t="t" r="r" b="b"/>
            <a:pathLst>
              <a:path w="6934200" h="863600">
                <a:moveTo>
                  <a:pt x="50800" y="0"/>
                </a:moveTo>
                <a:lnTo>
                  <a:pt x="6832597" y="0"/>
                </a:lnTo>
                <a:cubicBezTo>
                  <a:pt x="6888711" y="0"/>
                  <a:pt x="6934200" y="45489"/>
                  <a:pt x="6934200" y="101603"/>
                </a:cubicBezTo>
                <a:lnTo>
                  <a:pt x="6934200" y="761997"/>
                </a:lnTo>
                <a:cubicBezTo>
                  <a:pt x="6934200" y="818111"/>
                  <a:pt x="6888711" y="863600"/>
                  <a:pt x="6832597" y="863600"/>
                </a:cubicBezTo>
                <a:lnTo>
                  <a:pt x="50800" y="863600"/>
                </a:lnTo>
                <a:cubicBezTo>
                  <a:pt x="22763" y="863600"/>
                  <a:pt x="0" y="840837"/>
                  <a:pt x="0" y="812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EFCE8"/>
          </a:solidFill>
          <a:ln/>
        </p:spPr>
      </p:sp>
      <p:sp>
        <p:nvSpPr>
          <p:cNvPr id="18" name="Shape 16"/>
          <p:cNvSpPr/>
          <p:nvPr/>
        </p:nvSpPr>
        <p:spPr>
          <a:xfrm>
            <a:off x="787400" y="4267200"/>
            <a:ext cx="50800" cy="863600"/>
          </a:xfrm>
          <a:custGeom>
            <a:avLst/>
            <a:gdLst/>
            <a:ahLst/>
            <a:cxnLst/>
            <a:rect l="l" t="t" r="r" b="b"/>
            <a:pathLst>
              <a:path w="50800" h="863600">
                <a:moveTo>
                  <a:pt x="50800" y="0"/>
                </a:moveTo>
                <a:lnTo>
                  <a:pt x="50800" y="0"/>
                </a:lnTo>
                <a:lnTo>
                  <a:pt x="50800" y="863600"/>
                </a:lnTo>
                <a:lnTo>
                  <a:pt x="50800" y="863600"/>
                </a:lnTo>
                <a:cubicBezTo>
                  <a:pt x="22763" y="863600"/>
                  <a:pt x="0" y="840837"/>
                  <a:pt x="0" y="812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0B100"/>
          </a:solidFill>
          <a:ln/>
        </p:spPr>
      </p:sp>
      <p:sp>
        <p:nvSpPr>
          <p:cNvPr id="19" name="Shape 17"/>
          <p:cNvSpPr/>
          <p:nvPr/>
        </p:nvSpPr>
        <p:spPr>
          <a:xfrm>
            <a:off x="965200" y="4470400"/>
            <a:ext cx="254000" cy="203200"/>
          </a:xfrm>
          <a:custGeom>
            <a:avLst/>
            <a:gdLst/>
            <a:ahLst/>
            <a:cxnLst/>
            <a:rect l="l" t="t" r="r" b="b"/>
            <a:pathLst>
              <a:path w="254000" h="203200">
                <a:moveTo>
                  <a:pt x="152400" y="12700"/>
                </a:moveTo>
                <a:lnTo>
                  <a:pt x="203200" y="12700"/>
                </a:lnTo>
                <a:cubicBezTo>
                  <a:pt x="210225" y="12700"/>
                  <a:pt x="215900" y="18375"/>
                  <a:pt x="215900" y="25400"/>
                </a:cubicBezTo>
                <a:cubicBezTo>
                  <a:pt x="215900" y="32425"/>
                  <a:pt x="210225" y="38100"/>
                  <a:pt x="203200" y="38100"/>
                </a:cubicBezTo>
                <a:lnTo>
                  <a:pt x="158115" y="38100"/>
                </a:lnTo>
                <a:cubicBezTo>
                  <a:pt x="156051" y="48339"/>
                  <a:pt x="149027" y="56793"/>
                  <a:pt x="139700" y="60841"/>
                </a:cubicBezTo>
                <a:lnTo>
                  <a:pt x="139700" y="177800"/>
                </a:lnTo>
                <a:lnTo>
                  <a:pt x="203200" y="177800"/>
                </a:lnTo>
                <a:cubicBezTo>
                  <a:pt x="210225" y="177800"/>
                  <a:pt x="215900" y="183475"/>
                  <a:pt x="215900" y="190500"/>
                </a:cubicBezTo>
                <a:cubicBezTo>
                  <a:pt x="215900" y="197525"/>
                  <a:pt x="210225" y="203200"/>
                  <a:pt x="203200" y="203200"/>
                </a:cubicBezTo>
                <a:lnTo>
                  <a:pt x="50800" y="203200"/>
                </a:lnTo>
                <a:cubicBezTo>
                  <a:pt x="43775" y="203200"/>
                  <a:pt x="38100" y="197525"/>
                  <a:pt x="38100" y="190500"/>
                </a:cubicBezTo>
                <a:cubicBezTo>
                  <a:pt x="38100" y="183475"/>
                  <a:pt x="43775" y="177800"/>
                  <a:pt x="50800" y="177800"/>
                </a:cubicBezTo>
                <a:lnTo>
                  <a:pt x="114300" y="177800"/>
                </a:lnTo>
                <a:lnTo>
                  <a:pt x="114300" y="60841"/>
                </a:lnTo>
                <a:cubicBezTo>
                  <a:pt x="104973" y="56753"/>
                  <a:pt x="97949" y="48300"/>
                  <a:pt x="95885" y="38100"/>
                </a:cubicBezTo>
                <a:lnTo>
                  <a:pt x="50800" y="38100"/>
                </a:lnTo>
                <a:cubicBezTo>
                  <a:pt x="43775" y="38100"/>
                  <a:pt x="38100" y="32425"/>
                  <a:pt x="38100" y="25400"/>
                </a:cubicBezTo>
                <a:cubicBezTo>
                  <a:pt x="38100" y="18375"/>
                  <a:pt x="43775" y="12700"/>
                  <a:pt x="50800" y="12700"/>
                </a:cubicBezTo>
                <a:lnTo>
                  <a:pt x="101600" y="12700"/>
                </a:lnTo>
                <a:cubicBezTo>
                  <a:pt x="107394" y="5001"/>
                  <a:pt x="116602" y="0"/>
                  <a:pt x="127000" y="0"/>
                </a:cubicBezTo>
                <a:cubicBezTo>
                  <a:pt x="137398" y="0"/>
                  <a:pt x="146606" y="5001"/>
                  <a:pt x="152400" y="12700"/>
                </a:cubicBezTo>
                <a:close/>
                <a:moveTo>
                  <a:pt x="174466" y="127000"/>
                </a:moveTo>
                <a:lnTo>
                  <a:pt x="231934" y="127000"/>
                </a:lnTo>
                <a:lnTo>
                  <a:pt x="203200" y="77708"/>
                </a:lnTo>
                <a:lnTo>
                  <a:pt x="174466" y="127000"/>
                </a:lnTo>
                <a:close/>
                <a:moveTo>
                  <a:pt x="203200" y="165100"/>
                </a:moveTo>
                <a:cubicBezTo>
                  <a:pt x="178237" y="165100"/>
                  <a:pt x="157480" y="151606"/>
                  <a:pt x="153194" y="133787"/>
                </a:cubicBezTo>
                <a:cubicBezTo>
                  <a:pt x="152162" y="129421"/>
                  <a:pt x="153591" y="124936"/>
                  <a:pt x="155853" y="121047"/>
                </a:cubicBezTo>
                <a:lnTo>
                  <a:pt x="193635" y="56277"/>
                </a:lnTo>
                <a:cubicBezTo>
                  <a:pt x="195620" y="52864"/>
                  <a:pt x="199271" y="50800"/>
                  <a:pt x="203200" y="50800"/>
                </a:cubicBezTo>
                <a:cubicBezTo>
                  <a:pt x="207129" y="50800"/>
                  <a:pt x="210780" y="52903"/>
                  <a:pt x="212765" y="56277"/>
                </a:cubicBezTo>
                <a:lnTo>
                  <a:pt x="250547" y="121047"/>
                </a:lnTo>
                <a:cubicBezTo>
                  <a:pt x="252809" y="124936"/>
                  <a:pt x="254238" y="129421"/>
                  <a:pt x="253206" y="133787"/>
                </a:cubicBezTo>
                <a:cubicBezTo>
                  <a:pt x="248920" y="151567"/>
                  <a:pt x="228163" y="165100"/>
                  <a:pt x="203200" y="165100"/>
                </a:cubicBezTo>
                <a:close/>
                <a:moveTo>
                  <a:pt x="50324" y="77708"/>
                </a:moveTo>
                <a:lnTo>
                  <a:pt x="21590" y="127000"/>
                </a:lnTo>
                <a:lnTo>
                  <a:pt x="79097" y="127000"/>
                </a:lnTo>
                <a:lnTo>
                  <a:pt x="50324" y="77708"/>
                </a:lnTo>
                <a:close/>
                <a:moveTo>
                  <a:pt x="357" y="133787"/>
                </a:moveTo>
                <a:cubicBezTo>
                  <a:pt x="-675" y="129421"/>
                  <a:pt x="754" y="124936"/>
                  <a:pt x="3016" y="121047"/>
                </a:cubicBezTo>
                <a:lnTo>
                  <a:pt x="40799" y="56277"/>
                </a:lnTo>
                <a:cubicBezTo>
                  <a:pt x="42783" y="52864"/>
                  <a:pt x="46434" y="50800"/>
                  <a:pt x="50363" y="50800"/>
                </a:cubicBezTo>
                <a:cubicBezTo>
                  <a:pt x="54293" y="50800"/>
                  <a:pt x="57944" y="52903"/>
                  <a:pt x="59928" y="56277"/>
                </a:cubicBezTo>
                <a:lnTo>
                  <a:pt x="97711" y="121047"/>
                </a:lnTo>
                <a:cubicBezTo>
                  <a:pt x="99973" y="124936"/>
                  <a:pt x="101402" y="129421"/>
                  <a:pt x="100370" y="133787"/>
                </a:cubicBezTo>
                <a:cubicBezTo>
                  <a:pt x="96083" y="151567"/>
                  <a:pt x="75327" y="165100"/>
                  <a:pt x="50363" y="165100"/>
                </a:cubicBezTo>
                <a:cubicBezTo>
                  <a:pt x="25400" y="165100"/>
                  <a:pt x="4643" y="151606"/>
                  <a:pt x="357" y="133787"/>
                </a:cubicBezTo>
                <a:close/>
              </a:path>
            </a:pathLst>
          </a:custGeom>
          <a:solidFill>
            <a:srgbClr val="D08700"/>
          </a:solidFill>
          <a:ln/>
        </p:spPr>
      </p:sp>
      <p:sp>
        <p:nvSpPr>
          <p:cNvPr id="20" name="Text 18"/>
          <p:cNvSpPr/>
          <p:nvPr/>
        </p:nvSpPr>
        <p:spPr>
          <a:xfrm>
            <a:off x="1371600" y="4419600"/>
            <a:ext cx="53086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A65F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Daromadlarni Qayta Taqsimlash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371600" y="4724400"/>
            <a:ext cx="52959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Kreditorlar, pensiya oluvchilar va ish haqi oluvchilar zarar ko'radi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08000" y="5588000"/>
            <a:ext cx="7467600" cy="2590800"/>
          </a:xfrm>
          <a:custGeom>
            <a:avLst/>
            <a:gdLst/>
            <a:ahLst/>
            <a:cxnLst/>
            <a:rect l="l" t="t" r="r" b="b"/>
            <a:pathLst>
              <a:path w="7467600" h="2590800">
                <a:moveTo>
                  <a:pt x="152391" y="0"/>
                </a:moveTo>
                <a:lnTo>
                  <a:pt x="7315209" y="0"/>
                </a:lnTo>
                <a:cubicBezTo>
                  <a:pt x="7399316" y="0"/>
                  <a:pt x="7467600" y="68284"/>
                  <a:pt x="7467600" y="152391"/>
                </a:cubicBezTo>
                <a:lnTo>
                  <a:pt x="7467600" y="2438409"/>
                </a:lnTo>
                <a:cubicBezTo>
                  <a:pt x="7467600" y="2522572"/>
                  <a:pt x="7399372" y="2590800"/>
                  <a:pt x="7315209" y="2590800"/>
                </a:cubicBezTo>
                <a:lnTo>
                  <a:pt x="152391" y="2590800"/>
                </a:lnTo>
                <a:cubicBezTo>
                  <a:pt x="68284" y="2590800"/>
                  <a:pt x="0" y="2522516"/>
                  <a:pt x="0" y="2438409"/>
                </a:cubicBezTo>
                <a:lnTo>
                  <a:pt x="0" y="152391"/>
                </a:lnTo>
                <a:cubicBezTo>
                  <a:pt x="0" y="68284"/>
                  <a:pt x="68284" y="0"/>
                  <a:pt x="152391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793750" y="5892800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127000" y="0"/>
                </a:moveTo>
                <a:cubicBezTo>
                  <a:pt x="129282" y="0"/>
                  <a:pt x="131564" y="496"/>
                  <a:pt x="133648" y="1439"/>
                </a:cubicBezTo>
                <a:lnTo>
                  <a:pt x="227112" y="41077"/>
                </a:lnTo>
                <a:cubicBezTo>
                  <a:pt x="238026" y="45690"/>
                  <a:pt x="246162" y="56455"/>
                  <a:pt x="246112" y="69453"/>
                </a:cubicBezTo>
                <a:cubicBezTo>
                  <a:pt x="245864" y="118666"/>
                  <a:pt x="225623" y="208707"/>
                  <a:pt x="140146" y="249634"/>
                </a:cubicBezTo>
                <a:cubicBezTo>
                  <a:pt x="131862" y="253603"/>
                  <a:pt x="122238" y="253603"/>
                  <a:pt x="113953" y="249634"/>
                </a:cubicBezTo>
                <a:cubicBezTo>
                  <a:pt x="28426" y="208707"/>
                  <a:pt x="8235" y="118666"/>
                  <a:pt x="7987" y="69453"/>
                </a:cubicBezTo>
                <a:cubicBezTo>
                  <a:pt x="7937" y="56455"/>
                  <a:pt x="16073" y="45690"/>
                  <a:pt x="26987" y="41077"/>
                </a:cubicBezTo>
                <a:lnTo>
                  <a:pt x="120402" y="1439"/>
                </a:lnTo>
                <a:cubicBezTo>
                  <a:pt x="122486" y="496"/>
                  <a:pt x="124718" y="0"/>
                  <a:pt x="127000" y="0"/>
                </a:cubicBezTo>
                <a:close/>
                <a:moveTo>
                  <a:pt x="127000" y="33139"/>
                </a:moveTo>
                <a:lnTo>
                  <a:pt x="127000" y="220712"/>
                </a:lnTo>
                <a:cubicBezTo>
                  <a:pt x="195461" y="187573"/>
                  <a:pt x="213866" y="114151"/>
                  <a:pt x="214313" y="70197"/>
                </a:cubicBezTo>
                <a:lnTo>
                  <a:pt x="127000" y="33189"/>
                </a:lnTo>
                <a:lnTo>
                  <a:pt x="127000" y="33189"/>
                </a:ln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24" name="Text 22"/>
          <p:cNvSpPr/>
          <p:nvPr/>
        </p:nvSpPr>
        <p:spPr>
          <a:xfrm>
            <a:off x="1079500" y="5842000"/>
            <a:ext cx="67691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Inflyasiyaga Qarshi Kurashning Ahamiyati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787400" y="64516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203200"/>
                </a:moveTo>
                <a:cubicBezTo>
                  <a:pt x="157675" y="203200"/>
                  <a:pt x="203200" y="157675"/>
                  <a:pt x="203200" y="101600"/>
                </a:cubicBezTo>
                <a:cubicBezTo>
                  <a:pt x="203200" y="45525"/>
                  <a:pt x="157675" y="0"/>
                  <a:pt x="101600" y="0"/>
                </a:cubicBezTo>
                <a:cubicBezTo>
                  <a:pt x="45525" y="0"/>
                  <a:pt x="0" y="45525"/>
                  <a:pt x="0" y="101600"/>
                </a:cubicBezTo>
                <a:cubicBezTo>
                  <a:pt x="0" y="157675"/>
                  <a:pt x="45525" y="203200"/>
                  <a:pt x="101600" y="203200"/>
                </a:cubicBezTo>
                <a:close/>
                <a:moveTo>
                  <a:pt x="135096" y="84415"/>
                </a:moveTo>
                <a:lnTo>
                  <a:pt x="103346" y="135215"/>
                </a:lnTo>
                <a:cubicBezTo>
                  <a:pt x="101679" y="137874"/>
                  <a:pt x="98822" y="139541"/>
                  <a:pt x="95687" y="139700"/>
                </a:cubicBezTo>
                <a:cubicBezTo>
                  <a:pt x="92551" y="139859"/>
                  <a:pt x="89535" y="138430"/>
                  <a:pt x="87670" y="135890"/>
                </a:cubicBezTo>
                <a:lnTo>
                  <a:pt x="68620" y="110490"/>
                </a:lnTo>
                <a:cubicBezTo>
                  <a:pt x="65445" y="106283"/>
                  <a:pt x="66318" y="100330"/>
                  <a:pt x="70525" y="97155"/>
                </a:cubicBezTo>
                <a:cubicBezTo>
                  <a:pt x="74732" y="93980"/>
                  <a:pt x="80685" y="94853"/>
                  <a:pt x="83860" y="99060"/>
                </a:cubicBezTo>
                <a:lnTo>
                  <a:pt x="94575" y="113348"/>
                </a:lnTo>
                <a:lnTo>
                  <a:pt x="118943" y="74335"/>
                </a:lnTo>
                <a:cubicBezTo>
                  <a:pt x="121722" y="69890"/>
                  <a:pt x="127595" y="68501"/>
                  <a:pt x="132080" y="71318"/>
                </a:cubicBezTo>
                <a:cubicBezTo>
                  <a:pt x="136565" y="74136"/>
                  <a:pt x="137914" y="79970"/>
                  <a:pt x="135096" y="84455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26" name="Text 24"/>
          <p:cNvSpPr/>
          <p:nvPr/>
        </p:nvSpPr>
        <p:spPr>
          <a:xfrm>
            <a:off x="1117600" y="6400800"/>
            <a:ext cx="3683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Makroiqtisodiy barqarorlikni ta'minlash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787400" y="68580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203200"/>
                </a:moveTo>
                <a:cubicBezTo>
                  <a:pt x="157675" y="203200"/>
                  <a:pt x="203200" y="157675"/>
                  <a:pt x="203200" y="101600"/>
                </a:cubicBezTo>
                <a:cubicBezTo>
                  <a:pt x="203200" y="45525"/>
                  <a:pt x="157675" y="0"/>
                  <a:pt x="101600" y="0"/>
                </a:cubicBezTo>
                <a:cubicBezTo>
                  <a:pt x="45525" y="0"/>
                  <a:pt x="0" y="45525"/>
                  <a:pt x="0" y="101600"/>
                </a:cubicBezTo>
                <a:cubicBezTo>
                  <a:pt x="0" y="157675"/>
                  <a:pt x="45525" y="203200"/>
                  <a:pt x="101600" y="203200"/>
                </a:cubicBezTo>
                <a:close/>
                <a:moveTo>
                  <a:pt x="135096" y="84415"/>
                </a:moveTo>
                <a:lnTo>
                  <a:pt x="103346" y="135215"/>
                </a:lnTo>
                <a:cubicBezTo>
                  <a:pt x="101679" y="137874"/>
                  <a:pt x="98822" y="139541"/>
                  <a:pt x="95687" y="139700"/>
                </a:cubicBezTo>
                <a:cubicBezTo>
                  <a:pt x="92551" y="139859"/>
                  <a:pt x="89535" y="138430"/>
                  <a:pt x="87670" y="135890"/>
                </a:cubicBezTo>
                <a:lnTo>
                  <a:pt x="68620" y="110490"/>
                </a:lnTo>
                <a:cubicBezTo>
                  <a:pt x="65445" y="106283"/>
                  <a:pt x="66318" y="100330"/>
                  <a:pt x="70525" y="97155"/>
                </a:cubicBezTo>
                <a:cubicBezTo>
                  <a:pt x="74732" y="93980"/>
                  <a:pt x="80685" y="94853"/>
                  <a:pt x="83860" y="99060"/>
                </a:cubicBezTo>
                <a:lnTo>
                  <a:pt x="94575" y="113348"/>
                </a:lnTo>
                <a:lnTo>
                  <a:pt x="118943" y="74335"/>
                </a:lnTo>
                <a:cubicBezTo>
                  <a:pt x="121722" y="69890"/>
                  <a:pt x="127595" y="68501"/>
                  <a:pt x="132080" y="71318"/>
                </a:cubicBezTo>
                <a:cubicBezTo>
                  <a:pt x="136565" y="74136"/>
                  <a:pt x="137914" y="79970"/>
                  <a:pt x="135096" y="84455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28" name="Text 26"/>
          <p:cNvSpPr/>
          <p:nvPr/>
        </p:nvSpPr>
        <p:spPr>
          <a:xfrm>
            <a:off x="1117600" y="6807200"/>
            <a:ext cx="3035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Aholi farovonligini saqlab qolish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787400" y="72644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203200"/>
                </a:moveTo>
                <a:cubicBezTo>
                  <a:pt x="157675" y="203200"/>
                  <a:pt x="203200" y="157675"/>
                  <a:pt x="203200" y="101600"/>
                </a:cubicBezTo>
                <a:cubicBezTo>
                  <a:pt x="203200" y="45525"/>
                  <a:pt x="157675" y="0"/>
                  <a:pt x="101600" y="0"/>
                </a:cubicBezTo>
                <a:cubicBezTo>
                  <a:pt x="45525" y="0"/>
                  <a:pt x="0" y="45525"/>
                  <a:pt x="0" y="101600"/>
                </a:cubicBezTo>
                <a:cubicBezTo>
                  <a:pt x="0" y="157675"/>
                  <a:pt x="45525" y="203200"/>
                  <a:pt x="101600" y="203200"/>
                </a:cubicBezTo>
                <a:close/>
                <a:moveTo>
                  <a:pt x="135096" y="84415"/>
                </a:moveTo>
                <a:lnTo>
                  <a:pt x="103346" y="135215"/>
                </a:lnTo>
                <a:cubicBezTo>
                  <a:pt x="101679" y="137874"/>
                  <a:pt x="98822" y="139541"/>
                  <a:pt x="95687" y="139700"/>
                </a:cubicBezTo>
                <a:cubicBezTo>
                  <a:pt x="92551" y="139859"/>
                  <a:pt x="89535" y="138430"/>
                  <a:pt x="87670" y="135890"/>
                </a:cubicBezTo>
                <a:lnTo>
                  <a:pt x="68620" y="110490"/>
                </a:lnTo>
                <a:cubicBezTo>
                  <a:pt x="65445" y="106283"/>
                  <a:pt x="66318" y="100330"/>
                  <a:pt x="70525" y="97155"/>
                </a:cubicBezTo>
                <a:cubicBezTo>
                  <a:pt x="74732" y="93980"/>
                  <a:pt x="80685" y="94853"/>
                  <a:pt x="83860" y="99060"/>
                </a:cubicBezTo>
                <a:lnTo>
                  <a:pt x="94575" y="113348"/>
                </a:lnTo>
                <a:lnTo>
                  <a:pt x="118943" y="74335"/>
                </a:lnTo>
                <a:cubicBezTo>
                  <a:pt x="121722" y="69890"/>
                  <a:pt x="127595" y="68501"/>
                  <a:pt x="132080" y="71318"/>
                </a:cubicBezTo>
                <a:cubicBezTo>
                  <a:pt x="136565" y="74136"/>
                  <a:pt x="137914" y="79970"/>
                  <a:pt x="135096" y="84455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30" name="Text 28"/>
          <p:cNvSpPr/>
          <p:nvPr/>
        </p:nvSpPr>
        <p:spPr>
          <a:xfrm>
            <a:off x="1117600" y="7213600"/>
            <a:ext cx="3175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Investitsiyalar muhitini yaxshilash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787400" y="76708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203200"/>
                </a:moveTo>
                <a:cubicBezTo>
                  <a:pt x="157675" y="203200"/>
                  <a:pt x="203200" y="157675"/>
                  <a:pt x="203200" y="101600"/>
                </a:cubicBezTo>
                <a:cubicBezTo>
                  <a:pt x="203200" y="45525"/>
                  <a:pt x="157675" y="0"/>
                  <a:pt x="101600" y="0"/>
                </a:cubicBezTo>
                <a:cubicBezTo>
                  <a:pt x="45525" y="0"/>
                  <a:pt x="0" y="45525"/>
                  <a:pt x="0" y="101600"/>
                </a:cubicBezTo>
                <a:cubicBezTo>
                  <a:pt x="0" y="157675"/>
                  <a:pt x="45525" y="203200"/>
                  <a:pt x="101600" y="203200"/>
                </a:cubicBezTo>
                <a:close/>
                <a:moveTo>
                  <a:pt x="135096" y="84415"/>
                </a:moveTo>
                <a:lnTo>
                  <a:pt x="103346" y="135215"/>
                </a:lnTo>
                <a:cubicBezTo>
                  <a:pt x="101679" y="137874"/>
                  <a:pt x="98822" y="139541"/>
                  <a:pt x="95687" y="139700"/>
                </a:cubicBezTo>
                <a:cubicBezTo>
                  <a:pt x="92551" y="139859"/>
                  <a:pt x="89535" y="138430"/>
                  <a:pt x="87670" y="135890"/>
                </a:cubicBezTo>
                <a:lnTo>
                  <a:pt x="68620" y="110490"/>
                </a:lnTo>
                <a:cubicBezTo>
                  <a:pt x="65445" y="106283"/>
                  <a:pt x="66318" y="100330"/>
                  <a:pt x="70525" y="97155"/>
                </a:cubicBezTo>
                <a:cubicBezTo>
                  <a:pt x="74732" y="93980"/>
                  <a:pt x="80685" y="94853"/>
                  <a:pt x="83860" y="99060"/>
                </a:cubicBezTo>
                <a:lnTo>
                  <a:pt x="94575" y="113348"/>
                </a:lnTo>
                <a:lnTo>
                  <a:pt x="118943" y="74335"/>
                </a:lnTo>
                <a:cubicBezTo>
                  <a:pt x="121722" y="69890"/>
                  <a:pt x="127595" y="68501"/>
                  <a:pt x="132080" y="71318"/>
                </a:cubicBezTo>
                <a:cubicBezTo>
                  <a:pt x="136565" y="74136"/>
                  <a:pt x="137914" y="79970"/>
                  <a:pt x="135096" y="84455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32" name="Text 30"/>
          <p:cNvSpPr/>
          <p:nvPr/>
        </p:nvSpPr>
        <p:spPr>
          <a:xfrm>
            <a:off x="1117600" y="7620000"/>
            <a:ext cx="3048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Iqtisodiy o'sishni rag'batlantirish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8280400" y="1422400"/>
            <a:ext cx="7467600" cy="5791200"/>
          </a:xfrm>
          <a:custGeom>
            <a:avLst/>
            <a:gdLst/>
            <a:ahLst/>
            <a:cxnLst/>
            <a:rect l="l" t="t" r="r" b="b"/>
            <a:pathLst>
              <a:path w="7467600" h="5791200">
                <a:moveTo>
                  <a:pt x="152424" y="0"/>
                </a:moveTo>
                <a:lnTo>
                  <a:pt x="7315176" y="0"/>
                </a:lnTo>
                <a:cubicBezTo>
                  <a:pt x="7399357" y="0"/>
                  <a:pt x="7467600" y="68243"/>
                  <a:pt x="7467600" y="152424"/>
                </a:cubicBezTo>
                <a:lnTo>
                  <a:pt x="7467600" y="5638776"/>
                </a:lnTo>
                <a:cubicBezTo>
                  <a:pt x="7467600" y="5722957"/>
                  <a:pt x="7399357" y="5791200"/>
                  <a:pt x="7315176" y="5791200"/>
                </a:cubicBezTo>
                <a:lnTo>
                  <a:pt x="152424" y="5791200"/>
                </a:lnTo>
                <a:cubicBezTo>
                  <a:pt x="68243" y="5791200"/>
                  <a:pt x="0" y="5722957"/>
                  <a:pt x="0" y="5638776"/>
                </a:cubicBezTo>
                <a:lnTo>
                  <a:pt x="0" y="152424"/>
                </a:lnTo>
                <a:cubicBezTo>
                  <a:pt x="0" y="68299"/>
                  <a:pt x="68299" y="0"/>
                  <a:pt x="152424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8582025" y="1727200"/>
            <a:ext cx="222250" cy="254000"/>
          </a:xfrm>
          <a:custGeom>
            <a:avLst/>
            <a:gdLst/>
            <a:ahLst/>
            <a:cxnLst/>
            <a:rect l="l" t="t" r="r" b="b"/>
            <a:pathLst>
              <a:path w="222250" h="254000">
                <a:moveTo>
                  <a:pt x="31750" y="15875"/>
                </a:moveTo>
                <a:cubicBezTo>
                  <a:pt x="31750" y="7094"/>
                  <a:pt x="24656" y="0"/>
                  <a:pt x="15875" y="0"/>
                </a:cubicBezTo>
                <a:cubicBezTo>
                  <a:pt x="7094" y="0"/>
                  <a:pt x="0" y="7094"/>
                  <a:pt x="0" y="15875"/>
                </a:cubicBezTo>
                <a:lnTo>
                  <a:pt x="0" y="238125"/>
                </a:lnTo>
                <a:cubicBezTo>
                  <a:pt x="0" y="246906"/>
                  <a:pt x="7094" y="254000"/>
                  <a:pt x="15875" y="254000"/>
                </a:cubicBezTo>
                <a:cubicBezTo>
                  <a:pt x="24656" y="254000"/>
                  <a:pt x="31750" y="246906"/>
                  <a:pt x="31750" y="238125"/>
                </a:cubicBezTo>
                <a:lnTo>
                  <a:pt x="31750" y="177800"/>
                </a:lnTo>
                <a:lnTo>
                  <a:pt x="62855" y="168473"/>
                </a:lnTo>
                <a:cubicBezTo>
                  <a:pt x="83641" y="162223"/>
                  <a:pt x="106065" y="164157"/>
                  <a:pt x="125462" y="173881"/>
                </a:cubicBezTo>
                <a:cubicBezTo>
                  <a:pt x="146645" y="184497"/>
                  <a:pt x="171351" y="185787"/>
                  <a:pt x="193526" y="177453"/>
                </a:cubicBezTo>
                <a:lnTo>
                  <a:pt x="211931" y="170557"/>
                </a:lnTo>
                <a:cubicBezTo>
                  <a:pt x="218132" y="168225"/>
                  <a:pt x="222250" y="162322"/>
                  <a:pt x="222250" y="155674"/>
                </a:cubicBezTo>
                <a:lnTo>
                  <a:pt x="222250" y="32792"/>
                </a:lnTo>
                <a:cubicBezTo>
                  <a:pt x="222250" y="21382"/>
                  <a:pt x="210245" y="13940"/>
                  <a:pt x="200025" y="19050"/>
                </a:cubicBezTo>
                <a:lnTo>
                  <a:pt x="194171" y="21977"/>
                </a:lnTo>
                <a:cubicBezTo>
                  <a:pt x="171896" y="33139"/>
                  <a:pt x="145653" y="33139"/>
                  <a:pt x="123329" y="21977"/>
                </a:cubicBezTo>
                <a:cubicBezTo>
                  <a:pt x="105271" y="12948"/>
                  <a:pt x="84485" y="11162"/>
                  <a:pt x="65187" y="16966"/>
                </a:cubicBezTo>
                <a:lnTo>
                  <a:pt x="31750" y="26988"/>
                </a:lnTo>
                <a:lnTo>
                  <a:pt x="31750" y="15875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35" name="Text 33"/>
          <p:cNvSpPr/>
          <p:nvPr/>
        </p:nvSpPr>
        <p:spPr>
          <a:xfrm>
            <a:off x="8851900" y="1676400"/>
            <a:ext cx="67691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O'zbekistonda Inflyasiyani Pasaytirish Yo'llari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8534400" y="2235200"/>
            <a:ext cx="6959600" cy="1066800"/>
          </a:xfrm>
          <a:custGeom>
            <a:avLst/>
            <a:gdLst/>
            <a:ahLst/>
            <a:cxnLst/>
            <a:rect l="l" t="t" r="r" b="b"/>
            <a:pathLst>
              <a:path w="6959600" h="1066800">
                <a:moveTo>
                  <a:pt x="101602" y="0"/>
                </a:moveTo>
                <a:lnTo>
                  <a:pt x="6857998" y="0"/>
                </a:lnTo>
                <a:cubicBezTo>
                  <a:pt x="6914111" y="0"/>
                  <a:pt x="6959600" y="45489"/>
                  <a:pt x="6959600" y="101602"/>
                </a:cubicBezTo>
                <a:lnTo>
                  <a:pt x="6959600" y="965198"/>
                </a:lnTo>
                <a:cubicBezTo>
                  <a:pt x="6959600" y="1021311"/>
                  <a:pt x="6914111" y="1066800"/>
                  <a:pt x="6857998" y="1066800"/>
                </a:cubicBezTo>
                <a:lnTo>
                  <a:pt x="101602" y="1066800"/>
                </a:lnTo>
                <a:cubicBezTo>
                  <a:pt x="45489" y="1066800"/>
                  <a:pt x="0" y="1021311"/>
                  <a:pt x="0" y="9651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37" name="Shape 35"/>
          <p:cNvSpPr/>
          <p:nvPr/>
        </p:nvSpPr>
        <p:spPr>
          <a:xfrm>
            <a:off x="8686800" y="23876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203200" y="0"/>
                </a:lnTo>
                <a:cubicBezTo>
                  <a:pt x="315349" y="0"/>
                  <a:pt x="406400" y="91051"/>
                  <a:pt x="406400" y="203200"/>
                </a:cubicBezTo>
                <a:lnTo>
                  <a:pt x="406400" y="203200"/>
                </a:lnTo>
                <a:cubicBezTo>
                  <a:pt x="406400" y="315349"/>
                  <a:pt x="315349" y="406400"/>
                  <a:pt x="203200" y="406400"/>
                </a:cubicBezTo>
                <a:lnTo>
                  <a:pt x="203200" y="406400"/>
                </a:lnTo>
                <a:cubicBezTo>
                  <a:pt x="91051" y="406400"/>
                  <a:pt x="0" y="315349"/>
                  <a:pt x="0" y="203200"/>
                </a:cubicBezTo>
                <a:lnTo>
                  <a:pt x="0" y="203200"/>
                </a:lnTo>
                <a:cubicBezTo>
                  <a:pt x="0" y="91051"/>
                  <a:pt x="91051" y="0"/>
                  <a:pt x="203200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38" name="Text 36"/>
          <p:cNvSpPr/>
          <p:nvPr/>
        </p:nvSpPr>
        <p:spPr>
          <a:xfrm>
            <a:off x="8642350" y="2387600"/>
            <a:ext cx="4953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9194800" y="2438400"/>
            <a:ext cx="18161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Pul-Kredit Siyosati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8686800" y="2895600"/>
            <a:ext cx="67437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Markaziy bank tomonidan qat'iy pul-kredit sharoitlarini saqlab qolish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8534400" y="3454400"/>
            <a:ext cx="6959600" cy="1066800"/>
          </a:xfrm>
          <a:custGeom>
            <a:avLst/>
            <a:gdLst/>
            <a:ahLst/>
            <a:cxnLst/>
            <a:rect l="l" t="t" r="r" b="b"/>
            <a:pathLst>
              <a:path w="6959600" h="1066800">
                <a:moveTo>
                  <a:pt x="101602" y="0"/>
                </a:moveTo>
                <a:lnTo>
                  <a:pt x="6857998" y="0"/>
                </a:lnTo>
                <a:cubicBezTo>
                  <a:pt x="6914111" y="0"/>
                  <a:pt x="6959600" y="45489"/>
                  <a:pt x="6959600" y="101602"/>
                </a:cubicBezTo>
                <a:lnTo>
                  <a:pt x="6959600" y="965198"/>
                </a:lnTo>
                <a:cubicBezTo>
                  <a:pt x="6959600" y="1021311"/>
                  <a:pt x="6914111" y="1066800"/>
                  <a:pt x="6857998" y="1066800"/>
                </a:cubicBezTo>
                <a:lnTo>
                  <a:pt x="101602" y="1066800"/>
                </a:lnTo>
                <a:cubicBezTo>
                  <a:pt x="45489" y="1066800"/>
                  <a:pt x="0" y="1021311"/>
                  <a:pt x="0" y="9651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42" name="Shape 40"/>
          <p:cNvSpPr/>
          <p:nvPr/>
        </p:nvSpPr>
        <p:spPr>
          <a:xfrm>
            <a:off x="8686800" y="36068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203200" y="0"/>
                </a:lnTo>
                <a:cubicBezTo>
                  <a:pt x="315349" y="0"/>
                  <a:pt x="406400" y="91051"/>
                  <a:pt x="406400" y="203200"/>
                </a:cubicBezTo>
                <a:lnTo>
                  <a:pt x="406400" y="203200"/>
                </a:lnTo>
                <a:cubicBezTo>
                  <a:pt x="406400" y="315349"/>
                  <a:pt x="315349" y="406400"/>
                  <a:pt x="203200" y="406400"/>
                </a:cubicBezTo>
                <a:lnTo>
                  <a:pt x="203200" y="406400"/>
                </a:lnTo>
                <a:cubicBezTo>
                  <a:pt x="91051" y="406400"/>
                  <a:pt x="0" y="315349"/>
                  <a:pt x="0" y="203200"/>
                </a:cubicBezTo>
                <a:lnTo>
                  <a:pt x="0" y="203200"/>
                </a:lnTo>
                <a:cubicBezTo>
                  <a:pt x="0" y="91051"/>
                  <a:pt x="91051" y="0"/>
                  <a:pt x="203200" y="0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43" name="Text 41"/>
          <p:cNvSpPr/>
          <p:nvPr/>
        </p:nvSpPr>
        <p:spPr>
          <a:xfrm>
            <a:off x="8642350" y="3606800"/>
            <a:ext cx="4953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9194800" y="3657600"/>
            <a:ext cx="13462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Fiskal Siyosat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8686800" y="4114800"/>
            <a:ext cx="67437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Davlat byudjeti taqchilligini nazorat qilish va samarali soliq siyosati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8534400" y="4673600"/>
            <a:ext cx="6959600" cy="1066800"/>
          </a:xfrm>
          <a:custGeom>
            <a:avLst/>
            <a:gdLst/>
            <a:ahLst/>
            <a:cxnLst/>
            <a:rect l="l" t="t" r="r" b="b"/>
            <a:pathLst>
              <a:path w="6959600" h="1066800">
                <a:moveTo>
                  <a:pt x="101602" y="0"/>
                </a:moveTo>
                <a:lnTo>
                  <a:pt x="6857998" y="0"/>
                </a:lnTo>
                <a:cubicBezTo>
                  <a:pt x="6914111" y="0"/>
                  <a:pt x="6959600" y="45489"/>
                  <a:pt x="6959600" y="101602"/>
                </a:cubicBezTo>
                <a:lnTo>
                  <a:pt x="6959600" y="965198"/>
                </a:lnTo>
                <a:cubicBezTo>
                  <a:pt x="6959600" y="1021311"/>
                  <a:pt x="6914111" y="1066800"/>
                  <a:pt x="6857998" y="1066800"/>
                </a:cubicBezTo>
                <a:lnTo>
                  <a:pt x="101602" y="1066800"/>
                </a:lnTo>
                <a:cubicBezTo>
                  <a:pt x="45489" y="1066800"/>
                  <a:pt x="0" y="1021311"/>
                  <a:pt x="0" y="9651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47" name="Shape 45"/>
          <p:cNvSpPr/>
          <p:nvPr/>
        </p:nvSpPr>
        <p:spPr>
          <a:xfrm>
            <a:off x="8686800" y="48260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203200" y="0"/>
                </a:lnTo>
                <a:cubicBezTo>
                  <a:pt x="315349" y="0"/>
                  <a:pt x="406400" y="91051"/>
                  <a:pt x="406400" y="203200"/>
                </a:cubicBezTo>
                <a:lnTo>
                  <a:pt x="406400" y="203200"/>
                </a:lnTo>
                <a:cubicBezTo>
                  <a:pt x="406400" y="315349"/>
                  <a:pt x="315349" y="406400"/>
                  <a:pt x="203200" y="406400"/>
                </a:cubicBezTo>
                <a:lnTo>
                  <a:pt x="203200" y="406400"/>
                </a:lnTo>
                <a:cubicBezTo>
                  <a:pt x="91051" y="406400"/>
                  <a:pt x="0" y="315349"/>
                  <a:pt x="0" y="203200"/>
                </a:cubicBezTo>
                <a:lnTo>
                  <a:pt x="0" y="203200"/>
                </a:lnTo>
                <a:cubicBezTo>
                  <a:pt x="0" y="91051"/>
                  <a:pt x="91051" y="0"/>
                  <a:pt x="203200" y="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48" name="Text 46"/>
          <p:cNvSpPr/>
          <p:nvPr/>
        </p:nvSpPr>
        <p:spPr>
          <a:xfrm>
            <a:off x="8642350" y="4826000"/>
            <a:ext cx="4953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9194800" y="4876800"/>
            <a:ext cx="15875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Taklifni Oshirish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8686800" y="5334000"/>
            <a:ext cx="67437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Ishlab chiqarish samaradorligini oshirish va raqobatni kuchaytirish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8534400" y="5892800"/>
            <a:ext cx="6959600" cy="1066800"/>
          </a:xfrm>
          <a:custGeom>
            <a:avLst/>
            <a:gdLst/>
            <a:ahLst/>
            <a:cxnLst/>
            <a:rect l="l" t="t" r="r" b="b"/>
            <a:pathLst>
              <a:path w="6959600" h="1066800">
                <a:moveTo>
                  <a:pt x="101602" y="0"/>
                </a:moveTo>
                <a:lnTo>
                  <a:pt x="6857998" y="0"/>
                </a:lnTo>
                <a:cubicBezTo>
                  <a:pt x="6914111" y="0"/>
                  <a:pt x="6959600" y="45489"/>
                  <a:pt x="6959600" y="101602"/>
                </a:cubicBezTo>
                <a:lnTo>
                  <a:pt x="6959600" y="965198"/>
                </a:lnTo>
                <a:cubicBezTo>
                  <a:pt x="6959600" y="1021311"/>
                  <a:pt x="6914111" y="1066800"/>
                  <a:pt x="6857998" y="1066800"/>
                </a:cubicBezTo>
                <a:lnTo>
                  <a:pt x="101602" y="1066800"/>
                </a:lnTo>
                <a:cubicBezTo>
                  <a:pt x="45489" y="1066800"/>
                  <a:pt x="0" y="1021311"/>
                  <a:pt x="0" y="9651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52" name="Shape 50"/>
          <p:cNvSpPr/>
          <p:nvPr/>
        </p:nvSpPr>
        <p:spPr>
          <a:xfrm>
            <a:off x="8686800" y="6045200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406400" h="406400">
                <a:moveTo>
                  <a:pt x="203200" y="0"/>
                </a:moveTo>
                <a:lnTo>
                  <a:pt x="203200" y="0"/>
                </a:lnTo>
                <a:cubicBezTo>
                  <a:pt x="315349" y="0"/>
                  <a:pt x="406400" y="91051"/>
                  <a:pt x="406400" y="203200"/>
                </a:cubicBezTo>
                <a:lnTo>
                  <a:pt x="406400" y="203200"/>
                </a:lnTo>
                <a:cubicBezTo>
                  <a:pt x="406400" y="315349"/>
                  <a:pt x="315349" y="406400"/>
                  <a:pt x="203200" y="406400"/>
                </a:cubicBezTo>
                <a:lnTo>
                  <a:pt x="203200" y="406400"/>
                </a:lnTo>
                <a:cubicBezTo>
                  <a:pt x="91051" y="406400"/>
                  <a:pt x="0" y="315349"/>
                  <a:pt x="0" y="203200"/>
                </a:cubicBezTo>
                <a:lnTo>
                  <a:pt x="0" y="203200"/>
                </a:lnTo>
                <a:cubicBezTo>
                  <a:pt x="0" y="91051"/>
                  <a:pt x="91051" y="0"/>
                  <a:pt x="203200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53" name="Text 51"/>
          <p:cNvSpPr/>
          <p:nvPr/>
        </p:nvSpPr>
        <p:spPr>
          <a:xfrm>
            <a:off x="8642350" y="6045200"/>
            <a:ext cx="4953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4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9194800" y="6096000"/>
            <a:ext cx="4051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Inflyasiyani Import Qilishga Yo'l Qo'ymaslik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8686800" y="6553200"/>
            <a:ext cx="67437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Valyuta kursini barqaror saqlash va import narxlarni nazorat qilish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E3A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62" r="62"/>
          <a:stretch/>
        </p:blipFill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7518400" y="1498600"/>
            <a:ext cx="1219200" cy="1219200"/>
          </a:xfrm>
          <a:custGeom>
            <a:avLst/>
            <a:gdLst/>
            <a:ahLst/>
            <a:cxnLst/>
            <a:rect l="l" t="t" r="r" b="b"/>
            <a:pathLst>
              <a:path w="1219200" h="1219200">
                <a:moveTo>
                  <a:pt x="609600" y="1219200"/>
                </a:moveTo>
                <a:cubicBezTo>
                  <a:pt x="946047" y="1219200"/>
                  <a:pt x="1219200" y="946047"/>
                  <a:pt x="1219200" y="609600"/>
                </a:cubicBezTo>
                <a:cubicBezTo>
                  <a:pt x="1219200" y="273153"/>
                  <a:pt x="946047" y="0"/>
                  <a:pt x="609600" y="0"/>
                </a:cubicBezTo>
                <a:cubicBezTo>
                  <a:pt x="273153" y="0"/>
                  <a:pt x="0" y="273153"/>
                  <a:pt x="0" y="609600"/>
                </a:cubicBezTo>
                <a:cubicBezTo>
                  <a:pt x="0" y="946047"/>
                  <a:pt x="273153" y="1219200"/>
                  <a:pt x="609600" y="1219200"/>
                </a:cubicBezTo>
                <a:close/>
                <a:moveTo>
                  <a:pt x="810578" y="506492"/>
                </a:moveTo>
                <a:lnTo>
                  <a:pt x="620077" y="811292"/>
                </a:lnTo>
                <a:cubicBezTo>
                  <a:pt x="610076" y="827246"/>
                  <a:pt x="592931" y="837247"/>
                  <a:pt x="574119" y="838200"/>
                </a:cubicBezTo>
                <a:cubicBezTo>
                  <a:pt x="555307" y="839153"/>
                  <a:pt x="537210" y="830580"/>
                  <a:pt x="526018" y="815340"/>
                </a:cubicBezTo>
                <a:lnTo>
                  <a:pt x="411718" y="662940"/>
                </a:lnTo>
                <a:cubicBezTo>
                  <a:pt x="392668" y="637699"/>
                  <a:pt x="397907" y="601980"/>
                  <a:pt x="423148" y="582930"/>
                </a:cubicBezTo>
                <a:cubicBezTo>
                  <a:pt x="448389" y="563880"/>
                  <a:pt x="484108" y="569119"/>
                  <a:pt x="503158" y="594360"/>
                </a:cubicBezTo>
                <a:lnTo>
                  <a:pt x="567452" y="680085"/>
                </a:lnTo>
                <a:lnTo>
                  <a:pt x="713661" y="446008"/>
                </a:lnTo>
                <a:cubicBezTo>
                  <a:pt x="730329" y="419338"/>
                  <a:pt x="765572" y="411004"/>
                  <a:pt x="792480" y="427911"/>
                </a:cubicBezTo>
                <a:cubicBezTo>
                  <a:pt x="819388" y="444818"/>
                  <a:pt x="827484" y="479822"/>
                  <a:pt x="810578" y="50673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4" name="Text 1"/>
          <p:cNvSpPr/>
          <p:nvPr/>
        </p:nvSpPr>
        <p:spPr>
          <a:xfrm>
            <a:off x="6501078" y="3429000"/>
            <a:ext cx="32512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60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Rahmat!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7315200" y="4495800"/>
            <a:ext cx="1625600" cy="50800"/>
          </a:xfrm>
          <a:custGeom>
            <a:avLst/>
            <a:gdLst/>
            <a:ahLst/>
            <a:cxnLst/>
            <a:rect l="l" t="t" r="r" b="b"/>
            <a:pathLst>
              <a:path w="1625600" h="50800">
                <a:moveTo>
                  <a:pt x="0" y="0"/>
                </a:moveTo>
                <a:lnTo>
                  <a:pt x="1625600" y="0"/>
                </a:lnTo>
                <a:lnTo>
                  <a:pt x="1625600" y="50800"/>
                </a:lnTo>
                <a:lnTo>
                  <a:pt x="0" y="50800"/>
                </a:lnTo>
                <a:lnTo>
                  <a:pt x="0" y="0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7" name="Shape 4"/>
          <p:cNvSpPr/>
          <p:nvPr/>
        </p:nvSpPr>
        <p:spPr>
          <a:xfrm>
            <a:off x="5527873" y="60198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9050" y="25400"/>
                </a:moveTo>
                <a:cubicBezTo>
                  <a:pt x="8533" y="25400"/>
                  <a:pt x="0" y="33933"/>
                  <a:pt x="0" y="44450"/>
                </a:cubicBezTo>
                <a:cubicBezTo>
                  <a:pt x="0" y="50443"/>
                  <a:pt x="2818" y="56078"/>
                  <a:pt x="7620" y="59690"/>
                </a:cubicBezTo>
                <a:lnTo>
                  <a:pt x="90170" y="121603"/>
                </a:lnTo>
                <a:cubicBezTo>
                  <a:pt x="96957" y="126683"/>
                  <a:pt x="106243" y="126683"/>
                  <a:pt x="113030" y="121603"/>
                </a:cubicBezTo>
                <a:lnTo>
                  <a:pt x="195580" y="59690"/>
                </a:lnTo>
                <a:cubicBezTo>
                  <a:pt x="200382" y="56078"/>
                  <a:pt x="203200" y="50443"/>
                  <a:pt x="203200" y="44450"/>
                </a:cubicBezTo>
                <a:cubicBezTo>
                  <a:pt x="203200" y="33933"/>
                  <a:pt x="194667" y="25400"/>
                  <a:pt x="184150" y="25400"/>
                </a:cubicBezTo>
                <a:lnTo>
                  <a:pt x="19050" y="25400"/>
                </a:lnTo>
                <a:close/>
                <a:moveTo>
                  <a:pt x="0" y="77788"/>
                </a:moveTo>
                <a:lnTo>
                  <a:pt x="0" y="152400"/>
                </a:lnTo>
                <a:cubicBezTo>
                  <a:pt x="0" y="166410"/>
                  <a:pt x="11390" y="177800"/>
                  <a:pt x="25400" y="177800"/>
                </a:cubicBezTo>
                <a:lnTo>
                  <a:pt x="177800" y="177800"/>
                </a:lnTo>
                <a:cubicBezTo>
                  <a:pt x="191810" y="177800"/>
                  <a:pt x="203200" y="166410"/>
                  <a:pt x="203200" y="152400"/>
                </a:cubicBezTo>
                <a:lnTo>
                  <a:pt x="203200" y="77788"/>
                </a:lnTo>
                <a:lnTo>
                  <a:pt x="124460" y="136843"/>
                </a:lnTo>
                <a:cubicBezTo>
                  <a:pt x="110927" y="147003"/>
                  <a:pt x="92273" y="147003"/>
                  <a:pt x="78740" y="136843"/>
                </a:cubicBezTo>
                <a:lnTo>
                  <a:pt x="0" y="77788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8" name="Text 5"/>
          <p:cNvSpPr/>
          <p:nvPr/>
        </p:nvSpPr>
        <p:spPr>
          <a:xfrm>
            <a:off x="5807273" y="5969000"/>
            <a:ext cx="37592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99A1A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 va Inflyasiyaga Qarshi Siyosat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9957991" y="6019800"/>
            <a:ext cx="177800" cy="203200"/>
          </a:xfrm>
          <a:custGeom>
            <a:avLst/>
            <a:gdLst/>
            <a:ahLst/>
            <a:cxnLst/>
            <a:rect l="l" t="t" r="r" b="b"/>
            <a:pathLst>
              <a:path w="177800" h="203200">
                <a:moveTo>
                  <a:pt x="50800" y="0"/>
                </a:moveTo>
                <a:cubicBezTo>
                  <a:pt x="57825" y="0"/>
                  <a:pt x="63500" y="5675"/>
                  <a:pt x="63500" y="12700"/>
                </a:cubicBezTo>
                <a:lnTo>
                  <a:pt x="63500" y="25400"/>
                </a:lnTo>
                <a:lnTo>
                  <a:pt x="114300" y="25400"/>
                </a:lnTo>
                <a:lnTo>
                  <a:pt x="114300" y="12700"/>
                </a:lnTo>
                <a:cubicBezTo>
                  <a:pt x="114300" y="5675"/>
                  <a:pt x="119975" y="0"/>
                  <a:pt x="127000" y="0"/>
                </a:cubicBezTo>
                <a:cubicBezTo>
                  <a:pt x="134025" y="0"/>
                  <a:pt x="139700" y="5675"/>
                  <a:pt x="139700" y="12700"/>
                </a:cubicBezTo>
                <a:lnTo>
                  <a:pt x="139700" y="25400"/>
                </a:lnTo>
                <a:lnTo>
                  <a:pt x="152400" y="25400"/>
                </a:lnTo>
                <a:cubicBezTo>
                  <a:pt x="166410" y="25400"/>
                  <a:pt x="177800" y="36790"/>
                  <a:pt x="177800" y="50800"/>
                </a:cubicBezTo>
                <a:lnTo>
                  <a:pt x="177800" y="165100"/>
                </a:lnTo>
                <a:cubicBezTo>
                  <a:pt x="177800" y="179110"/>
                  <a:pt x="166410" y="190500"/>
                  <a:pt x="152400" y="190500"/>
                </a:cubicBezTo>
                <a:lnTo>
                  <a:pt x="25400" y="190500"/>
                </a:lnTo>
                <a:cubicBezTo>
                  <a:pt x="11390" y="190500"/>
                  <a:pt x="0" y="179110"/>
                  <a:pt x="0" y="165100"/>
                </a:cubicBezTo>
                <a:lnTo>
                  <a:pt x="0" y="50800"/>
                </a:lnTo>
                <a:cubicBezTo>
                  <a:pt x="0" y="36790"/>
                  <a:pt x="11390" y="25400"/>
                  <a:pt x="25400" y="25400"/>
                </a:cubicBezTo>
                <a:lnTo>
                  <a:pt x="38100" y="25400"/>
                </a:lnTo>
                <a:lnTo>
                  <a:pt x="38100" y="12700"/>
                </a:lnTo>
                <a:cubicBezTo>
                  <a:pt x="38100" y="5675"/>
                  <a:pt x="43775" y="0"/>
                  <a:pt x="50800" y="0"/>
                </a:cubicBezTo>
                <a:close/>
                <a:moveTo>
                  <a:pt x="25400" y="95250"/>
                </a:moveTo>
                <a:lnTo>
                  <a:pt x="25400" y="107950"/>
                </a:lnTo>
                <a:cubicBezTo>
                  <a:pt x="25400" y="111443"/>
                  <a:pt x="28258" y="114300"/>
                  <a:pt x="31750" y="114300"/>
                </a:cubicBezTo>
                <a:lnTo>
                  <a:pt x="44450" y="114300"/>
                </a:lnTo>
                <a:cubicBezTo>
                  <a:pt x="47943" y="114300"/>
                  <a:pt x="50800" y="111443"/>
                  <a:pt x="50800" y="107950"/>
                </a:cubicBezTo>
                <a:lnTo>
                  <a:pt x="50800" y="95250"/>
                </a:lnTo>
                <a:cubicBezTo>
                  <a:pt x="50800" y="91757"/>
                  <a:pt x="47943" y="88900"/>
                  <a:pt x="44450" y="88900"/>
                </a:cubicBezTo>
                <a:lnTo>
                  <a:pt x="31750" y="88900"/>
                </a:lnTo>
                <a:cubicBezTo>
                  <a:pt x="28258" y="88900"/>
                  <a:pt x="25400" y="91757"/>
                  <a:pt x="25400" y="95250"/>
                </a:cubicBezTo>
                <a:close/>
                <a:moveTo>
                  <a:pt x="76200" y="95250"/>
                </a:moveTo>
                <a:lnTo>
                  <a:pt x="76200" y="107950"/>
                </a:lnTo>
                <a:cubicBezTo>
                  <a:pt x="76200" y="111443"/>
                  <a:pt x="79058" y="114300"/>
                  <a:pt x="82550" y="114300"/>
                </a:cubicBezTo>
                <a:lnTo>
                  <a:pt x="95250" y="114300"/>
                </a:lnTo>
                <a:cubicBezTo>
                  <a:pt x="98743" y="114300"/>
                  <a:pt x="101600" y="111443"/>
                  <a:pt x="101600" y="107950"/>
                </a:cubicBezTo>
                <a:lnTo>
                  <a:pt x="101600" y="95250"/>
                </a:lnTo>
                <a:cubicBezTo>
                  <a:pt x="101600" y="91757"/>
                  <a:pt x="98743" y="88900"/>
                  <a:pt x="95250" y="88900"/>
                </a:cubicBezTo>
                <a:lnTo>
                  <a:pt x="82550" y="88900"/>
                </a:lnTo>
                <a:cubicBezTo>
                  <a:pt x="79058" y="88900"/>
                  <a:pt x="76200" y="91757"/>
                  <a:pt x="76200" y="95250"/>
                </a:cubicBezTo>
                <a:close/>
                <a:moveTo>
                  <a:pt x="133350" y="88900"/>
                </a:moveTo>
                <a:cubicBezTo>
                  <a:pt x="129858" y="88900"/>
                  <a:pt x="127000" y="91757"/>
                  <a:pt x="127000" y="95250"/>
                </a:cubicBezTo>
                <a:lnTo>
                  <a:pt x="127000" y="107950"/>
                </a:lnTo>
                <a:cubicBezTo>
                  <a:pt x="127000" y="111443"/>
                  <a:pt x="129858" y="114300"/>
                  <a:pt x="133350" y="114300"/>
                </a:cubicBezTo>
                <a:lnTo>
                  <a:pt x="146050" y="114300"/>
                </a:lnTo>
                <a:cubicBezTo>
                  <a:pt x="149543" y="114300"/>
                  <a:pt x="152400" y="111443"/>
                  <a:pt x="152400" y="107950"/>
                </a:cubicBezTo>
                <a:lnTo>
                  <a:pt x="152400" y="95250"/>
                </a:lnTo>
                <a:cubicBezTo>
                  <a:pt x="152400" y="91757"/>
                  <a:pt x="149543" y="88900"/>
                  <a:pt x="146050" y="88900"/>
                </a:cubicBezTo>
                <a:lnTo>
                  <a:pt x="133350" y="88900"/>
                </a:lnTo>
                <a:close/>
                <a:moveTo>
                  <a:pt x="25400" y="146050"/>
                </a:moveTo>
                <a:lnTo>
                  <a:pt x="25400" y="158750"/>
                </a:lnTo>
                <a:cubicBezTo>
                  <a:pt x="25400" y="162243"/>
                  <a:pt x="28258" y="165100"/>
                  <a:pt x="31750" y="165100"/>
                </a:cubicBezTo>
                <a:lnTo>
                  <a:pt x="44450" y="165100"/>
                </a:lnTo>
                <a:cubicBezTo>
                  <a:pt x="47943" y="165100"/>
                  <a:pt x="50800" y="162243"/>
                  <a:pt x="50800" y="158750"/>
                </a:cubicBezTo>
                <a:lnTo>
                  <a:pt x="50800" y="146050"/>
                </a:lnTo>
                <a:cubicBezTo>
                  <a:pt x="50800" y="142558"/>
                  <a:pt x="47943" y="139700"/>
                  <a:pt x="44450" y="139700"/>
                </a:cubicBezTo>
                <a:lnTo>
                  <a:pt x="31750" y="139700"/>
                </a:lnTo>
                <a:cubicBezTo>
                  <a:pt x="28258" y="139700"/>
                  <a:pt x="25400" y="142558"/>
                  <a:pt x="25400" y="146050"/>
                </a:cubicBezTo>
                <a:close/>
                <a:moveTo>
                  <a:pt x="82550" y="139700"/>
                </a:moveTo>
                <a:cubicBezTo>
                  <a:pt x="79058" y="139700"/>
                  <a:pt x="76200" y="142558"/>
                  <a:pt x="76200" y="146050"/>
                </a:cubicBezTo>
                <a:lnTo>
                  <a:pt x="76200" y="158750"/>
                </a:lnTo>
                <a:cubicBezTo>
                  <a:pt x="76200" y="162243"/>
                  <a:pt x="79058" y="165100"/>
                  <a:pt x="82550" y="165100"/>
                </a:cubicBezTo>
                <a:lnTo>
                  <a:pt x="95250" y="165100"/>
                </a:lnTo>
                <a:cubicBezTo>
                  <a:pt x="98743" y="165100"/>
                  <a:pt x="101600" y="162243"/>
                  <a:pt x="101600" y="158750"/>
                </a:cubicBezTo>
                <a:lnTo>
                  <a:pt x="101600" y="146050"/>
                </a:lnTo>
                <a:cubicBezTo>
                  <a:pt x="101600" y="142558"/>
                  <a:pt x="98743" y="139700"/>
                  <a:pt x="95250" y="139700"/>
                </a:cubicBezTo>
                <a:lnTo>
                  <a:pt x="82550" y="139700"/>
                </a:lnTo>
                <a:close/>
                <a:moveTo>
                  <a:pt x="127000" y="146050"/>
                </a:moveTo>
                <a:lnTo>
                  <a:pt x="127000" y="158750"/>
                </a:lnTo>
                <a:cubicBezTo>
                  <a:pt x="127000" y="162243"/>
                  <a:pt x="129858" y="165100"/>
                  <a:pt x="133350" y="165100"/>
                </a:cubicBezTo>
                <a:lnTo>
                  <a:pt x="146050" y="165100"/>
                </a:lnTo>
                <a:cubicBezTo>
                  <a:pt x="149543" y="165100"/>
                  <a:pt x="152400" y="162243"/>
                  <a:pt x="152400" y="158750"/>
                </a:cubicBezTo>
                <a:lnTo>
                  <a:pt x="152400" y="146050"/>
                </a:lnTo>
                <a:cubicBezTo>
                  <a:pt x="152400" y="142558"/>
                  <a:pt x="149543" y="139700"/>
                  <a:pt x="146050" y="139700"/>
                </a:cubicBezTo>
                <a:lnTo>
                  <a:pt x="133350" y="139700"/>
                </a:lnTo>
                <a:cubicBezTo>
                  <a:pt x="129858" y="139700"/>
                  <a:pt x="127000" y="142558"/>
                  <a:pt x="127000" y="14605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10" name="Text 7"/>
          <p:cNvSpPr/>
          <p:nvPr/>
        </p:nvSpPr>
        <p:spPr>
          <a:xfrm>
            <a:off x="10224691" y="5969000"/>
            <a:ext cx="5842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dirty="0">
                <a:solidFill>
                  <a:srgbClr val="99A1A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2026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3889706" y="6883400"/>
            <a:ext cx="8470900" cy="762000"/>
          </a:xfrm>
          <a:custGeom>
            <a:avLst/>
            <a:gdLst/>
            <a:ahLst/>
            <a:cxnLst/>
            <a:rect l="l" t="t" r="r" b="b"/>
            <a:pathLst>
              <a:path w="8470900" h="762000">
                <a:moveTo>
                  <a:pt x="152400" y="0"/>
                </a:moveTo>
                <a:lnTo>
                  <a:pt x="8318500" y="0"/>
                </a:lnTo>
                <a:cubicBezTo>
                  <a:pt x="8402612" y="0"/>
                  <a:pt x="8470900" y="68288"/>
                  <a:pt x="8470900" y="152400"/>
                </a:cubicBezTo>
                <a:lnTo>
                  <a:pt x="8470900" y="609600"/>
                </a:lnTo>
                <a:cubicBezTo>
                  <a:pt x="8470900" y="693712"/>
                  <a:pt x="8402612" y="762000"/>
                  <a:pt x="8318500" y="762000"/>
                </a:cubicBezTo>
                <a:lnTo>
                  <a:pt x="152400" y="762000"/>
                </a:lnTo>
                <a:cubicBezTo>
                  <a:pt x="68288" y="762000"/>
                  <a:pt x="0" y="693712"/>
                  <a:pt x="0" y="6096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4342143" y="7158571"/>
            <a:ext cx="200025" cy="228600"/>
          </a:xfrm>
          <a:custGeom>
            <a:avLst/>
            <a:gdLst/>
            <a:ahLst/>
            <a:cxnLst/>
            <a:rect l="l" t="t" r="r" b="b"/>
            <a:pathLst>
              <a:path w="200025" h="228600">
                <a:moveTo>
                  <a:pt x="0" y="96441"/>
                </a:moveTo>
                <a:cubicBezTo>
                  <a:pt x="0" y="66839"/>
                  <a:pt x="23976" y="42863"/>
                  <a:pt x="53578" y="42863"/>
                </a:cubicBezTo>
                <a:lnTo>
                  <a:pt x="57150" y="42863"/>
                </a:lnTo>
                <a:cubicBezTo>
                  <a:pt x="65053" y="42863"/>
                  <a:pt x="71438" y="49247"/>
                  <a:pt x="71438" y="57150"/>
                </a:cubicBezTo>
                <a:cubicBezTo>
                  <a:pt x="71438" y="65053"/>
                  <a:pt x="65053" y="71438"/>
                  <a:pt x="57150" y="71438"/>
                </a:cubicBezTo>
                <a:lnTo>
                  <a:pt x="53578" y="71438"/>
                </a:lnTo>
                <a:cubicBezTo>
                  <a:pt x="39782" y="71438"/>
                  <a:pt x="28575" y="82644"/>
                  <a:pt x="28575" y="96441"/>
                </a:cubicBezTo>
                <a:lnTo>
                  <a:pt x="28575" y="100013"/>
                </a:lnTo>
                <a:lnTo>
                  <a:pt x="57150" y="100013"/>
                </a:lnTo>
                <a:cubicBezTo>
                  <a:pt x="72911" y="100013"/>
                  <a:pt x="85725" y="112827"/>
                  <a:pt x="85725" y="128588"/>
                </a:cubicBezTo>
                <a:lnTo>
                  <a:pt x="85725" y="157163"/>
                </a:lnTo>
                <a:cubicBezTo>
                  <a:pt x="85725" y="172923"/>
                  <a:pt x="72911" y="185738"/>
                  <a:pt x="57150" y="185738"/>
                </a:cubicBezTo>
                <a:lnTo>
                  <a:pt x="28575" y="185738"/>
                </a:lnTo>
                <a:cubicBezTo>
                  <a:pt x="12814" y="185738"/>
                  <a:pt x="0" y="172923"/>
                  <a:pt x="0" y="157163"/>
                </a:cubicBezTo>
                <a:lnTo>
                  <a:pt x="0" y="96441"/>
                </a:lnTo>
                <a:close/>
                <a:moveTo>
                  <a:pt x="114300" y="96441"/>
                </a:moveTo>
                <a:cubicBezTo>
                  <a:pt x="114300" y="66839"/>
                  <a:pt x="138276" y="42863"/>
                  <a:pt x="167878" y="42863"/>
                </a:cubicBezTo>
                <a:lnTo>
                  <a:pt x="171450" y="42863"/>
                </a:lnTo>
                <a:cubicBezTo>
                  <a:pt x="179353" y="42863"/>
                  <a:pt x="185738" y="49247"/>
                  <a:pt x="185738" y="57150"/>
                </a:cubicBezTo>
                <a:cubicBezTo>
                  <a:pt x="185738" y="65053"/>
                  <a:pt x="179353" y="71438"/>
                  <a:pt x="171450" y="71438"/>
                </a:cubicBezTo>
                <a:lnTo>
                  <a:pt x="167878" y="71438"/>
                </a:lnTo>
                <a:cubicBezTo>
                  <a:pt x="154082" y="71438"/>
                  <a:pt x="142875" y="82644"/>
                  <a:pt x="142875" y="96441"/>
                </a:cubicBezTo>
                <a:lnTo>
                  <a:pt x="142875" y="100013"/>
                </a:lnTo>
                <a:lnTo>
                  <a:pt x="171450" y="100013"/>
                </a:lnTo>
                <a:cubicBezTo>
                  <a:pt x="187211" y="100013"/>
                  <a:pt x="200025" y="112827"/>
                  <a:pt x="200025" y="128588"/>
                </a:cubicBezTo>
                <a:lnTo>
                  <a:pt x="200025" y="157163"/>
                </a:lnTo>
                <a:cubicBezTo>
                  <a:pt x="200025" y="172923"/>
                  <a:pt x="187211" y="185738"/>
                  <a:pt x="171450" y="185738"/>
                </a:cubicBezTo>
                <a:lnTo>
                  <a:pt x="142875" y="185738"/>
                </a:lnTo>
                <a:cubicBezTo>
                  <a:pt x="127114" y="185738"/>
                  <a:pt x="114300" y="172923"/>
                  <a:pt x="114300" y="157163"/>
                </a:cubicBezTo>
                <a:lnTo>
                  <a:pt x="114300" y="96441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13" name="Text 10"/>
          <p:cNvSpPr/>
          <p:nvPr/>
        </p:nvSpPr>
        <p:spPr>
          <a:xfrm>
            <a:off x="4632656" y="7086600"/>
            <a:ext cx="73787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Makroiqtisodiy barqarorlik - milliy iqtisodiyotning asosiy maqsadi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8000" y="508000"/>
            <a:ext cx="15468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Mundarija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508000" y="1117600"/>
            <a:ext cx="1219200" cy="50800"/>
          </a:xfrm>
          <a:custGeom>
            <a:avLst/>
            <a:gdLst/>
            <a:ahLst/>
            <a:cxnLst/>
            <a:rect l="l" t="t" r="r" b="b"/>
            <a:pathLst>
              <a:path w="1219200" h="50800">
                <a:moveTo>
                  <a:pt x="0" y="0"/>
                </a:moveTo>
                <a:lnTo>
                  <a:pt x="1219200" y="0"/>
                </a:lnTo>
                <a:lnTo>
                  <a:pt x="1219200" y="50800"/>
                </a:lnTo>
                <a:lnTo>
                  <a:pt x="0" y="50800"/>
                </a:lnTo>
                <a:lnTo>
                  <a:pt x="0" y="0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4" name="Shape 2"/>
          <p:cNvSpPr/>
          <p:nvPr/>
        </p:nvSpPr>
        <p:spPr>
          <a:xfrm>
            <a:off x="533400" y="1574800"/>
            <a:ext cx="7442200" cy="1371600"/>
          </a:xfrm>
          <a:custGeom>
            <a:avLst/>
            <a:gdLst/>
            <a:ahLst/>
            <a:cxnLst/>
            <a:rect l="l" t="t" r="r" b="b"/>
            <a:pathLst>
              <a:path w="7442200" h="1371600">
                <a:moveTo>
                  <a:pt x="50800" y="0"/>
                </a:moveTo>
                <a:lnTo>
                  <a:pt x="7289802" y="0"/>
                </a:lnTo>
                <a:cubicBezTo>
                  <a:pt x="7373969" y="0"/>
                  <a:pt x="7442200" y="68231"/>
                  <a:pt x="7442200" y="152398"/>
                </a:cubicBezTo>
                <a:lnTo>
                  <a:pt x="7442200" y="1219202"/>
                </a:lnTo>
                <a:cubicBezTo>
                  <a:pt x="7442200" y="1303369"/>
                  <a:pt x="7373969" y="1371600"/>
                  <a:pt x="7289802" y="1371600"/>
                </a:cubicBezTo>
                <a:lnTo>
                  <a:pt x="50800" y="1371600"/>
                </a:lnTo>
                <a:cubicBezTo>
                  <a:pt x="22763" y="1371600"/>
                  <a:pt x="0" y="1348837"/>
                  <a:pt x="0" y="1320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33400" y="1574800"/>
            <a:ext cx="50800" cy="1371600"/>
          </a:xfrm>
          <a:custGeom>
            <a:avLst/>
            <a:gdLst/>
            <a:ahLst/>
            <a:cxnLst/>
            <a:rect l="l" t="t" r="r" b="b"/>
            <a:pathLst>
              <a:path w="50800" h="1371600">
                <a:moveTo>
                  <a:pt x="50800" y="0"/>
                </a:moveTo>
                <a:lnTo>
                  <a:pt x="50800" y="0"/>
                </a:lnTo>
                <a:lnTo>
                  <a:pt x="50800" y="1371600"/>
                </a:lnTo>
                <a:lnTo>
                  <a:pt x="50800" y="1371600"/>
                </a:lnTo>
                <a:cubicBezTo>
                  <a:pt x="22763" y="1371600"/>
                  <a:pt x="0" y="1348837"/>
                  <a:pt x="0" y="1320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6" name="Shape 4"/>
          <p:cNvSpPr/>
          <p:nvPr/>
        </p:nvSpPr>
        <p:spPr>
          <a:xfrm>
            <a:off x="863600" y="18796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101602" y="0"/>
                </a:moveTo>
                <a:lnTo>
                  <a:pt x="507998" y="0"/>
                </a:lnTo>
                <a:cubicBezTo>
                  <a:pt x="564111" y="0"/>
                  <a:pt x="609600" y="45489"/>
                  <a:pt x="609600" y="101602"/>
                </a:cubicBezTo>
                <a:lnTo>
                  <a:pt x="609600" y="507998"/>
                </a:lnTo>
                <a:cubicBezTo>
                  <a:pt x="609600" y="564111"/>
                  <a:pt x="564111" y="609600"/>
                  <a:pt x="507998" y="609600"/>
                </a:cubicBezTo>
                <a:lnTo>
                  <a:pt x="101602" y="609600"/>
                </a:lnTo>
                <a:cubicBezTo>
                  <a:pt x="45489" y="609600"/>
                  <a:pt x="0" y="564111"/>
                  <a:pt x="0" y="5079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7" name="Text 5"/>
          <p:cNvSpPr/>
          <p:nvPr/>
        </p:nvSpPr>
        <p:spPr>
          <a:xfrm>
            <a:off x="800100" y="1879600"/>
            <a:ext cx="7366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676400" y="1879600"/>
            <a:ext cx="36449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Inflyasiyaning Mohiyati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676400" y="2336800"/>
            <a:ext cx="36195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Ta'rifi, kelib chiqishi va asosiy belgilari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8305800" y="1574800"/>
            <a:ext cx="7442200" cy="1371600"/>
          </a:xfrm>
          <a:custGeom>
            <a:avLst/>
            <a:gdLst/>
            <a:ahLst/>
            <a:cxnLst/>
            <a:rect l="l" t="t" r="r" b="b"/>
            <a:pathLst>
              <a:path w="7442200" h="1371600">
                <a:moveTo>
                  <a:pt x="50800" y="0"/>
                </a:moveTo>
                <a:lnTo>
                  <a:pt x="7289802" y="0"/>
                </a:lnTo>
                <a:cubicBezTo>
                  <a:pt x="7373969" y="0"/>
                  <a:pt x="7442200" y="68231"/>
                  <a:pt x="7442200" y="152398"/>
                </a:cubicBezTo>
                <a:lnTo>
                  <a:pt x="7442200" y="1219202"/>
                </a:lnTo>
                <a:cubicBezTo>
                  <a:pt x="7442200" y="1303369"/>
                  <a:pt x="7373969" y="1371600"/>
                  <a:pt x="7289802" y="1371600"/>
                </a:cubicBezTo>
                <a:lnTo>
                  <a:pt x="50800" y="1371600"/>
                </a:lnTo>
                <a:cubicBezTo>
                  <a:pt x="22763" y="1371600"/>
                  <a:pt x="0" y="1348837"/>
                  <a:pt x="0" y="1320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8305800" y="1574800"/>
            <a:ext cx="50800" cy="1371600"/>
          </a:xfrm>
          <a:custGeom>
            <a:avLst/>
            <a:gdLst/>
            <a:ahLst/>
            <a:cxnLst/>
            <a:rect l="l" t="t" r="r" b="b"/>
            <a:pathLst>
              <a:path w="50800" h="1371600">
                <a:moveTo>
                  <a:pt x="50800" y="0"/>
                </a:moveTo>
                <a:lnTo>
                  <a:pt x="50800" y="0"/>
                </a:lnTo>
                <a:lnTo>
                  <a:pt x="50800" y="1371600"/>
                </a:lnTo>
                <a:lnTo>
                  <a:pt x="50800" y="1371600"/>
                </a:lnTo>
                <a:cubicBezTo>
                  <a:pt x="22763" y="1371600"/>
                  <a:pt x="0" y="1348837"/>
                  <a:pt x="0" y="1320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12" name="Shape 10"/>
          <p:cNvSpPr/>
          <p:nvPr/>
        </p:nvSpPr>
        <p:spPr>
          <a:xfrm>
            <a:off x="8636000" y="18796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101602" y="0"/>
                </a:moveTo>
                <a:lnTo>
                  <a:pt x="507998" y="0"/>
                </a:lnTo>
                <a:cubicBezTo>
                  <a:pt x="564111" y="0"/>
                  <a:pt x="609600" y="45489"/>
                  <a:pt x="609600" y="101602"/>
                </a:cubicBezTo>
                <a:lnTo>
                  <a:pt x="609600" y="507998"/>
                </a:lnTo>
                <a:cubicBezTo>
                  <a:pt x="609600" y="564111"/>
                  <a:pt x="564111" y="609600"/>
                  <a:pt x="507998" y="609600"/>
                </a:cubicBezTo>
                <a:lnTo>
                  <a:pt x="101602" y="609600"/>
                </a:lnTo>
                <a:cubicBezTo>
                  <a:pt x="45489" y="609600"/>
                  <a:pt x="0" y="564111"/>
                  <a:pt x="0" y="5079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13" name="Text 11"/>
          <p:cNvSpPr/>
          <p:nvPr/>
        </p:nvSpPr>
        <p:spPr>
          <a:xfrm>
            <a:off x="8572500" y="1879600"/>
            <a:ext cx="7366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9448800" y="1879600"/>
            <a:ext cx="35814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Hisoblash Usullari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448800" y="2336800"/>
            <a:ext cx="3556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Baho indekslari va 70-miqdor qoidasi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33400" y="3251200"/>
            <a:ext cx="7442200" cy="1371600"/>
          </a:xfrm>
          <a:custGeom>
            <a:avLst/>
            <a:gdLst/>
            <a:ahLst/>
            <a:cxnLst/>
            <a:rect l="l" t="t" r="r" b="b"/>
            <a:pathLst>
              <a:path w="7442200" h="1371600">
                <a:moveTo>
                  <a:pt x="50800" y="0"/>
                </a:moveTo>
                <a:lnTo>
                  <a:pt x="7289802" y="0"/>
                </a:lnTo>
                <a:cubicBezTo>
                  <a:pt x="7373969" y="0"/>
                  <a:pt x="7442200" y="68231"/>
                  <a:pt x="7442200" y="152398"/>
                </a:cubicBezTo>
                <a:lnTo>
                  <a:pt x="7442200" y="1219202"/>
                </a:lnTo>
                <a:cubicBezTo>
                  <a:pt x="7442200" y="1303369"/>
                  <a:pt x="7373969" y="1371600"/>
                  <a:pt x="7289802" y="1371600"/>
                </a:cubicBezTo>
                <a:lnTo>
                  <a:pt x="50800" y="1371600"/>
                </a:lnTo>
                <a:cubicBezTo>
                  <a:pt x="22763" y="1371600"/>
                  <a:pt x="0" y="1348837"/>
                  <a:pt x="0" y="1320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533400" y="3251200"/>
            <a:ext cx="50800" cy="1371600"/>
          </a:xfrm>
          <a:custGeom>
            <a:avLst/>
            <a:gdLst/>
            <a:ahLst/>
            <a:cxnLst/>
            <a:rect l="l" t="t" r="r" b="b"/>
            <a:pathLst>
              <a:path w="50800" h="1371600">
                <a:moveTo>
                  <a:pt x="50800" y="0"/>
                </a:moveTo>
                <a:lnTo>
                  <a:pt x="50800" y="0"/>
                </a:lnTo>
                <a:lnTo>
                  <a:pt x="50800" y="1371600"/>
                </a:lnTo>
                <a:lnTo>
                  <a:pt x="50800" y="1371600"/>
                </a:lnTo>
                <a:cubicBezTo>
                  <a:pt x="22763" y="1371600"/>
                  <a:pt x="0" y="1348837"/>
                  <a:pt x="0" y="1320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18" name="Shape 16"/>
          <p:cNvSpPr/>
          <p:nvPr/>
        </p:nvSpPr>
        <p:spPr>
          <a:xfrm>
            <a:off x="863600" y="35560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101602" y="0"/>
                </a:moveTo>
                <a:lnTo>
                  <a:pt x="507998" y="0"/>
                </a:lnTo>
                <a:cubicBezTo>
                  <a:pt x="564111" y="0"/>
                  <a:pt x="609600" y="45489"/>
                  <a:pt x="609600" y="101602"/>
                </a:cubicBezTo>
                <a:lnTo>
                  <a:pt x="609600" y="507998"/>
                </a:lnTo>
                <a:cubicBezTo>
                  <a:pt x="609600" y="564111"/>
                  <a:pt x="564111" y="609600"/>
                  <a:pt x="507998" y="609600"/>
                </a:cubicBezTo>
                <a:lnTo>
                  <a:pt x="101602" y="609600"/>
                </a:lnTo>
                <a:cubicBezTo>
                  <a:pt x="45489" y="609600"/>
                  <a:pt x="0" y="564111"/>
                  <a:pt x="0" y="5079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19" name="Text 17"/>
          <p:cNvSpPr/>
          <p:nvPr/>
        </p:nvSpPr>
        <p:spPr>
          <a:xfrm>
            <a:off x="800100" y="3556000"/>
            <a:ext cx="7366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676400" y="3556000"/>
            <a:ext cx="28575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 Turlari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676400" y="4013200"/>
            <a:ext cx="28321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Talab, taklif va giperinflyasiya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8305800" y="3251200"/>
            <a:ext cx="7442200" cy="1371600"/>
          </a:xfrm>
          <a:custGeom>
            <a:avLst/>
            <a:gdLst/>
            <a:ahLst/>
            <a:cxnLst/>
            <a:rect l="l" t="t" r="r" b="b"/>
            <a:pathLst>
              <a:path w="7442200" h="1371600">
                <a:moveTo>
                  <a:pt x="50800" y="0"/>
                </a:moveTo>
                <a:lnTo>
                  <a:pt x="7289802" y="0"/>
                </a:lnTo>
                <a:cubicBezTo>
                  <a:pt x="7373969" y="0"/>
                  <a:pt x="7442200" y="68231"/>
                  <a:pt x="7442200" y="152398"/>
                </a:cubicBezTo>
                <a:lnTo>
                  <a:pt x="7442200" y="1219202"/>
                </a:lnTo>
                <a:cubicBezTo>
                  <a:pt x="7442200" y="1303369"/>
                  <a:pt x="7373969" y="1371600"/>
                  <a:pt x="7289802" y="1371600"/>
                </a:cubicBezTo>
                <a:lnTo>
                  <a:pt x="50800" y="1371600"/>
                </a:lnTo>
                <a:cubicBezTo>
                  <a:pt x="22763" y="1371600"/>
                  <a:pt x="0" y="1348837"/>
                  <a:pt x="0" y="1320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8305800" y="3251200"/>
            <a:ext cx="50800" cy="1371600"/>
          </a:xfrm>
          <a:custGeom>
            <a:avLst/>
            <a:gdLst/>
            <a:ahLst/>
            <a:cxnLst/>
            <a:rect l="l" t="t" r="r" b="b"/>
            <a:pathLst>
              <a:path w="50800" h="1371600">
                <a:moveTo>
                  <a:pt x="50800" y="0"/>
                </a:moveTo>
                <a:lnTo>
                  <a:pt x="50800" y="0"/>
                </a:lnTo>
                <a:lnTo>
                  <a:pt x="50800" y="1371600"/>
                </a:lnTo>
                <a:lnTo>
                  <a:pt x="50800" y="1371600"/>
                </a:lnTo>
                <a:cubicBezTo>
                  <a:pt x="22763" y="1371600"/>
                  <a:pt x="0" y="1348837"/>
                  <a:pt x="0" y="1320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24" name="Shape 22"/>
          <p:cNvSpPr/>
          <p:nvPr/>
        </p:nvSpPr>
        <p:spPr>
          <a:xfrm>
            <a:off x="8636000" y="35560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101602" y="0"/>
                </a:moveTo>
                <a:lnTo>
                  <a:pt x="507998" y="0"/>
                </a:lnTo>
                <a:cubicBezTo>
                  <a:pt x="564111" y="0"/>
                  <a:pt x="609600" y="45489"/>
                  <a:pt x="609600" y="101602"/>
                </a:cubicBezTo>
                <a:lnTo>
                  <a:pt x="609600" y="507998"/>
                </a:lnTo>
                <a:cubicBezTo>
                  <a:pt x="609600" y="564111"/>
                  <a:pt x="564111" y="609600"/>
                  <a:pt x="507998" y="609600"/>
                </a:cubicBezTo>
                <a:lnTo>
                  <a:pt x="101602" y="609600"/>
                </a:lnTo>
                <a:cubicBezTo>
                  <a:pt x="45489" y="609600"/>
                  <a:pt x="0" y="564111"/>
                  <a:pt x="0" y="5079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25" name="Text 23"/>
          <p:cNvSpPr/>
          <p:nvPr/>
        </p:nvSpPr>
        <p:spPr>
          <a:xfrm>
            <a:off x="8572500" y="3556000"/>
            <a:ext cx="7366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04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9448800" y="3556000"/>
            <a:ext cx="38989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Fillips Egri Chizig'i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9448800" y="4013200"/>
            <a:ext cx="38735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 va ishsizlik o'rtasidagi bog'liqlik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533400" y="4927600"/>
            <a:ext cx="7442200" cy="1371600"/>
          </a:xfrm>
          <a:custGeom>
            <a:avLst/>
            <a:gdLst/>
            <a:ahLst/>
            <a:cxnLst/>
            <a:rect l="l" t="t" r="r" b="b"/>
            <a:pathLst>
              <a:path w="7442200" h="1371600">
                <a:moveTo>
                  <a:pt x="50800" y="0"/>
                </a:moveTo>
                <a:lnTo>
                  <a:pt x="7289802" y="0"/>
                </a:lnTo>
                <a:cubicBezTo>
                  <a:pt x="7373969" y="0"/>
                  <a:pt x="7442200" y="68231"/>
                  <a:pt x="7442200" y="152398"/>
                </a:cubicBezTo>
                <a:lnTo>
                  <a:pt x="7442200" y="1219202"/>
                </a:lnTo>
                <a:cubicBezTo>
                  <a:pt x="7442200" y="1303369"/>
                  <a:pt x="7373969" y="1371600"/>
                  <a:pt x="7289802" y="1371600"/>
                </a:cubicBezTo>
                <a:lnTo>
                  <a:pt x="50800" y="1371600"/>
                </a:lnTo>
                <a:cubicBezTo>
                  <a:pt x="22763" y="1371600"/>
                  <a:pt x="0" y="1348837"/>
                  <a:pt x="0" y="1320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533400" y="4927600"/>
            <a:ext cx="50800" cy="1371600"/>
          </a:xfrm>
          <a:custGeom>
            <a:avLst/>
            <a:gdLst/>
            <a:ahLst/>
            <a:cxnLst/>
            <a:rect l="l" t="t" r="r" b="b"/>
            <a:pathLst>
              <a:path w="50800" h="1371600">
                <a:moveTo>
                  <a:pt x="50800" y="0"/>
                </a:moveTo>
                <a:lnTo>
                  <a:pt x="50800" y="0"/>
                </a:lnTo>
                <a:lnTo>
                  <a:pt x="50800" y="1371600"/>
                </a:lnTo>
                <a:lnTo>
                  <a:pt x="50800" y="1371600"/>
                </a:lnTo>
                <a:cubicBezTo>
                  <a:pt x="22763" y="1371600"/>
                  <a:pt x="0" y="1348837"/>
                  <a:pt x="0" y="1320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30" name="Shape 28"/>
          <p:cNvSpPr/>
          <p:nvPr/>
        </p:nvSpPr>
        <p:spPr>
          <a:xfrm>
            <a:off x="863600" y="5232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101602" y="0"/>
                </a:moveTo>
                <a:lnTo>
                  <a:pt x="507998" y="0"/>
                </a:lnTo>
                <a:cubicBezTo>
                  <a:pt x="564111" y="0"/>
                  <a:pt x="609600" y="45489"/>
                  <a:pt x="609600" y="101602"/>
                </a:cubicBezTo>
                <a:lnTo>
                  <a:pt x="609600" y="507998"/>
                </a:lnTo>
                <a:cubicBezTo>
                  <a:pt x="609600" y="564111"/>
                  <a:pt x="564111" y="609600"/>
                  <a:pt x="507998" y="609600"/>
                </a:cubicBezTo>
                <a:lnTo>
                  <a:pt x="101602" y="609600"/>
                </a:lnTo>
                <a:cubicBezTo>
                  <a:pt x="45489" y="609600"/>
                  <a:pt x="0" y="564111"/>
                  <a:pt x="0" y="5079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31" name="Text 29"/>
          <p:cNvSpPr/>
          <p:nvPr/>
        </p:nvSpPr>
        <p:spPr>
          <a:xfrm>
            <a:off x="800100" y="5232400"/>
            <a:ext cx="7366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05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1676400" y="5232400"/>
            <a:ext cx="32893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Aksilinflyasiya Siyosati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1676400" y="5689600"/>
            <a:ext cx="3263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Monetar va fiskal siyosat vositalari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8305800" y="4927600"/>
            <a:ext cx="7442200" cy="1371600"/>
          </a:xfrm>
          <a:custGeom>
            <a:avLst/>
            <a:gdLst/>
            <a:ahLst/>
            <a:cxnLst/>
            <a:rect l="l" t="t" r="r" b="b"/>
            <a:pathLst>
              <a:path w="7442200" h="1371600">
                <a:moveTo>
                  <a:pt x="50800" y="0"/>
                </a:moveTo>
                <a:lnTo>
                  <a:pt x="7289802" y="0"/>
                </a:lnTo>
                <a:cubicBezTo>
                  <a:pt x="7373969" y="0"/>
                  <a:pt x="7442200" y="68231"/>
                  <a:pt x="7442200" y="152398"/>
                </a:cubicBezTo>
                <a:lnTo>
                  <a:pt x="7442200" y="1219202"/>
                </a:lnTo>
                <a:cubicBezTo>
                  <a:pt x="7442200" y="1303369"/>
                  <a:pt x="7373969" y="1371600"/>
                  <a:pt x="7289802" y="1371600"/>
                </a:cubicBezTo>
                <a:lnTo>
                  <a:pt x="50800" y="1371600"/>
                </a:lnTo>
                <a:cubicBezTo>
                  <a:pt x="22763" y="1371600"/>
                  <a:pt x="0" y="1348837"/>
                  <a:pt x="0" y="1320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8305800" y="4927600"/>
            <a:ext cx="50800" cy="1371600"/>
          </a:xfrm>
          <a:custGeom>
            <a:avLst/>
            <a:gdLst/>
            <a:ahLst/>
            <a:cxnLst/>
            <a:rect l="l" t="t" r="r" b="b"/>
            <a:pathLst>
              <a:path w="50800" h="1371600">
                <a:moveTo>
                  <a:pt x="50800" y="0"/>
                </a:moveTo>
                <a:lnTo>
                  <a:pt x="50800" y="0"/>
                </a:lnTo>
                <a:lnTo>
                  <a:pt x="50800" y="1371600"/>
                </a:lnTo>
                <a:lnTo>
                  <a:pt x="50800" y="1371600"/>
                </a:lnTo>
                <a:cubicBezTo>
                  <a:pt x="22763" y="1371600"/>
                  <a:pt x="0" y="1348837"/>
                  <a:pt x="0" y="1320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36" name="Shape 34"/>
          <p:cNvSpPr/>
          <p:nvPr/>
        </p:nvSpPr>
        <p:spPr>
          <a:xfrm>
            <a:off x="8636000" y="52324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101602" y="0"/>
                </a:moveTo>
                <a:lnTo>
                  <a:pt x="507998" y="0"/>
                </a:lnTo>
                <a:cubicBezTo>
                  <a:pt x="564111" y="0"/>
                  <a:pt x="609600" y="45489"/>
                  <a:pt x="609600" y="101602"/>
                </a:cubicBezTo>
                <a:lnTo>
                  <a:pt x="609600" y="507998"/>
                </a:lnTo>
                <a:cubicBezTo>
                  <a:pt x="609600" y="564111"/>
                  <a:pt x="564111" y="609600"/>
                  <a:pt x="507998" y="609600"/>
                </a:cubicBezTo>
                <a:lnTo>
                  <a:pt x="101602" y="609600"/>
                </a:lnTo>
                <a:cubicBezTo>
                  <a:pt x="45489" y="609600"/>
                  <a:pt x="0" y="564111"/>
                  <a:pt x="0" y="5079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37" name="Text 35"/>
          <p:cNvSpPr/>
          <p:nvPr/>
        </p:nvSpPr>
        <p:spPr>
          <a:xfrm>
            <a:off x="8572500" y="5232400"/>
            <a:ext cx="7366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06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9448800" y="5232400"/>
            <a:ext cx="37719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O'zbekistonda Inflyasiya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9448800" y="5689600"/>
            <a:ext cx="37465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Dolzarb holat va Markaziy bank siyosati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8000" y="508000"/>
            <a:ext cx="15468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Inflyasiyaning Mohiyati va Ta'rifi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508000" y="1117600"/>
            <a:ext cx="1219200" cy="50800"/>
          </a:xfrm>
          <a:custGeom>
            <a:avLst/>
            <a:gdLst/>
            <a:ahLst/>
            <a:cxnLst/>
            <a:rect l="l" t="t" r="r" b="b"/>
            <a:pathLst>
              <a:path w="1219200" h="50800">
                <a:moveTo>
                  <a:pt x="0" y="0"/>
                </a:moveTo>
                <a:lnTo>
                  <a:pt x="1219200" y="0"/>
                </a:lnTo>
                <a:lnTo>
                  <a:pt x="1219200" y="50800"/>
                </a:lnTo>
                <a:lnTo>
                  <a:pt x="0" y="50800"/>
                </a:lnTo>
                <a:lnTo>
                  <a:pt x="0" y="0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4" name="Shape 2"/>
          <p:cNvSpPr/>
          <p:nvPr/>
        </p:nvSpPr>
        <p:spPr>
          <a:xfrm>
            <a:off x="508000" y="1473200"/>
            <a:ext cx="7416800" cy="2654300"/>
          </a:xfrm>
          <a:custGeom>
            <a:avLst/>
            <a:gdLst/>
            <a:ahLst/>
            <a:cxnLst/>
            <a:rect l="l" t="t" r="r" b="b"/>
            <a:pathLst>
              <a:path w="7416800" h="2654300">
                <a:moveTo>
                  <a:pt x="152410" y="0"/>
                </a:moveTo>
                <a:lnTo>
                  <a:pt x="7264390" y="0"/>
                </a:lnTo>
                <a:cubicBezTo>
                  <a:pt x="7348564" y="0"/>
                  <a:pt x="7416800" y="68236"/>
                  <a:pt x="7416800" y="152410"/>
                </a:cubicBezTo>
                <a:lnTo>
                  <a:pt x="7416800" y="2501890"/>
                </a:lnTo>
                <a:cubicBezTo>
                  <a:pt x="7416800" y="2586064"/>
                  <a:pt x="7348564" y="2654300"/>
                  <a:pt x="7264390" y="2654300"/>
                </a:cubicBezTo>
                <a:lnTo>
                  <a:pt x="152410" y="2654300"/>
                </a:lnTo>
                <a:cubicBezTo>
                  <a:pt x="68236" y="2654300"/>
                  <a:pt x="0" y="2586064"/>
                  <a:pt x="0" y="2501890"/>
                </a:cubicBezTo>
                <a:lnTo>
                  <a:pt x="0" y="152410"/>
                </a:lnTo>
                <a:cubicBezTo>
                  <a:pt x="0" y="68293"/>
                  <a:pt x="68293" y="0"/>
                  <a:pt x="152410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5" name="Shape 3"/>
          <p:cNvSpPr/>
          <p:nvPr/>
        </p:nvSpPr>
        <p:spPr>
          <a:xfrm>
            <a:off x="850900" y="18288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84118"/>
                </a:moveTo>
                <a:lnTo>
                  <a:pt x="152400" y="268248"/>
                </a:lnTo>
                <a:lnTo>
                  <a:pt x="152698" y="268129"/>
                </a:lnTo>
                <a:cubicBezTo>
                  <a:pt x="185202" y="254615"/>
                  <a:pt x="220087" y="247650"/>
                  <a:pt x="255270" y="247650"/>
                </a:cubicBezTo>
                <a:lnTo>
                  <a:pt x="266700" y="247650"/>
                </a:lnTo>
                <a:lnTo>
                  <a:pt x="266700" y="57150"/>
                </a:lnTo>
                <a:lnTo>
                  <a:pt x="255270" y="57150"/>
                </a:lnTo>
                <a:cubicBezTo>
                  <a:pt x="230148" y="57150"/>
                  <a:pt x="205204" y="62151"/>
                  <a:pt x="181987" y="71795"/>
                </a:cubicBezTo>
                <a:cubicBezTo>
                  <a:pt x="171986" y="75962"/>
                  <a:pt x="162104" y="80070"/>
                  <a:pt x="152400" y="84118"/>
                </a:cubicBezTo>
                <a:close/>
                <a:moveTo>
                  <a:pt x="137458" y="36612"/>
                </a:moveTo>
                <a:lnTo>
                  <a:pt x="152400" y="42863"/>
                </a:lnTo>
                <a:lnTo>
                  <a:pt x="167342" y="36612"/>
                </a:lnTo>
                <a:cubicBezTo>
                  <a:pt x="195203" y="25003"/>
                  <a:pt x="225088" y="19050"/>
                  <a:pt x="255270" y="19050"/>
                </a:cubicBezTo>
                <a:lnTo>
                  <a:pt x="276225" y="19050"/>
                </a:lnTo>
                <a:cubicBezTo>
                  <a:pt x="292001" y="19050"/>
                  <a:pt x="304800" y="31849"/>
                  <a:pt x="304800" y="47625"/>
                </a:cubicBezTo>
                <a:lnTo>
                  <a:pt x="304800" y="257175"/>
                </a:lnTo>
                <a:cubicBezTo>
                  <a:pt x="304800" y="272951"/>
                  <a:pt x="292001" y="285750"/>
                  <a:pt x="276225" y="285750"/>
                </a:cubicBezTo>
                <a:lnTo>
                  <a:pt x="255270" y="285750"/>
                </a:lnTo>
                <a:cubicBezTo>
                  <a:pt x="225088" y="285750"/>
                  <a:pt x="195203" y="291703"/>
                  <a:pt x="167342" y="303312"/>
                </a:cubicBezTo>
                <a:lnTo>
                  <a:pt x="159722" y="306467"/>
                </a:lnTo>
                <a:cubicBezTo>
                  <a:pt x="155019" y="308431"/>
                  <a:pt x="149781" y="308431"/>
                  <a:pt x="145078" y="306467"/>
                </a:cubicBezTo>
                <a:lnTo>
                  <a:pt x="137458" y="303312"/>
                </a:lnTo>
                <a:cubicBezTo>
                  <a:pt x="109597" y="291703"/>
                  <a:pt x="79712" y="285750"/>
                  <a:pt x="49530" y="285750"/>
                </a:cubicBezTo>
                <a:lnTo>
                  <a:pt x="28575" y="285750"/>
                </a:lnTo>
                <a:cubicBezTo>
                  <a:pt x="12799" y="285750"/>
                  <a:pt x="0" y="272951"/>
                  <a:pt x="0" y="257175"/>
                </a:cubicBezTo>
                <a:lnTo>
                  <a:pt x="0" y="47625"/>
                </a:lnTo>
                <a:cubicBezTo>
                  <a:pt x="0" y="31849"/>
                  <a:pt x="12799" y="19050"/>
                  <a:pt x="28575" y="19050"/>
                </a:cubicBezTo>
                <a:lnTo>
                  <a:pt x="49530" y="19050"/>
                </a:lnTo>
                <a:cubicBezTo>
                  <a:pt x="79712" y="19050"/>
                  <a:pt x="109597" y="25003"/>
                  <a:pt x="137458" y="36612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6" name="Text 4"/>
          <p:cNvSpPr/>
          <p:nvPr/>
        </p:nvSpPr>
        <p:spPr>
          <a:xfrm>
            <a:off x="1193800" y="1778000"/>
            <a:ext cx="65786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Ta'rif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12800" y="2336800"/>
            <a:ext cx="6921500" cy="1485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</a:t>
            </a:r>
            <a:r>
              <a:rPr lang="en-US" sz="18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(lotincha inflatio - shishish, bo'rtish) - ma'lum davr mobaynida mamlakatda baholar o'rtacha (umumiy) darajasining barqaror o'sishi, pulning harid qobiliyatini uzoq muddatli pasayishi.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33400" y="4381500"/>
            <a:ext cx="7391400" cy="2336800"/>
          </a:xfrm>
          <a:custGeom>
            <a:avLst/>
            <a:gdLst/>
            <a:ahLst/>
            <a:cxnLst/>
            <a:rect l="l" t="t" r="r" b="b"/>
            <a:pathLst>
              <a:path w="7391400" h="2336800">
                <a:moveTo>
                  <a:pt x="50800" y="0"/>
                </a:moveTo>
                <a:lnTo>
                  <a:pt x="7238994" y="0"/>
                </a:lnTo>
                <a:cubicBezTo>
                  <a:pt x="7323165" y="0"/>
                  <a:pt x="7391400" y="68235"/>
                  <a:pt x="7391400" y="152406"/>
                </a:cubicBezTo>
                <a:lnTo>
                  <a:pt x="7391400" y="2184394"/>
                </a:lnTo>
                <a:cubicBezTo>
                  <a:pt x="7391400" y="2268565"/>
                  <a:pt x="7323165" y="2336800"/>
                  <a:pt x="7238994" y="2336800"/>
                </a:cubicBezTo>
                <a:lnTo>
                  <a:pt x="50800" y="2336800"/>
                </a:lnTo>
                <a:cubicBezTo>
                  <a:pt x="22763" y="2336800"/>
                  <a:pt x="0" y="2314037"/>
                  <a:pt x="0" y="22860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9" name="Shape 7"/>
          <p:cNvSpPr/>
          <p:nvPr/>
        </p:nvSpPr>
        <p:spPr>
          <a:xfrm>
            <a:off x="533400" y="4381500"/>
            <a:ext cx="50800" cy="2336800"/>
          </a:xfrm>
          <a:custGeom>
            <a:avLst/>
            <a:gdLst/>
            <a:ahLst/>
            <a:cxnLst/>
            <a:rect l="l" t="t" r="r" b="b"/>
            <a:pathLst>
              <a:path w="50800" h="2336800">
                <a:moveTo>
                  <a:pt x="50800" y="0"/>
                </a:moveTo>
                <a:lnTo>
                  <a:pt x="50800" y="0"/>
                </a:lnTo>
                <a:lnTo>
                  <a:pt x="50800" y="2336800"/>
                </a:lnTo>
                <a:lnTo>
                  <a:pt x="50800" y="2336800"/>
                </a:lnTo>
                <a:cubicBezTo>
                  <a:pt x="22763" y="2336800"/>
                  <a:pt x="0" y="2314037"/>
                  <a:pt x="0" y="22860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10" name="Text 8"/>
          <p:cNvSpPr/>
          <p:nvPr/>
        </p:nvSpPr>
        <p:spPr>
          <a:xfrm>
            <a:off x="812800" y="4635500"/>
            <a:ext cx="6985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Tarixiy Ma'lumot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12800" y="5143500"/>
            <a:ext cx="6959600" cy="1320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"Inflyasiya" atamasi ilk bor Shimoliy Amerikada </a:t>
            </a:r>
            <a:r>
              <a:rPr lang="en-US" sz="1600" b="1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1861-1865 yillardagi Fuqarolar urushi</a:t>
            </a: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davrida qo'llanildi. Muomaladagi qog'oz pul massasining tovarlarning real taklifiga nisbatan haddan ziyod ko'payib ketishi holatini izohladi.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33400" y="6972299"/>
            <a:ext cx="7391400" cy="2235201"/>
          </a:xfrm>
          <a:custGeom>
            <a:avLst/>
            <a:gdLst/>
            <a:ahLst/>
            <a:cxnLst/>
            <a:rect l="l" t="t" r="r" b="b"/>
            <a:pathLst>
              <a:path w="7391400" h="2540000">
                <a:moveTo>
                  <a:pt x="50800" y="0"/>
                </a:moveTo>
                <a:lnTo>
                  <a:pt x="7239000" y="0"/>
                </a:lnTo>
                <a:cubicBezTo>
                  <a:pt x="7323112" y="0"/>
                  <a:pt x="7391400" y="68288"/>
                  <a:pt x="7391400" y="152400"/>
                </a:cubicBezTo>
                <a:lnTo>
                  <a:pt x="7391400" y="2387600"/>
                </a:lnTo>
                <a:cubicBezTo>
                  <a:pt x="7391400" y="2471712"/>
                  <a:pt x="7323112" y="2540000"/>
                  <a:pt x="7239000" y="2540000"/>
                </a:cubicBezTo>
                <a:lnTo>
                  <a:pt x="50800" y="2540000"/>
                </a:lnTo>
                <a:cubicBezTo>
                  <a:pt x="22763" y="2540000"/>
                  <a:pt x="0" y="2517237"/>
                  <a:pt x="0" y="24892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FF8E1"/>
          </a:solidFill>
          <a:ln/>
        </p:spPr>
      </p:sp>
      <p:sp>
        <p:nvSpPr>
          <p:cNvPr id="13" name="Shape 11"/>
          <p:cNvSpPr/>
          <p:nvPr/>
        </p:nvSpPr>
        <p:spPr>
          <a:xfrm>
            <a:off x="533400" y="6972300"/>
            <a:ext cx="50800" cy="2540000"/>
          </a:xfrm>
          <a:custGeom>
            <a:avLst/>
            <a:gdLst/>
            <a:ahLst/>
            <a:cxnLst/>
            <a:rect l="l" t="t" r="r" b="b"/>
            <a:pathLst>
              <a:path w="50800" h="2540000">
                <a:moveTo>
                  <a:pt x="50800" y="0"/>
                </a:moveTo>
                <a:lnTo>
                  <a:pt x="50800" y="0"/>
                </a:lnTo>
                <a:lnTo>
                  <a:pt x="50800" y="2540000"/>
                </a:lnTo>
                <a:lnTo>
                  <a:pt x="50800" y="2540000"/>
                </a:lnTo>
                <a:cubicBezTo>
                  <a:pt x="22763" y="2540000"/>
                  <a:pt x="0" y="2517237"/>
                  <a:pt x="0" y="24892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14" name="Text 12"/>
          <p:cNvSpPr/>
          <p:nvPr/>
        </p:nvSpPr>
        <p:spPr>
          <a:xfrm>
            <a:off x="812800" y="7226300"/>
            <a:ext cx="6985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Asosiy Belgilar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838200" y="77851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203200"/>
                </a:moveTo>
                <a:cubicBezTo>
                  <a:pt x="157675" y="203200"/>
                  <a:pt x="203200" y="157675"/>
                  <a:pt x="203200" y="101600"/>
                </a:cubicBezTo>
                <a:cubicBezTo>
                  <a:pt x="203200" y="45525"/>
                  <a:pt x="157675" y="0"/>
                  <a:pt x="101600" y="0"/>
                </a:cubicBezTo>
                <a:cubicBezTo>
                  <a:pt x="45525" y="0"/>
                  <a:pt x="0" y="45525"/>
                  <a:pt x="0" y="101600"/>
                </a:cubicBezTo>
                <a:cubicBezTo>
                  <a:pt x="0" y="157675"/>
                  <a:pt x="45525" y="203200"/>
                  <a:pt x="101600" y="203200"/>
                </a:cubicBezTo>
                <a:close/>
                <a:moveTo>
                  <a:pt x="135096" y="84415"/>
                </a:moveTo>
                <a:lnTo>
                  <a:pt x="103346" y="135215"/>
                </a:lnTo>
                <a:cubicBezTo>
                  <a:pt x="101679" y="137874"/>
                  <a:pt x="98822" y="139541"/>
                  <a:pt x="95687" y="139700"/>
                </a:cubicBezTo>
                <a:cubicBezTo>
                  <a:pt x="92551" y="139859"/>
                  <a:pt x="89535" y="138430"/>
                  <a:pt x="87670" y="135890"/>
                </a:cubicBezTo>
                <a:lnTo>
                  <a:pt x="68620" y="110490"/>
                </a:lnTo>
                <a:cubicBezTo>
                  <a:pt x="65445" y="106283"/>
                  <a:pt x="66318" y="100330"/>
                  <a:pt x="70525" y="97155"/>
                </a:cubicBezTo>
                <a:cubicBezTo>
                  <a:pt x="74732" y="93980"/>
                  <a:pt x="80685" y="94853"/>
                  <a:pt x="83860" y="99060"/>
                </a:cubicBezTo>
                <a:lnTo>
                  <a:pt x="94575" y="113348"/>
                </a:lnTo>
                <a:lnTo>
                  <a:pt x="118943" y="74335"/>
                </a:lnTo>
                <a:cubicBezTo>
                  <a:pt x="121722" y="69890"/>
                  <a:pt x="127595" y="68501"/>
                  <a:pt x="132080" y="71318"/>
                </a:cubicBezTo>
                <a:cubicBezTo>
                  <a:pt x="136565" y="74136"/>
                  <a:pt x="137914" y="79970"/>
                  <a:pt x="135096" y="84455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16" name="Text 14"/>
          <p:cNvSpPr/>
          <p:nvPr/>
        </p:nvSpPr>
        <p:spPr>
          <a:xfrm>
            <a:off x="1168400" y="7734300"/>
            <a:ext cx="3416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Baholar o'rtacha darajasining o'sishi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838200" y="81915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203200"/>
                </a:moveTo>
                <a:cubicBezTo>
                  <a:pt x="157675" y="203200"/>
                  <a:pt x="203200" y="157675"/>
                  <a:pt x="203200" y="101600"/>
                </a:cubicBezTo>
                <a:cubicBezTo>
                  <a:pt x="203200" y="45525"/>
                  <a:pt x="157675" y="0"/>
                  <a:pt x="101600" y="0"/>
                </a:cubicBezTo>
                <a:cubicBezTo>
                  <a:pt x="45525" y="0"/>
                  <a:pt x="0" y="45525"/>
                  <a:pt x="0" y="101600"/>
                </a:cubicBezTo>
                <a:cubicBezTo>
                  <a:pt x="0" y="157675"/>
                  <a:pt x="45525" y="203200"/>
                  <a:pt x="101600" y="203200"/>
                </a:cubicBezTo>
                <a:close/>
                <a:moveTo>
                  <a:pt x="135096" y="84415"/>
                </a:moveTo>
                <a:lnTo>
                  <a:pt x="103346" y="135215"/>
                </a:lnTo>
                <a:cubicBezTo>
                  <a:pt x="101679" y="137874"/>
                  <a:pt x="98822" y="139541"/>
                  <a:pt x="95687" y="139700"/>
                </a:cubicBezTo>
                <a:cubicBezTo>
                  <a:pt x="92551" y="139859"/>
                  <a:pt x="89535" y="138430"/>
                  <a:pt x="87670" y="135890"/>
                </a:cubicBezTo>
                <a:lnTo>
                  <a:pt x="68620" y="110490"/>
                </a:lnTo>
                <a:cubicBezTo>
                  <a:pt x="65445" y="106283"/>
                  <a:pt x="66318" y="100330"/>
                  <a:pt x="70525" y="97155"/>
                </a:cubicBezTo>
                <a:cubicBezTo>
                  <a:pt x="74732" y="93980"/>
                  <a:pt x="80685" y="94853"/>
                  <a:pt x="83860" y="99060"/>
                </a:cubicBezTo>
                <a:lnTo>
                  <a:pt x="94575" y="113348"/>
                </a:lnTo>
                <a:lnTo>
                  <a:pt x="118943" y="74335"/>
                </a:lnTo>
                <a:cubicBezTo>
                  <a:pt x="121722" y="69890"/>
                  <a:pt x="127595" y="68501"/>
                  <a:pt x="132080" y="71318"/>
                </a:cubicBezTo>
                <a:cubicBezTo>
                  <a:pt x="136565" y="74136"/>
                  <a:pt x="137914" y="79970"/>
                  <a:pt x="135096" y="84455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18" name="Text 16"/>
          <p:cNvSpPr/>
          <p:nvPr/>
        </p:nvSpPr>
        <p:spPr>
          <a:xfrm>
            <a:off x="1168400" y="8140700"/>
            <a:ext cx="3543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Pulning harid qobiliyatining pasayishi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838200" y="85979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203200"/>
                </a:moveTo>
                <a:cubicBezTo>
                  <a:pt x="157675" y="203200"/>
                  <a:pt x="203200" y="157675"/>
                  <a:pt x="203200" y="101600"/>
                </a:cubicBezTo>
                <a:cubicBezTo>
                  <a:pt x="203200" y="45525"/>
                  <a:pt x="157675" y="0"/>
                  <a:pt x="101600" y="0"/>
                </a:cubicBezTo>
                <a:cubicBezTo>
                  <a:pt x="45525" y="0"/>
                  <a:pt x="0" y="45525"/>
                  <a:pt x="0" y="101600"/>
                </a:cubicBezTo>
                <a:cubicBezTo>
                  <a:pt x="0" y="157675"/>
                  <a:pt x="45525" y="203200"/>
                  <a:pt x="101600" y="203200"/>
                </a:cubicBezTo>
                <a:close/>
                <a:moveTo>
                  <a:pt x="135096" y="84415"/>
                </a:moveTo>
                <a:lnTo>
                  <a:pt x="103346" y="135215"/>
                </a:lnTo>
                <a:cubicBezTo>
                  <a:pt x="101679" y="137874"/>
                  <a:pt x="98822" y="139541"/>
                  <a:pt x="95687" y="139700"/>
                </a:cubicBezTo>
                <a:cubicBezTo>
                  <a:pt x="92551" y="139859"/>
                  <a:pt x="89535" y="138430"/>
                  <a:pt x="87670" y="135890"/>
                </a:cubicBezTo>
                <a:lnTo>
                  <a:pt x="68620" y="110490"/>
                </a:lnTo>
                <a:cubicBezTo>
                  <a:pt x="65445" y="106283"/>
                  <a:pt x="66318" y="100330"/>
                  <a:pt x="70525" y="97155"/>
                </a:cubicBezTo>
                <a:cubicBezTo>
                  <a:pt x="74732" y="93980"/>
                  <a:pt x="80685" y="94853"/>
                  <a:pt x="83860" y="99060"/>
                </a:cubicBezTo>
                <a:lnTo>
                  <a:pt x="94575" y="113348"/>
                </a:lnTo>
                <a:lnTo>
                  <a:pt x="118943" y="74335"/>
                </a:lnTo>
                <a:cubicBezTo>
                  <a:pt x="121722" y="69890"/>
                  <a:pt x="127595" y="68501"/>
                  <a:pt x="132080" y="71318"/>
                </a:cubicBezTo>
                <a:cubicBezTo>
                  <a:pt x="136565" y="74136"/>
                  <a:pt x="137914" y="79970"/>
                  <a:pt x="135096" y="84455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20" name="Text 18"/>
          <p:cNvSpPr/>
          <p:nvPr/>
        </p:nvSpPr>
        <p:spPr>
          <a:xfrm>
            <a:off x="1168400" y="8547100"/>
            <a:ext cx="28575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Valyuta kurslarining o'zgarishi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838200" y="90043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203200"/>
                </a:moveTo>
                <a:cubicBezTo>
                  <a:pt x="157675" y="203200"/>
                  <a:pt x="203200" y="157675"/>
                  <a:pt x="203200" y="101600"/>
                </a:cubicBezTo>
                <a:cubicBezTo>
                  <a:pt x="203200" y="45525"/>
                  <a:pt x="157675" y="0"/>
                  <a:pt x="101600" y="0"/>
                </a:cubicBezTo>
                <a:cubicBezTo>
                  <a:pt x="45525" y="0"/>
                  <a:pt x="0" y="45525"/>
                  <a:pt x="0" y="101600"/>
                </a:cubicBezTo>
                <a:cubicBezTo>
                  <a:pt x="0" y="157675"/>
                  <a:pt x="45525" y="203200"/>
                  <a:pt x="101600" y="203200"/>
                </a:cubicBezTo>
                <a:close/>
                <a:moveTo>
                  <a:pt x="135096" y="84415"/>
                </a:moveTo>
                <a:lnTo>
                  <a:pt x="103346" y="135215"/>
                </a:lnTo>
                <a:cubicBezTo>
                  <a:pt x="101679" y="137874"/>
                  <a:pt x="98822" y="139541"/>
                  <a:pt x="95687" y="139700"/>
                </a:cubicBezTo>
                <a:cubicBezTo>
                  <a:pt x="92551" y="139859"/>
                  <a:pt x="89535" y="138430"/>
                  <a:pt x="87670" y="135890"/>
                </a:cubicBezTo>
                <a:lnTo>
                  <a:pt x="68620" y="110490"/>
                </a:lnTo>
                <a:cubicBezTo>
                  <a:pt x="65445" y="106283"/>
                  <a:pt x="66318" y="100330"/>
                  <a:pt x="70525" y="97155"/>
                </a:cubicBezTo>
                <a:cubicBezTo>
                  <a:pt x="74732" y="93980"/>
                  <a:pt x="80685" y="94853"/>
                  <a:pt x="83860" y="99060"/>
                </a:cubicBezTo>
                <a:lnTo>
                  <a:pt x="94575" y="113348"/>
                </a:lnTo>
                <a:lnTo>
                  <a:pt x="118943" y="74335"/>
                </a:lnTo>
                <a:cubicBezTo>
                  <a:pt x="121722" y="69890"/>
                  <a:pt x="127595" y="68501"/>
                  <a:pt x="132080" y="71318"/>
                </a:cubicBezTo>
                <a:cubicBezTo>
                  <a:pt x="136565" y="74136"/>
                  <a:pt x="137914" y="79970"/>
                  <a:pt x="135096" y="84455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22" name="Text 20"/>
          <p:cNvSpPr/>
          <p:nvPr/>
        </p:nvSpPr>
        <p:spPr>
          <a:xfrm>
            <a:off x="1168400" y="8953500"/>
            <a:ext cx="39116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Kredit berish shartlarining qimmatlashuvi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8337550" y="1479550"/>
            <a:ext cx="7404100" cy="3975100"/>
          </a:xfrm>
          <a:custGeom>
            <a:avLst/>
            <a:gdLst/>
            <a:ahLst/>
            <a:cxnLst/>
            <a:rect l="l" t="t" r="r" b="b"/>
            <a:pathLst>
              <a:path w="7404100" h="3975100">
                <a:moveTo>
                  <a:pt x="152405" y="0"/>
                </a:moveTo>
                <a:lnTo>
                  <a:pt x="7251695" y="0"/>
                </a:lnTo>
                <a:cubicBezTo>
                  <a:pt x="7335866" y="0"/>
                  <a:pt x="7404100" y="68234"/>
                  <a:pt x="7404100" y="152405"/>
                </a:cubicBezTo>
                <a:lnTo>
                  <a:pt x="7404100" y="3822695"/>
                </a:lnTo>
                <a:cubicBezTo>
                  <a:pt x="7404100" y="3906866"/>
                  <a:pt x="7335866" y="3975100"/>
                  <a:pt x="7251695" y="3975100"/>
                </a:cubicBezTo>
                <a:lnTo>
                  <a:pt x="152405" y="3975100"/>
                </a:lnTo>
                <a:cubicBezTo>
                  <a:pt x="68234" y="3975100"/>
                  <a:pt x="0" y="3906866"/>
                  <a:pt x="0" y="3822695"/>
                </a:cubicBezTo>
                <a:lnTo>
                  <a:pt x="0" y="152405"/>
                </a:lnTo>
                <a:cubicBezTo>
                  <a:pt x="0" y="68291"/>
                  <a:pt x="68291" y="0"/>
                  <a:pt x="152405" y="0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8534400" y="1739900"/>
            <a:ext cx="70104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 Iqtisodiyotga Ta'siri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8597900" y="2298700"/>
            <a:ext cx="6883400" cy="863600"/>
          </a:xfrm>
          <a:custGeom>
            <a:avLst/>
            <a:gdLst/>
            <a:ahLst/>
            <a:cxnLst/>
            <a:rect l="l" t="t" r="r" b="b"/>
            <a:pathLst>
              <a:path w="6883400" h="863600">
                <a:moveTo>
                  <a:pt x="101603" y="0"/>
                </a:moveTo>
                <a:lnTo>
                  <a:pt x="6781797" y="0"/>
                </a:lnTo>
                <a:cubicBezTo>
                  <a:pt x="6837911" y="0"/>
                  <a:pt x="6883400" y="45489"/>
                  <a:pt x="6883400" y="101603"/>
                </a:cubicBezTo>
                <a:lnTo>
                  <a:pt x="6883400" y="761997"/>
                </a:lnTo>
                <a:cubicBezTo>
                  <a:pt x="6883400" y="818111"/>
                  <a:pt x="6837911" y="863600"/>
                  <a:pt x="6781797" y="863600"/>
                </a:cubicBezTo>
                <a:lnTo>
                  <a:pt x="101603" y="863600"/>
                </a:lnTo>
                <a:cubicBezTo>
                  <a:pt x="45527" y="863600"/>
                  <a:pt x="0" y="818073"/>
                  <a:pt x="0" y="761997"/>
                </a:cubicBezTo>
                <a:lnTo>
                  <a:pt x="0" y="101603"/>
                </a:lnTo>
                <a:cubicBezTo>
                  <a:pt x="0" y="45527"/>
                  <a:pt x="45527" y="0"/>
                  <a:pt x="101603" y="0"/>
                </a:cubicBezTo>
                <a:close/>
              </a:path>
            </a:pathLst>
          </a:custGeom>
          <a:solidFill>
            <a:srgbClr val="FEF2F2"/>
          </a:solidFill>
          <a:ln/>
        </p:spPr>
      </p:sp>
      <p:sp>
        <p:nvSpPr>
          <p:cNvPr id="26" name="Shape 24"/>
          <p:cNvSpPr/>
          <p:nvPr/>
        </p:nvSpPr>
        <p:spPr>
          <a:xfrm>
            <a:off x="8750300" y="24765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27" name="Shape 25"/>
          <p:cNvSpPr/>
          <p:nvPr/>
        </p:nvSpPr>
        <p:spPr>
          <a:xfrm>
            <a:off x="8928100" y="2628900"/>
            <a:ext cx="152400" cy="203200"/>
          </a:xfrm>
          <a:custGeom>
            <a:avLst/>
            <a:gdLst/>
            <a:ahLst/>
            <a:cxnLst/>
            <a:rect l="l" t="t" r="r" b="b"/>
            <a:pathLst>
              <a:path w="152400" h="203200">
                <a:moveTo>
                  <a:pt x="67231" y="199469"/>
                </a:moveTo>
                <a:cubicBezTo>
                  <a:pt x="72192" y="204430"/>
                  <a:pt x="80248" y="204430"/>
                  <a:pt x="85209" y="199469"/>
                </a:cubicBezTo>
                <a:lnTo>
                  <a:pt x="148709" y="135969"/>
                </a:lnTo>
                <a:cubicBezTo>
                  <a:pt x="153670" y="131008"/>
                  <a:pt x="153670" y="122952"/>
                  <a:pt x="148709" y="117991"/>
                </a:cubicBezTo>
                <a:cubicBezTo>
                  <a:pt x="143748" y="113030"/>
                  <a:pt x="135692" y="113030"/>
                  <a:pt x="130731" y="117991"/>
                </a:cubicBezTo>
                <a:lnTo>
                  <a:pt x="88900" y="159822"/>
                </a:lnTo>
                <a:lnTo>
                  <a:pt x="88900" y="12700"/>
                </a:lnTo>
                <a:cubicBezTo>
                  <a:pt x="88900" y="5675"/>
                  <a:pt x="83225" y="0"/>
                  <a:pt x="76200" y="0"/>
                </a:cubicBezTo>
                <a:cubicBezTo>
                  <a:pt x="69175" y="0"/>
                  <a:pt x="63500" y="5675"/>
                  <a:pt x="63500" y="12700"/>
                </a:cubicBezTo>
                <a:lnTo>
                  <a:pt x="63500" y="159822"/>
                </a:lnTo>
                <a:lnTo>
                  <a:pt x="21669" y="117991"/>
                </a:lnTo>
                <a:cubicBezTo>
                  <a:pt x="16708" y="113030"/>
                  <a:pt x="8652" y="113030"/>
                  <a:pt x="3691" y="117991"/>
                </a:cubicBezTo>
                <a:cubicBezTo>
                  <a:pt x="-1270" y="122952"/>
                  <a:pt x="-1270" y="131008"/>
                  <a:pt x="3691" y="135969"/>
                </a:cubicBezTo>
                <a:lnTo>
                  <a:pt x="67191" y="199469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8" name="Text 26"/>
          <p:cNvSpPr/>
          <p:nvPr/>
        </p:nvSpPr>
        <p:spPr>
          <a:xfrm>
            <a:off x="9461500" y="2451100"/>
            <a:ext cx="22606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C10007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Pulning qadrsizlanishi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9461500" y="2755900"/>
            <a:ext cx="22479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Real daromadlar kamayadi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8597900" y="3314700"/>
            <a:ext cx="6883400" cy="863600"/>
          </a:xfrm>
          <a:custGeom>
            <a:avLst/>
            <a:gdLst/>
            <a:ahLst/>
            <a:cxnLst/>
            <a:rect l="l" t="t" r="r" b="b"/>
            <a:pathLst>
              <a:path w="6883400" h="863600">
                <a:moveTo>
                  <a:pt x="101603" y="0"/>
                </a:moveTo>
                <a:lnTo>
                  <a:pt x="6781797" y="0"/>
                </a:lnTo>
                <a:cubicBezTo>
                  <a:pt x="6837911" y="0"/>
                  <a:pt x="6883400" y="45489"/>
                  <a:pt x="6883400" y="101603"/>
                </a:cubicBezTo>
                <a:lnTo>
                  <a:pt x="6883400" y="761997"/>
                </a:lnTo>
                <a:cubicBezTo>
                  <a:pt x="6883400" y="818111"/>
                  <a:pt x="6837911" y="863600"/>
                  <a:pt x="6781797" y="863600"/>
                </a:cubicBezTo>
                <a:lnTo>
                  <a:pt x="101603" y="863600"/>
                </a:lnTo>
                <a:cubicBezTo>
                  <a:pt x="45527" y="863600"/>
                  <a:pt x="0" y="818073"/>
                  <a:pt x="0" y="761997"/>
                </a:cubicBezTo>
                <a:lnTo>
                  <a:pt x="0" y="101603"/>
                </a:lnTo>
                <a:cubicBezTo>
                  <a:pt x="0" y="45527"/>
                  <a:pt x="45527" y="0"/>
                  <a:pt x="101603" y="0"/>
                </a:cubicBezTo>
                <a:close/>
              </a:path>
            </a:pathLst>
          </a:custGeom>
          <a:solidFill>
            <a:srgbClr val="FFF7ED"/>
          </a:solidFill>
          <a:ln/>
        </p:spPr>
      </p:sp>
      <p:sp>
        <p:nvSpPr>
          <p:cNvPr id="31" name="Shape 29"/>
          <p:cNvSpPr/>
          <p:nvPr/>
        </p:nvSpPr>
        <p:spPr>
          <a:xfrm>
            <a:off x="8750300" y="34925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FF6900"/>
          </a:solidFill>
          <a:ln/>
        </p:spPr>
      </p:sp>
      <p:sp>
        <p:nvSpPr>
          <p:cNvPr id="32" name="Shape 30"/>
          <p:cNvSpPr/>
          <p:nvPr/>
        </p:nvSpPr>
        <p:spPr>
          <a:xfrm>
            <a:off x="8902700" y="36449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1600" y="0"/>
                </a:moveTo>
                <a:cubicBezTo>
                  <a:pt x="107434" y="0"/>
                  <a:pt x="112792" y="3215"/>
                  <a:pt x="115570" y="8334"/>
                </a:cubicBezTo>
                <a:lnTo>
                  <a:pt x="201295" y="167084"/>
                </a:lnTo>
                <a:cubicBezTo>
                  <a:pt x="203954" y="172006"/>
                  <a:pt x="203835" y="177959"/>
                  <a:pt x="200978" y="182761"/>
                </a:cubicBezTo>
                <a:cubicBezTo>
                  <a:pt x="198120" y="187563"/>
                  <a:pt x="192921" y="190500"/>
                  <a:pt x="187325" y="190500"/>
                </a:cubicBezTo>
                <a:lnTo>
                  <a:pt x="15875" y="190500"/>
                </a:lnTo>
                <a:cubicBezTo>
                  <a:pt x="10279" y="190500"/>
                  <a:pt x="5120" y="187563"/>
                  <a:pt x="2223" y="182761"/>
                </a:cubicBezTo>
                <a:cubicBezTo>
                  <a:pt x="-675" y="177959"/>
                  <a:pt x="-754" y="172006"/>
                  <a:pt x="1905" y="167084"/>
                </a:cubicBezTo>
                <a:lnTo>
                  <a:pt x="87630" y="8334"/>
                </a:lnTo>
                <a:cubicBezTo>
                  <a:pt x="90408" y="3215"/>
                  <a:pt x="95766" y="0"/>
                  <a:pt x="101600" y="0"/>
                </a:cubicBezTo>
                <a:close/>
                <a:moveTo>
                  <a:pt x="101600" y="66675"/>
                </a:moveTo>
                <a:cubicBezTo>
                  <a:pt x="96322" y="66675"/>
                  <a:pt x="92075" y="70922"/>
                  <a:pt x="92075" y="76200"/>
                </a:cubicBezTo>
                <a:lnTo>
                  <a:pt x="92075" y="120650"/>
                </a:lnTo>
                <a:cubicBezTo>
                  <a:pt x="92075" y="125928"/>
                  <a:pt x="96322" y="130175"/>
                  <a:pt x="101600" y="130175"/>
                </a:cubicBezTo>
                <a:cubicBezTo>
                  <a:pt x="106878" y="130175"/>
                  <a:pt x="111125" y="125928"/>
                  <a:pt x="111125" y="120650"/>
                </a:cubicBezTo>
                <a:lnTo>
                  <a:pt x="111125" y="76200"/>
                </a:lnTo>
                <a:cubicBezTo>
                  <a:pt x="111125" y="70922"/>
                  <a:pt x="106878" y="66675"/>
                  <a:pt x="101600" y="66675"/>
                </a:cubicBezTo>
                <a:close/>
                <a:moveTo>
                  <a:pt x="112197" y="152400"/>
                </a:moveTo>
                <a:cubicBezTo>
                  <a:pt x="112438" y="148467"/>
                  <a:pt x="110476" y="144724"/>
                  <a:pt x="107104" y="142685"/>
                </a:cubicBezTo>
                <a:cubicBezTo>
                  <a:pt x="103732" y="140645"/>
                  <a:pt x="99507" y="140645"/>
                  <a:pt x="96135" y="142685"/>
                </a:cubicBezTo>
                <a:cubicBezTo>
                  <a:pt x="92764" y="144724"/>
                  <a:pt x="90802" y="148467"/>
                  <a:pt x="91043" y="152400"/>
                </a:cubicBezTo>
                <a:cubicBezTo>
                  <a:pt x="90802" y="156333"/>
                  <a:pt x="92764" y="160076"/>
                  <a:pt x="96135" y="162115"/>
                </a:cubicBezTo>
                <a:cubicBezTo>
                  <a:pt x="99507" y="164155"/>
                  <a:pt x="103732" y="164155"/>
                  <a:pt x="107104" y="162115"/>
                </a:cubicBezTo>
                <a:cubicBezTo>
                  <a:pt x="110476" y="160076"/>
                  <a:pt x="112438" y="156333"/>
                  <a:pt x="112197" y="15240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3" name="Text 31"/>
          <p:cNvSpPr/>
          <p:nvPr/>
        </p:nvSpPr>
        <p:spPr>
          <a:xfrm>
            <a:off x="9461500" y="3467100"/>
            <a:ext cx="31496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CA35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Iqtisodiy barqarorlikning buzilishi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9461500" y="3771900"/>
            <a:ext cx="31369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Rejalashtirish qiyinlashadi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8597900" y="4330700"/>
            <a:ext cx="6883400" cy="863600"/>
          </a:xfrm>
          <a:custGeom>
            <a:avLst/>
            <a:gdLst/>
            <a:ahLst/>
            <a:cxnLst/>
            <a:rect l="l" t="t" r="r" b="b"/>
            <a:pathLst>
              <a:path w="6883400" h="863600">
                <a:moveTo>
                  <a:pt x="101603" y="0"/>
                </a:moveTo>
                <a:lnTo>
                  <a:pt x="6781797" y="0"/>
                </a:lnTo>
                <a:cubicBezTo>
                  <a:pt x="6837911" y="0"/>
                  <a:pt x="6883400" y="45489"/>
                  <a:pt x="6883400" y="101603"/>
                </a:cubicBezTo>
                <a:lnTo>
                  <a:pt x="6883400" y="761997"/>
                </a:lnTo>
                <a:cubicBezTo>
                  <a:pt x="6883400" y="818111"/>
                  <a:pt x="6837911" y="863600"/>
                  <a:pt x="6781797" y="863600"/>
                </a:cubicBezTo>
                <a:lnTo>
                  <a:pt x="101603" y="863600"/>
                </a:lnTo>
                <a:cubicBezTo>
                  <a:pt x="45527" y="863600"/>
                  <a:pt x="0" y="818073"/>
                  <a:pt x="0" y="761997"/>
                </a:cubicBezTo>
                <a:lnTo>
                  <a:pt x="0" y="101603"/>
                </a:lnTo>
                <a:cubicBezTo>
                  <a:pt x="0" y="45527"/>
                  <a:pt x="45527" y="0"/>
                  <a:pt x="101603" y="0"/>
                </a:cubicBezTo>
                <a:close/>
              </a:path>
            </a:pathLst>
          </a:custGeom>
          <a:solidFill>
            <a:srgbClr val="FEFCE8"/>
          </a:solidFill>
          <a:ln/>
        </p:spPr>
      </p:sp>
      <p:sp>
        <p:nvSpPr>
          <p:cNvPr id="36" name="Shape 34"/>
          <p:cNvSpPr/>
          <p:nvPr/>
        </p:nvSpPr>
        <p:spPr>
          <a:xfrm>
            <a:off x="8750300" y="45085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F0B100"/>
          </a:solidFill>
          <a:ln/>
        </p:spPr>
      </p:sp>
      <p:sp>
        <p:nvSpPr>
          <p:cNvPr id="37" name="Shape 35"/>
          <p:cNvSpPr/>
          <p:nvPr/>
        </p:nvSpPr>
        <p:spPr>
          <a:xfrm>
            <a:off x="8877300" y="4660900"/>
            <a:ext cx="254000" cy="203200"/>
          </a:xfrm>
          <a:custGeom>
            <a:avLst/>
            <a:gdLst/>
            <a:ahLst/>
            <a:cxnLst/>
            <a:rect l="l" t="t" r="r" b="b"/>
            <a:pathLst>
              <a:path w="254000" h="203200">
                <a:moveTo>
                  <a:pt x="152400" y="12700"/>
                </a:moveTo>
                <a:lnTo>
                  <a:pt x="203200" y="12700"/>
                </a:lnTo>
                <a:cubicBezTo>
                  <a:pt x="210225" y="12700"/>
                  <a:pt x="215900" y="18375"/>
                  <a:pt x="215900" y="25400"/>
                </a:cubicBezTo>
                <a:cubicBezTo>
                  <a:pt x="215900" y="32425"/>
                  <a:pt x="210225" y="38100"/>
                  <a:pt x="203200" y="38100"/>
                </a:cubicBezTo>
                <a:lnTo>
                  <a:pt x="158115" y="38100"/>
                </a:lnTo>
                <a:cubicBezTo>
                  <a:pt x="156051" y="48339"/>
                  <a:pt x="149027" y="56793"/>
                  <a:pt x="139700" y="60841"/>
                </a:cubicBezTo>
                <a:lnTo>
                  <a:pt x="139700" y="177800"/>
                </a:lnTo>
                <a:lnTo>
                  <a:pt x="203200" y="177800"/>
                </a:lnTo>
                <a:cubicBezTo>
                  <a:pt x="210225" y="177800"/>
                  <a:pt x="215900" y="183475"/>
                  <a:pt x="215900" y="190500"/>
                </a:cubicBezTo>
                <a:cubicBezTo>
                  <a:pt x="215900" y="197525"/>
                  <a:pt x="210225" y="203200"/>
                  <a:pt x="203200" y="203200"/>
                </a:cubicBezTo>
                <a:lnTo>
                  <a:pt x="50800" y="203200"/>
                </a:lnTo>
                <a:cubicBezTo>
                  <a:pt x="43775" y="203200"/>
                  <a:pt x="38100" y="197525"/>
                  <a:pt x="38100" y="190500"/>
                </a:cubicBezTo>
                <a:cubicBezTo>
                  <a:pt x="38100" y="183475"/>
                  <a:pt x="43775" y="177800"/>
                  <a:pt x="50800" y="177800"/>
                </a:cubicBezTo>
                <a:lnTo>
                  <a:pt x="114300" y="177800"/>
                </a:lnTo>
                <a:lnTo>
                  <a:pt x="114300" y="60841"/>
                </a:lnTo>
                <a:cubicBezTo>
                  <a:pt x="104973" y="56753"/>
                  <a:pt x="97949" y="48300"/>
                  <a:pt x="95885" y="38100"/>
                </a:cubicBezTo>
                <a:lnTo>
                  <a:pt x="50800" y="38100"/>
                </a:lnTo>
                <a:cubicBezTo>
                  <a:pt x="43775" y="38100"/>
                  <a:pt x="38100" y="32425"/>
                  <a:pt x="38100" y="25400"/>
                </a:cubicBezTo>
                <a:cubicBezTo>
                  <a:pt x="38100" y="18375"/>
                  <a:pt x="43775" y="12700"/>
                  <a:pt x="50800" y="12700"/>
                </a:cubicBezTo>
                <a:lnTo>
                  <a:pt x="101600" y="12700"/>
                </a:lnTo>
                <a:cubicBezTo>
                  <a:pt x="107394" y="5001"/>
                  <a:pt x="116602" y="0"/>
                  <a:pt x="127000" y="0"/>
                </a:cubicBezTo>
                <a:cubicBezTo>
                  <a:pt x="137398" y="0"/>
                  <a:pt x="146606" y="5001"/>
                  <a:pt x="152400" y="12700"/>
                </a:cubicBezTo>
                <a:close/>
                <a:moveTo>
                  <a:pt x="174466" y="127000"/>
                </a:moveTo>
                <a:lnTo>
                  <a:pt x="231934" y="127000"/>
                </a:lnTo>
                <a:lnTo>
                  <a:pt x="203200" y="77708"/>
                </a:lnTo>
                <a:lnTo>
                  <a:pt x="174466" y="127000"/>
                </a:lnTo>
                <a:close/>
                <a:moveTo>
                  <a:pt x="203200" y="165100"/>
                </a:moveTo>
                <a:cubicBezTo>
                  <a:pt x="178237" y="165100"/>
                  <a:pt x="157480" y="151606"/>
                  <a:pt x="153194" y="133787"/>
                </a:cubicBezTo>
                <a:cubicBezTo>
                  <a:pt x="152162" y="129421"/>
                  <a:pt x="153591" y="124936"/>
                  <a:pt x="155853" y="121047"/>
                </a:cubicBezTo>
                <a:lnTo>
                  <a:pt x="193635" y="56277"/>
                </a:lnTo>
                <a:cubicBezTo>
                  <a:pt x="195620" y="52864"/>
                  <a:pt x="199271" y="50800"/>
                  <a:pt x="203200" y="50800"/>
                </a:cubicBezTo>
                <a:cubicBezTo>
                  <a:pt x="207129" y="50800"/>
                  <a:pt x="210780" y="52903"/>
                  <a:pt x="212765" y="56277"/>
                </a:cubicBezTo>
                <a:lnTo>
                  <a:pt x="250547" y="121047"/>
                </a:lnTo>
                <a:cubicBezTo>
                  <a:pt x="252809" y="124936"/>
                  <a:pt x="254238" y="129421"/>
                  <a:pt x="253206" y="133787"/>
                </a:cubicBezTo>
                <a:cubicBezTo>
                  <a:pt x="248920" y="151567"/>
                  <a:pt x="228163" y="165100"/>
                  <a:pt x="203200" y="165100"/>
                </a:cubicBezTo>
                <a:close/>
                <a:moveTo>
                  <a:pt x="50324" y="77708"/>
                </a:moveTo>
                <a:lnTo>
                  <a:pt x="21590" y="127000"/>
                </a:lnTo>
                <a:lnTo>
                  <a:pt x="79097" y="127000"/>
                </a:lnTo>
                <a:lnTo>
                  <a:pt x="50324" y="77708"/>
                </a:lnTo>
                <a:close/>
                <a:moveTo>
                  <a:pt x="357" y="133787"/>
                </a:moveTo>
                <a:cubicBezTo>
                  <a:pt x="-675" y="129421"/>
                  <a:pt x="754" y="124936"/>
                  <a:pt x="3016" y="121047"/>
                </a:cubicBezTo>
                <a:lnTo>
                  <a:pt x="40799" y="56277"/>
                </a:lnTo>
                <a:cubicBezTo>
                  <a:pt x="42783" y="52864"/>
                  <a:pt x="46434" y="50800"/>
                  <a:pt x="50363" y="50800"/>
                </a:cubicBezTo>
                <a:cubicBezTo>
                  <a:pt x="54293" y="50800"/>
                  <a:pt x="57944" y="52903"/>
                  <a:pt x="59928" y="56277"/>
                </a:cubicBezTo>
                <a:lnTo>
                  <a:pt x="97711" y="121047"/>
                </a:lnTo>
                <a:cubicBezTo>
                  <a:pt x="99973" y="124936"/>
                  <a:pt x="101402" y="129421"/>
                  <a:pt x="100370" y="133787"/>
                </a:cubicBezTo>
                <a:cubicBezTo>
                  <a:pt x="96083" y="151567"/>
                  <a:pt x="75327" y="165100"/>
                  <a:pt x="50363" y="165100"/>
                </a:cubicBezTo>
                <a:cubicBezTo>
                  <a:pt x="25400" y="165100"/>
                  <a:pt x="4643" y="151606"/>
                  <a:pt x="357" y="133787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8" name="Text 36"/>
          <p:cNvSpPr/>
          <p:nvPr/>
        </p:nvSpPr>
        <p:spPr>
          <a:xfrm>
            <a:off x="9461500" y="4483100"/>
            <a:ext cx="29845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A65F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Daromadlarni qayta taqsimlash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9461500" y="4787900"/>
            <a:ext cx="29718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Kreditorlar va debitorlar o'rtasida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8331200" y="5715000"/>
            <a:ext cx="7416800" cy="2006600"/>
          </a:xfrm>
          <a:custGeom>
            <a:avLst/>
            <a:gdLst/>
            <a:ahLst/>
            <a:cxnLst/>
            <a:rect l="l" t="t" r="r" b="b"/>
            <a:pathLst>
              <a:path w="7416800" h="2006600">
                <a:moveTo>
                  <a:pt x="152401" y="0"/>
                </a:moveTo>
                <a:lnTo>
                  <a:pt x="7264399" y="0"/>
                </a:lnTo>
                <a:cubicBezTo>
                  <a:pt x="7348568" y="0"/>
                  <a:pt x="7416800" y="68232"/>
                  <a:pt x="7416800" y="152401"/>
                </a:cubicBezTo>
                <a:lnTo>
                  <a:pt x="7416800" y="1854199"/>
                </a:lnTo>
                <a:cubicBezTo>
                  <a:pt x="7416800" y="1938368"/>
                  <a:pt x="7348568" y="2006600"/>
                  <a:pt x="7264399" y="2006600"/>
                </a:cubicBezTo>
                <a:lnTo>
                  <a:pt x="152401" y="2006600"/>
                </a:lnTo>
                <a:cubicBezTo>
                  <a:pt x="68232" y="2006600"/>
                  <a:pt x="0" y="1938368"/>
                  <a:pt x="0" y="1854199"/>
                </a:cubicBezTo>
                <a:lnTo>
                  <a:pt x="0" y="152401"/>
                </a:lnTo>
                <a:cubicBezTo>
                  <a:pt x="0" y="68289"/>
                  <a:pt x="68289" y="0"/>
                  <a:pt x="152401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41" name="Text 39"/>
          <p:cNvSpPr/>
          <p:nvPr/>
        </p:nvSpPr>
        <p:spPr>
          <a:xfrm>
            <a:off x="8585200" y="5969000"/>
            <a:ext cx="70358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Muhim Eslatma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8585200" y="6477000"/>
            <a:ext cx="70104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 davrida </a:t>
            </a:r>
            <a:r>
              <a:rPr lang="en-US" sz="16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barcha tovarlarning baholari ham oshmaganligi</a:t>
            </a:r>
            <a:r>
              <a:rPr lang="en-US" sz="16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mumkin. Ayrimlariniki barqaror bo'lib tursa, ba'zilariniki esa tushishi mumkin. Bu inflyasiyaning umumiy baho darajasidagi o'sishini ifodalaydi.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8000" y="508000"/>
            <a:ext cx="15468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 Darajasini Hisoblash Usullari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508000" y="1117600"/>
            <a:ext cx="1219200" cy="50800"/>
          </a:xfrm>
          <a:custGeom>
            <a:avLst/>
            <a:gdLst/>
            <a:ahLst/>
            <a:cxnLst/>
            <a:rect l="l" t="t" r="r" b="b"/>
            <a:pathLst>
              <a:path w="1219200" h="50800">
                <a:moveTo>
                  <a:pt x="0" y="0"/>
                </a:moveTo>
                <a:lnTo>
                  <a:pt x="1219200" y="0"/>
                </a:lnTo>
                <a:lnTo>
                  <a:pt x="1219200" y="50800"/>
                </a:lnTo>
                <a:lnTo>
                  <a:pt x="0" y="50800"/>
                </a:lnTo>
                <a:lnTo>
                  <a:pt x="0" y="0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4" name="Shape 2"/>
          <p:cNvSpPr/>
          <p:nvPr/>
        </p:nvSpPr>
        <p:spPr>
          <a:xfrm>
            <a:off x="508000" y="1473200"/>
            <a:ext cx="7416800" cy="3251200"/>
          </a:xfrm>
          <a:custGeom>
            <a:avLst/>
            <a:gdLst/>
            <a:ahLst/>
            <a:cxnLst/>
            <a:rect l="l" t="t" r="r" b="b"/>
            <a:pathLst>
              <a:path w="7416800" h="3251200">
                <a:moveTo>
                  <a:pt x="152416" y="0"/>
                </a:moveTo>
                <a:lnTo>
                  <a:pt x="7264384" y="0"/>
                </a:lnTo>
                <a:cubicBezTo>
                  <a:pt x="7348561" y="0"/>
                  <a:pt x="7416800" y="68239"/>
                  <a:pt x="7416800" y="152416"/>
                </a:cubicBezTo>
                <a:lnTo>
                  <a:pt x="7416800" y="3098784"/>
                </a:lnTo>
                <a:cubicBezTo>
                  <a:pt x="7416800" y="3182961"/>
                  <a:pt x="7348561" y="3251200"/>
                  <a:pt x="7264384" y="3251200"/>
                </a:cubicBezTo>
                <a:lnTo>
                  <a:pt x="152416" y="3251200"/>
                </a:lnTo>
                <a:cubicBezTo>
                  <a:pt x="68239" y="3251200"/>
                  <a:pt x="0" y="3182961"/>
                  <a:pt x="0" y="3098784"/>
                </a:cubicBezTo>
                <a:lnTo>
                  <a:pt x="0" y="152416"/>
                </a:lnTo>
                <a:cubicBezTo>
                  <a:pt x="0" y="68295"/>
                  <a:pt x="68295" y="0"/>
                  <a:pt x="152416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76300" y="1828800"/>
            <a:ext cx="190500" cy="254000"/>
          </a:xfrm>
          <a:custGeom>
            <a:avLst/>
            <a:gdLst/>
            <a:ahLst/>
            <a:cxnLst/>
            <a:rect l="l" t="t" r="r" b="b"/>
            <a:pathLst>
              <a:path w="190500" h="254000">
                <a:moveTo>
                  <a:pt x="31750" y="0"/>
                </a:moveTo>
                <a:cubicBezTo>
                  <a:pt x="14238" y="0"/>
                  <a:pt x="0" y="14238"/>
                  <a:pt x="0" y="31750"/>
                </a:cubicBezTo>
                <a:lnTo>
                  <a:pt x="0" y="222250"/>
                </a:lnTo>
                <a:cubicBezTo>
                  <a:pt x="0" y="239762"/>
                  <a:pt x="14238" y="254000"/>
                  <a:pt x="31750" y="254000"/>
                </a:cubicBezTo>
                <a:lnTo>
                  <a:pt x="158750" y="254000"/>
                </a:lnTo>
                <a:cubicBezTo>
                  <a:pt x="176262" y="254000"/>
                  <a:pt x="190500" y="239762"/>
                  <a:pt x="190500" y="222250"/>
                </a:cubicBezTo>
                <a:lnTo>
                  <a:pt x="190500" y="31750"/>
                </a:lnTo>
                <a:cubicBezTo>
                  <a:pt x="190500" y="14238"/>
                  <a:pt x="176262" y="0"/>
                  <a:pt x="158750" y="0"/>
                </a:cubicBezTo>
                <a:lnTo>
                  <a:pt x="31750" y="0"/>
                </a:lnTo>
                <a:close/>
                <a:moveTo>
                  <a:pt x="47625" y="31750"/>
                </a:moveTo>
                <a:lnTo>
                  <a:pt x="142875" y="31750"/>
                </a:lnTo>
                <a:cubicBezTo>
                  <a:pt x="151656" y="31750"/>
                  <a:pt x="158750" y="38844"/>
                  <a:pt x="158750" y="47625"/>
                </a:cubicBezTo>
                <a:lnTo>
                  <a:pt x="158750" y="63500"/>
                </a:lnTo>
                <a:cubicBezTo>
                  <a:pt x="158750" y="72281"/>
                  <a:pt x="151656" y="79375"/>
                  <a:pt x="142875" y="79375"/>
                </a:cubicBezTo>
                <a:lnTo>
                  <a:pt x="47625" y="79375"/>
                </a:lnTo>
                <a:cubicBezTo>
                  <a:pt x="38844" y="79375"/>
                  <a:pt x="31750" y="72281"/>
                  <a:pt x="31750" y="63500"/>
                </a:cubicBezTo>
                <a:lnTo>
                  <a:pt x="31750" y="47625"/>
                </a:lnTo>
                <a:cubicBezTo>
                  <a:pt x="31750" y="38844"/>
                  <a:pt x="38844" y="31750"/>
                  <a:pt x="47625" y="31750"/>
                </a:cubicBezTo>
                <a:close/>
                <a:moveTo>
                  <a:pt x="55563" y="115094"/>
                </a:moveTo>
                <a:cubicBezTo>
                  <a:pt x="55563" y="121665"/>
                  <a:pt x="50227" y="127000"/>
                  <a:pt x="43656" y="127000"/>
                </a:cubicBezTo>
                <a:cubicBezTo>
                  <a:pt x="37085" y="127000"/>
                  <a:pt x="31750" y="121665"/>
                  <a:pt x="31750" y="115094"/>
                </a:cubicBezTo>
                <a:cubicBezTo>
                  <a:pt x="31750" y="108523"/>
                  <a:pt x="37085" y="103188"/>
                  <a:pt x="43656" y="103188"/>
                </a:cubicBezTo>
                <a:cubicBezTo>
                  <a:pt x="50227" y="103188"/>
                  <a:pt x="55563" y="108523"/>
                  <a:pt x="55563" y="115094"/>
                </a:cubicBezTo>
                <a:close/>
                <a:moveTo>
                  <a:pt x="95250" y="127000"/>
                </a:moveTo>
                <a:cubicBezTo>
                  <a:pt x="88679" y="127000"/>
                  <a:pt x="83344" y="121665"/>
                  <a:pt x="83344" y="115094"/>
                </a:cubicBezTo>
                <a:cubicBezTo>
                  <a:pt x="83344" y="108523"/>
                  <a:pt x="88679" y="103188"/>
                  <a:pt x="95250" y="103188"/>
                </a:cubicBezTo>
                <a:cubicBezTo>
                  <a:pt x="101821" y="103188"/>
                  <a:pt x="107156" y="108523"/>
                  <a:pt x="107156" y="115094"/>
                </a:cubicBezTo>
                <a:cubicBezTo>
                  <a:pt x="107156" y="121665"/>
                  <a:pt x="101821" y="127000"/>
                  <a:pt x="95250" y="127000"/>
                </a:cubicBezTo>
                <a:close/>
                <a:moveTo>
                  <a:pt x="158750" y="115094"/>
                </a:moveTo>
                <a:cubicBezTo>
                  <a:pt x="158750" y="121665"/>
                  <a:pt x="153415" y="127000"/>
                  <a:pt x="146844" y="127000"/>
                </a:cubicBezTo>
                <a:cubicBezTo>
                  <a:pt x="140273" y="127000"/>
                  <a:pt x="134938" y="121665"/>
                  <a:pt x="134938" y="115094"/>
                </a:cubicBezTo>
                <a:cubicBezTo>
                  <a:pt x="134938" y="108523"/>
                  <a:pt x="140273" y="103188"/>
                  <a:pt x="146844" y="103188"/>
                </a:cubicBezTo>
                <a:cubicBezTo>
                  <a:pt x="153415" y="103188"/>
                  <a:pt x="158750" y="108523"/>
                  <a:pt x="158750" y="115094"/>
                </a:cubicBezTo>
                <a:close/>
                <a:moveTo>
                  <a:pt x="43656" y="174625"/>
                </a:moveTo>
                <a:cubicBezTo>
                  <a:pt x="37085" y="174625"/>
                  <a:pt x="31750" y="169290"/>
                  <a:pt x="31750" y="162719"/>
                </a:cubicBezTo>
                <a:cubicBezTo>
                  <a:pt x="31750" y="156148"/>
                  <a:pt x="37085" y="150813"/>
                  <a:pt x="43656" y="150813"/>
                </a:cubicBezTo>
                <a:cubicBezTo>
                  <a:pt x="50227" y="150813"/>
                  <a:pt x="55563" y="156148"/>
                  <a:pt x="55563" y="162719"/>
                </a:cubicBezTo>
                <a:cubicBezTo>
                  <a:pt x="55563" y="169290"/>
                  <a:pt x="50227" y="174625"/>
                  <a:pt x="43656" y="174625"/>
                </a:cubicBezTo>
                <a:close/>
                <a:moveTo>
                  <a:pt x="107156" y="162719"/>
                </a:moveTo>
                <a:cubicBezTo>
                  <a:pt x="107156" y="169290"/>
                  <a:pt x="101821" y="174625"/>
                  <a:pt x="95250" y="174625"/>
                </a:cubicBezTo>
                <a:cubicBezTo>
                  <a:pt x="88679" y="174625"/>
                  <a:pt x="83344" y="169290"/>
                  <a:pt x="83344" y="162719"/>
                </a:cubicBezTo>
                <a:cubicBezTo>
                  <a:pt x="83344" y="156148"/>
                  <a:pt x="88679" y="150813"/>
                  <a:pt x="95250" y="150813"/>
                </a:cubicBezTo>
                <a:cubicBezTo>
                  <a:pt x="101821" y="150813"/>
                  <a:pt x="107156" y="156148"/>
                  <a:pt x="107156" y="162719"/>
                </a:cubicBezTo>
                <a:close/>
                <a:moveTo>
                  <a:pt x="146844" y="174625"/>
                </a:moveTo>
                <a:cubicBezTo>
                  <a:pt x="140273" y="174625"/>
                  <a:pt x="134938" y="169290"/>
                  <a:pt x="134938" y="162719"/>
                </a:cubicBezTo>
                <a:cubicBezTo>
                  <a:pt x="134938" y="156148"/>
                  <a:pt x="140273" y="150813"/>
                  <a:pt x="146844" y="150813"/>
                </a:cubicBezTo>
                <a:cubicBezTo>
                  <a:pt x="153415" y="150813"/>
                  <a:pt x="158750" y="156148"/>
                  <a:pt x="158750" y="162719"/>
                </a:cubicBezTo>
                <a:cubicBezTo>
                  <a:pt x="158750" y="169290"/>
                  <a:pt x="153415" y="174625"/>
                  <a:pt x="146844" y="174625"/>
                </a:cubicBezTo>
                <a:close/>
                <a:moveTo>
                  <a:pt x="31750" y="210344"/>
                </a:moveTo>
                <a:cubicBezTo>
                  <a:pt x="31750" y="203746"/>
                  <a:pt x="37058" y="198438"/>
                  <a:pt x="43656" y="198438"/>
                </a:cubicBezTo>
                <a:lnTo>
                  <a:pt x="99219" y="198438"/>
                </a:lnTo>
                <a:cubicBezTo>
                  <a:pt x="105817" y="198438"/>
                  <a:pt x="111125" y="203746"/>
                  <a:pt x="111125" y="210344"/>
                </a:cubicBezTo>
                <a:cubicBezTo>
                  <a:pt x="111125" y="216942"/>
                  <a:pt x="105817" y="222250"/>
                  <a:pt x="99219" y="222250"/>
                </a:cubicBezTo>
                <a:lnTo>
                  <a:pt x="43656" y="222250"/>
                </a:lnTo>
                <a:cubicBezTo>
                  <a:pt x="37058" y="222250"/>
                  <a:pt x="31750" y="216942"/>
                  <a:pt x="31750" y="210344"/>
                </a:cubicBezTo>
                <a:close/>
                <a:moveTo>
                  <a:pt x="146844" y="198438"/>
                </a:moveTo>
                <a:cubicBezTo>
                  <a:pt x="153442" y="198438"/>
                  <a:pt x="158750" y="203746"/>
                  <a:pt x="158750" y="210344"/>
                </a:cubicBezTo>
                <a:cubicBezTo>
                  <a:pt x="158750" y="216942"/>
                  <a:pt x="153442" y="222250"/>
                  <a:pt x="146844" y="222250"/>
                </a:cubicBezTo>
                <a:cubicBezTo>
                  <a:pt x="140246" y="222250"/>
                  <a:pt x="134938" y="216942"/>
                  <a:pt x="134938" y="210344"/>
                </a:cubicBezTo>
                <a:cubicBezTo>
                  <a:pt x="134938" y="203746"/>
                  <a:pt x="140246" y="198438"/>
                  <a:pt x="146844" y="198438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6" name="Text 4"/>
          <p:cNvSpPr/>
          <p:nvPr/>
        </p:nvSpPr>
        <p:spPr>
          <a:xfrm>
            <a:off x="1130300" y="1778000"/>
            <a:ext cx="66167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Asosiy Formula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812800" y="2336800"/>
            <a:ext cx="6807200" cy="762000"/>
          </a:xfrm>
          <a:custGeom>
            <a:avLst/>
            <a:gdLst/>
            <a:ahLst/>
            <a:cxnLst/>
            <a:rect l="l" t="t" r="r" b="b"/>
            <a:pathLst>
              <a:path w="6807200" h="762000">
                <a:moveTo>
                  <a:pt x="101597" y="0"/>
                </a:moveTo>
                <a:lnTo>
                  <a:pt x="6705603" y="0"/>
                </a:lnTo>
                <a:cubicBezTo>
                  <a:pt x="6761713" y="0"/>
                  <a:pt x="6807200" y="45487"/>
                  <a:pt x="6807200" y="101597"/>
                </a:cubicBezTo>
                <a:lnTo>
                  <a:pt x="6807200" y="660403"/>
                </a:lnTo>
                <a:cubicBezTo>
                  <a:pt x="6807200" y="716513"/>
                  <a:pt x="6761713" y="762000"/>
                  <a:pt x="6705603" y="762000"/>
                </a:cubicBezTo>
                <a:lnTo>
                  <a:pt x="101597" y="762000"/>
                </a:lnTo>
                <a:cubicBezTo>
                  <a:pt x="45487" y="762000"/>
                  <a:pt x="0" y="716513"/>
                  <a:pt x="0" y="660403"/>
                </a:cubicBezTo>
                <a:lnTo>
                  <a:pt x="0" y="101597"/>
                </a:lnTo>
                <a:cubicBezTo>
                  <a:pt x="0" y="45487"/>
                  <a:pt x="45487" y="0"/>
                  <a:pt x="101597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8" name="Text 6"/>
          <p:cNvSpPr/>
          <p:nvPr/>
        </p:nvSpPr>
        <p:spPr>
          <a:xfrm>
            <a:off x="958850" y="2540000"/>
            <a:ext cx="65151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π = (P - P₁) / P₁ × 100%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12800" y="3302000"/>
            <a:ext cx="6908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π</a:t>
            </a: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- yillik inflyasiya sur'ati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12800" y="3708400"/>
            <a:ext cx="6908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</a:t>
            </a: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- joriy yilning narxlar indeksi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12800" y="4114800"/>
            <a:ext cx="6908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P₁</a:t>
            </a: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- o'tgan yilning narxlar indeksi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08000" y="4978400"/>
            <a:ext cx="7416800" cy="3657600"/>
          </a:xfrm>
          <a:custGeom>
            <a:avLst/>
            <a:gdLst/>
            <a:ahLst/>
            <a:cxnLst/>
            <a:rect l="l" t="t" r="r" b="b"/>
            <a:pathLst>
              <a:path w="7416800" h="3657600">
                <a:moveTo>
                  <a:pt x="152412" y="0"/>
                </a:moveTo>
                <a:lnTo>
                  <a:pt x="7264388" y="0"/>
                </a:lnTo>
                <a:cubicBezTo>
                  <a:pt x="7348563" y="0"/>
                  <a:pt x="7416800" y="68237"/>
                  <a:pt x="7416800" y="152412"/>
                </a:cubicBezTo>
                <a:lnTo>
                  <a:pt x="7416800" y="3505188"/>
                </a:lnTo>
                <a:cubicBezTo>
                  <a:pt x="7416800" y="3589363"/>
                  <a:pt x="7348563" y="3657600"/>
                  <a:pt x="7264388" y="3657600"/>
                </a:cubicBezTo>
                <a:lnTo>
                  <a:pt x="152412" y="3657600"/>
                </a:lnTo>
                <a:cubicBezTo>
                  <a:pt x="68237" y="3657600"/>
                  <a:pt x="0" y="3589363"/>
                  <a:pt x="0" y="3505188"/>
                </a:cubicBezTo>
                <a:lnTo>
                  <a:pt x="0" y="152412"/>
                </a:lnTo>
                <a:cubicBezTo>
                  <a:pt x="0" y="68294"/>
                  <a:pt x="68294" y="0"/>
                  <a:pt x="152412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12800" y="5283200"/>
            <a:ext cx="69342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70-Miqdor Qoidasi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12800" y="5842000"/>
            <a:ext cx="6908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Baholar ikki baravar oshishi uchun zarur yillar sonini aniqlash usuli: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812800" y="6350000"/>
            <a:ext cx="6807200" cy="762000"/>
          </a:xfrm>
          <a:custGeom>
            <a:avLst/>
            <a:gdLst/>
            <a:ahLst/>
            <a:cxnLst/>
            <a:rect l="l" t="t" r="r" b="b"/>
            <a:pathLst>
              <a:path w="6807200" h="762000">
                <a:moveTo>
                  <a:pt x="101597" y="0"/>
                </a:moveTo>
                <a:lnTo>
                  <a:pt x="6705603" y="0"/>
                </a:lnTo>
                <a:cubicBezTo>
                  <a:pt x="6761713" y="0"/>
                  <a:pt x="6807200" y="45487"/>
                  <a:pt x="6807200" y="101597"/>
                </a:cubicBezTo>
                <a:lnTo>
                  <a:pt x="6807200" y="660403"/>
                </a:lnTo>
                <a:cubicBezTo>
                  <a:pt x="6807200" y="716513"/>
                  <a:pt x="6761713" y="762000"/>
                  <a:pt x="6705603" y="762000"/>
                </a:cubicBezTo>
                <a:lnTo>
                  <a:pt x="101597" y="762000"/>
                </a:lnTo>
                <a:cubicBezTo>
                  <a:pt x="45487" y="762000"/>
                  <a:pt x="0" y="716513"/>
                  <a:pt x="0" y="660403"/>
                </a:cubicBezTo>
                <a:lnTo>
                  <a:pt x="0" y="101597"/>
                </a:lnTo>
                <a:cubicBezTo>
                  <a:pt x="0" y="45487"/>
                  <a:pt x="45487" y="0"/>
                  <a:pt x="101597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16" name="Text 14"/>
          <p:cNvSpPr/>
          <p:nvPr/>
        </p:nvSpPr>
        <p:spPr>
          <a:xfrm>
            <a:off x="958850" y="6553200"/>
            <a:ext cx="65151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Yillar soni = 70 / Yillik inflyasiya darajasi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838200" y="7315200"/>
            <a:ext cx="6781800" cy="1016000"/>
          </a:xfrm>
          <a:custGeom>
            <a:avLst/>
            <a:gdLst/>
            <a:ahLst/>
            <a:cxnLst/>
            <a:rect l="l" t="t" r="r" b="b"/>
            <a:pathLst>
              <a:path w="6781800" h="1016000">
                <a:moveTo>
                  <a:pt x="50800" y="0"/>
                </a:moveTo>
                <a:lnTo>
                  <a:pt x="6680200" y="0"/>
                </a:lnTo>
                <a:cubicBezTo>
                  <a:pt x="6736275" y="0"/>
                  <a:pt x="6781800" y="45525"/>
                  <a:pt x="6781800" y="101600"/>
                </a:cubicBezTo>
                <a:lnTo>
                  <a:pt x="6781800" y="914400"/>
                </a:lnTo>
                <a:cubicBezTo>
                  <a:pt x="6781800" y="970475"/>
                  <a:pt x="6736275" y="1016000"/>
                  <a:pt x="6680200" y="1016000"/>
                </a:cubicBezTo>
                <a:lnTo>
                  <a:pt x="50800" y="1016000"/>
                </a:lnTo>
                <a:cubicBezTo>
                  <a:pt x="22763" y="1016000"/>
                  <a:pt x="0" y="993237"/>
                  <a:pt x="0" y="9652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FF8E1"/>
          </a:solidFill>
          <a:ln/>
        </p:spPr>
      </p:sp>
      <p:sp>
        <p:nvSpPr>
          <p:cNvPr id="18" name="Shape 16"/>
          <p:cNvSpPr/>
          <p:nvPr/>
        </p:nvSpPr>
        <p:spPr>
          <a:xfrm>
            <a:off x="838200" y="7315200"/>
            <a:ext cx="50800" cy="1016000"/>
          </a:xfrm>
          <a:custGeom>
            <a:avLst/>
            <a:gdLst/>
            <a:ahLst/>
            <a:cxnLst/>
            <a:rect l="l" t="t" r="r" b="b"/>
            <a:pathLst>
              <a:path w="50800" h="1016000">
                <a:moveTo>
                  <a:pt x="50800" y="0"/>
                </a:moveTo>
                <a:lnTo>
                  <a:pt x="50800" y="0"/>
                </a:lnTo>
                <a:lnTo>
                  <a:pt x="50800" y="1016000"/>
                </a:lnTo>
                <a:lnTo>
                  <a:pt x="50800" y="1016000"/>
                </a:lnTo>
                <a:cubicBezTo>
                  <a:pt x="22763" y="1016000"/>
                  <a:pt x="0" y="993237"/>
                  <a:pt x="0" y="9652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19" name="Text 17"/>
          <p:cNvSpPr/>
          <p:nvPr/>
        </p:nvSpPr>
        <p:spPr>
          <a:xfrm>
            <a:off x="1066800" y="7518400"/>
            <a:ext cx="64516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Misol:</a:t>
            </a: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Agar yillik inflyasiya 7% bo'lsa, taxminan </a:t>
            </a:r>
            <a:r>
              <a:rPr lang="en-US" sz="1600" b="1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10 yilda</a:t>
            </a: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baholar ikki baravar oshadi (70 ÷ 7 = 10)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8331200" y="1473200"/>
            <a:ext cx="7416800" cy="5638800"/>
          </a:xfrm>
          <a:custGeom>
            <a:avLst/>
            <a:gdLst/>
            <a:ahLst/>
            <a:cxnLst/>
            <a:rect l="l" t="t" r="r" b="b"/>
            <a:pathLst>
              <a:path w="7416800" h="5638800">
                <a:moveTo>
                  <a:pt x="152417" y="0"/>
                </a:moveTo>
                <a:lnTo>
                  <a:pt x="7264383" y="0"/>
                </a:lnTo>
                <a:cubicBezTo>
                  <a:pt x="7348561" y="0"/>
                  <a:pt x="7416800" y="68239"/>
                  <a:pt x="7416800" y="152417"/>
                </a:cubicBezTo>
                <a:lnTo>
                  <a:pt x="7416800" y="5486383"/>
                </a:lnTo>
                <a:cubicBezTo>
                  <a:pt x="7416800" y="5570561"/>
                  <a:pt x="7348561" y="5638800"/>
                  <a:pt x="7264383" y="5638800"/>
                </a:cubicBezTo>
                <a:lnTo>
                  <a:pt x="152417" y="5638800"/>
                </a:lnTo>
                <a:cubicBezTo>
                  <a:pt x="68239" y="5638800"/>
                  <a:pt x="0" y="5570561"/>
                  <a:pt x="0" y="5486383"/>
                </a:cubicBezTo>
                <a:lnTo>
                  <a:pt x="0" y="152417"/>
                </a:lnTo>
                <a:cubicBezTo>
                  <a:pt x="0" y="68296"/>
                  <a:pt x="68296" y="0"/>
                  <a:pt x="152417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8636000" y="1778000"/>
            <a:ext cx="69342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Baho Indekslari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8636000" y="2336800"/>
            <a:ext cx="6807200" cy="1270000"/>
          </a:xfrm>
          <a:custGeom>
            <a:avLst/>
            <a:gdLst/>
            <a:ahLst/>
            <a:cxnLst/>
            <a:rect l="l" t="t" r="r" b="b"/>
            <a:pathLst>
              <a:path w="6807200" h="1270000">
                <a:moveTo>
                  <a:pt x="101600" y="0"/>
                </a:moveTo>
                <a:lnTo>
                  <a:pt x="6705600" y="0"/>
                </a:lnTo>
                <a:cubicBezTo>
                  <a:pt x="6761675" y="0"/>
                  <a:pt x="6807200" y="45525"/>
                  <a:pt x="6807200" y="101600"/>
                </a:cubicBezTo>
                <a:lnTo>
                  <a:pt x="6807200" y="1168400"/>
                </a:lnTo>
                <a:cubicBezTo>
                  <a:pt x="6807200" y="1224475"/>
                  <a:pt x="6761675" y="1270000"/>
                  <a:pt x="6705600" y="1270000"/>
                </a:cubicBezTo>
                <a:lnTo>
                  <a:pt x="101600" y="1270000"/>
                </a:lnTo>
                <a:cubicBezTo>
                  <a:pt x="45525" y="1270000"/>
                  <a:pt x="0" y="1224475"/>
                  <a:pt x="0" y="1168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23" name="Shape 21"/>
          <p:cNvSpPr/>
          <p:nvPr/>
        </p:nvSpPr>
        <p:spPr>
          <a:xfrm>
            <a:off x="8839200" y="25400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24" name="Text 22"/>
          <p:cNvSpPr/>
          <p:nvPr/>
        </p:nvSpPr>
        <p:spPr>
          <a:xfrm>
            <a:off x="8788400" y="2540000"/>
            <a:ext cx="609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9499600" y="2641600"/>
            <a:ext cx="25146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Deflyator (Paashe indeksi)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839200" y="3149600"/>
            <a:ext cx="64897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Barcha tovarlar va xizmatlar narxlarining o'zgarishini aks ettiradi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8636000" y="3810000"/>
            <a:ext cx="6807200" cy="1524000"/>
          </a:xfrm>
          <a:custGeom>
            <a:avLst/>
            <a:gdLst/>
            <a:ahLst/>
            <a:cxnLst/>
            <a:rect l="l" t="t" r="r" b="b"/>
            <a:pathLst>
              <a:path w="6807200" h="1524000">
                <a:moveTo>
                  <a:pt x="101605" y="0"/>
                </a:moveTo>
                <a:lnTo>
                  <a:pt x="6705595" y="0"/>
                </a:lnTo>
                <a:cubicBezTo>
                  <a:pt x="6761710" y="0"/>
                  <a:pt x="6807200" y="45490"/>
                  <a:pt x="6807200" y="101605"/>
                </a:cubicBezTo>
                <a:lnTo>
                  <a:pt x="6807200" y="1422395"/>
                </a:lnTo>
                <a:cubicBezTo>
                  <a:pt x="6807200" y="1478510"/>
                  <a:pt x="6761710" y="1524000"/>
                  <a:pt x="6705595" y="1524000"/>
                </a:cubicBezTo>
                <a:lnTo>
                  <a:pt x="101605" y="1524000"/>
                </a:lnTo>
                <a:cubicBezTo>
                  <a:pt x="45490" y="1524000"/>
                  <a:pt x="0" y="1478510"/>
                  <a:pt x="0" y="1422395"/>
                </a:cubicBezTo>
                <a:lnTo>
                  <a:pt x="0" y="101605"/>
                </a:lnTo>
                <a:cubicBezTo>
                  <a:pt x="0" y="45528"/>
                  <a:pt x="45528" y="0"/>
                  <a:pt x="101605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28" name="Shape 26"/>
          <p:cNvSpPr/>
          <p:nvPr/>
        </p:nvSpPr>
        <p:spPr>
          <a:xfrm>
            <a:off x="8839200" y="40132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29" name="Text 27"/>
          <p:cNvSpPr/>
          <p:nvPr/>
        </p:nvSpPr>
        <p:spPr>
          <a:xfrm>
            <a:off x="8788400" y="4013200"/>
            <a:ext cx="609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9499600" y="4114800"/>
            <a:ext cx="2717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Iste'mol Narxlari Indeksi (INI)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8839200" y="4622800"/>
            <a:ext cx="64897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Iste'mol tovarlari va xizmatlar narxlarining o'zgarishini o'lchaydi (Laspeyres indeksi)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8636000" y="5537200"/>
            <a:ext cx="6807200" cy="1270000"/>
          </a:xfrm>
          <a:custGeom>
            <a:avLst/>
            <a:gdLst/>
            <a:ahLst/>
            <a:cxnLst/>
            <a:rect l="l" t="t" r="r" b="b"/>
            <a:pathLst>
              <a:path w="6807200" h="1270000">
                <a:moveTo>
                  <a:pt x="101600" y="0"/>
                </a:moveTo>
                <a:lnTo>
                  <a:pt x="6705600" y="0"/>
                </a:lnTo>
                <a:cubicBezTo>
                  <a:pt x="6761675" y="0"/>
                  <a:pt x="6807200" y="45525"/>
                  <a:pt x="6807200" y="101600"/>
                </a:cubicBezTo>
                <a:lnTo>
                  <a:pt x="6807200" y="1168400"/>
                </a:lnTo>
                <a:cubicBezTo>
                  <a:pt x="6807200" y="1224475"/>
                  <a:pt x="6761675" y="1270000"/>
                  <a:pt x="6705600" y="1270000"/>
                </a:cubicBezTo>
                <a:lnTo>
                  <a:pt x="101600" y="1270000"/>
                </a:lnTo>
                <a:cubicBezTo>
                  <a:pt x="45525" y="1270000"/>
                  <a:pt x="0" y="1224475"/>
                  <a:pt x="0" y="11684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33" name="Shape 31"/>
          <p:cNvSpPr/>
          <p:nvPr/>
        </p:nvSpPr>
        <p:spPr>
          <a:xfrm>
            <a:off x="8839200" y="57404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34" name="Text 32"/>
          <p:cNvSpPr/>
          <p:nvPr/>
        </p:nvSpPr>
        <p:spPr>
          <a:xfrm>
            <a:off x="8788400" y="5740400"/>
            <a:ext cx="609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9499600" y="5842000"/>
            <a:ext cx="3517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Sanoat Ishlab Chiqarish Baho Indeksi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8839200" y="6350000"/>
            <a:ext cx="64897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Sanoat mahsulotlari ulgurji baholarining o'zgarishini kuzatadi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8585200" y="7620000"/>
            <a:ext cx="70231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Real YaIM Hisoblash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8585200" y="8128000"/>
            <a:ext cx="6908800" cy="660400"/>
          </a:xfrm>
          <a:custGeom>
            <a:avLst/>
            <a:gdLst/>
            <a:ahLst/>
            <a:cxnLst/>
            <a:rect l="l" t="t" r="r" b="b"/>
            <a:pathLst>
              <a:path w="6908800" h="660400">
                <a:moveTo>
                  <a:pt x="101603" y="0"/>
                </a:moveTo>
                <a:lnTo>
                  <a:pt x="6807197" y="0"/>
                </a:lnTo>
                <a:cubicBezTo>
                  <a:pt x="6863311" y="0"/>
                  <a:pt x="6908800" y="45489"/>
                  <a:pt x="6908800" y="101603"/>
                </a:cubicBezTo>
                <a:lnTo>
                  <a:pt x="6908800" y="558797"/>
                </a:lnTo>
                <a:cubicBezTo>
                  <a:pt x="6908800" y="614911"/>
                  <a:pt x="6863311" y="660400"/>
                  <a:pt x="6807197" y="660400"/>
                </a:cubicBezTo>
                <a:lnTo>
                  <a:pt x="101603" y="660400"/>
                </a:lnTo>
                <a:cubicBezTo>
                  <a:pt x="45527" y="660400"/>
                  <a:pt x="0" y="614873"/>
                  <a:pt x="0" y="558797"/>
                </a:cubicBezTo>
                <a:lnTo>
                  <a:pt x="0" y="101603"/>
                </a:lnTo>
                <a:cubicBezTo>
                  <a:pt x="0" y="45527"/>
                  <a:pt x="45527" y="0"/>
                  <a:pt x="101603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8680450" y="8280400"/>
            <a:ext cx="67183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Real YaIM = (Nominal YaIM / Deflyator) × 100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8585200" y="8940800"/>
            <a:ext cx="69977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 ta'sirini hisobga olib, real ishlab chiqarish o'sishini aniqlash uchun ishlatiladi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8000" y="508000"/>
            <a:ext cx="15468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Talab Inflyasiyasi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508000" y="1117600"/>
            <a:ext cx="1219200" cy="50800"/>
          </a:xfrm>
          <a:custGeom>
            <a:avLst/>
            <a:gdLst/>
            <a:ahLst/>
            <a:cxnLst/>
            <a:rect l="l" t="t" r="r" b="b"/>
            <a:pathLst>
              <a:path w="1219200" h="50800">
                <a:moveTo>
                  <a:pt x="0" y="0"/>
                </a:moveTo>
                <a:lnTo>
                  <a:pt x="1219200" y="0"/>
                </a:lnTo>
                <a:lnTo>
                  <a:pt x="1219200" y="50800"/>
                </a:lnTo>
                <a:lnTo>
                  <a:pt x="0" y="50800"/>
                </a:lnTo>
                <a:lnTo>
                  <a:pt x="0" y="0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4" name="Shape 2"/>
          <p:cNvSpPr/>
          <p:nvPr/>
        </p:nvSpPr>
        <p:spPr>
          <a:xfrm>
            <a:off x="508000" y="1422400"/>
            <a:ext cx="9042400" cy="2184400"/>
          </a:xfrm>
          <a:custGeom>
            <a:avLst/>
            <a:gdLst/>
            <a:ahLst/>
            <a:cxnLst/>
            <a:rect l="l" t="t" r="r" b="b"/>
            <a:pathLst>
              <a:path w="9042400" h="2184400">
                <a:moveTo>
                  <a:pt x="152406" y="0"/>
                </a:moveTo>
                <a:lnTo>
                  <a:pt x="8889994" y="0"/>
                </a:lnTo>
                <a:cubicBezTo>
                  <a:pt x="8974166" y="0"/>
                  <a:pt x="9042400" y="68234"/>
                  <a:pt x="9042400" y="152406"/>
                </a:cubicBezTo>
                <a:lnTo>
                  <a:pt x="9042400" y="2031994"/>
                </a:lnTo>
                <a:cubicBezTo>
                  <a:pt x="9042400" y="2116166"/>
                  <a:pt x="8974166" y="2184400"/>
                  <a:pt x="8889994" y="2184400"/>
                </a:cubicBezTo>
                <a:lnTo>
                  <a:pt x="152406" y="2184400"/>
                </a:lnTo>
                <a:cubicBezTo>
                  <a:pt x="68234" y="2184400"/>
                  <a:pt x="0" y="2116166"/>
                  <a:pt x="0" y="2031994"/>
                </a:cubicBezTo>
                <a:lnTo>
                  <a:pt x="0" y="152406"/>
                </a:lnTo>
                <a:cubicBezTo>
                  <a:pt x="0" y="68234"/>
                  <a:pt x="68234" y="0"/>
                  <a:pt x="152406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5" name="Text 3"/>
          <p:cNvSpPr/>
          <p:nvPr/>
        </p:nvSpPr>
        <p:spPr>
          <a:xfrm>
            <a:off x="762000" y="1676400"/>
            <a:ext cx="86868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Ta'rif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62000" y="2235200"/>
            <a:ext cx="8648700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Talab inflyasiyasi</a:t>
            </a:r>
            <a:r>
              <a:rPr lang="en-US" sz="18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iqtisodiyotda talab keskin oshib ketishi va uni ishlab chiqarishning real hajmi bilan qondirish mumkin bo'lmay qolgan sharoitlarda kelib chiqadi.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33400" y="3806825"/>
            <a:ext cx="9017000" cy="2921000"/>
          </a:xfrm>
          <a:custGeom>
            <a:avLst/>
            <a:gdLst/>
            <a:ahLst/>
            <a:cxnLst/>
            <a:rect l="l" t="t" r="r" b="b"/>
            <a:pathLst>
              <a:path w="9017000" h="2921000">
                <a:moveTo>
                  <a:pt x="50800" y="0"/>
                </a:moveTo>
                <a:lnTo>
                  <a:pt x="8864611" y="0"/>
                </a:lnTo>
                <a:cubicBezTo>
                  <a:pt x="8948717" y="0"/>
                  <a:pt x="9017000" y="68283"/>
                  <a:pt x="9017000" y="152389"/>
                </a:cubicBezTo>
                <a:lnTo>
                  <a:pt x="9017000" y="2768611"/>
                </a:lnTo>
                <a:cubicBezTo>
                  <a:pt x="9017000" y="2852773"/>
                  <a:pt x="8948773" y="2921000"/>
                  <a:pt x="8864611" y="2921000"/>
                </a:cubicBezTo>
                <a:lnTo>
                  <a:pt x="50800" y="2921000"/>
                </a:lnTo>
                <a:cubicBezTo>
                  <a:pt x="22763" y="2921000"/>
                  <a:pt x="0" y="2898237"/>
                  <a:pt x="0" y="28702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8" name="Shape 6"/>
          <p:cNvSpPr/>
          <p:nvPr/>
        </p:nvSpPr>
        <p:spPr>
          <a:xfrm>
            <a:off x="533400" y="3806825"/>
            <a:ext cx="50800" cy="2921000"/>
          </a:xfrm>
          <a:custGeom>
            <a:avLst/>
            <a:gdLst/>
            <a:ahLst/>
            <a:cxnLst/>
            <a:rect l="l" t="t" r="r" b="b"/>
            <a:pathLst>
              <a:path w="50800" h="2921000">
                <a:moveTo>
                  <a:pt x="50800" y="0"/>
                </a:moveTo>
                <a:lnTo>
                  <a:pt x="50800" y="0"/>
                </a:lnTo>
                <a:lnTo>
                  <a:pt x="50800" y="2921000"/>
                </a:lnTo>
                <a:lnTo>
                  <a:pt x="50800" y="2921000"/>
                </a:lnTo>
                <a:cubicBezTo>
                  <a:pt x="22763" y="2921000"/>
                  <a:pt x="0" y="2898237"/>
                  <a:pt x="0" y="28702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9" name="Text 7"/>
          <p:cNvSpPr/>
          <p:nvPr/>
        </p:nvSpPr>
        <p:spPr>
          <a:xfrm>
            <a:off x="812800" y="4060825"/>
            <a:ext cx="86106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Kelib Chiqish Mexanizmi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12800" y="4568825"/>
            <a:ext cx="85852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To'liq bandlikka yaqin sharoitda iqtisodiyotning ishlab chiqarish imkoniyatlari o'sib borayotgan yalpi talabni qondirolmaydi. Ortiqcha talab real tovarlar bahosining ko'payishiga iqtisodiy bosim beradi.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812800" y="5711825"/>
            <a:ext cx="8483600" cy="762000"/>
          </a:xfrm>
          <a:custGeom>
            <a:avLst/>
            <a:gdLst/>
            <a:ahLst/>
            <a:cxnLst/>
            <a:rect l="l" t="t" r="r" b="b"/>
            <a:pathLst>
              <a:path w="8483600" h="762000">
                <a:moveTo>
                  <a:pt x="101597" y="0"/>
                </a:moveTo>
                <a:lnTo>
                  <a:pt x="8382003" y="0"/>
                </a:lnTo>
                <a:cubicBezTo>
                  <a:pt x="8438113" y="0"/>
                  <a:pt x="8483600" y="45487"/>
                  <a:pt x="8483600" y="101597"/>
                </a:cubicBezTo>
                <a:lnTo>
                  <a:pt x="8483600" y="660403"/>
                </a:lnTo>
                <a:cubicBezTo>
                  <a:pt x="8483600" y="716513"/>
                  <a:pt x="8438113" y="762000"/>
                  <a:pt x="8382003" y="762000"/>
                </a:cubicBezTo>
                <a:lnTo>
                  <a:pt x="101597" y="762000"/>
                </a:lnTo>
                <a:cubicBezTo>
                  <a:pt x="45487" y="762000"/>
                  <a:pt x="0" y="716513"/>
                  <a:pt x="0" y="660403"/>
                </a:cubicBezTo>
                <a:lnTo>
                  <a:pt x="0" y="101597"/>
                </a:lnTo>
                <a:cubicBezTo>
                  <a:pt x="0" y="45487"/>
                  <a:pt x="45487" y="0"/>
                  <a:pt x="101597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2" name="Text 10"/>
          <p:cNvSpPr/>
          <p:nvPr/>
        </p:nvSpPr>
        <p:spPr>
          <a:xfrm>
            <a:off x="958850" y="5915025"/>
            <a:ext cx="81915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D4AF37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"Haddan ziyod pullar haddan kam tovarlarni ovlaydi"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14350" y="6937375"/>
            <a:ext cx="9029700" cy="2298700"/>
          </a:xfrm>
          <a:custGeom>
            <a:avLst/>
            <a:gdLst/>
            <a:ahLst/>
            <a:cxnLst/>
            <a:rect l="l" t="t" r="r" b="b"/>
            <a:pathLst>
              <a:path w="9029700" h="2298700">
                <a:moveTo>
                  <a:pt x="152404" y="0"/>
                </a:moveTo>
                <a:lnTo>
                  <a:pt x="8877296" y="0"/>
                </a:lnTo>
                <a:cubicBezTo>
                  <a:pt x="8961466" y="0"/>
                  <a:pt x="9029700" y="68234"/>
                  <a:pt x="9029700" y="152404"/>
                </a:cubicBezTo>
                <a:lnTo>
                  <a:pt x="9029700" y="2146296"/>
                </a:lnTo>
                <a:cubicBezTo>
                  <a:pt x="9029700" y="2230466"/>
                  <a:pt x="8961466" y="2298700"/>
                  <a:pt x="8877296" y="2298700"/>
                </a:cubicBezTo>
                <a:lnTo>
                  <a:pt x="152404" y="2298700"/>
                </a:lnTo>
                <a:cubicBezTo>
                  <a:pt x="68234" y="2298700"/>
                  <a:pt x="0" y="2230466"/>
                  <a:pt x="0" y="2146296"/>
                </a:cubicBezTo>
                <a:lnTo>
                  <a:pt x="0" y="152404"/>
                </a:lnTo>
                <a:cubicBezTo>
                  <a:pt x="0" y="68234"/>
                  <a:pt x="68234" y="0"/>
                  <a:pt x="152404" y="0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774700" y="7197725"/>
            <a:ext cx="8636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Asosiy Sabablar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74700" y="7756525"/>
            <a:ext cx="254000" cy="203200"/>
          </a:xfrm>
          <a:custGeom>
            <a:avLst/>
            <a:gdLst/>
            <a:ahLst/>
            <a:cxnLst/>
            <a:rect l="l" t="t" r="r" b="b"/>
            <a:pathLst>
              <a:path w="254000" h="203200">
                <a:moveTo>
                  <a:pt x="127000" y="6350"/>
                </a:moveTo>
                <a:cubicBezTo>
                  <a:pt x="149780" y="6350"/>
                  <a:pt x="168275" y="24845"/>
                  <a:pt x="168275" y="47625"/>
                </a:cubicBezTo>
                <a:cubicBezTo>
                  <a:pt x="168275" y="70405"/>
                  <a:pt x="149780" y="88900"/>
                  <a:pt x="127000" y="88900"/>
                </a:cubicBezTo>
                <a:cubicBezTo>
                  <a:pt x="104220" y="88900"/>
                  <a:pt x="85725" y="70405"/>
                  <a:pt x="85725" y="47625"/>
                </a:cubicBezTo>
                <a:cubicBezTo>
                  <a:pt x="85725" y="24845"/>
                  <a:pt x="104220" y="6350"/>
                  <a:pt x="127000" y="6350"/>
                </a:cubicBezTo>
                <a:close/>
                <a:moveTo>
                  <a:pt x="38100" y="34925"/>
                </a:moveTo>
                <a:cubicBezTo>
                  <a:pt x="53871" y="34925"/>
                  <a:pt x="66675" y="47729"/>
                  <a:pt x="66675" y="63500"/>
                </a:cubicBezTo>
                <a:cubicBezTo>
                  <a:pt x="66675" y="79271"/>
                  <a:pt x="53871" y="92075"/>
                  <a:pt x="38100" y="92075"/>
                </a:cubicBezTo>
                <a:cubicBezTo>
                  <a:pt x="22329" y="92075"/>
                  <a:pt x="9525" y="79271"/>
                  <a:pt x="9525" y="63500"/>
                </a:cubicBezTo>
                <a:cubicBezTo>
                  <a:pt x="9525" y="47729"/>
                  <a:pt x="22329" y="34925"/>
                  <a:pt x="38100" y="34925"/>
                </a:cubicBezTo>
                <a:close/>
                <a:moveTo>
                  <a:pt x="0" y="165100"/>
                </a:moveTo>
                <a:cubicBezTo>
                  <a:pt x="0" y="137041"/>
                  <a:pt x="22741" y="114300"/>
                  <a:pt x="50800" y="114300"/>
                </a:cubicBezTo>
                <a:cubicBezTo>
                  <a:pt x="55880" y="114300"/>
                  <a:pt x="60801" y="115054"/>
                  <a:pt x="65445" y="116443"/>
                </a:cubicBezTo>
                <a:cubicBezTo>
                  <a:pt x="52388" y="131048"/>
                  <a:pt x="44450" y="150336"/>
                  <a:pt x="44450" y="171450"/>
                </a:cubicBezTo>
                <a:lnTo>
                  <a:pt x="44450" y="177800"/>
                </a:lnTo>
                <a:cubicBezTo>
                  <a:pt x="44450" y="182324"/>
                  <a:pt x="45403" y="186611"/>
                  <a:pt x="47109" y="190500"/>
                </a:cubicBezTo>
                <a:lnTo>
                  <a:pt x="12700" y="190500"/>
                </a:lnTo>
                <a:cubicBezTo>
                  <a:pt x="5675" y="190500"/>
                  <a:pt x="0" y="184825"/>
                  <a:pt x="0" y="177800"/>
                </a:cubicBezTo>
                <a:lnTo>
                  <a:pt x="0" y="165100"/>
                </a:lnTo>
                <a:close/>
                <a:moveTo>
                  <a:pt x="206891" y="190500"/>
                </a:moveTo>
                <a:cubicBezTo>
                  <a:pt x="208597" y="186611"/>
                  <a:pt x="209550" y="182324"/>
                  <a:pt x="209550" y="177800"/>
                </a:cubicBezTo>
                <a:lnTo>
                  <a:pt x="209550" y="171450"/>
                </a:lnTo>
                <a:cubicBezTo>
                  <a:pt x="209550" y="150336"/>
                  <a:pt x="201613" y="131048"/>
                  <a:pt x="188555" y="116443"/>
                </a:cubicBezTo>
                <a:cubicBezTo>
                  <a:pt x="193199" y="115054"/>
                  <a:pt x="198120" y="114300"/>
                  <a:pt x="203200" y="114300"/>
                </a:cubicBezTo>
                <a:cubicBezTo>
                  <a:pt x="231259" y="114300"/>
                  <a:pt x="254000" y="137041"/>
                  <a:pt x="254000" y="165100"/>
                </a:cubicBezTo>
                <a:lnTo>
                  <a:pt x="254000" y="177800"/>
                </a:lnTo>
                <a:cubicBezTo>
                  <a:pt x="254000" y="184825"/>
                  <a:pt x="248325" y="190500"/>
                  <a:pt x="241300" y="190500"/>
                </a:cubicBezTo>
                <a:lnTo>
                  <a:pt x="206891" y="190500"/>
                </a:lnTo>
                <a:close/>
                <a:moveTo>
                  <a:pt x="187325" y="63500"/>
                </a:moveTo>
                <a:cubicBezTo>
                  <a:pt x="187325" y="47729"/>
                  <a:pt x="200129" y="34925"/>
                  <a:pt x="215900" y="34925"/>
                </a:cubicBezTo>
                <a:cubicBezTo>
                  <a:pt x="231671" y="34925"/>
                  <a:pt x="244475" y="47729"/>
                  <a:pt x="244475" y="63500"/>
                </a:cubicBezTo>
                <a:cubicBezTo>
                  <a:pt x="244475" y="79271"/>
                  <a:pt x="231671" y="92075"/>
                  <a:pt x="215900" y="92075"/>
                </a:cubicBezTo>
                <a:cubicBezTo>
                  <a:pt x="200129" y="92075"/>
                  <a:pt x="187325" y="79271"/>
                  <a:pt x="187325" y="63500"/>
                </a:cubicBezTo>
                <a:close/>
                <a:moveTo>
                  <a:pt x="63500" y="171450"/>
                </a:moveTo>
                <a:cubicBezTo>
                  <a:pt x="63500" y="136366"/>
                  <a:pt x="91916" y="107950"/>
                  <a:pt x="127000" y="107950"/>
                </a:cubicBezTo>
                <a:cubicBezTo>
                  <a:pt x="162084" y="107950"/>
                  <a:pt x="190500" y="136366"/>
                  <a:pt x="190500" y="171450"/>
                </a:cubicBezTo>
                <a:lnTo>
                  <a:pt x="190500" y="177800"/>
                </a:lnTo>
                <a:cubicBezTo>
                  <a:pt x="190500" y="184825"/>
                  <a:pt x="184825" y="190500"/>
                  <a:pt x="177800" y="190500"/>
                </a:cubicBezTo>
                <a:lnTo>
                  <a:pt x="76200" y="190500"/>
                </a:lnTo>
                <a:cubicBezTo>
                  <a:pt x="69175" y="190500"/>
                  <a:pt x="63500" y="184825"/>
                  <a:pt x="63500" y="177800"/>
                </a:cubicBezTo>
                <a:lnTo>
                  <a:pt x="63500" y="171450"/>
                </a:ln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16" name="Text 14"/>
          <p:cNvSpPr/>
          <p:nvPr/>
        </p:nvSpPr>
        <p:spPr>
          <a:xfrm>
            <a:off x="1130300" y="7705725"/>
            <a:ext cx="27432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To'liq bandlik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130300" y="8010525"/>
            <a:ext cx="27305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Aholi ish bilan to'liq band bo'lishi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130800" y="7756525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0" y="166529"/>
                </a:moveTo>
                <a:lnTo>
                  <a:pt x="0" y="43458"/>
                </a:lnTo>
                <a:cubicBezTo>
                  <a:pt x="0" y="34250"/>
                  <a:pt x="9565" y="28138"/>
                  <a:pt x="18375" y="30758"/>
                </a:cubicBezTo>
                <a:cubicBezTo>
                  <a:pt x="53181" y="41156"/>
                  <a:pt x="77788" y="32941"/>
                  <a:pt x="102552" y="24686"/>
                </a:cubicBezTo>
                <a:cubicBezTo>
                  <a:pt x="128151" y="16153"/>
                  <a:pt x="153908" y="7580"/>
                  <a:pt x="191175" y="19487"/>
                </a:cubicBezTo>
                <a:cubicBezTo>
                  <a:pt x="198517" y="21828"/>
                  <a:pt x="203200" y="28932"/>
                  <a:pt x="203200" y="36671"/>
                </a:cubicBezTo>
                <a:lnTo>
                  <a:pt x="203200" y="159742"/>
                </a:lnTo>
                <a:cubicBezTo>
                  <a:pt x="203200" y="168950"/>
                  <a:pt x="193635" y="175062"/>
                  <a:pt x="184864" y="172442"/>
                </a:cubicBezTo>
                <a:cubicBezTo>
                  <a:pt x="150058" y="162044"/>
                  <a:pt x="125413" y="170259"/>
                  <a:pt x="100687" y="178514"/>
                </a:cubicBezTo>
                <a:cubicBezTo>
                  <a:pt x="75089" y="187047"/>
                  <a:pt x="49332" y="195620"/>
                  <a:pt x="12065" y="183713"/>
                </a:cubicBezTo>
                <a:cubicBezTo>
                  <a:pt x="4723" y="181372"/>
                  <a:pt x="40" y="174268"/>
                  <a:pt x="40" y="166529"/>
                </a:cubicBezTo>
                <a:close/>
                <a:moveTo>
                  <a:pt x="133350" y="101600"/>
                </a:moveTo>
                <a:cubicBezTo>
                  <a:pt x="133350" y="80566"/>
                  <a:pt x="119142" y="63500"/>
                  <a:pt x="101600" y="63500"/>
                </a:cubicBezTo>
                <a:cubicBezTo>
                  <a:pt x="84058" y="63500"/>
                  <a:pt x="69850" y="80566"/>
                  <a:pt x="69850" y="101600"/>
                </a:cubicBezTo>
                <a:cubicBezTo>
                  <a:pt x="69850" y="122634"/>
                  <a:pt x="84058" y="139700"/>
                  <a:pt x="101600" y="139700"/>
                </a:cubicBezTo>
                <a:cubicBezTo>
                  <a:pt x="119142" y="139700"/>
                  <a:pt x="133350" y="122634"/>
                  <a:pt x="133350" y="101600"/>
                </a:cubicBezTo>
                <a:close/>
                <a:moveTo>
                  <a:pt x="47625" y="164148"/>
                </a:moveTo>
                <a:cubicBezTo>
                  <a:pt x="49371" y="164148"/>
                  <a:pt x="50760" y="162639"/>
                  <a:pt x="50483" y="160933"/>
                </a:cubicBezTo>
                <a:cubicBezTo>
                  <a:pt x="48657" y="149900"/>
                  <a:pt x="39767" y="141288"/>
                  <a:pt x="28575" y="139898"/>
                </a:cubicBezTo>
                <a:cubicBezTo>
                  <a:pt x="26829" y="139700"/>
                  <a:pt x="25400" y="141129"/>
                  <a:pt x="25400" y="142875"/>
                </a:cubicBezTo>
                <a:lnTo>
                  <a:pt x="25400" y="158710"/>
                </a:lnTo>
                <a:cubicBezTo>
                  <a:pt x="25400" y="160139"/>
                  <a:pt x="26353" y="161409"/>
                  <a:pt x="27781" y="161766"/>
                </a:cubicBezTo>
                <a:cubicBezTo>
                  <a:pt x="34885" y="163433"/>
                  <a:pt x="41394" y="164187"/>
                  <a:pt x="47625" y="164187"/>
                </a:cubicBezTo>
                <a:close/>
                <a:moveTo>
                  <a:pt x="174030" y="143867"/>
                </a:moveTo>
                <a:cubicBezTo>
                  <a:pt x="176014" y="144185"/>
                  <a:pt x="177800" y="142677"/>
                  <a:pt x="177800" y="140692"/>
                </a:cubicBezTo>
                <a:lnTo>
                  <a:pt x="177800" y="123785"/>
                </a:lnTo>
                <a:cubicBezTo>
                  <a:pt x="177800" y="122039"/>
                  <a:pt x="176371" y="120571"/>
                  <a:pt x="174625" y="120809"/>
                </a:cubicBezTo>
                <a:cubicBezTo>
                  <a:pt x="164624" y="122039"/>
                  <a:pt x="156408" y="129103"/>
                  <a:pt x="153511" y="138509"/>
                </a:cubicBezTo>
                <a:cubicBezTo>
                  <a:pt x="152956" y="140375"/>
                  <a:pt x="154424" y="142121"/>
                  <a:pt x="156369" y="142161"/>
                </a:cubicBezTo>
                <a:cubicBezTo>
                  <a:pt x="162004" y="142319"/>
                  <a:pt x="167878" y="142835"/>
                  <a:pt x="173990" y="143867"/>
                </a:cubicBezTo>
                <a:close/>
                <a:moveTo>
                  <a:pt x="177800" y="60325"/>
                </a:moveTo>
                <a:lnTo>
                  <a:pt x="177800" y="44490"/>
                </a:lnTo>
                <a:cubicBezTo>
                  <a:pt x="177800" y="43061"/>
                  <a:pt x="176808" y="41791"/>
                  <a:pt x="175419" y="41434"/>
                </a:cubicBezTo>
                <a:cubicBezTo>
                  <a:pt x="168315" y="39767"/>
                  <a:pt x="161806" y="39013"/>
                  <a:pt x="155575" y="39013"/>
                </a:cubicBezTo>
                <a:cubicBezTo>
                  <a:pt x="153829" y="39013"/>
                  <a:pt x="152440" y="40521"/>
                  <a:pt x="152718" y="42227"/>
                </a:cubicBezTo>
                <a:cubicBezTo>
                  <a:pt x="154543" y="53261"/>
                  <a:pt x="163433" y="61873"/>
                  <a:pt x="174625" y="63262"/>
                </a:cubicBezTo>
                <a:cubicBezTo>
                  <a:pt x="176371" y="63460"/>
                  <a:pt x="177800" y="62032"/>
                  <a:pt x="177800" y="60285"/>
                </a:cubicBezTo>
                <a:close/>
                <a:moveTo>
                  <a:pt x="49689" y="64651"/>
                </a:moveTo>
                <a:cubicBezTo>
                  <a:pt x="50244" y="62786"/>
                  <a:pt x="48776" y="61039"/>
                  <a:pt x="46831" y="61000"/>
                </a:cubicBezTo>
                <a:cubicBezTo>
                  <a:pt x="41196" y="60841"/>
                  <a:pt x="35322" y="60325"/>
                  <a:pt x="29210" y="59293"/>
                </a:cubicBezTo>
                <a:cubicBezTo>
                  <a:pt x="27226" y="58976"/>
                  <a:pt x="25440" y="60484"/>
                  <a:pt x="25440" y="62468"/>
                </a:cubicBezTo>
                <a:lnTo>
                  <a:pt x="25400" y="79375"/>
                </a:lnTo>
                <a:cubicBezTo>
                  <a:pt x="25400" y="81121"/>
                  <a:pt x="26829" y="82590"/>
                  <a:pt x="28575" y="82352"/>
                </a:cubicBezTo>
                <a:cubicBezTo>
                  <a:pt x="38576" y="81121"/>
                  <a:pt x="46792" y="74057"/>
                  <a:pt x="49689" y="64651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19" name="Text 17"/>
          <p:cNvSpPr/>
          <p:nvPr/>
        </p:nvSpPr>
        <p:spPr>
          <a:xfrm>
            <a:off x="5461000" y="7705725"/>
            <a:ext cx="2374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Ish haqi o'sishi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461000" y="8010525"/>
            <a:ext cx="23622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Ish haqlarining oshib borishi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800100" y="8467725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25400" y="25400"/>
                </a:moveTo>
                <a:cubicBezTo>
                  <a:pt x="25400" y="18375"/>
                  <a:pt x="19725" y="12700"/>
                  <a:pt x="12700" y="12700"/>
                </a:cubicBezTo>
                <a:cubicBezTo>
                  <a:pt x="5675" y="12700"/>
                  <a:pt x="0" y="18375"/>
                  <a:pt x="0" y="25400"/>
                </a:cubicBezTo>
                <a:lnTo>
                  <a:pt x="0" y="158750"/>
                </a:lnTo>
                <a:cubicBezTo>
                  <a:pt x="0" y="176292"/>
                  <a:pt x="14208" y="190500"/>
                  <a:pt x="31750" y="190500"/>
                </a:cubicBezTo>
                <a:lnTo>
                  <a:pt x="190500" y="190500"/>
                </a:lnTo>
                <a:cubicBezTo>
                  <a:pt x="197525" y="190500"/>
                  <a:pt x="203200" y="184825"/>
                  <a:pt x="203200" y="177800"/>
                </a:cubicBezTo>
                <a:cubicBezTo>
                  <a:pt x="203200" y="170775"/>
                  <a:pt x="197525" y="165100"/>
                  <a:pt x="190500" y="165100"/>
                </a:cubicBezTo>
                <a:lnTo>
                  <a:pt x="31750" y="165100"/>
                </a:lnTo>
                <a:cubicBezTo>
                  <a:pt x="28258" y="165100"/>
                  <a:pt x="25400" y="162243"/>
                  <a:pt x="25400" y="158750"/>
                </a:cubicBezTo>
                <a:lnTo>
                  <a:pt x="25400" y="25400"/>
                </a:lnTo>
                <a:close/>
                <a:moveTo>
                  <a:pt x="186769" y="59769"/>
                </a:moveTo>
                <a:cubicBezTo>
                  <a:pt x="191730" y="54808"/>
                  <a:pt x="191730" y="46752"/>
                  <a:pt x="186769" y="41791"/>
                </a:cubicBezTo>
                <a:cubicBezTo>
                  <a:pt x="181808" y="36830"/>
                  <a:pt x="173752" y="36830"/>
                  <a:pt x="168791" y="41791"/>
                </a:cubicBezTo>
                <a:lnTo>
                  <a:pt x="127000" y="83622"/>
                </a:lnTo>
                <a:lnTo>
                  <a:pt x="104219" y="60881"/>
                </a:lnTo>
                <a:cubicBezTo>
                  <a:pt x="99258" y="55920"/>
                  <a:pt x="91202" y="55920"/>
                  <a:pt x="86241" y="60881"/>
                </a:cubicBezTo>
                <a:lnTo>
                  <a:pt x="48141" y="98981"/>
                </a:lnTo>
                <a:cubicBezTo>
                  <a:pt x="43180" y="103942"/>
                  <a:pt x="43180" y="111998"/>
                  <a:pt x="48141" y="116959"/>
                </a:cubicBezTo>
                <a:cubicBezTo>
                  <a:pt x="53102" y="121920"/>
                  <a:pt x="61158" y="121920"/>
                  <a:pt x="66119" y="116959"/>
                </a:cubicBezTo>
                <a:lnTo>
                  <a:pt x="95250" y="87828"/>
                </a:lnTo>
                <a:lnTo>
                  <a:pt x="118031" y="110609"/>
                </a:lnTo>
                <a:cubicBezTo>
                  <a:pt x="122992" y="115570"/>
                  <a:pt x="131048" y="115570"/>
                  <a:pt x="136009" y="110609"/>
                </a:cubicBezTo>
                <a:lnTo>
                  <a:pt x="186809" y="59809"/>
                </a:ln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22" name="Text 20"/>
          <p:cNvSpPr/>
          <p:nvPr/>
        </p:nvSpPr>
        <p:spPr>
          <a:xfrm>
            <a:off x="1130300" y="8416925"/>
            <a:ext cx="2628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Yalpi talab o'sishi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130300" y="8721725"/>
            <a:ext cx="26162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Xarajatlarning keskin ko'payishi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130800" y="8467725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203200" h="203200">
                <a:moveTo>
                  <a:pt x="107910" y="8017"/>
                </a:moveTo>
                <a:cubicBezTo>
                  <a:pt x="104021" y="5794"/>
                  <a:pt x="99219" y="5794"/>
                  <a:pt x="95290" y="8017"/>
                </a:cubicBezTo>
                <a:lnTo>
                  <a:pt x="6390" y="58817"/>
                </a:lnTo>
                <a:cubicBezTo>
                  <a:pt x="1389" y="61674"/>
                  <a:pt x="-1072" y="67548"/>
                  <a:pt x="397" y="73104"/>
                </a:cubicBezTo>
                <a:cubicBezTo>
                  <a:pt x="1865" y="78661"/>
                  <a:pt x="6945" y="82550"/>
                  <a:pt x="12700" y="82550"/>
                </a:cubicBezTo>
                <a:lnTo>
                  <a:pt x="25400" y="82550"/>
                </a:lnTo>
                <a:lnTo>
                  <a:pt x="25400" y="165100"/>
                </a:lnTo>
                <a:lnTo>
                  <a:pt x="25400" y="165100"/>
                </a:lnTo>
                <a:lnTo>
                  <a:pt x="5080" y="180340"/>
                </a:lnTo>
                <a:cubicBezTo>
                  <a:pt x="1865" y="182721"/>
                  <a:pt x="0" y="186492"/>
                  <a:pt x="0" y="190500"/>
                </a:cubicBezTo>
                <a:cubicBezTo>
                  <a:pt x="0" y="197525"/>
                  <a:pt x="5675" y="203200"/>
                  <a:pt x="12700" y="203200"/>
                </a:cubicBezTo>
                <a:lnTo>
                  <a:pt x="190500" y="203200"/>
                </a:lnTo>
                <a:cubicBezTo>
                  <a:pt x="197525" y="203200"/>
                  <a:pt x="203200" y="197525"/>
                  <a:pt x="203200" y="190500"/>
                </a:cubicBezTo>
                <a:cubicBezTo>
                  <a:pt x="203200" y="186492"/>
                  <a:pt x="201335" y="182721"/>
                  <a:pt x="198120" y="180340"/>
                </a:cubicBezTo>
                <a:lnTo>
                  <a:pt x="177800" y="165100"/>
                </a:lnTo>
                <a:lnTo>
                  <a:pt x="177800" y="82550"/>
                </a:lnTo>
                <a:lnTo>
                  <a:pt x="190500" y="82550"/>
                </a:lnTo>
                <a:cubicBezTo>
                  <a:pt x="196255" y="82550"/>
                  <a:pt x="201295" y="78661"/>
                  <a:pt x="202763" y="73104"/>
                </a:cubicBezTo>
                <a:cubicBezTo>
                  <a:pt x="204232" y="67548"/>
                  <a:pt x="201771" y="61674"/>
                  <a:pt x="196771" y="58817"/>
                </a:cubicBezTo>
                <a:lnTo>
                  <a:pt x="107871" y="8017"/>
                </a:lnTo>
                <a:close/>
                <a:moveTo>
                  <a:pt x="158750" y="82550"/>
                </a:moveTo>
                <a:lnTo>
                  <a:pt x="158750" y="165100"/>
                </a:lnTo>
                <a:lnTo>
                  <a:pt x="133350" y="165100"/>
                </a:lnTo>
                <a:lnTo>
                  <a:pt x="133350" y="82550"/>
                </a:lnTo>
                <a:lnTo>
                  <a:pt x="158750" y="82550"/>
                </a:lnTo>
                <a:close/>
                <a:moveTo>
                  <a:pt x="114300" y="82550"/>
                </a:moveTo>
                <a:lnTo>
                  <a:pt x="114300" y="165100"/>
                </a:lnTo>
                <a:lnTo>
                  <a:pt x="88900" y="165100"/>
                </a:lnTo>
                <a:lnTo>
                  <a:pt x="88900" y="82550"/>
                </a:lnTo>
                <a:lnTo>
                  <a:pt x="114300" y="82550"/>
                </a:lnTo>
                <a:close/>
                <a:moveTo>
                  <a:pt x="69850" y="82550"/>
                </a:moveTo>
                <a:lnTo>
                  <a:pt x="69850" y="165100"/>
                </a:lnTo>
                <a:lnTo>
                  <a:pt x="44450" y="165100"/>
                </a:lnTo>
                <a:lnTo>
                  <a:pt x="44450" y="82550"/>
                </a:lnTo>
                <a:lnTo>
                  <a:pt x="69850" y="82550"/>
                </a:lnTo>
                <a:close/>
                <a:moveTo>
                  <a:pt x="101600" y="38100"/>
                </a:moveTo>
                <a:cubicBezTo>
                  <a:pt x="108609" y="38100"/>
                  <a:pt x="114300" y="43791"/>
                  <a:pt x="114300" y="50800"/>
                </a:cubicBezTo>
                <a:cubicBezTo>
                  <a:pt x="114300" y="57809"/>
                  <a:pt x="108609" y="63500"/>
                  <a:pt x="101600" y="63500"/>
                </a:cubicBezTo>
                <a:cubicBezTo>
                  <a:pt x="94591" y="63500"/>
                  <a:pt x="88900" y="57809"/>
                  <a:pt x="88900" y="50800"/>
                </a:cubicBezTo>
                <a:cubicBezTo>
                  <a:pt x="88900" y="43791"/>
                  <a:pt x="94591" y="38100"/>
                  <a:pt x="101600" y="3810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25" name="Text 23"/>
          <p:cNvSpPr/>
          <p:nvPr/>
        </p:nvSpPr>
        <p:spPr>
          <a:xfrm>
            <a:off x="5461000" y="8416925"/>
            <a:ext cx="21971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Davlat xarajatlari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461000" y="8721725"/>
            <a:ext cx="21844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Byudjet taqchilligi va qarz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9804400" y="1422400"/>
            <a:ext cx="5943600" cy="3556000"/>
          </a:xfrm>
          <a:custGeom>
            <a:avLst/>
            <a:gdLst/>
            <a:ahLst/>
            <a:cxnLst/>
            <a:rect l="l" t="t" r="r" b="b"/>
            <a:pathLst>
              <a:path w="5943600" h="3556000">
                <a:moveTo>
                  <a:pt x="152410" y="0"/>
                </a:moveTo>
                <a:lnTo>
                  <a:pt x="5791190" y="0"/>
                </a:lnTo>
                <a:cubicBezTo>
                  <a:pt x="5875364" y="0"/>
                  <a:pt x="5943600" y="68236"/>
                  <a:pt x="5943600" y="152410"/>
                </a:cubicBezTo>
                <a:lnTo>
                  <a:pt x="5943600" y="3403590"/>
                </a:lnTo>
                <a:cubicBezTo>
                  <a:pt x="5943600" y="3487764"/>
                  <a:pt x="5875364" y="3556000"/>
                  <a:pt x="5791190" y="3556000"/>
                </a:cubicBezTo>
                <a:lnTo>
                  <a:pt x="152410" y="3556000"/>
                </a:lnTo>
                <a:cubicBezTo>
                  <a:pt x="68236" y="3556000"/>
                  <a:pt x="0" y="3487764"/>
                  <a:pt x="0" y="3403590"/>
                </a:cubicBezTo>
                <a:lnTo>
                  <a:pt x="0" y="152410"/>
                </a:lnTo>
                <a:cubicBezTo>
                  <a:pt x="0" y="68293"/>
                  <a:pt x="68293" y="0"/>
                  <a:pt x="15241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10001250" y="1676400"/>
            <a:ext cx="55499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Talab Inflyasiyasi Grafigi</a:t>
            </a:r>
            <a:endParaRPr lang="en-US" sz="1600" dirty="0"/>
          </a:p>
        </p:txBody>
      </p:sp>
      <p:pic>
        <p:nvPicPr>
          <p:cNvPr id="29" name="Image 0" descr="https://kimi-img.moonshot.cn/pub/slides/26-02-18-19:26:36-d6aq3r6dmauv41damss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058400" y="2184400"/>
            <a:ext cx="5435600" cy="2540000"/>
          </a:xfrm>
          <a:prstGeom prst="roundRect">
            <a:avLst>
              <a:gd name="adj" fmla="val 0"/>
            </a:avLst>
          </a:prstGeom>
        </p:spPr>
      </p:pic>
      <p:sp>
        <p:nvSpPr>
          <p:cNvPr id="30" name="Shape 27"/>
          <p:cNvSpPr/>
          <p:nvPr/>
        </p:nvSpPr>
        <p:spPr>
          <a:xfrm>
            <a:off x="9829800" y="5181600"/>
            <a:ext cx="5918200" cy="1879600"/>
          </a:xfrm>
          <a:custGeom>
            <a:avLst/>
            <a:gdLst/>
            <a:ahLst/>
            <a:cxnLst/>
            <a:rect l="l" t="t" r="r" b="b"/>
            <a:pathLst>
              <a:path w="5918200" h="1879600">
                <a:moveTo>
                  <a:pt x="50800" y="0"/>
                </a:moveTo>
                <a:lnTo>
                  <a:pt x="5765802" y="0"/>
                </a:lnTo>
                <a:cubicBezTo>
                  <a:pt x="5849969" y="0"/>
                  <a:pt x="5918200" y="68231"/>
                  <a:pt x="5918200" y="152398"/>
                </a:cubicBezTo>
                <a:lnTo>
                  <a:pt x="5918200" y="1727202"/>
                </a:lnTo>
                <a:cubicBezTo>
                  <a:pt x="5918200" y="1811369"/>
                  <a:pt x="5849969" y="1879600"/>
                  <a:pt x="5765802" y="1879600"/>
                </a:cubicBezTo>
                <a:lnTo>
                  <a:pt x="50800" y="1879600"/>
                </a:lnTo>
                <a:cubicBezTo>
                  <a:pt x="22744" y="1879600"/>
                  <a:pt x="0" y="1856856"/>
                  <a:pt x="0" y="1828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FF8E1"/>
          </a:solidFill>
          <a:ln/>
        </p:spPr>
      </p:sp>
      <p:sp>
        <p:nvSpPr>
          <p:cNvPr id="31" name="Shape 28"/>
          <p:cNvSpPr/>
          <p:nvPr/>
        </p:nvSpPr>
        <p:spPr>
          <a:xfrm>
            <a:off x="9829800" y="5181600"/>
            <a:ext cx="50800" cy="1879600"/>
          </a:xfrm>
          <a:custGeom>
            <a:avLst/>
            <a:gdLst/>
            <a:ahLst/>
            <a:cxnLst/>
            <a:rect l="l" t="t" r="r" b="b"/>
            <a:pathLst>
              <a:path w="50800" h="1879600">
                <a:moveTo>
                  <a:pt x="50800" y="0"/>
                </a:moveTo>
                <a:lnTo>
                  <a:pt x="50800" y="0"/>
                </a:lnTo>
                <a:lnTo>
                  <a:pt x="50800" y="1879600"/>
                </a:lnTo>
                <a:lnTo>
                  <a:pt x="50800" y="1879600"/>
                </a:lnTo>
                <a:cubicBezTo>
                  <a:pt x="22763" y="1879600"/>
                  <a:pt x="0" y="1856837"/>
                  <a:pt x="0" y="18288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32" name="Text 29"/>
          <p:cNvSpPr/>
          <p:nvPr/>
        </p:nvSpPr>
        <p:spPr>
          <a:xfrm>
            <a:off x="10109200" y="5435600"/>
            <a:ext cx="54991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Keynschi Yondashuv</a:t>
            </a:r>
            <a:endParaRPr lang="en-US" sz="1600" dirty="0"/>
          </a:p>
        </p:txBody>
      </p:sp>
      <p:sp>
        <p:nvSpPr>
          <p:cNvPr id="33" name="Text 30"/>
          <p:cNvSpPr/>
          <p:nvPr/>
        </p:nvSpPr>
        <p:spPr>
          <a:xfrm>
            <a:off x="10109200" y="5943600"/>
            <a:ext cx="5473700" cy="863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Keynschilar talabning haddan ziyod bo'lishini inflyasiyaning asosiy sababi deb bilishadi. To'liq bandlik sharoitida talabning oshishi baholarni ko'taradi.</a:t>
            </a:r>
            <a:endParaRPr lang="en-US" sz="1600" dirty="0"/>
          </a:p>
        </p:txBody>
      </p:sp>
      <p:sp>
        <p:nvSpPr>
          <p:cNvPr id="34" name="Shape 31"/>
          <p:cNvSpPr/>
          <p:nvPr/>
        </p:nvSpPr>
        <p:spPr>
          <a:xfrm>
            <a:off x="9804400" y="7267575"/>
            <a:ext cx="5943600" cy="1727200"/>
          </a:xfrm>
          <a:custGeom>
            <a:avLst/>
            <a:gdLst/>
            <a:ahLst/>
            <a:cxnLst/>
            <a:rect l="l" t="t" r="r" b="b"/>
            <a:pathLst>
              <a:path w="5943600" h="1727200">
                <a:moveTo>
                  <a:pt x="152408" y="0"/>
                </a:moveTo>
                <a:lnTo>
                  <a:pt x="5791192" y="0"/>
                </a:lnTo>
                <a:cubicBezTo>
                  <a:pt x="5875365" y="0"/>
                  <a:pt x="5943600" y="68235"/>
                  <a:pt x="5943600" y="152408"/>
                </a:cubicBezTo>
                <a:lnTo>
                  <a:pt x="5943600" y="1574792"/>
                </a:lnTo>
                <a:cubicBezTo>
                  <a:pt x="5943600" y="1658965"/>
                  <a:pt x="5875365" y="1727200"/>
                  <a:pt x="5791192" y="1727200"/>
                </a:cubicBezTo>
                <a:lnTo>
                  <a:pt x="152408" y="1727200"/>
                </a:lnTo>
                <a:cubicBezTo>
                  <a:pt x="68235" y="1727200"/>
                  <a:pt x="0" y="1658965"/>
                  <a:pt x="0" y="1574792"/>
                </a:cubicBezTo>
                <a:lnTo>
                  <a:pt x="0" y="152408"/>
                </a:lnTo>
                <a:cubicBezTo>
                  <a:pt x="0" y="68292"/>
                  <a:pt x="68292" y="0"/>
                  <a:pt x="152408" y="0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35" name="Text 32"/>
          <p:cNvSpPr/>
          <p:nvPr/>
        </p:nvSpPr>
        <p:spPr>
          <a:xfrm>
            <a:off x="10007600" y="7470775"/>
            <a:ext cx="56515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Cheklash Usullari</a:t>
            </a:r>
            <a:endParaRPr lang="en-US" sz="1600" dirty="0"/>
          </a:p>
        </p:txBody>
      </p:sp>
      <p:sp>
        <p:nvSpPr>
          <p:cNvPr id="36" name="Shape 33"/>
          <p:cNvSpPr/>
          <p:nvPr/>
        </p:nvSpPr>
        <p:spPr>
          <a:xfrm>
            <a:off x="10044113" y="7966075"/>
            <a:ext cx="155575" cy="177800"/>
          </a:xfrm>
          <a:custGeom>
            <a:avLst/>
            <a:gdLst/>
            <a:ahLst/>
            <a:cxnLst/>
            <a:rect l="l" t="t" r="r" b="b"/>
            <a:pathLst>
              <a:path w="155575" h="177800">
                <a:moveTo>
                  <a:pt x="150991" y="24343"/>
                </a:moveTo>
                <a:cubicBezTo>
                  <a:pt x="155957" y="27955"/>
                  <a:pt x="157068" y="34900"/>
                  <a:pt x="153457" y="39866"/>
                </a:cubicBezTo>
                <a:lnTo>
                  <a:pt x="64557" y="162104"/>
                </a:lnTo>
                <a:cubicBezTo>
                  <a:pt x="62647" y="164743"/>
                  <a:pt x="59695" y="166375"/>
                  <a:pt x="56431" y="166653"/>
                </a:cubicBezTo>
                <a:cubicBezTo>
                  <a:pt x="53166" y="166931"/>
                  <a:pt x="50006" y="165715"/>
                  <a:pt x="47714" y="163423"/>
                </a:cubicBezTo>
                <a:lnTo>
                  <a:pt x="3264" y="118973"/>
                </a:lnTo>
                <a:cubicBezTo>
                  <a:pt x="-1077" y="114632"/>
                  <a:pt x="-1077" y="107583"/>
                  <a:pt x="3264" y="103242"/>
                </a:cubicBezTo>
                <a:cubicBezTo>
                  <a:pt x="7605" y="98901"/>
                  <a:pt x="14655" y="98901"/>
                  <a:pt x="18995" y="103242"/>
                </a:cubicBezTo>
                <a:lnTo>
                  <a:pt x="54243" y="138490"/>
                </a:lnTo>
                <a:lnTo>
                  <a:pt x="135503" y="26774"/>
                </a:lnTo>
                <a:cubicBezTo>
                  <a:pt x="139115" y="21808"/>
                  <a:pt x="146060" y="20697"/>
                  <a:pt x="151026" y="24309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7" name="Text 34"/>
          <p:cNvSpPr/>
          <p:nvPr/>
        </p:nvSpPr>
        <p:spPr>
          <a:xfrm>
            <a:off x="10331450" y="7927975"/>
            <a:ext cx="1524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Soliqlarni oshirish</a:t>
            </a:r>
            <a:endParaRPr lang="en-US" sz="1600" dirty="0"/>
          </a:p>
        </p:txBody>
      </p:sp>
      <p:sp>
        <p:nvSpPr>
          <p:cNvPr id="38" name="Shape 35"/>
          <p:cNvSpPr/>
          <p:nvPr/>
        </p:nvSpPr>
        <p:spPr>
          <a:xfrm>
            <a:off x="10044113" y="8270875"/>
            <a:ext cx="155575" cy="177800"/>
          </a:xfrm>
          <a:custGeom>
            <a:avLst/>
            <a:gdLst/>
            <a:ahLst/>
            <a:cxnLst/>
            <a:rect l="l" t="t" r="r" b="b"/>
            <a:pathLst>
              <a:path w="155575" h="177800">
                <a:moveTo>
                  <a:pt x="150991" y="24343"/>
                </a:moveTo>
                <a:cubicBezTo>
                  <a:pt x="155957" y="27955"/>
                  <a:pt x="157068" y="34900"/>
                  <a:pt x="153457" y="39866"/>
                </a:cubicBezTo>
                <a:lnTo>
                  <a:pt x="64557" y="162104"/>
                </a:lnTo>
                <a:cubicBezTo>
                  <a:pt x="62647" y="164743"/>
                  <a:pt x="59695" y="166375"/>
                  <a:pt x="56431" y="166653"/>
                </a:cubicBezTo>
                <a:cubicBezTo>
                  <a:pt x="53166" y="166931"/>
                  <a:pt x="50006" y="165715"/>
                  <a:pt x="47714" y="163423"/>
                </a:cubicBezTo>
                <a:lnTo>
                  <a:pt x="3264" y="118973"/>
                </a:lnTo>
                <a:cubicBezTo>
                  <a:pt x="-1077" y="114632"/>
                  <a:pt x="-1077" y="107583"/>
                  <a:pt x="3264" y="103242"/>
                </a:cubicBezTo>
                <a:cubicBezTo>
                  <a:pt x="7605" y="98901"/>
                  <a:pt x="14655" y="98901"/>
                  <a:pt x="18995" y="103242"/>
                </a:cubicBezTo>
                <a:lnTo>
                  <a:pt x="54243" y="138490"/>
                </a:lnTo>
                <a:lnTo>
                  <a:pt x="135503" y="26774"/>
                </a:lnTo>
                <a:cubicBezTo>
                  <a:pt x="139115" y="21808"/>
                  <a:pt x="146060" y="20697"/>
                  <a:pt x="151026" y="24309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9" name="Text 36"/>
          <p:cNvSpPr/>
          <p:nvPr/>
        </p:nvSpPr>
        <p:spPr>
          <a:xfrm>
            <a:off x="10331450" y="8232775"/>
            <a:ext cx="25781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Davlat xarajatlarini kamaytirish</a:t>
            </a:r>
            <a:endParaRPr lang="en-US" sz="1600" dirty="0"/>
          </a:p>
        </p:txBody>
      </p:sp>
      <p:sp>
        <p:nvSpPr>
          <p:cNvPr id="40" name="Shape 37"/>
          <p:cNvSpPr/>
          <p:nvPr/>
        </p:nvSpPr>
        <p:spPr>
          <a:xfrm>
            <a:off x="10044113" y="8575675"/>
            <a:ext cx="155575" cy="177800"/>
          </a:xfrm>
          <a:custGeom>
            <a:avLst/>
            <a:gdLst/>
            <a:ahLst/>
            <a:cxnLst/>
            <a:rect l="l" t="t" r="r" b="b"/>
            <a:pathLst>
              <a:path w="155575" h="177800">
                <a:moveTo>
                  <a:pt x="150991" y="24343"/>
                </a:moveTo>
                <a:cubicBezTo>
                  <a:pt x="155957" y="27955"/>
                  <a:pt x="157068" y="34900"/>
                  <a:pt x="153457" y="39866"/>
                </a:cubicBezTo>
                <a:lnTo>
                  <a:pt x="64557" y="162104"/>
                </a:lnTo>
                <a:cubicBezTo>
                  <a:pt x="62647" y="164743"/>
                  <a:pt x="59695" y="166375"/>
                  <a:pt x="56431" y="166653"/>
                </a:cubicBezTo>
                <a:cubicBezTo>
                  <a:pt x="53166" y="166931"/>
                  <a:pt x="50006" y="165715"/>
                  <a:pt x="47714" y="163423"/>
                </a:cubicBezTo>
                <a:lnTo>
                  <a:pt x="3264" y="118973"/>
                </a:lnTo>
                <a:cubicBezTo>
                  <a:pt x="-1077" y="114632"/>
                  <a:pt x="-1077" y="107583"/>
                  <a:pt x="3264" y="103242"/>
                </a:cubicBezTo>
                <a:cubicBezTo>
                  <a:pt x="7605" y="98901"/>
                  <a:pt x="14655" y="98901"/>
                  <a:pt x="18995" y="103242"/>
                </a:cubicBezTo>
                <a:lnTo>
                  <a:pt x="54243" y="138490"/>
                </a:lnTo>
                <a:lnTo>
                  <a:pt x="135503" y="26774"/>
                </a:lnTo>
                <a:cubicBezTo>
                  <a:pt x="139115" y="21808"/>
                  <a:pt x="146060" y="20697"/>
                  <a:pt x="151026" y="24309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41" name="Text 38"/>
          <p:cNvSpPr/>
          <p:nvPr/>
        </p:nvSpPr>
        <p:spPr>
          <a:xfrm>
            <a:off x="10331450" y="8537575"/>
            <a:ext cx="19431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Pul massasini cheklash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8000" y="508000"/>
            <a:ext cx="15468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Taklif Inflyasiyasi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508000" y="1117600"/>
            <a:ext cx="1219200" cy="50800"/>
          </a:xfrm>
          <a:custGeom>
            <a:avLst/>
            <a:gdLst/>
            <a:ahLst/>
            <a:cxnLst/>
            <a:rect l="l" t="t" r="r" b="b"/>
            <a:pathLst>
              <a:path w="1219200" h="50800">
                <a:moveTo>
                  <a:pt x="0" y="0"/>
                </a:moveTo>
                <a:lnTo>
                  <a:pt x="1219200" y="0"/>
                </a:lnTo>
                <a:lnTo>
                  <a:pt x="1219200" y="50800"/>
                </a:lnTo>
                <a:lnTo>
                  <a:pt x="0" y="50800"/>
                </a:lnTo>
                <a:lnTo>
                  <a:pt x="0" y="0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4" name="Shape 2"/>
          <p:cNvSpPr/>
          <p:nvPr/>
        </p:nvSpPr>
        <p:spPr>
          <a:xfrm>
            <a:off x="508000" y="1422400"/>
            <a:ext cx="7467600" cy="3530600"/>
          </a:xfrm>
          <a:custGeom>
            <a:avLst/>
            <a:gdLst/>
            <a:ahLst/>
            <a:cxnLst/>
            <a:rect l="l" t="t" r="r" b="b"/>
            <a:pathLst>
              <a:path w="7467600" h="3530600">
                <a:moveTo>
                  <a:pt x="152416" y="0"/>
                </a:moveTo>
                <a:lnTo>
                  <a:pt x="7315184" y="0"/>
                </a:lnTo>
                <a:cubicBezTo>
                  <a:pt x="7399305" y="0"/>
                  <a:pt x="7467600" y="68295"/>
                  <a:pt x="7467600" y="152416"/>
                </a:cubicBezTo>
                <a:lnTo>
                  <a:pt x="7467600" y="3378184"/>
                </a:lnTo>
                <a:cubicBezTo>
                  <a:pt x="7467600" y="3462361"/>
                  <a:pt x="7399361" y="3530600"/>
                  <a:pt x="7315184" y="3530600"/>
                </a:cubicBezTo>
                <a:lnTo>
                  <a:pt x="152416" y="3530600"/>
                </a:lnTo>
                <a:cubicBezTo>
                  <a:pt x="68239" y="3530600"/>
                  <a:pt x="0" y="3462361"/>
                  <a:pt x="0" y="3378184"/>
                </a:cubicBezTo>
                <a:lnTo>
                  <a:pt x="0" y="152416"/>
                </a:lnTo>
                <a:cubicBezTo>
                  <a:pt x="0" y="68295"/>
                  <a:pt x="68295" y="0"/>
                  <a:pt x="152416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62000" y="1676400"/>
            <a:ext cx="70866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Ta'rif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62000" y="2184400"/>
            <a:ext cx="70612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b="1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Taklif inflyasiyasi</a:t>
            </a: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mamlakat iqtisodiyotida tovar va xizmatlar taklifining kamayishi natijasida tovar va xizmatlar baholarining oshishidan paydo bo'ladi.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87400" y="3378200"/>
            <a:ext cx="6934200" cy="1320800"/>
          </a:xfrm>
          <a:custGeom>
            <a:avLst/>
            <a:gdLst/>
            <a:ahLst/>
            <a:cxnLst/>
            <a:rect l="l" t="t" r="r" b="b"/>
            <a:pathLst>
              <a:path w="6934200" h="1320800">
                <a:moveTo>
                  <a:pt x="50800" y="0"/>
                </a:moveTo>
                <a:lnTo>
                  <a:pt x="6832604" y="0"/>
                </a:lnTo>
                <a:cubicBezTo>
                  <a:pt x="6888714" y="0"/>
                  <a:pt x="6934200" y="45486"/>
                  <a:pt x="6934200" y="101596"/>
                </a:cubicBezTo>
                <a:lnTo>
                  <a:pt x="6934200" y="1219204"/>
                </a:lnTo>
                <a:cubicBezTo>
                  <a:pt x="6934200" y="1275314"/>
                  <a:pt x="6888714" y="1320800"/>
                  <a:pt x="6832604" y="1320800"/>
                </a:cubicBezTo>
                <a:lnTo>
                  <a:pt x="50800" y="1320800"/>
                </a:lnTo>
                <a:cubicBezTo>
                  <a:pt x="22763" y="1320800"/>
                  <a:pt x="0" y="1298037"/>
                  <a:pt x="0" y="12700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8" name="Shape 6"/>
          <p:cNvSpPr/>
          <p:nvPr/>
        </p:nvSpPr>
        <p:spPr>
          <a:xfrm>
            <a:off x="787400" y="3378200"/>
            <a:ext cx="50800" cy="1320800"/>
          </a:xfrm>
          <a:custGeom>
            <a:avLst/>
            <a:gdLst/>
            <a:ahLst/>
            <a:cxnLst/>
            <a:rect l="l" t="t" r="r" b="b"/>
            <a:pathLst>
              <a:path w="50800" h="1320800">
                <a:moveTo>
                  <a:pt x="50800" y="0"/>
                </a:moveTo>
                <a:lnTo>
                  <a:pt x="50800" y="0"/>
                </a:lnTo>
                <a:lnTo>
                  <a:pt x="50800" y="1320800"/>
                </a:lnTo>
                <a:lnTo>
                  <a:pt x="50800" y="1320800"/>
                </a:lnTo>
                <a:cubicBezTo>
                  <a:pt x="22763" y="1320800"/>
                  <a:pt x="0" y="1298037"/>
                  <a:pt x="0" y="12700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9" name="Text 7"/>
          <p:cNvSpPr/>
          <p:nvPr/>
        </p:nvSpPr>
        <p:spPr>
          <a:xfrm>
            <a:off x="1016000" y="3581400"/>
            <a:ext cx="660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Bunday hollarda </a:t>
            </a:r>
            <a:r>
              <a:rPr lang="en-US" sz="1600" b="1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ortiqcha talab bo'lmasa ham</a:t>
            </a: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tovarlarning baholari oshib boradi. Hatto ish bilan bandlik va YaIM ishlab chiqarish kamaygan yillari tovarlarning bahosi oshadi.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08000" y="5156200"/>
            <a:ext cx="7467600" cy="4117975"/>
          </a:xfrm>
          <a:custGeom>
            <a:avLst/>
            <a:gdLst/>
            <a:ahLst/>
            <a:cxnLst/>
            <a:rect l="l" t="t" r="r" b="b"/>
            <a:pathLst>
              <a:path w="7467600" h="4927600">
                <a:moveTo>
                  <a:pt x="152411" y="0"/>
                </a:moveTo>
                <a:lnTo>
                  <a:pt x="7315189" y="0"/>
                </a:lnTo>
                <a:cubicBezTo>
                  <a:pt x="7399363" y="0"/>
                  <a:pt x="7467600" y="68237"/>
                  <a:pt x="7467600" y="152411"/>
                </a:cubicBezTo>
                <a:lnTo>
                  <a:pt x="7467600" y="4775189"/>
                </a:lnTo>
                <a:cubicBezTo>
                  <a:pt x="7467600" y="4859363"/>
                  <a:pt x="7399363" y="4927600"/>
                  <a:pt x="7315189" y="4927600"/>
                </a:cubicBezTo>
                <a:lnTo>
                  <a:pt x="152411" y="4927600"/>
                </a:lnTo>
                <a:cubicBezTo>
                  <a:pt x="68237" y="4927600"/>
                  <a:pt x="0" y="4859363"/>
                  <a:pt x="0" y="4775189"/>
                </a:cubicBezTo>
                <a:lnTo>
                  <a:pt x="0" y="152411"/>
                </a:lnTo>
                <a:cubicBezTo>
                  <a:pt x="0" y="68293"/>
                  <a:pt x="68293" y="0"/>
                  <a:pt x="152411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  <p:txBody>
          <a:bodyPr/>
          <a:lstStyle/>
          <a:p>
            <a:endParaRPr lang="uz-Latn-UZ" dirty="0"/>
          </a:p>
        </p:txBody>
      </p:sp>
      <p:sp>
        <p:nvSpPr>
          <p:cNvPr id="11" name="Text 9"/>
          <p:cNvSpPr/>
          <p:nvPr/>
        </p:nvSpPr>
        <p:spPr>
          <a:xfrm>
            <a:off x="762000" y="5410200"/>
            <a:ext cx="70866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Asosiy Sabablar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762000" y="5918200"/>
            <a:ext cx="6959600" cy="863600"/>
          </a:xfrm>
          <a:custGeom>
            <a:avLst/>
            <a:gdLst/>
            <a:ahLst/>
            <a:cxnLst/>
            <a:rect l="l" t="t" r="r" b="b"/>
            <a:pathLst>
              <a:path w="6959600" h="863600">
                <a:moveTo>
                  <a:pt x="101603" y="0"/>
                </a:moveTo>
                <a:lnTo>
                  <a:pt x="6857997" y="0"/>
                </a:lnTo>
                <a:cubicBezTo>
                  <a:pt x="6914111" y="0"/>
                  <a:pt x="6959600" y="45489"/>
                  <a:pt x="6959600" y="101603"/>
                </a:cubicBezTo>
                <a:lnTo>
                  <a:pt x="6959600" y="761997"/>
                </a:lnTo>
                <a:cubicBezTo>
                  <a:pt x="6959600" y="818111"/>
                  <a:pt x="6914111" y="863600"/>
                  <a:pt x="6857997" y="863600"/>
                </a:cubicBezTo>
                <a:lnTo>
                  <a:pt x="101603" y="863600"/>
                </a:lnTo>
                <a:cubicBezTo>
                  <a:pt x="45527" y="863600"/>
                  <a:pt x="0" y="818073"/>
                  <a:pt x="0" y="761997"/>
                </a:cubicBezTo>
                <a:lnTo>
                  <a:pt x="0" y="101603"/>
                </a:lnTo>
                <a:cubicBezTo>
                  <a:pt x="0" y="45527"/>
                  <a:pt x="45527" y="0"/>
                  <a:pt x="101603" y="0"/>
                </a:cubicBezTo>
                <a:close/>
              </a:path>
            </a:pathLst>
          </a:custGeom>
          <a:solidFill>
            <a:srgbClr val="FFF8E1"/>
          </a:solidFill>
          <a:ln/>
        </p:spPr>
      </p:sp>
      <p:sp>
        <p:nvSpPr>
          <p:cNvPr id="13" name="Shape 11"/>
          <p:cNvSpPr/>
          <p:nvPr/>
        </p:nvSpPr>
        <p:spPr>
          <a:xfrm>
            <a:off x="946150" y="6121400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15875" y="15875"/>
                </a:moveTo>
                <a:cubicBezTo>
                  <a:pt x="7094" y="15875"/>
                  <a:pt x="0" y="22969"/>
                  <a:pt x="0" y="31750"/>
                </a:cubicBezTo>
                <a:lnTo>
                  <a:pt x="0" y="214313"/>
                </a:lnTo>
                <a:cubicBezTo>
                  <a:pt x="0" y="227459"/>
                  <a:pt x="10666" y="238125"/>
                  <a:pt x="23812" y="238125"/>
                </a:cubicBezTo>
                <a:lnTo>
                  <a:pt x="230188" y="238125"/>
                </a:lnTo>
                <a:cubicBezTo>
                  <a:pt x="243334" y="238125"/>
                  <a:pt x="254000" y="227459"/>
                  <a:pt x="254000" y="214313"/>
                </a:cubicBezTo>
                <a:lnTo>
                  <a:pt x="254000" y="75505"/>
                </a:lnTo>
                <a:cubicBezTo>
                  <a:pt x="254000" y="66477"/>
                  <a:pt x="244376" y="60771"/>
                  <a:pt x="236438" y="65038"/>
                </a:cubicBezTo>
                <a:lnTo>
                  <a:pt x="158750" y="106859"/>
                </a:lnTo>
                <a:lnTo>
                  <a:pt x="158750" y="75505"/>
                </a:lnTo>
                <a:cubicBezTo>
                  <a:pt x="158750" y="66477"/>
                  <a:pt x="149126" y="60771"/>
                  <a:pt x="141188" y="65038"/>
                </a:cubicBezTo>
                <a:lnTo>
                  <a:pt x="63500" y="106859"/>
                </a:lnTo>
                <a:lnTo>
                  <a:pt x="63500" y="31750"/>
                </a:lnTo>
                <a:cubicBezTo>
                  <a:pt x="63500" y="22969"/>
                  <a:pt x="56406" y="15875"/>
                  <a:pt x="47625" y="15875"/>
                </a:cubicBezTo>
                <a:lnTo>
                  <a:pt x="15875" y="15875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14" name="Text 12"/>
          <p:cNvSpPr/>
          <p:nvPr/>
        </p:nvSpPr>
        <p:spPr>
          <a:xfrm>
            <a:off x="1384300" y="6070600"/>
            <a:ext cx="4152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Ishlab Chiqarish Xarajatlari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384300" y="6375400"/>
            <a:ext cx="41402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Mahsulot birligiga sarflangan xarajatlarning o'sishi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762000" y="6934200"/>
            <a:ext cx="6959600" cy="863600"/>
          </a:xfrm>
          <a:custGeom>
            <a:avLst/>
            <a:gdLst/>
            <a:ahLst/>
            <a:cxnLst/>
            <a:rect l="l" t="t" r="r" b="b"/>
            <a:pathLst>
              <a:path w="6959600" h="863600">
                <a:moveTo>
                  <a:pt x="101603" y="0"/>
                </a:moveTo>
                <a:lnTo>
                  <a:pt x="6857997" y="0"/>
                </a:lnTo>
                <a:cubicBezTo>
                  <a:pt x="6914111" y="0"/>
                  <a:pt x="6959600" y="45489"/>
                  <a:pt x="6959600" y="101603"/>
                </a:cubicBezTo>
                <a:lnTo>
                  <a:pt x="6959600" y="761997"/>
                </a:lnTo>
                <a:cubicBezTo>
                  <a:pt x="6959600" y="818111"/>
                  <a:pt x="6914111" y="863600"/>
                  <a:pt x="6857997" y="863600"/>
                </a:cubicBezTo>
                <a:lnTo>
                  <a:pt x="101603" y="863600"/>
                </a:lnTo>
                <a:cubicBezTo>
                  <a:pt x="45527" y="863600"/>
                  <a:pt x="0" y="818073"/>
                  <a:pt x="0" y="761997"/>
                </a:cubicBezTo>
                <a:lnTo>
                  <a:pt x="0" y="101603"/>
                </a:lnTo>
                <a:cubicBezTo>
                  <a:pt x="0" y="45527"/>
                  <a:pt x="45527" y="0"/>
                  <a:pt x="101603" y="0"/>
                </a:cubicBezTo>
                <a:close/>
              </a:path>
            </a:pathLst>
          </a:custGeom>
          <a:solidFill>
            <a:srgbClr val="FFF8E1"/>
          </a:solidFill>
          <a:ln/>
        </p:spPr>
      </p:sp>
      <p:sp>
        <p:nvSpPr>
          <p:cNvPr id="17" name="Shape 15"/>
          <p:cNvSpPr/>
          <p:nvPr/>
        </p:nvSpPr>
        <p:spPr>
          <a:xfrm>
            <a:off x="946150" y="7137400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63500" y="47625"/>
                </a:moveTo>
                <a:lnTo>
                  <a:pt x="63500" y="39688"/>
                </a:lnTo>
                <a:cubicBezTo>
                  <a:pt x="63500" y="17760"/>
                  <a:pt x="106164" y="0"/>
                  <a:pt x="158750" y="0"/>
                </a:cubicBezTo>
                <a:cubicBezTo>
                  <a:pt x="211336" y="0"/>
                  <a:pt x="254000" y="17760"/>
                  <a:pt x="254000" y="39688"/>
                </a:cubicBezTo>
                <a:lnTo>
                  <a:pt x="254000" y="47625"/>
                </a:lnTo>
                <a:cubicBezTo>
                  <a:pt x="254000" y="62805"/>
                  <a:pt x="233511" y="76002"/>
                  <a:pt x="203398" y="82699"/>
                </a:cubicBezTo>
                <a:cubicBezTo>
                  <a:pt x="202208" y="81310"/>
                  <a:pt x="200968" y="79970"/>
                  <a:pt x="199727" y="78730"/>
                </a:cubicBezTo>
                <a:cubicBezTo>
                  <a:pt x="192038" y="71140"/>
                  <a:pt x="182116" y="65385"/>
                  <a:pt x="171748" y="61119"/>
                </a:cubicBezTo>
                <a:cubicBezTo>
                  <a:pt x="150961" y="52437"/>
                  <a:pt x="123875" y="47675"/>
                  <a:pt x="95250" y="47675"/>
                </a:cubicBezTo>
                <a:cubicBezTo>
                  <a:pt x="84386" y="47675"/>
                  <a:pt x="73769" y="48369"/>
                  <a:pt x="63599" y="49709"/>
                </a:cubicBezTo>
                <a:cubicBezTo>
                  <a:pt x="63500" y="49064"/>
                  <a:pt x="63500" y="48369"/>
                  <a:pt x="63500" y="47675"/>
                </a:cubicBezTo>
                <a:close/>
                <a:moveTo>
                  <a:pt x="214313" y="175121"/>
                </a:moveTo>
                <a:lnTo>
                  <a:pt x="214313" y="152202"/>
                </a:lnTo>
                <a:cubicBezTo>
                  <a:pt x="221804" y="150267"/>
                  <a:pt x="228848" y="147985"/>
                  <a:pt x="235248" y="145306"/>
                </a:cubicBezTo>
                <a:cubicBezTo>
                  <a:pt x="241796" y="142577"/>
                  <a:pt x="248196" y="139254"/>
                  <a:pt x="254000" y="135235"/>
                </a:cubicBezTo>
                <a:lnTo>
                  <a:pt x="254000" y="142875"/>
                </a:lnTo>
                <a:cubicBezTo>
                  <a:pt x="254000" y="156170"/>
                  <a:pt x="238373" y="167928"/>
                  <a:pt x="214313" y="175121"/>
                </a:cubicBezTo>
                <a:close/>
                <a:moveTo>
                  <a:pt x="214313" y="127496"/>
                </a:moveTo>
                <a:lnTo>
                  <a:pt x="214313" y="111125"/>
                </a:lnTo>
                <a:cubicBezTo>
                  <a:pt x="214313" y="108893"/>
                  <a:pt x="214114" y="106759"/>
                  <a:pt x="213816" y="104676"/>
                </a:cubicBezTo>
                <a:cubicBezTo>
                  <a:pt x="221506" y="102741"/>
                  <a:pt x="228699" y="100409"/>
                  <a:pt x="235248" y="97631"/>
                </a:cubicBezTo>
                <a:cubicBezTo>
                  <a:pt x="241796" y="94853"/>
                  <a:pt x="248196" y="91579"/>
                  <a:pt x="254000" y="87561"/>
                </a:cubicBezTo>
                <a:lnTo>
                  <a:pt x="254000" y="95200"/>
                </a:lnTo>
                <a:cubicBezTo>
                  <a:pt x="254000" y="108496"/>
                  <a:pt x="238373" y="120253"/>
                  <a:pt x="214313" y="127446"/>
                </a:cubicBezTo>
                <a:close/>
                <a:moveTo>
                  <a:pt x="0" y="119063"/>
                </a:moveTo>
                <a:lnTo>
                  <a:pt x="0" y="111125"/>
                </a:lnTo>
                <a:cubicBezTo>
                  <a:pt x="0" y="89198"/>
                  <a:pt x="42664" y="71438"/>
                  <a:pt x="95250" y="71438"/>
                </a:cubicBezTo>
                <a:cubicBezTo>
                  <a:pt x="147836" y="71438"/>
                  <a:pt x="190500" y="89198"/>
                  <a:pt x="190500" y="111125"/>
                </a:cubicBezTo>
                <a:lnTo>
                  <a:pt x="190500" y="119063"/>
                </a:lnTo>
                <a:cubicBezTo>
                  <a:pt x="190500" y="140990"/>
                  <a:pt x="147836" y="158750"/>
                  <a:pt x="95250" y="158750"/>
                </a:cubicBezTo>
                <a:cubicBezTo>
                  <a:pt x="42664" y="158750"/>
                  <a:pt x="0" y="140990"/>
                  <a:pt x="0" y="119063"/>
                </a:cubicBezTo>
                <a:close/>
                <a:moveTo>
                  <a:pt x="190500" y="166688"/>
                </a:moveTo>
                <a:cubicBezTo>
                  <a:pt x="190500" y="188615"/>
                  <a:pt x="147836" y="206375"/>
                  <a:pt x="95250" y="206375"/>
                </a:cubicBezTo>
                <a:cubicBezTo>
                  <a:pt x="42664" y="206375"/>
                  <a:pt x="0" y="188615"/>
                  <a:pt x="0" y="166688"/>
                </a:cubicBezTo>
                <a:lnTo>
                  <a:pt x="0" y="159048"/>
                </a:lnTo>
                <a:cubicBezTo>
                  <a:pt x="5755" y="163066"/>
                  <a:pt x="12154" y="166340"/>
                  <a:pt x="18752" y="169118"/>
                </a:cubicBezTo>
                <a:cubicBezTo>
                  <a:pt x="39539" y="177800"/>
                  <a:pt x="66625" y="182563"/>
                  <a:pt x="95250" y="182563"/>
                </a:cubicBezTo>
                <a:cubicBezTo>
                  <a:pt x="123875" y="182563"/>
                  <a:pt x="150961" y="177750"/>
                  <a:pt x="171748" y="169118"/>
                </a:cubicBezTo>
                <a:cubicBezTo>
                  <a:pt x="178296" y="166390"/>
                  <a:pt x="184696" y="163066"/>
                  <a:pt x="190500" y="159048"/>
                </a:cubicBezTo>
                <a:lnTo>
                  <a:pt x="190500" y="166688"/>
                </a:lnTo>
                <a:close/>
                <a:moveTo>
                  <a:pt x="190500" y="206673"/>
                </a:moveTo>
                <a:lnTo>
                  <a:pt x="190500" y="214313"/>
                </a:lnTo>
                <a:cubicBezTo>
                  <a:pt x="190500" y="236240"/>
                  <a:pt x="147836" y="254000"/>
                  <a:pt x="95250" y="254000"/>
                </a:cubicBezTo>
                <a:cubicBezTo>
                  <a:pt x="42664" y="254000"/>
                  <a:pt x="0" y="236240"/>
                  <a:pt x="0" y="214313"/>
                </a:cubicBezTo>
                <a:lnTo>
                  <a:pt x="0" y="206673"/>
                </a:lnTo>
                <a:cubicBezTo>
                  <a:pt x="5755" y="210691"/>
                  <a:pt x="12154" y="213965"/>
                  <a:pt x="18752" y="216743"/>
                </a:cubicBezTo>
                <a:cubicBezTo>
                  <a:pt x="39539" y="225425"/>
                  <a:pt x="66625" y="230188"/>
                  <a:pt x="95250" y="230188"/>
                </a:cubicBezTo>
                <a:cubicBezTo>
                  <a:pt x="123875" y="230188"/>
                  <a:pt x="150961" y="225375"/>
                  <a:pt x="171748" y="216743"/>
                </a:cubicBezTo>
                <a:cubicBezTo>
                  <a:pt x="178296" y="214015"/>
                  <a:pt x="184696" y="210691"/>
                  <a:pt x="190500" y="206673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18" name="Text 16"/>
          <p:cNvSpPr/>
          <p:nvPr/>
        </p:nvSpPr>
        <p:spPr>
          <a:xfrm>
            <a:off x="1384300" y="7086600"/>
            <a:ext cx="2501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Nominal Ish Haqi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384300" y="7391400"/>
            <a:ext cx="24892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Ish haqi stavkalarining oshishi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762000" y="7950200"/>
            <a:ext cx="6959600" cy="863600"/>
          </a:xfrm>
          <a:custGeom>
            <a:avLst/>
            <a:gdLst/>
            <a:ahLst/>
            <a:cxnLst/>
            <a:rect l="l" t="t" r="r" b="b"/>
            <a:pathLst>
              <a:path w="6959600" h="863600">
                <a:moveTo>
                  <a:pt x="101603" y="0"/>
                </a:moveTo>
                <a:lnTo>
                  <a:pt x="6857997" y="0"/>
                </a:lnTo>
                <a:cubicBezTo>
                  <a:pt x="6914111" y="0"/>
                  <a:pt x="6959600" y="45489"/>
                  <a:pt x="6959600" y="101603"/>
                </a:cubicBezTo>
                <a:lnTo>
                  <a:pt x="6959600" y="761997"/>
                </a:lnTo>
                <a:cubicBezTo>
                  <a:pt x="6959600" y="818111"/>
                  <a:pt x="6914111" y="863600"/>
                  <a:pt x="6857997" y="863600"/>
                </a:cubicBezTo>
                <a:lnTo>
                  <a:pt x="101603" y="863600"/>
                </a:lnTo>
                <a:cubicBezTo>
                  <a:pt x="45527" y="863600"/>
                  <a:pt x="0" y="818073"/>
                  <a:pt x="0" y="761997"/>
                </a:cubicBezTo>
                <a:lnTo>
                  <a:pt x="0" y="101603"/>
                </a:lnTo>
                <a:cubicBezTo>
                  <a:pt x="0" y="45527"/>
                  <a:pt x="45527" y="0"/>
                  <a:pt x="101603" y="0"/>
                </a:cubicBezTo>
                <a:close/>
              </a:path>
            </a:pathLst>
          </a:custGeom>
          <a:solidFill>
            <a:srgbClr val="FFF8E1"/>
          </a:solidFill>
          <a:ln/>
        </p:spPr>
      </p:sp>
      <p:sp>
        <p:nvSpPr>
          <p:cNvPr id="21" name="Shape 19"/>
          <p:cNvSpPr/>
          <p:nvPr/>
        </p:nvSpPr>
        <p:spPr>
          <a:xfrm>
            <a:off x="914400" y="8153400"/>
            <a:ext cx="317500" cy="254000"/>
          </a:xfrm>
          <a:custGeom>
            <a:avLst/>
            <a:gdLst/>
            <a:ahLst/>
            <a:cxnLst/>
            <a:rect l="l" t="t" r="r" b="b"/>
            <a:pathLst>
              <a:path w="317500" h="254000">
                <a:moveTo>
                  <a:pt x="158750" y="63500"/>
                </a:moveTo>
                <a:cubicBezTo>
                  <a:pt x="167531" y="63500"/>
                  <a:pt x="174625" y="56406"/>
                  <a:pt x="174625" y="47625"/>
                </a:cubicBezTo>
                <a:cubicBezTo>
                  <a:pt x="174625" y="38844"/>
                  <a:pt x="167531" y="31750"/>
                  <a:pt x="158750" y="31750"/>
                </a:cubicBezTo>
                <a:lnTo>
                  <a:pt x="95250" y="31750"/>
                </a:lnTo>
                <a:cubicBezTo>
                  <a:pt x="86469" y="31750"/>
                  <a:pt x="79375" y="38844"/>
                  <a:pt x="79375" y="47625"/>
                </a:cubicBezTo>
                <a:cubicBezTo>
                  <a:pt x="79375" y="56406"/>
                  <a:pt x="86469" y="63500"/>
                  <a:pt x="95250" y="63500"/>
                </a:cubicBezTo>
                <a:lnTo>
                  <a:pt x="111125" y="63500"/>
                </a:lnTo>
                <a:lnTo>
                  <a:pt x="111125" y="79375"/>
                </a:lnTo>
                <a:lnTo>
                  <a:pt x="23812" y="79375"/>
                </a:lnTo>
                <a:cubicBezTo>
                  <a:pt x="10666" y="79375"/>
                  <a:pt x="0" y="90041"/>
                  <a:pt x="0" y="103188"/>
                </a:cubicBezTo>
                <a:lnTo>
                  <a:pt x="0" y="135334"/>
                </a:lnTo>
                <a:cubicBezTo>
                  <a:pt x="0" y="144760"/>
                  <a:pt x="5556" y="153293"/>
                  <a:pt x="14139" y="157113"/>
                </a:cubicBezTo>
                <a:lnTo>
                  <a:pt x="47625" y="171996"/>
                </a:lnTo>
                <a:lnTo>
                  <a:pt x="47625" y="182563"/>
                </a:lnTo>
                <a:cubicBezTo>
                  <a:pt x="47625" y="195709"/>
                  <a:pt x="58291" y="206375"/>
                  <a:pt x="71438" y="206375"/>
                </a:cubicBezTo>
                <a:lnTo>
                  <a:pt x="199975" y="206375"/>
                </a:lnTo>
                <a:cubicBezTo>
                  <a:pt x="209104" y="206375"/>
                  <a:pt x="217736" y="202456"/>
                  <a:pt x="223788" y="195610"/>
                </a:cubicBezTo>
                <a:lnTo>
                  <a:pt x="314275" y="93117"/>
                </a:lnTo>
                <a:cubicBezTo>
                  <a:pt x="320377" y="86221"/>
                  <a:pt x="314127" y="75555"/>
                  <a:pt x="305147" y="77490"/>
                </a:cubicBezTo>
                <a:lnTo>
                  <a:pt x="222250" y="95250"/>
                </a:lnTo>
                <a:lnTo>
                  <a:pt x="197197" y="82748"/>
                </a:lnTo>
                <a:cubicBezTo>
                  <a:pt x="192782" y="80566"/>
                  <a:pt x="187920" y="79375"/>
                  <a:pt x="183009" y="79375"/>
                </a:cubicBezTo>
                <a:lnTo>
                  <a:pt x="142875" y="79375"/>
                </a:lnTo>
                <a:lnTo>
                  <a:pt x="142875" y="63500"/>
                </a:lnTo>
                <a:lnTo>
                  <a:pt x="158750" y="63500"/>
                </a:lnTo>
                <a:close/>
                <a:moveTo>
                  <a:pt x="47625" y="103188"/>
                </a:moveTo>
                <a:lnTo>
                  <a:pt x="47625" y="145901"/>
                </a:lnTo>
                <a:lnTo>
                  <a:pt x="23812" y="135334"/>
                </a:lnTo>
                <a:lnTo>
                  <a:pt x="23812" y="103188"/>
                </a:lnTo>
                <a:lnTo>
                  <a:pt x="47625" y="103188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22" name="Text 20"/>
          <p:cNvSpPr/>
          <p:nvPr/>
        </p:nvSpPr>
        <p:spPr>
          <a:xfrm>
            <a:off x="1384300" y="8102600"/>
            <a:ext cx="30226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Xom Ashyo va Yoqilg'i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384300" y="8407400"/>
            <a:ext cx="30099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Resurslar narxlarining keskin oshishi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8280400" y="1422400"/>
            <a:ext cx="7467600" cy="3886200"/>
          </a:xfrm>
          <a:custGeom>
            <a:avLst/>
            <a:gdLst/>
            <a:ahLst/>
            <a:cxnLst/>
            <a:rect l="l" t="t" r="r" b="b"/>
            <a:pathLst>
              <a:path w="7467600" h="3886200">
                <a:moveTo>
                  <a:pt x="152417" y="0"/>
                </a:moveTo>
                <a:lnTo>
                  <a:pt x="7315183" y="0"/>
                </a:lnTo>
                <a:cubicBezTo>
                  <a:pt x="7399361" y="0"/>
                  <a:pt x="7467600" y="68239"/>
                  <a:pt x="7467600" y="152417"/>
                </a:cubicBezTo>
                <a:lnTo>
                  <a:pt x="7467600" y="3733783"/>
                </a:lnTo>
                <a:cubicBezTo>
                  <a:pt x="7467600" y="3817961"/>
                  <a:pt x="7399361" y="3886200"/>
                  <a:pt x="7315183" y="3886200"/>
                </a:cubicBezTo>
                <a:lnTo>
                  <a:pt x="152417" y="3886200"/>
                </a:lnTo>
                <a:cubicBezTo>
                  <a:pt x="68239" y="3886200"/>
                  <a:pt x="0" y="3817961"/>
                  <a:pt x="0" y="3733783"/>
                </a:cubicBezTo>
                <a:lnTo>
                  <a:pt x="0" y="152417"/>
                </a:lnTo>
                <a:cubicBezTo>
                  <a:pt x="0" y="68296"/>
                  <a:pt x="68296" y="0"/>
                  <a:pt x="152417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8534400" y="1676400"/>
            <a:ext cx="70866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Neoklassik Yondashuv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8534400" y="2184400"/>
            <a:ext cx="70612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Neoklassik yondashuv tarafdorlari inflyasiyaning manbai </a:t>
            </a:r>
            <a:r>
              <a:rPr lang="en-US" sz="1600" b="1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ishlab chiqarishning haddan ziyod o'sishida</a:t>
            </a: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ishlab chiqarish xarajatlarining ko'payishida deb bilishadi.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8534400" y="3378200"/>
            <a:ext cx="6959600" cy="1676400"/>
          </a:xfrm>
          <a:custGeom>
            <a:avLst/>
            <a:gdLst/>
            <a:ahLst/>
            <a:cxnLst/>
            <a:rect l="l" t="t" r="r" b="b"/>
            <a:pathLst>
              <a:path w="6959600" h="1676400">
                <a:moveTo>
                  <a:pt x="101607" y="0"/>
                </a:moveTo>
                <a:lnTo>
                  <a:pt x="6857993" y="0"/>
                </a:lnTo>
                <a:cubicBezTo>
                  <a:pt x="6914109" y="0"/>
                  <a:pt x="6959600" y="45491"/>
                  <a:pt x="6959600" y="101607"/>
                </a:cubicBezTo>
                <a:lnTo>
                  <a:pt x="6959600" y="1574793"/>
                </a:lnTo>
                <a:cubicBezTo>
                  <a:pt x="6959600" y="1630909"/>
                  <a:pt x="6914109" y="1676400"/>
                  <a:pt x="6857993" y="1676400"/>
                </a:cubicBezTo>
                <a:lnTo>
                  <a:pt x="101607" y="1676400"/>
                </a:lnTo>
                <a:cubicBezTo>
                  <a:pt x="45491" y="1676400"/>
                  <a:pt x="0" y="1630909"/>
                  <a:pt x="0" y="1574793"/>
                </a:cubicBezTo>
                <a:lnTo>
                  <a:pt x="0" y="101607"/>
                </a:lnTo>
                <a:cubicBezTo>
                  <a:pt x="0" y="45528"/>
                  <a:pt x="45528" y="0"/>
                  <a:pt x="101607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32" name="Text 30"/>
          <p:cNvSpPr/>
          <p:nvPr/>
        </p:nvSpPr>
        <p:spPr>
          <a:xfrm>
            <a:off x="8737600" y="3581400"/>
            <a:ext cx="6654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Taklif Inflyasiyasining O'ziga Xos Xususiyati: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8737600" y="3987800"/>
            <a:ext cx="6642100" cy="863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Taklif inflyasiyasi </a:t>
            </a:r>
            <a:r>
              <a:rPr lang="en-US" sz="14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o'z-o'zini cheklaydi</a:t>
            </a: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Ishlab chiqarishning pasayishi xarajatlarning qo'shimcha o'sishini cheklaydi, chunki ishsizlikning o'sishi nominal ish haqining asta-sekin pasayishiga olib keladi.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8280400" y="5514975"/>
            <a:ext cx="7467600" cy="3759200"/>
          </a:xfrm>
          <a:custGeom>
            <a:avLst/>
            <a:gdLst/>
            <a:ahLst/>
            <a:cxnLst/>
            <a:rect l="l" t="t" r="r" b="b"/>
            <a:pathLst>
              <a:path w="7467600" h="3759200">
                <a:moveTo>
                  <a:pt x="152398" y="0"/>
                </a:moveTo>
                <a:lnTo>
                  <a:pt x="7315202" y="0"/>
                </a:lnTo>
                <a:cubicBezTo>
                  <a:pt x="7399369" y="0"/>
                  <a:pt x="7467600" y="68231"/>
                  <a:pt x="7467600" y="152398"/>
                </a:cubicBezTo>
                <a:lnTo>
                  <a:pt x="7467600" y="3606802"/>
                </a:lnTo>
                <a:cubicBezTo>
                  <a:pt x="7467600" y="3690969"/>
                  <a:pt x="7399369" y="3759200"/>
                  <a:pt x="7315202" y="3759200"/>
                </a:cubicBezTo>
                <a:lnTo>
                  <a:pt x="152398" y="3759200"/>
                </a:lnTo>
                <a:cubicBezTo>
                  <a:pt x="68231" y="3759200"/>
                  <a:pt x="0" y="3690969"/>
                  <a:pt x="0" y="3606802"/>
                </a:cubicBezTo>
                <a:lnTo>
                  <a:pt x="0" y="152398"/>
                </a:lnTo>
                <a:cubicBezTo>
                  <a:pt x="0" y="68287"/>
                  <a:pt x="68287" y="0"/>
                  <a:pt x="15239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8534400" y="5768975"/>
            <a:ext cx="70866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Taklif Inflyasiyasini Cheklash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8534400" y="6276975"/>
            <a:ext cx="6959600" cy="609600"/>
          </a:xfrm>
          <a:custGeom>
            <a:avLst/>
            <a:gdLst/>
            <a:ahLst/>
            <a:cxnLst/>
            <a:rect l="l" t="t" r="r" b="b"/>
            <a:pathLst>
              <a:path w="6959600" h="609600">
                <a:moveTo>
                  <a:pt x="101602" y="0"/>
                </a:moveTo>
                <a:lnTo>
                  <a:pt x="6857998" y="0"/>
                </a:lnTo>
                <a:cubicBezTo>
                  <a:pt x="6914111" y="0"/>
                  <a:pt x="6959600" y="45489"/>
                  <a:pt x="6959600" y="101602"/>
                </a:cubicBezTo>
                <a:lnTo>
                  <a:pt x="6959600" y="507998"/>
                </a:lnTo>
                <a:cubicBezTo>
                  <a:pt x="6959600" y="564111"/>
                  <a:pt x="6914111" y="609600"/>
                  <a:pt x="6857998" y="609600"/>
                </a:cubicBezTo>
                <a:lnTo>
                  <a:pt x="101602" y="609600"/>
                </a:lnTo>
                <a:cubicBezTo>
                  <a:pt x="45489" y="609600"/>
                  <a:pt x="0" y="564111"/>
                  <a:pt x="0" y="5079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F0FDF4"/>
          </a:solidFill>
          <a:ln/>
        </p:spPr>
      </p:sp>
      <p:sp>
        <p:nvSpPr>
          <p:cNvPr id="37" name="Shape 35"/>
          <p:cNvSpPr/>
          <p:nvPr/>
        </p:nvSpPr>
        <p:spPr>
          <a:xfrm>
            <a:off x="8737600" y="6480175"/>
            <a:ext cx="152400" cy="203200"/>
          </a:xfrm>
          <a:custGeom>
            <a:avLst/>
            <a:gdLst/>
            <a:ahLst/>
            <a:cxnLst/>
            <a:rect l="l" t="t" r="r" b="b"/>
            <a:pathLst>
              <a:path w="152400" h="203200">
                <a:moveTo>
                  <a:pt x="85169" y="6906"/>
                </a:moveTo>
                <a:cubicBezTo>
                  <a:pt x="80208" y="1945"/>
                  <a:pt x="72152" y="1945"/>
                  <a:pt x="67191" y="6906"/>
                </a:cubicBezTo>
                <a:lnTo>
                  <a:pt x="3691" y="70406"/>
                </a:lnTo>
                <a:cubicBezTo>
                  <a:pt x="-1270" y="75367"/>
                  <a:pt x="-1270" y="83423"/>
                  <a:pt x="3691" y="88384"/>
                </a:cubicBezTo>
                <a:cubicBezTo>
                  <a:pt x="8652" y="93345"/>
                  <a:pt x="16708" y="93345"/>
                  <a:pt x="21669" y="88384"/>
                </a:cubicBezTo>
                <a:lnTo>
                  <a:pt x="63500" y="46553"/>
                </a:lnTo>
                <a:lnTo>
                  <a:pt x="63500" y="193675"/>
                </a:lnTo>
                <a:cubicBezTo>
                  <a:pt x="63500" y="200700"/>
                  <a:pt x="69175" y="206375"/>
                  <a:pt x="76200" y="206375"/>
                </a:cubicBezTo>
                <a:cubicBezTo>
                  <a:pt x="83225" y="206375"/>
                  <a:pt x="88900" y="200700"/>
                  <a:pt x="88900" y="193675"/>
                </a:cubicBezTo>
                <a:lnTo>
                  <a:pt x="88900" y="46553"/>
                </a:lnTo>
                <a:lnTo>
                  <a:pt x="130731" y="88384"/>
                </a:lnTo>
                <a:cubicBezTo>
                  <a:pt x="135692" y="93345"/>
                  <a:pt x="143748" y="93345"/>
                  <a:pt x="148709" y="88384"/>
                </a:cubicBezTo>
                <a:cubicBezTo>
                  <a:pt x="153670" y="83423"/>
                  <a:pt x="153670" y="75367"/>
                  <a:pt x="148709" y="70406"/>
                </a:cubicBezTo>
                <a:lnTo>
                  <a:pt x="85209" y="6906"/>
                </a:lnTo>
                <a:close/>
              </a:path>
            </a:pathLst>
          </a:custGeom>
          <a:solidFill>
            <a:srgbClr val="00A63E"/>
          </a:solidFill>
          <a:ln/>
        </p:spPr>
      </p:sp>
      <p:sp>
        <p:nvSpPr>
          <p:cNvPr id="38" name="Text 36"/>
          <p:cNvSpPr/>
          <p:nvPr/>
        </p:nvSpPr>
        <p:spPr>
          <a:xfrm>
            <a:off x="9093200" y="6429375"/>
            <a:ext cx="3797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Ishlab chiqarish samaradorligini oshirish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8534400" y="6988175"/>
            <a:ext cx="6959600" cy="609600"/>
          </a:xfrm>
          <a:custGeom>
            <a:avLst/>
            <a:gdLst/>
            <a:ahLst/>
            <a:cxnLst/>
            <a:rect l="l" t="t" r="r" b="b"/>
            <a:pathLst>
              <a:path w="6959600" h="609600">
                <a:moveTo>
                  <a:pt x="101602" y="0"/>
                </a:moveTo>
                <a:lnTo>
                  <a:pt x="6857998" y="0"/>
                </a:lnTo>
                <a:cubicBezTo>
                  <a:pt x="6914111" y="0"/>
                  <a:pt x="6959600" y="45489"/>
                  <a:pt x="6959600" y="101602"/>
                </a:cubicBezTo>
                <a:lnTo>
                  <a:pt x="6959600" y="507998"/>
                </a:lnTo>
                <a:cubicBezTo>
                  <a:pt x="6959600" y="564111"/>
                  <a:pt x="6914111" y="609600"/>
                  <a:pt x="6857998" y="609600"/>
                </a:cubicBezTo>
                <a:lnTo>
                  <a:pt x="101602" y="609600"/>
                </a:lnTo>
                <a:cubicBezTo>
                  <a:pt x="45489" y="609600"/>
                  <a:pt x="0" y="564111"/>
                  <a:pt x="0" y="5079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F0FDF4"/>
          </a:solidFill>
          <a:ln/>
        </p:spPr>
      </p:sp>
      <p:sp>
        <p:nvSpPr>
          <p:cNvPr id="40" name="Shape 38"/>
          <p:cNvSpPr/>
          <p:nvPr/>
        </p:nvSpPr>
        <p:spPr>
          <a:xfrm>
            <a:off x="8737600" y="7191375"/>
            <a:ext cx="152400" cy="203200"/>
          </a:xfrm>
          <a:custGeom>
            <a:avLst/>
            <a:gdLst/>
            <a:ahLst/>
            <a:cxnLst/>
            <a:rect l="l" t="t" r="r" b="b"/>
            <a:pathLst>
              <a:path w="152400" h="203200">
                <a:moveTo>
                  <a:pt x="85169" y="6906"/>
                </a:moveTo>
                <a:cubicBezTo>
                  <a:pt x="80208" y="1945"/>
                  <a:pt x="72152" y="1945"/>
                  <a:pt x="67191" y="6906"/>
                </a:cubicBezTo>
                <a:lnTo>
                  <a:pt x="3691" y="70406"/>
                </a:lnTo>
                <a:cubicBezTo>
                  <a:pt x="-1270" y="75367"/>
                  <a:pt x="-1270" y="83423"/>
                  <a:pt x="3691" y="88384"/>
                </a:cubicBezTo>
                <a:cubicBezTo>
                  <a:pt x="8652" y="93345"/>
                  <a:pt x="16708" y="93345"/>
                  <a:pt x="21669" y="88384"/>
                </a:cubicBezTo>
                <a:lnTo>
                  <a:pt x="63500" y="46553"/>
                </a:lnTo>
                <a:lnTo>
                  <a:pt x="63500" y="193675"/>
                </a:lnTo>
                <a:cubicBezTo>
                  <a:pt x="63500" y="200700"/>
                  <a:pt x="69175" y="206375"/>
                  <a:pt x="76200" y="206375"/>
                </a:cubicBezTo>
                <a:cubicBezTo>
                  <a:pt x="83225" y="206375"/>
                  <a:pt x="88900" y="200700"/>
                  <a:pt x="88900" y="193675"/>
                </a:cubicBezTo>
                <a:lnTo>
                  <a:pt x="88900" y="46553"/>
                </a:lnTo>
                <a:lnTo>
                  <a:pt x="130731" y="88384"/>
                </a:lnTo>
                <a:cubicBezTo>
                  <a:pt x="135692" y="93345"/>
                  <a:pt x="143748" y="93345"/>
                  <a:pt x="148709" y="88384"/>
                </a:cubicBezTo>
                <a:cubicBezTo>
                  <a:pt x="153670" y="83423"/>
                  <a:pt x="153670" y="75367"/>
                  <a:pt x="148709" y="70406"/>
                </a:cubicBezTo>
                <a:lnTo>
                  <a:pt x="85209" y="6906"/>
                </a:lnTo>
                <a:close/>
              </a:path>
            </a:pathLst>
          </a:custGeom>
          <a:solidFill>
            <a:srgbClr val="00A63E"/>
          </a:solidFill>
          <a:ln/>
        </p:spPr>
      </p:sp>
      <p:sp>
        <p:nvSpPr>
          <p:cNvPr id="41" name="Text 39"/>
          <p:cNvSpPr/>
          <p:nvPr/>
        </p:nvSpPr>
        <p:spPr>
          <a:xfrm>
            <a:off x="9093200" y="7140575"/>
            <a:ext cx="21971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Texnologik yangilanish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8534400" y="7699375"/>
            <a:ext cx="6959600" cy="609600"/>
          </a:xfrm>
          <a:custGeom>
            <a:avLst/>
            <a:gdLst/>
            <a:ahLst/>
            <a:cxnLst/>
            <a:rect l="l" t="t" r="r" b="b"/>
            <a:pathLst>
              <a:path w="6959600" h="609600">
                <a:moveTo>
                  <a:pt x="101602" y="0"/>
                </a:moveTo>
                <a:lnTo>
                  <a:pt x="6857998" y="0"/>
                </a:lnTo>
                <a:cubicBezTo>
                  <a:pt x="6914111" y="0"/>
                  <a:pt x="6959600" y="45489"/>
                  <a:pt x="6959600" y="101602"/>
                </a:cubicBezTo>
                <a:lnTo>
                  <a:pt x="6959600" y="507998"/>
                </a:lnTo>
                <a:cubicBezTo>
                  <a:pt x="6959600" y="564111"/>
                  <a:pt x="6914111" y="609600"/>
                  <a:pt x="6857998" y="609600"/>
                </a:cubicBezTo>
                <a:lnTo>
                  <a:pt x="101602" y="609600"/>
                </a:lnTo>
                <a:cubicBezTo>
                  <a:pt x="45489" y="609600"/>
                  <a:pt x="0" y="564111"/>
                  <a:pt x="0" y="5079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F0FDF4"/>
          </a:solidFill>
          <a:ln/>
        </p:spPr>
      </p:sp>
      <p:sp>
        <p:nvSpPr>
          <p:cNvPr id="43" name="Shape 41"/>
          <p:cNvSpPr/>
          <p:nvPr/>
        </p:nvSpPr>
        <p:spPr>
          <a:xfrm>
            <a:off x="8737600" y="7902575"/>
            <a:ext cx="152400" cy="203200"/>
          </a:xfrm>
          <a:custGeom>
            <a:avLst/>
            <a:gdLst/>
            <a:ahLst/>
            <a:cxnLst/>
            <a:rect l="l" t="t" r="r" b="b"/>
            <a:pathLst>
              <a:path w="152400" h="203200">
                <a:moveTo>
                  <a:pt x="85169" y="6906"/>
                </a:moveTo>
                <a:cubicBezTo>
                  <a:pt x="80208" y="1945"/>
                  <a:pt x="72152" y="1945"/>
                  <a:pt x="67191" y="6906"/>
                </a:cubicBezTo>
                <a:lnTo>
                  <a:pt x="3691" y="70406"/>
                </a:lnTo>
                <a:cubicBezTo>
                  <a:pt x="-1270" y="75367"/>
                  <a:pt x="-1270" y="83423"/>
                  <a:pt x="3691" y="88384"/>
                </a:cubicBezTo>
                <a:cubicBezTo>
                  <a:pt x="8652" y="93345"/>
                  <a:pt x="16708" y="93345"/>
                  <a:pt x="21669" y="88384"/>
                </a:cubicBezTo>
                <a:lnTo>
                  <a:pt x="63500" y="46553"/>
                </a:lnTo>
                <a:lnTo>
                  <a:pt x="63500" y="193675"/>
                </a:lnTo>
                <a:cubicBezTo>
                  <a:pt x="63500" y="200700"/>
                  <a:pt x="69175" y="206375"/>
                  <a:pt x="76200" y="206375"/>
                </a:cubicBezTo>
                <a:cubicBezTo>
                  <a:pt x="83225" y="206375"/>
                  <a:pt x="88900" y="200700"/>
                  <a:pt x="88900" y="193675"/>
                </a:cubicBezTo>
                <a:lnTo>
                  <a:pt x="88900" y="46553"/>
                </a:lnTo>
                <a:lnTo>
                  <a:pt x="130731" y="88384"/>
                </a:lnTo>
                <a:cubicBezTo>
                  <a:pt x="135692" y="93345"/>
                  <a:pt x="143748" y="93345"/>
                  <a:pt x="148709" y="88384"/>
                </a:cubicBezTo>
                <a:cubicBezTo>
                  <a:pt x="153670" y="83423"/>
                  <a:pt x="153670" y="75367"/>
                  <a:pt x="148709" y="70406"/>
                </a:cubicBezTo>
                <a:lnTo>
                  <a:pt x="85209" y="6906"/>
                </a:lnTo>
                <a:close/>
              </a:path>
            </a:pathLst>
          </a:custGeom>
          <a:solidFill>
            <a:srgbClr val="00A63E"/>
          </a:solidFill>
          <a:ln/>
        </p:spPr>
      </p:sp>
      <p:sp>
        <p:nvSpPr>
          <p:cNvPr id="44" name="Text 42"/>
          <p:cNvSpPr/>
          <p:nvPr/>
        </p:nvSpPr>
        <p:spPr>
          <a:xfrm>
            <a:off x="9093200" y="7851775"/>
            <a:ext cx="32639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Resurslardan samarali foydalanish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8534400" y="8410575"/>
            <a:ext cx="6959600" cy="609600"/>
          </a:xfrm>
          <a:custGeom>
            <a:avLst/>
            <a:gdLst/>
            <a:ahLst/>
            <a:cxnLst/>
            <a:rect l="l" t="t" r="r" b="b"/>
            <a:pathLst>
              <a:path w="6959600" h="609600">
                <a:moveTo>
                  <a:pt x="101602" y="0"/>
                </a:moveTo>
                <a:lnTo>
                  <a:pt x="6857998" y="0"/>
                </a:lnTo>
                <a:cubicBezTo>
                  <a:pt x="6914111" y="0"/>
                  <a:pt x="6959600" y="45489"/>
                  <a:pt x="6959600" y="101602"/>
                </a:cubicBezTo>
                <a:lnTo>
                  <a:pt x="6959600" y="507998"/>
                </a:lnTo>
                <a:cubicBezTo>
                  <a:pt x="6959600" y="564111"/>
                  <a:pt x="6914111" y="609600"/>
                  <a:pt x="6857998" y="609600"/>
                </a:cubicBezTo>
                <a:lnTo>
                  <a:pt x="101602" y="609600"/>
                </a:lnTo>
                <a:cubicBezTo>
                  <a:pt x="45489" y="609600"/>
                  <a:pt x="0" y="564111"/>
                  <a:pt x="0" y="5079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F0FDF4"/>
          </a:solidFill>
          <a:ln/>
        </p:spPr>
      </p:sp>
      <p:sp>
        <p:nvSpPr>
          <p:cNvPr id="46" name="Shape 44"/>
          <p:cNvSpPr/>
          <p:nvPr/>
        </p:nvSpPr>
        <p:spPr>
          <a:xfrm>
            <a:off x="8737600" y="8613775"/>
            <a:ext cx="152400" cy="203200"/>
          </a:xfrm>
          <a:custGeom>
            <a:avLst/>
            <a:gdLst/>
            <a:ahLst/>
            <a:cxnLst/>
            <a:rect l="l" t="t" r="r" b="b"/>
            <a:pathLst>
              <a:path w="152400" h="203200">
                <a:moveTo>
                  <a:pt x="85169" y="6906"/>
                </a:moveTo>
                <a:cubicBezTo>
                  <a:pt x="80208" y="1945"/>
                  <a:pt x="72152" y="1945"/>
                  <a:pt x="67191" y="6906"/>
                </a:cubicBezTo>
                <a:lnTo>
                  <a:pt x="3691" y="70406"/>
                </a:lnTo>
                <a:cubicBezTo>
                  <a:pt x="-1270" y="75367"/>
                  <a:pt x="-1270" y="83423"/>
                  <a:pt x="3691" y="88384"/>
                </a:cubicBezTo>
                <a:cubicBezTo>
                  <a:pt x="8652" y="93345"/>
                  <a:pt x="16708" y="93345"/>
                  <a:pt x="21669" y="88384"/>
                </a:cubicBezTo>
                <a:lnTo>
                  <a:pt x="63500" y="46553"/>
                </a:lnTo>
                <a:lnTo>
                  <a:pt x="63500" y="193675"/>
                </a:lnTo>
                <a:cubicBezTo>
                  <a:pt x="63500" y="200700"/>
                  <a:pt x="69175" y="206375"/>
                  <a:pt x="76200" y="206375"/>
                </a:cubicBezTo>
                <a:cubicBezTo>
                  <a:pt x="83225" y="206375"/>
                  <a:pt x="88900" y="200700"/>
                  <a:pt x="88900" y="193675"/>
                </a:cubicBezTo>
                <a:lnTo>
                  <a:pt x="88900" y="46553"/>
                </a:lnTo>
                <a:lnTo>
                  <a:pt x="130731" y="88384"/>
                </a:lnTo>
                <a:cubicBezTo>
                  <a:pt x="135692" y="93345"/>
                  <a:pt x="143748" y="93345"/>
                  <a:pt x="148709" y="88384"/>
                </a:cubicBezTo>
                <a:cubicBezTo>
                  <a:pt x="153670" y="83423"/>
                  <a:pt x="153670" y="75367"/>
                  <a:pt x="148709" y="70406"/>
                </a:cubicBezTo>
                <a:lnTo>
                  <a:pt x="85209" y="6906"/>
                </a:lnTo>
                <a:close/>
              </a:path>
            </a:pathLst>
          </a:custGeom>
          <a:solidFill>
            <a:srgbClr val="00A63E"/>
          </a:solidFill>
          <a:ln/>
        </p:spPr>
      </p:sp>
      <p:sp>
        <p:nvSpPr>
          <p:cNvPr id="47" name="Text 45"/>
          <p:cNvSpPr/>
          <p:nvPr/>
        </p:nvSpPr>
        <p:spPr>
          <a:xfrm>
            <a:off x="9093200" y="8562975"/>
            <a:ext cx="22098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Raqobatni kuchaytirish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8000" y="508000"/>
            <a:ext cx="15468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Inflyasiyaning Boshqa Turlari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508000" y="1117600"/>
            <a:ext cx="1219200" cy="50800"/>
          </a:xfrm>
          <a:custGeom>
            <a:avLst/>
            <a:gdLst/>
            <a:ahLst/>
            <a:cxnLst/>
            <a:rect l="l" t="t" r="r" b="b"/>
            <a:pathLst>
              <a:path w="1219200" h="50800">
                <a:moveTo>
                  <a:pt x="0" y="0"/>
                </a:moveTo>
                <a:lnTo>
                  <a:pt x="1219200" y="0"/>
                </a:lnTo>
                <a:lnTo>
                  <a:pt x="1219200" y="50800"/>
                </a:lnTo>
                <a:lnTo>
                  <a:pt x="0" y="50800"/>
                </a:lnTo>
                <a:lnTo>
                  <a:pt x="0" y="0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4" name="Shape 2"/>
          <p:cNvSpPr/>
          <p:nvPr/>
        </p:nvSpPr>
        <p:spPr>
          <a:xfrm>
            <a:off x="508000" y="1447800"/>
            <a:ext cx="4914900" cy="5740400"/>
          </a:xfrm>
          <a:custGeom>
            <a:avLst/>
            <a:gdLst/>
            <a:ahLst/>
            <a:cxnLst/>
            <a:rect l="l" t="t" r="r" b="b"/>
            <a:pathLst>
              <a:path w="4914900" h="5740400">
                <a:moveTo>
                  <a:pt x="50800" y="0"/>
                </a:moveTo>
                <a:lnTo>
                  <a:pt x="4864100" y="0"/>
                </a:lnTo>
                <a:cubicBezTo>
                  <a:pt x="4892156" y="0"/>
                  <a:pt x="4914900" y="22744"/>
                  <a:pt x="4914900" y="50800"/>
                </a:cubicBezTo>
                <a:lnTo>
                  <a:pt x="4914900" y="5587989"/>
                </a:lnTo>
                <a:cubicBezTo>
                  <a:pt x="4914900" y="5672163"/>
                  <a:pt x="4846663" y="5740400"/>
                  <a:pt x="4762489" y="5740400"/>
                </a:cubicBezTo>
                <a:lnTo>
                  <a:pt x="152411" y="5740400"/>
                </a:lnTo>
                <a:cubicBezTo>
                  <a:pt x="68237" y="5740400"/>
                  <a:pt x="0" y="5672163"/>
                  <a:pt x="0" y="5587989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5" name="Shape 3"/>
          <p:cNvSpPr/>
          <p:nvPr/>
        </p:nvSpPr>
        <p:spPr>
          <a:xfrm>
            <a:off x="508000" y="1447800"/>
            <a:ext cx="4914900" cy="50800"/>
          </a:xfrm>
          <a:custGeom>
            <a:avLst/>
            <a:gdLst/>
            <a:ahLst/>
            <a:cxnLst/>
            <a:rect l="l" t="t" r="r" b="b"/>
            <a:pathLst>
              <a:path w="4914900" h="50800">
                <a:moveTo>
                  <a:pt x="50800" y="0"/>
                </a:moveTo>
                <a:lnTo>
                  <a:pt x="4864100" y="0"/>
                </a:lnTo>
                <a:cubicBezTo>
                  <a:pt x="4892137" y="0"/>
                  <a:pt x="4914900" y="22763"/>
                  <a:pt x="4914900" y="50800"/>
                </a:cubicBezTo>
                <a:lnTo>
                  <a:pt x="4914900" y="50800"/>
                </a:lnTo>
                <a:lnTo>
                  <a:pt x="0" y="50800"/>
                </a:ln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6" name="Shape 4"/>
          <p:cNvSpPr/>
          <p:nvPr/>
        </p:nvSpPr>
        <p:spPr>
          <a:xfrm>
            <a:off x="762000" y="17272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7" name="Shape 5"/>
          <p:cNvSpPr/>
          <p:nvPr/>
        </p:nvSpPr>
        <p:spPr>
          <a:xfrm>
            <a:off x="923925" y="1905000"/>
            <a:ext cx="285750" cy="254000"/>
          </a:xfrm>
          <a:custGeom>
            <a:avLst/>
            <a:gdLst/>
            <a:ahLst/>
            <a:cxnLst/>
            <a:rect l="l" t="t" r="r" b="b"/>
            <a:pathLst>
              <a:path w="285750" h="254000">
                <a:moveTo>
                  <a:pt x="142875" y="15875"/>
                </a:moveTo>
                <a:cubicBezTo>
                  <a:pt x="102791" y="15875"/>
                  <a:pt x="70693" y="34131"/>
                  <a:pt x="47327" y="55860"/>
                </a:cubicBezTo>
                <a:cubicBezTo>
                  <a:pt x="24110" y="77440"/>
                  <a:pt x="8582" y="103188"/>
                  <a:pt x="1191" y="120898"/>
                </a:cubicBezTo>
                <a:cubicBezTo>
                  <a:pt x="-446" y="124817"/>
                  <a:pt x="-446" y="129183"/>
                  <a:pt x="1191" y="133102"/>
                </a:cubicBezTo>
                <a:cubicBezTo>
                  <a:pt x="8582" y="150813"/>
                  <a:pt x="24110" y="176609"/>
                  <a:pt x="47327" y="198140"/>
                </a:cubicBezTo>
                <a:cubicBezTo>
                  <a:pt x="70693" y="219819"/>
                  <a:pt x="102791" y="238125"/>
                  <a:pt x="142875" y="238125"/>
                </a:cubicBezTo>
                <a:cubicBezTo>
                  <a:pt x="182959" y="238125"/>
                  <a:pt x="215057" y="219869"/>
                  <a:pt x="238423" y="198140"/>
                </a:cubicBezTo>
                <a:cubicBezTo>
                  <a:pt x="261640" y="176560"/>
                  <a:pt x="277168" y="150813"/>
                  <a:pt x="284559" y="133102"/>
                </a:cubicBezTo>
                <a:cubicBezTo>
                  <a:pt x="286196" y="129183"/>
                  <a:pt x="286196" y="124817"/>
                  <a:pt x="284559" y="120898"/>
                </a:cubicBezTo>
                <a:cubicBezTo>
                  <a:pt x="277168" y="103187"/>
                  <a:pt x="261640" y="77391"/>
                  <a:pt x="238423" y="55860"/>
                </a:cubicBezTo>
                <a:cubicBezTo>
                  <a:pt x="215057" y="34181"/>
                  <a:pt x="182959" y="15875"/>
                  <a:pt x="142875" y="15875"/>
                </a:cubicBezTo>
                <a:close/>
                <a:moveTo>
                  <a:pt x="71438" y="127000"/>
                </a:moveTo>
                <a:cubicBezTo>
                  <a:pt x="71438" y="87573"/>
                  <a:pt x="103448" y="55563"/>
                  <a:pt x="142875" y="55563"/>
                </a:cubicBezTo>
                <a:cubicBezTo>
                  <a:pt x="182302" y="55563"/>
                  <a:pt x="214313" y="87573"/>
                  <a:pt x="214313" y="127000"/>
                </a:cubicBezTo>
                <a:cubicBezTo>
                  <a:pt x="214313" y="166427"/>
                  <a:pt x="182302" y="198438"/>
                  <a:pt x="142875" y="198438"/>
                </a:cubicBezTo>
                <a:cubicBezTo>
                  <a:pt x="103448" y="198438"/>
                  <a:pt x="71438" y="166427"/>
                  <a:pt x="71438" y="127000"/>
                </a:cubicBezTo>
                <a:close/>
                <a:moveTo>
                  <a:pt x="142875" y="95250"/>
                </a:moveTo>
                <a:cubicBezTo>
                  <a:pt x="142875" y="112762"/>
                  <a:pt x="128637" y="127000"/>
                  <a:pt x="111125" y="127000"/>
                </a:cubicBezTo>
                <a:cubicBezTo>
                  <a:pt x="105420" y="127000"/>
                  <a:pt x="100062" y="125512"/>
                  <a:pt x="95399" y="122833"/>
                </a:cubicBezTo>
                <a:cubicBezTo>
                  <a:pt x="94903" y="128240"/>
                  <a:pt x="95349" y="133796"/>
                  <a:pt x="96838" y="139303"/>
                </a:cubicBezTo>
                <a:cubicBezTo>
                  <a:pt x="103634" y="164703"/>
                  <a:pt x="129778" y="179784"/>
                  <a:pt x="155178" y="172988"/>
                </a:cubicBezTo>
                <a:cubicBezTo>
                  <a:pt x="180578" y="166191"/>
                  <a:pt x="195659" y="140047"/>
                  <a:pt x="188863" y="114647"/>
                </a:cubicBezTo>
                <a:cubicBezTo>
                  <a:pt x="182811" y="91976"/>
                  <a:pt x="161330" y="77539"/>
                  <a:pt x="138708" y="79524"/>
                </a:cubicBezTo>
                <a:cubicBezTo>
                  <a:pt x="141337" y="84138"/>
                  <a:pt x="142875" y="89495"/>
                  <a:pt x="142875" y="9525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524000" y="1854200"/>
            <a:ext cx="27178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Kutilayotgan Inflyasiya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62000" y="2540000"/>
            <a:ext cx="4508500" cy="1320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Inflyasiyaning kutilayotgan darajasi sharoitida daromad oluvchi inflyasiyaning u olayotgan daromadga ta'sirini kamaytirish chorasini ko'radi.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762000" y="4064000"/>
            <a:ext cx="4406900" cy="2082800"/>
          </a:xfrm>
          <a:custGeom>
            <a:avLst/>
            <a:gdLst/>
            <a:ahLst/>
            <a:cxnLst/>
            <a:rect l="l" t="t" r="r" b="b"/>
            <a:pathLst>
              <a:path w="4406900" h="2082800">
                <a:moveTo>
                  <a:pt x="101599" y="0"/>
                </a:moveTo>
                <a:lnTo>
                  <a:pt x="4305301" y="0"/>
                </a:lnTo>
                <a:cubicBezTo>
                  <a:pt x="4361413" y="0"/>
                  <a:pt x="4406900" y="45487"/>
                  <a:pt x="4406900" y="101599"/>
                </a:cubicBezTo>
                <a:lnTo>
                  <a:pt x="4406900" y="1981201"/>
                </a:lnTo>
                <a:cubicBezTo>
                  <a:pt x="4406900" y="2037313"/>
                  <a:pt x="4361413" y="2082800"/>
                  <a:pt x="4305301" y="2082800"/>
                </a:cubicBezTo>
                <a:lnTo>
                  <a:pt x="101599" y="2082800"/>
                </a:lnTo>
                <a:cubicBezTo>
                  <a:pt x="45487" y="2082800"/>
                  <a:pt x="0" y="2037313"/>
                  <a:pt x="0" y="1981201"/>
                </a:cubicBezTo>
                <a:lnTo>
                  <a:pt x="0" y="101599"/>
                </a:lnTo>
                <a:cubicBezTo>
                  <a:pt x="0" y="45525"/>
                  <a:pt x="45525" y="0"/>
                  <a:pt x="101599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38100" dist="127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965200" y="4267200"/>
            <a:ext cx="40894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Fisher Tenglamasi: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65200" y="4622800"/>
            <a:ext cx="4000500" cy="609600"/>
          </a:xfrm>
          <a:custGeom>
            <a:avLst/>
            <a:gdLst/>
            <a:ahLst/>
            <a:cxnLst/>
            <a:rect l="l" t="t" r="r" b="b"/>
            <a:pathLst>
              <a:path w="4000500" h="609600">
                <a:moveTo>
                  <a:pt x="50798" y="0"/>
                </a:moveTo>
                <a:lnTo>
                  <a:pt x="3949702" y="0"/>
                </a:lnTo>
                <a:cubicBezTo>
                  <a:pt x="3977757" y="0"/>
                  <a:pt x="4000500" y="22743"/>
                  <a:pt x="4000500" y="50798"/>
                </a:cubicBezTo>
                <a:lnTo>
                  <a:pt x="4000500" y="558802"/>
                </a:lnTo>
                <a:cubicBezTo>
                  <a:pt x="4000500" y="586857"/>
                  <a:pt x="3977757" y="609600"/>
                  <a:pt x="3949702" y="609600"/>
                </a:cubicBezTo>
                <a:lnTo>
                  <a:pt x="50798" y="609600"/>
                </a:lnTo>
                <a:cubicBezTo>
                  <a:pt x="22743" y="609600"/>
                  <a:pt x="0" y="586857"/>
                  <a:pt x="0" y="558802"/>
                </a:cubicBezTo>
                <a:lnTo>
                  <a:pt x="0" y="50798"/>
                </a:lnTo>
                <a:cubicBezTo>
                  <a:pt x="0" y="22743"/>
                  <a:pt x="22743" y="0"/>
                  <a:pt x="50798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13" name="Text 11"/>
          <p:cNvSpPr/>
          <p:nvPr/>
        </p:nvSpPr>
        <p:spPr>
          <a:xfrm>
            <a:off x="1066800" y="4775200"/>
            <a:ext cx="3797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 = r + πₑ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965200" y="5334000"/>
            <a:ext cx="40767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 - nominal foiz stavkasi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 - real foiz stavkasi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πₑ - kutilayotgan inflyasiya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672667" y="1447800"/>
            <a:ext cx="4914900" cy="5740400"/>
          </a:xfrm>
          <a:custGeom>
            <a:avLst/>
            <a:gdLst/>
            <a:ahLst/>
            <a:cxnLst/>
            <a:rect l="l" t="t" r="r" b="b"/>
            <a:pathLst>
              <a:path w="4914900" h="5740400">
                <a:moveTo>
                  <a:pt x="50800" y="0"/>
                </a:moveTo>
                <a:lnTo>
                  <a:pt x="4864100" y="0"/>
                </a:lnTo>
                <a:cubicBezTo>
                  <a:pt x="4892156" y="0"/>
                  <a:pt x="4914900" y="22744"/>
                  <a:pt x="4914900" y="50800"/>
                </a:cubicBezTo>
                <a:lnTo>
                  <a:pt x="4914900" y="5587989"/>
                </a:lnTo>
                <a:cubicBezTo>
                  <a:pt x="4914900" y="5672163"/>
                  <a:pt x="4846663" y="5740400"/>
                  <a:pt x="4762489" y="5740400"/>
                </a:cubicBezTo>
                <a:lnTo>
                  <a:pt x="152411" y="5740400"/>
                </a:lnTo>
                <a:cubicBezTo>
                  <a:pt x="68237" y="5740400"/>
                  <a:pt x="0" y="5672163"/>
                  <a:pt x="0" y="5587989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16" name="Shape 14"/>
          <p:cNvSpPr/>
          <p:nvPr/>
        </p:nvSpPr>
        <p:spPr>
          <a:xfrm>
            <a:off x="5672667" y="1447800"/>
            <a:ext cx="4914900" cy="50800"/>
          </a:xfrm>
          <a:custGeom>
            <a:avLst/>
            <a:gdLst/>
            <a:ahLst/>
            <a:cxnLst/>
            <a:rect l="l" t="t" r="r" b="b"/>
            <a:pathLst>
              <a:path w="4914900" h="50800">
                <a:moveTo>
                  <a:pt x="50800" y="0"/>
                </a:moveTo>
                <a:lnTo>
                  <a:pt x="4864100" y="0"/>
                </a:lnTo>
                <a:cubicBezTo>
                  <a:pt x="4892137" y="0"/>
                  <a:pt x="4914900" y="22763"/>
                  <a:pt x="4914900" y="50800"/>
                </a:cubicBezTo>
                <a:lnTo>
                  <a:pt x="4914900" y="50800"/>
                </a:lnTo>
                <a:lnTo>
                  <a:pt x="0" y="50800"/>
                </a:ln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17" name="Shape 15"/>
          <p:cNvSpPr/>
          <p:nvPr/>
        </p:nvSpPr>
        <p:spPr>
          <a:xfrm>
            <a:off x="5926667" y="17272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18" name="Shape 16"/>
          <p:cNvSpPr/>
          <p:nvPr/>
        </p:nvSpPr>
        <p:spPr>
          <a:xfrm>
            <a:off x="6088592" y="1905000"/>
            <a:ext cx="285750" cy="254000"/>
          </a:xfrm>
          <a:custGeom>
            <a:avLst/>
            <a:gdLst/>
            <a:ahLst/>
            <a:cxnLst/>
            <a:rect l="l" t="t" r="r" b="b"/>
            <a:pathLst>
              <a:path w="285750" h="254000">
                <a:moveTo>
                  <a:pt x="20340" y="-12353"/>
                </a:moveTo>
                <a:cubicBezTo>
                  <a:pt x="15677" y="-17016"/>
                  <a:pt x="8136" y="-17016"/>
                  <a:pt x="3522" y="-12353"/>
                </a:cubicBezTo>
                <a:cubicBezTo>
                  <a:pt x="-1091" y="-7689"/>
                  <a:pt x="-1141" y="-149"/>
                  <a:pt x="3473" y="4514"/>
                </a:cubicBezTo>
                <a:lnTo>
                  <a:pt x="265410" y="266452"/>
                </a:lnTo>
                <a:cubicBezTo>
                  <a:pt x="270073" y="271115"/>
                  <a:pt x="277614" y="271115"/>
                  <a:pt x="282228" y="266452"/>
                </a:cubicBezTo>
                <a:cubicBezTo>
                  <a:pt x="286841" y="261789"/>
                  <a:pt x="286891" y="254248"/>
                  <a:pt x="282228" y="249634"/>
                </a:cubicBezTo>
                <a:lnTo>
                  <a:pt x="234404" y="201811"/>
                </a:lnTo>
                <a:cubicBezTo>
                  <a:pt x="235744" y="200620"/>
                  <a:pt x="237083" y="199430"/>
                  <a:pt x="238373" y="198239"/>
                </a:cubicBezTo>
                <a:cubicBezTo>
                  <a:pt x="261590" y="176659"/>
                  <a:pt x="277118" y="150912"/>
                  <a:pt x="284510" y="133201"/>
                </a:cubicBezTo>
                <a:cubicBezTo>
                  <a:pt x="286147" y="129282"/>
                  <a:pt x="286147" y="124916"/>
                  <a:pt x="284510" y="120997"/>
                </a:cubicBezTo>
                <a:cubicBezTo>
                  <a:pt x="277118" y="103287"/>
                  <a:pt x="261590" y="77490"/>
                  <a:pt x="238373" y="55959"/>
                </a:cubicBezTo>
                <a:cubicBezTo>
                  <a:pt x="215007" y="34280"/>
                  <a:pt x="182910" y="15974"/>
                  <a:pt x="142825" y="15974"/>
                </a:cubicBezTo>
                <a:cubicBezTo>
                  <a:pt x="114647" y="15974"/>
                  <a:pt x="90438" y="25003"/>
                  <a:pt x="70396" y="37902"/>
                </a:cubicBezTo>
                <a:lnTo>
                  <a:pt x="20340" y="-12353"/>
                </a:lnTo>
                <a:close/>
                <a:moveTo>
                  <a:pt x="101451" y="68808"/>
                </a:moveTo>
                <a:cubicBezTo>
                  <a:pt x="113109" y="60474"/>
                  <a:pt x="127446" y="55562"/>
                  <a:pt x="142875" y="55562"/>
                </a:cubicBezTo>
                <a:cubicBezTo>
                  <a:pt x="182314" y="55562"/>
                  <a:pt x="214313" y="87561"/>
                  <a:pt x="214313" y="127000"/>
                </a:cubicBezTo>
                <a:cubicBezTo>
                  <a:pt x="214313" y="142429"/>
                  <a:pt x="209401" y="156716"/>
                  <a:pt x="201067" y="168424"/>
                </a:cubicBezTo>
                <a:lnTo>
                  <a:pt x="183852" y="151209"/>
                </a:lnTo>
                <a:cubicBezTo>
                  <a:pt x="190153" y="140593"/>
                  <a:pt x="192286" y="127546"/>
                  <a:pt x="188863" y="114647"/>
                </a:cubicBezTo>
                <a:cubicBezTo>
                  <a:pt x="182066" y="89247"/>
                  <a:pt x="155922" y="74166"/>
                  <a:pt x="130522" y="80963"/>
                </a:cubicBezTo>
                <a:cubicBezTo>
                  <a:pt x="126256" y="82104"/>
                  <a:pt x="122238" y="83790"/>
                  <a:pt x="118616" y="85923"/>
                </a:cubicBezTo>
                <a:lnTo>
                  <a:pt x="101402" y="68709"/>
                </a:lnTo>
                <a:close/>
                <a:moveTo>
                  <a:pt x="161379" y="196007"/>
                </a:moveTo>
                <a:cubicBezTo>
                  <a:pt x="155476" y="197594"/>
                  <a:pt x="149275" y="198438"/>
                  <a:pt x="142875" y="198438"/>
                </a:cubicBezTo>
                <a:cubicBezTo>
                  <a:pt x="103436" y="198438"/>
                  <a:pt x="71438" y="166439"/>
                  <a:pt x="71438" y="127000"/>
                </a:cubicBezTo>
                <a:cubicBezTo>
                  <a:pt x="71438" y="120600"/>
                  <a:pt x="72281" y="114399"/>
                  <a:pt x="73868" y="108496"/>
                </a:cubicBezTo>
                <a:lnTo>
                  <a:pt x="34429" y="69056"/>
                </a:lnTo>
                <a:cubicBezTo>
                  <a:pt x="18256" y="87313"/>
                  <a:pt x="7144" y="106660"/>
                  <a:pt x="1240" y="120898"/>
                </a:cubicBezTo>
                <a:cubicBezTo>
                  <a:pt x="-397" y="124817"/>
                  <a:pt x="-397" y="129183"/>
                  <a:pt x="1240" y="133102"/>
                </a:cubicBezTo>
                <a:cubicBezTo>
                  <a:pt x="8632" y="150813"/>
                  <a:pt x="24160" y="176609"/>
                  <a:pt x="47377" y="198140"/>
                </a:cubicBezTo>
                <a:cubicBezTo>
                  <a:pt x="70743" y="219819"/>
                  <a:pt x="102840" y="238125"/>
                  <a:pt x="142925" y="238125"/>
                </a:cubicBezTo>
                <a:cubicBezTo>
                  <a:pt x="161429" y="238125"/>
                  <a:pt x="178246" y="234206"/>
                  <a:pt x="193278" y="227905"/>
                </a:cubicBezTo>
                <a:lnTo>
                  <a:pt x="161429" y="196056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9" name="Text 17"/>
          <p:cNvSpPr/>
          <p:nvPr/>
        </p:nvSpPr>
        <p:spPr>
          <a:xfrm>
            <a:off x="6688667" y="1854200"/>
            <a:ext cx="25781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Kutilmagan Inflyasiya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926667" y="2540000"/>
            <a:ext cx="45085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Kutilmagan inflyasiya daromadlarni debitorlar va kreditorlar o'rtasida kreditorlar foydasiga qayta taqsimlaydi.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926667" y="3733800"/>
            <a:ext cx="4406900" cy="812800"/>
          </a:xfrm>
          <a:custGeom>
            <a:avLst/>
            <a:gdLst/>
            <a:ahLst/>
            <a:cxnLst/>
            <a:rect l="l" t="t" r="r" b="b"/>
            <a:pathLst>
              <a:path w="4406900" h="812800">
                <a:moveTo>
                  <a:pt x="101600" y="0"/>
                </a:moveTo>
                <a:lnTo>
                  <a:pt x="4305300" y="0"/>
                </a:lnTo>
                <a:cubicBezTo>
                  <a:pt x="4361375" y="0"/>
                  <a:pt x="4406900" y="45525"/>
                  <a:pt x="4406900" y="101600"/>
                </a:cubicBezTo>
                <a:lnTo>
                  <a:pt x="4406900" y="711200"/>
                </a:lnTo>
                <a:cubicBezTo>
                  <a:pt x="4406900" y="767275"/>
                  <a:pt x="4361375" y="812800"/>
                  <a:pt x="4305300" y="812800"/>
                </a:cubicBezTo>
                <a:lnTo>
                  <a:pt x="101600" y="812800"/>
                </a:lnTo>
                <a:cubicBezTo>
                  <a:pt x="45525" y="812800"/>
                  <a:pt x="0" y="767275"/>
                  <a:pt x="0" y="7112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38100" dist="127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079067" y="3886200"/>
            <a:ext cx="4191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2E7D3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Qayd Qilingan Daromad Oluvchilar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079067" y="4191000"/>
            <a:ext cx="41783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Ish haqi, pensiya oluvchilar zarar ko'radi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926667" y="4699000"/>
            <a:ext cx="4406900" cy="812800"/>
          </a:xfrm>
          <a:custGeom>
            <a:avLst/>
            <a:gdLst/>
            <a:ahLst/>
            <a:cxnLst/>
            <a:rect l="l" t="t" r="r" b="b"/>
            <a:pathLst>
              <a:path w="4406900" h="812800">
                <a:moveTo>
                  <a:pt x="101600" y="0"/>
                </a:moveTo>
                <a:lnTo>
                  <a:pt x="4305300" y="0"/>
                </a:lnTo>
                <a:cubicBezTo>
                  <a:pt x="4361375" y="0"/>
                  <a:pt x="4406900" y="45525"/>
                  <a:pt x="4406900" y="101600"/>
                </a:cubicBezTo>
                <a:lnTo>
                  <a:pt x="4406900" y="711200"/>
                </a:lnTo>
                <a:cubicBezTo>
                  <a:pt x="4406900" y="767275"/>
                  <a:pt x="4361375" y="812800"/>
                  <a:pt x="4305300" y="812800"/>
                </a:cubicBezTo>
                <a:lnTo>
                  <a:pt x="101600" y="812800"/>
                </a:lnTo>
                <a:cubicBezTo>
                  <a:pt x="45525" y="812800"/>
                  <a:pt x="0" y="767275"/>
                  <a:pt x="0" y="711200"/>
                </a:cubicBezTo>
                <a:lnTo>
                  <a:pt x="0" y="101600"/>
                </a:lnTo>
                <a:cubicBezTo>
                  <a:pt x="0" y="45525"/>
                  <a:pt x="45525" y="0"/>
                  <a:pt x="1016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38100" dist="127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79067" y="4851400"/>
            <a:ext cx="4191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2E7D32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Qayd Qilinmagan Daromad Oluvchilar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079067" y="5156200"/>
            <a:ext cx="41783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Tadbirkorlar, mulk egalari foyda oladi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10837334" y="1447800"/>
            <a:ext cx="4914900" cy="5740400"/>
          </a:xfrm>
          <a:custGeom>
            <a:avLst/>
            <a:gdLst/>
            <a:ahLst/>
            <a:cxnLst/>
            <a:rect l="l" t="t" r="r" b="b"/>
            <a:pathLst>
              <a:path w="4914900" h="5740400">
                <a:moveTo>
                  <a:pt x="50800" y="0"/>
                </a:moveTo>
                <a:lnTo>
                  <a:pt x="4864100" y="0"/>
                </a:lnTo>
                <a:cubicBezTo>
                  <a:pt x="4892156" y="0"/>
                  <a:pt x="4914900" y="22744"/>
                  <a:pt x="4914900" y="50800"/>
                </a:cubicBezTo>
                <a:lnTo>
                  <a:pt x="4914900" y="5587989"/>
                </a:lnTo>
                <a:cubicBezTo>
                  <a:pt x="4914900" y="5672163"/>
                  <a:pt x="4846663" y="5740400"/>
                  <a:pt x="4762489" y="5740400"/>
                </a:cubicBezTo>
                <a:lnTo>
                  <a:pt x="152411" y="5740400"/>
                </a:lnTo>
                <a:cubicBezTo>
                  <a:pt x="68237" y="5740400"/>
                  <a:pt x="0" y="5672163"/>
                  <a:pt x="0" y="5587989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28" name="Shape 26"/>
          <p:cNvSpPr/>
          <p:nvPr/>
        </p:nvSpPr>
        <p:spPr>
          <a:xfrm>
            <a:off x="10837334" y="1447800"/>
            <a:ext cx="4914900" cy="50800"/>
          </a:xfrm>
          <a:custGeom>
            <a:avLst/>
            <a:gdLst/>
            <a:ahLst/>
            <a:cxnLst/>
            <a:rect l="l" t="t" r="r" b="b"/>
            <a:pathLst>
              <a:path w="4914900" h="50800">
                <a:moveTo>
                  <a:pt x="50800" y="0"/>
                </a:moveTo>
                <a:lnTo>
                  <a:pt x="4864100" y="0"/>
                </a:lnTo>
                <a:cubicBezTo>
                  <a:pt x="4892137" y="0"/>
                  <a:pt x="4914900" y="22763"/>
                  <a:pt x="4914900" y="50800"/>
                </a:cubicBezTo>
                <a:lnTo>
                  <a:pt x="4914900" y="50800"/>
                </a:lnTo>
                <a:lnTo>
                  <a:pt x="0" y="50800"/>
                </a:ln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29" name="Shape 27"/>
          <p:cNvSpPr/>
          <p:nvPr/>
        </p:nvSpPr>
        <p:spPr>
          <a:xfrm>
            <a:off x="11091334" y="17272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800" y="0"/>
                </a:moveTo>
                <a:lnTo>
                  <a:pt x="304800" y="0"/>
                </a:lnTo>
                <a:cubicBezTo>
                  <a:pt x="473024" y="0"/>
                  <a:pt x="609600" y="136576"/>
                  <a:pt x="609600" y="304800"/>
                </a:cubicBezTo>
                <a:lnTo>
                  <a:pt x="609600" y="304800"/>
                </a:lnTo>
                <a:cubicBezTo>
                  <a:pt x="609600" y="473024"/>
                  <a:pt x="473024" y="609600"/>
                  <a:pt x="304800" y="609600"/>
                </a:cubicBezTo>
                <a:lnTo>
                  <a:pt x="304800" y="609600"/>
                </a:lnTo>
                <a:cubicBezTo>
                  <a:pt x="136576" y="609600"/>
                  <a:pt x="0" y="473024"/>
                  <a:pt x="0" y="304800"/>
                </a:cubicBezTo>
                <a:lnTo>
                  <a:pt x="0" y="304800"/>
                </a:lnTo>
                <a:cubicBezTo>
                  <a:pt x="0" y="136576"/>
                  <a:pt x="136576" y="0"/>
                  <a:pt x="304800" y="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30" name="Shape 28"/>
          <p:cNvSpPr/>
          <p:nvPr/>
        </p:nvSpPr>
        <p:spPr>
          <a:xfrm>
            <a:off x="11285009" y="1905000"/>
            <a:ext cx="222250" cy="254000"/>
          </a:xfrm>
          <a:custGeom>
            <a:avLst/>
            <a:gdLst/>
            <a:ahLst/>
            <a:cxnLst/>
            <a:rect l="l" t="t" r="r" b="b"/>
            <a:pathLst>
              <a:path w="222250" h="254000">
                <a:moveTo>
                  <a:pt x="79623" y="-13097"/>
                </a:moveTo>
                <a:cubicBezTo>
                  <a:pt x="84237" y="-16966"/>
                  <a:pt x="91033" y="-16818"/>
                  <a:pt x="95448" y="-12650"/>
                </a:cubicBezTo>
                <a:cubicBezTo>
                  <a:pt x="101550" y="-6896"/>
                  <a:pt x="107007" y="-546"/>
                  <a:pt x="112266" y="5904"/>
                </a:cubicBezTo>
                <a:cubicBezTo>
                  <a:pt x="118963" y="14089"/>
                  <a:pt x="127000" y="24904"/>
                  <a:pt x="134739" y="37753"/>
                </a:cubicBezTo>
                <a:cubicBezTo>
                  <a:pt x="137319" y="34379"/>
                  <a:pt x="139700" y="31403"/>
                  <a:pt x="141784" y="28873"/>
                </a:cubicBezTo>
                <a:cubicBezTo>
                  <a:pt x="142329" y="28228"/>
                  <a:pt x="142875" y="27533"/>
                  <a:pt x="143421" y="26839"/>
                </a:cubicBezTo>
                <a:cubicBezTo>
                  <a:pt x="147340" y="21977"/>
                  <a:pt x="152202" y="15875"/>
                  <a:pt x="158700" y="15875"/>
                </a:cubicBezTo>
                <a:cubicBezTo>
                  <a:pt x="165348" y="15875"/>
                  <a:pt x="170011" y="21779"/>
                  <a:pt x="173980" y="26839"/>
                </a:cubicBezTo>
                <a:cubicBezTo>
                  <a:pt x="174625" y="27682"/>
                  <a:pt x="175270" y="28476"/>
                  <a:pt x="175915" y="29220"/>
                </a:cubicBezTo>
                <a:cubicBezTo>
                  <a:pt x="181025" y="35371"/>
                  <a:pt x="187821" y="44252"/>
                  <a:pt x="194618" y="55215"/>
                </a:cubicBezTo>
                <a:cubicBezTo>
                  <a:pt x="208111" y="76994"/>
                  <a:pt x="222200" y="108000"/>
                  <a:pt x="222200" y="142825"/>
                </a:cubicBezTo>
                <a:cubicBezTo>
                  <a:pt x="222200" y="204192"/>
                  <a:pt x="172442" y="253950"/>
                  <a:pt x="111075" y="253950"/>
                </a:cubicBezTo>
                <a:cubicBezTo>
                  <a:pt x="49709" y="253950"/>
                  <a:pt x="0" y="204242"/>
                  <a:pt x="0" y="142875"/>
                </a:cubicBezTo>
                <a:cubicBezTo>
                  <a:pt x="0" y="97681"/>
                  <a:pt x="20389" y="58539"/>
                  <a:pt x="39936" y="31254"/>
                </a:cubicBezTo>
                <a:cubicBezTo>
                  <a:pt x="49808" y="17512"/>
                  <a:pt x="59630" y="6499"/>
                  <a:pt x="67022" y="-1042"/>
                </a:cubicBezTo>
                <a:cubicBezTo>
                  <a:pt x="71090" y="-5209"/>
                  <a:pt x="75208" y="-9327"/>
                  <a:pt x="79673" y="-13047"/>
                </a:cubicBezTo>
                <a:close/>
                <a:moveTo>
                  <a:pt x="111968" y="206375"/>
                </a:moveTo>
                <a:cubicBezTo>
                  <a:pt x="124520" y="206375"/>
                  <a:pt x="135632" y="202902"/>
                  <a:pt x="146100" y="195957"/>
                </a:cubicBezTo>
                <a:cubicBezTo>
                  <a:pt x="166985" y="181372"/>
                  <a:pt x="172591" y="152202"/>
                  <a:pt x="160040" y="129282"/>
                </a:cubicBezTo>
                <a:cubicBezTo>
                  <a:pt x="157807" y="124817"/>
                  <a:pt x="152102" y="124520"/>
                  <a:pt x="148878" y="128290"/>
                </a:cubicBezTo>
                <a:lnTo>
                  <a:pt x="136376" y="142825"/>
                </a:lnTo>
                <a:cubicBezTo>
                  <a:pt x="133102" y="146596"/>
                  <a:pt x="127198" y="146496"/>
                  <a:pt x="124123" y="142577"/>
                </a:cubicBezTo>
                <a:cubicBezTo>
                  <a:pt x="115540" y="131614"/>
                  <a:pt x="99764" y="111621"/>
                  <a:pt x="91728" y="101402"/>
                </a:cubicBezTo>
                <a:cubicBezTo>
                  <a:pt x="89049" y="97979"/>
                  <a:pt x="84187" y="97433"/>
                  <a:pt x="81062" y="100459"/>
                </a:cubicBezTo>
                <a:cubicBezTo>
                  <a:pt x="71983" y="109289"/>
                  <a:pt x="55513" y="128637"/>
                  <a:pt x="55513" y="152202"/>
                </a:cubicBezTo>
                <a:cubicBezTo>
                  <a:pt x="55513" y="186234"/>
                  <a:pt x="80615" y="206375"/>
                  <a:pt x="111919" y="206375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1" name="Text 29"/>
          <p:cNvSpPr/>
          <p:nvPr/>
        </p:nvSpPr>
        <p:spPr>
          <a:xfrm>
            <a:off x="11853334" y="1854200"/>
            <a:ext cx="18288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Giperinflyasiya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11091334" y="2540000"/>
            <a:ext cx="45085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Boshqarib bo'lmaydigan inflyasiya jarayoni bo'lib, ishlab chiqarish va bandlik darajalariga halokatli ta'sir ko'rsatadi.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11091334" y="3733800"/>
            <a:ext cx="4406900" cy="2184400"/>
          </a:xfrm>
          <a:custGeom>
            <a:avLst/>
            <a:gdLst/>
            <a:ahLst/>
            <a:cxnLst/>
            <a:rect l="l" t="t" r="r" b="b"/>
            <a:pathLst>
              <a:path w="4406900" h="2184400">
                <a:moveTo>
                  <a:pt x="101596" y="0"/>
                </a:moveTo>
                <a:lnTo>
                  <a:pt x="4305304" y="0"/>
                </a:lnTo>
                <a:cubicBezTo>
                  <a:pt x="4361414" y="0"/>
                  <a:pt x="4406900" y="45486"/>
                  <a:pt x="4406900" y="101596"/>
                </a:cubicBezTo>
                <a:lnTo>
                  <a:pt x="4406900" y="2082804"/>
                </a:lnTo>
                <a:cubicBezTo>
                  <a:pt x="4406900" y="2138914"/>
                  <a:pt x="4361414" y="2184400"/>
                  <a:pt x="4305304" y="2184400"/>
                </a:cubicBezTo>
                <a:lnTo>
                  <a:pt x="101596" y="2184400"/>
                </a:lnTo>
                <a:cubicBezTo>
                  <a:pt x="45486" y="2184400"/>
                  <a:pt x="0" y="2138914"/>
                  <a:pt x="0" y="2082804"/>
                </a:cubicBezTo>
                <a:lnTo>
                  <a:pt x="0" y="101596"/>
                </a:lnTo>
                <a:cubicBezTo>
                  <a:pt x="0" y="45524"/>
                  <a:pt x="45524" y="0"/>
                  <a:pt x="101596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38100" dist="127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11294534" y="3937000"/>
            <a:ext cx="41021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D4AF37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F. Kegan Mezoni: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11300884" y="4394200"/>
            <a:ext cx="177800" cy="177800"/>
          </a:xfrm>
          <a:custGeom>
            <a:avLst/>
            <a:gdLst/>
            <a:ahLst/>
            <a:cxnLst/>
            <a:rect l="l" t="t" r="r" b="b"/>
            <a:pathLst>
              <a:path w="177800" h="177800">
                <a:moveTo>
                  <a:pt x="174536" y="96748"/>
                </a:moveTo>
                <a:cubicBezTo>
                  <a:pt x="178877" y="92407"/>
                  <a:pt x="178877" y="85358"/>
                  <a:pt x="174536" y="81017"/>
                </a:cubicBezTo>
                <a:lnTo>
                  <a:pt x="118973" y="25455"/>
                </a:lnTo>
                <a:cubicBezTo>
                  <a:pt x="114632" y="21114"/>
                  <a:pt x="107583" y="21114"/>
                  <a:pt x="103242" y="25455"/>
                </a:cubicBezTo>
                <a:cubicBezTo>
                  <a:pt x="98901" y="29795"/>
                  <a:pt x="98901" y="36845"/>
                  <a:pt x="103242" y="41186"/>
                </a:cubicBezTo>
                <a:lnTo>
                  <a:pt x="139844" y="77788"/>
                </a:lnTo>
                <a:lnTo>
                  <a:pt x="11112" y="77788"/>
                </a:lnTo>
                <a:cubicBezTo>
                  <a:pt x="4966" y="77788"/>
                  <a:pt x="0" y="82753"/>
                  <a:pt x="0" y="88900"/>
                </a:cubicBezTo>
                <a:cubicBezTo>
                  <a:pt x="0" y="95047"/>
                  <a:pt x="4966" y="100013"/>
                  <a:pt x="11112" y="100013"/>
                </a:cubicBezTo>
                <a:lnTo>
                  <a:pt x="139844" y="100013"/>
                </a:lnTo>
                <a:lnTo>
                  <a:pt x="103242" y="136614"/>
                </a:lnTo>
                <a:cubicBezTo>
                  <a:pt x="98901" y="140955"/>
                  <a:pt x="98901" y="148005"/>
                  <a:pt x="103242" y="152345"/>
                </a:cubicBezTo>
                <a:cubicBezTo>
                  <a:pt x="107583" y="156686"/>
                  <a:pt x="114632" y="156686"/>
                  <a:pt x="118973" y="152345"/>
                </a:cubicBezTo>
                <a:lnTo>
                  <a:pt x="174536" y="96783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36" name="Text 34"/>
          <p:cNvSpPr/>
          <p:nvPr/>
        </p:nvSpPr>
        <p:spPr>
          <a:xfrm>
            <a:off x="11589214" y="4343400"/>
            <a:ext cx="3784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Boshlanishi: baholar birinchi bor 50% dan oshgan oy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11256434" y="5003800"/>
            <a:ext cx="177800" cy="177800"/>
          </a:xfrm>
          <a:custGeom>
            <a:avLst/>
            <a:gdLst/>
            <a:ahLst/>
            <a:cxnLst/>
            <a:rect l="l" t="t" r="r" b="b"/>
            <a:pathLst>
              <a:path w="177800" h="177800">
                <a:moveTo>
                  <a:pt x="174536" y="96748"/>
                </a:moveTo>
                <a:cubicBezTo>
                  <a:pt x="178877" y="92407"/>
                  <a:pt x="178877" y="85358"/>
                  <a:pt x="174536" y="81017"/>
                </a:cubicBezTo>
                <a:lnTo>
                  <a:pt x="118973" y="25455"/>
                </a:lnTo>
                <a:cubicBezTo>
                  <a:pt x="114632" y="21114"/>
                  <a:pt x="107583" y="21114"/>
                  <a:pt x="103242" y="25455"/>
                </a:cubicBezTo>
                <a:cubicBezTo>
                  <a:pt x="98901" y="29795"/>
                  <a:pt x="98901" y="36845"/>
                  <a:pt x="103242" y="41186"/>
                </a:cubicBezTo>
                <a:lnTo>
                  <a:pt x="139844" y="77788"/>
                </a:lnTo>
                <a:lnTo>
                  <a:pt x="11112" y="77788"/>
                </a:lnTo>
                <a:cubicBezTo>
                  <a:pt x="4966" y="77788"/>
                  <a:pt x="0" y="82753"/>
                  <a:pt x="0" y="88900"/>
                </a:cubicBezTo>
                <a:cubicBezTo>
                  <a:pt x="0" y="95047"/>
                  <a:pt x="4966" y="100013"/>
                  <a:pt x="11112" y="100013"/>
                </a:cubicBezTo>
                <a:lnTo>
                  <a:pt x="139844" y="100013"/>
                </a:lnTo>
                <a:lnTo>
                  <a:pt x="103242" y="136614"/>
                </a:lnTo>
                <a:cubicBezTo>
                  <a:pt x="98901" y="140955"/>
                  <a:pt x="98901" y="148005"/>
                  <a:pt x="103242" y="152345"/>
                </a:cubicBezTo>
                <a:cubicBezTo>
                  <a:pt x="107583" y="156686"/>
                  <a:pt x="114632" y="156686"/>
                  <a:pt x="118973" y="152345"/>
                </a:cubicBezTo>
                <a:lnTo>
                  <a:pt x="174536" y="96783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38" name="Text 36"/>
          <p:cNvSpPr/>
          <p:nvPr/>
        </p:nvSpPr>
        <p:spPr>
          <a:xfrm>
            <a:off x="11503158" y="4953000"/>
            <a:ext cx="38735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Tugallanishi: baholar o'sishi bu sur'atdan pasaygan va kamida 1 yil davomida undan oshmagan oy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11116734" y="6121400"/>
            <a:ext cx="4381500" cy="812800"/>
          </a:xfrm>
          <a:custGeom>
            <a:avLst/>
            <a:gdLst/>
            <a:ahLst/>
            <a:cxnLst/>
            <a:rect l="l" t="t" r="r" b="b"/>
            <a:pathLst>
              <a:path w="4381500" h="812800">
                <a:moveTo>
                  <a:pt x="50800" y="0"/>
                </a:moveTo>
                <a:lnTo>
                  <a:pt x="4279900" y="0"/>
                </a:lnTo>
                <a:cubicBezTo>
                  <a:pt x="4335975" y="0"/>
                  <a:pt x="4381500" y="45525"/>
                  <a:pt x="4381500" y="101600"/>
                </a:cubicBezTo>
                <a:lnTo>
                  <a:pt x="4381500" y="711200"/>
                </a:lnTo>
                <a:cubicBezTo>
                  <a:pt x="4381500" y="767275"/>
                  <a:pt x="4335975" y="812800"/>
                  <a:pt x="4279900" y="812800"/>
                </a:cubicBezTo>
                <a:lnTo>
                  <a:pt x="50800" y="812800"/>
                </a:lnTo>
                <a:cubicBezTo>
                  <a:pt x="22763" y="812800"/>
                  <a:pt x="0" y="790037"/>
                  <a:pt x="0" y="7620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EF2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1116734" y="6121400"/>
            <a:ext cx="50800" cy="812800"/>
          </a:xfrm>
          <a:custGeom>
            <a:avLst/>
            <a:gdLst/>
            <a:ahLst/>
            <a:cxnLst/>
            <a:rect l="l" t="t" r="r" b="b"/>
            <a:pathLst>
              <a:path w="50800" h="812800">
                <a:moveTo>
                  <a:pt x="50800" y="0"/>
                </a:moveTo>
                <a:lnTo>
                  <a:pt x="50800" y="0"/>
                </a:lnTo>
                <a:lnTo>
                  <a:pt x="50800" y="812800"/>
                </a:lnTo>
                <a:lnTo>
                  <a:pt x="50800" y="812800"/>
                </a:lnTo>
                <a:cubicBezTo>
                  <a:pt x="22763" y="812800"/>
                  <a:pt x="0" y="790037"/>
                  <a:pt x="0" y="7620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41" name="Shape 39"/>
          <p:cNvSpPr/>
          <p:nvPr/>
        </p:nvSpPr>
        <p:spPr>
          <a:xfrm>
            <a:off x="11319934" y="6324600"/>
            <a:ext cx="177800" cy="177800"/>
          </a:xfrm>
          <a:custGeom>
            <a:avLst/>
            <a:gdLst/>
            <a:ahLst/>
            <a:cxnLst/>
            <a:rect l="l" t="t" r="r" b="b"/>
            <a:pathLst>
              <a:path w="177800" h="177800">
                <a:moveTo>
                  <a:pt x="88900" y="0"/>
                </a:moveTo>
                <a:cubicBezTo>
                  <a:pt x="94005" y="0"/>
                  <a:pt x="98693" y="2813"/>
                  <a:pt x="101124" y="7293"/>
                </a:cubicBezTo>
                <a:lnTo>
                  <a:pt x="176133" y="146199"/>
                </a:lnTo>
                <a:cubicBezTo>
                  <a:pt x="178460" y="150505"/>
                  <a:pt x="178356" y="155714"/>
                  <a:pt x="175855" y="159916"/>
                </a:cubicBezTo>
                <a:cubicBezTo>
                  <a:pt x="173355" y="164118"/>
                  <a:pt x="168806" y="166688"/>
                  <a:pt x="163909" y="166688"/>
                </a:cubicBezTo>
                <a:lnTo>
                  <a:pt x="13891" y="166688"/>
                </a:lnTo>
                <a:cubicBezTo>
                  <a:pt x="8994" y="166688"/>
                  <a:pt x="4480" y="164118"/>
                  <a:pt x="1945" y="159916"/>
                </a:cubicBezTo>
                <a:cubicBezTo>
                  <a:pt x="-590" y="155714"/>
                  <a:pt x="-660" y="150505"/>
                  <a:pt x="1667" y="146199"/>
                </a:cubicBezTo>
                <a:lnTo>
                  <a:pt x="76676" y="7293"/>
                </a:lnTo>
                <a:cubicBezTo>
                  <a:pt x="79107" y="2813"/>
                  <a:pt x="83795" y="0"/>
                  <a:pt x="88900" y="0"/>
                </a:cubicBezTo>
                <a:close/>
                <a:moveTo>
                  <a:pt x="88900" y="58341"/>
                </a:moveTo>
                <a:cubicBezTo>
                  <a:pt x="84281" y="58341"/>
                  <a:pt x="80566" y="62056"/>
                  <a:pt x="80566" y="66675"/>
                </a:cubicBezTo>
                <a:lnTo>
                  <a:pt x="80566" y="105569"/>
                </a:lnTo>
                <a:cubicBezTo>
                  <a:pt x="80566" y="110187"/>
                  <a:pt x="84281" y="113903"/>
                  <a:pt x="88900" y="113903"/>
                </a:cubicBezTo>
                <a:cubicBezTo>
                  <a:pt x="93519" y="113903"/>
                  <a:pt x="97234" y="110187"/>
                  <a:pt x="97234" y="105569"/>
                </a:cubicBezTo>
                <a:lnTo>
                  <a:pt x="97234" y="66675"/>
                </a:lnTo>
                <a:cubicBezTo>
                  <a:pt x="97234" y="62056"/>
                  <a:pt x="93519" y="58341"/>
                  <a:pt x="88900" y="58341"/>
                </a:cubicBezTo>
                <a:close/>
                <a:moveTo>
                  <a:pt x="98172" y="133350"/>
                </a:moveTo>
                <a:cubicBezTo>
                  <a:pt x="98383" y="129908"/>
                  <a:pt x="96667" y="126634"/>
                  <a:pt x="93716" y="124849"/>
                </a:cubicBezTo>
                <a:cubicBezTo>
                  <a:pt x="90766" y="123065"/>
                  <a:pt x="87069" y="123065"/>
                  <a:pt x="84119" y="124849"/>
                </a:cubicBezTo>
                <a:cubicBezTo>
                  <a:pt x="81168" y="126634"/>
                  <a:pt x="79452" y="129908"/>
                  <a:pt x="79663" y="133350"/>
                </a:cubicBezTo>
                <a:cubicBezTo>
                  <a:pt x="79452" y="136792"/>
                  <a:pt x="81168" y="140066"/>
                  <a:pt x="84119" y="141851"/>
                </a:cubicBezTo>
                <a:cubicBezTo>
                  <a:pt x="87069" y="143635"/>
                  <a:pt x="90766" y="143635"/>
                  <a:pt x="93716" y="141851"/>
                </a:cubicBezTo>
                <a:cubicBezTo>
                  <a:pt x="96667" y="140066"/>
                  <a:pt x="98383" y="136792"/>
                  <a:pt x="98172" y="133350"/>
                </a:cubicBezTo>
                <a:close/>
              </a:path>
            </a:pathLst>
          </a:custGeom>
          <a:solidFill>
            <a:srgbClr val="C10007"/>
          </a:solidFill>
          <a:ln/>
        </p:spPr>
      </p:sp>
      <p:sp>
        <p:nvSpPr>
          <p:cNvPr id="42" name="Text 40"/>
          <p:cNvSpPr/>
          <p:nvPr/>
        </p:nvSpPr>
        <p:spPr>
          <a:xfrm>
            <a:off x="11624734" y="6273800"/>
            <a:ext cx="3810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C10007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Pul o'zining qiymat o'lchovi va almashinuv vositasi funksiyalarini bajarolmay qoladi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508000" y="7442200"/>
            <a:ext cx="15240000" cy="1498600"/>
          </a:xfrm>
          <a:custGeom>
            <a:avLst/>
            <a:gdLst/>
            <a:ahLst/>
            <a:cxnLst/>
            <a:rect l="l" t="t" r="r" b="b"/>
            <a:pathLst>
              <a:path w="15240000" h="1498600">
                <a:moveTo>
                  <a:pt x="152393" y="0"/>
                </a:moveTo>
                <a:lnTo>
                  <a:pt x="15087607" y="0"/>
                </a:lnTo>
                <a:cubicBezTo>
                  <a:pt x="15171771" y="0"/>
                  <a:pt x="15240000" y="68229"/>
                  <a:pt x="15240000" y="152393"/>
                </a:cubicBezTo>
                <a:lnTo>
                  <a:pt x="15240000" y="1346207"/>
                </a:lnTo>
                <a:cubicBezTo>
                  <a:pt x="15240000" y="1430371"/>
                  <a:pt x="15171771" y="1498600"/>
                  <a:pt x="15087607" y="1498600"/>
                </a:cubicBezTo>
                <a:lnTo>
                  <a:pt x="152393" y="1498600"/>
                </a:lnTo>
                <a:cubicBezTo>
                  <a:pt x="68229" y="1498600"/>
                  <a:pt x="0" y="1430371"/>
                  <a:pt x="0" y="1346207"/>
                </a:cubicBezTo>
                <a:lnTo>
                  <a:pt x="0" y="152393"/>
                </a:lnTo>
                <a:cubicBezTo>
                  <a:pt x="0" y="68229"/>
                  <a:pt x="68229" y="0"/>
                  <a:pt x="152393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44" name="Shape 42"/>
          <p:cNvSpPr/>
          <p:nvPr/>
        </p:nvSpPr>
        <p:spPr>
          <a:xfrm>
            <a:off x="755650" y="799782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381000"/>
                </a:moveTo>
                <a:cubicBezTo>
                  <a:pt x="295640" y="381000"/>
                  <a:pt x="381000" y="295640"/>
                  <a:pt x="381000" y="190500"/>
                </a:cubicBezTo>
                <a:cubicBezTo>
                  <a:pt x="381000" y="85360"/>
                  <a:pt x="295640" y="0"/>
                  <a:pt x="190500" y="0"/>
                </a:cubicBezTo>
                <a:cubicBezTo>
                  <a:pt x="85360" y="0"/>
                  <a:pt x="0" y="85360"/>
                  <a:pt x="0" y="190500"/>
                </a:cubicBezTo>
                <a:cubicBezTo>
                  <a:pt x="0" y="295640"/>
                  <a:pt x="85360" y="381000"/>
                  <a:pt x="190500" y="381000"/>
                </a:cubicBezTo>
                <a:close/>
                <a:moveTo>
                  <a:pt x="166688" y="119063"/>
                </a:moveTo>
                <a:cubicBezTo>
                  <a:pt x="166688" y="105920"/>
                  <a:pt x="177358" y="95250"/>
                  <a:pt x="190500" y="95250"/>
                </a:cubicBezTo>
                <a:cubicBezTo>
                  <a:pt x="203642" y="95250"/>
                  <a:pt x="214313" y="105920"/>
                  <a:pt x="214313" y="119063"/>
                </a:cubicBezTo>
                <a:cubicBezTo>
                  <a:pt x="214313" y="132205"/>
                  <a:pt x="203642" y="142875"/>
                  <a:pt x="190500" y="142875"/>
                </a:cubicBezTo>
                <a:cubicBezTo>
                  <a:pt x="177358" y="142875"/>
                  <a:pt x="166688" y="132205"/>
                  <a:pt x="166688" y="119063"/>
                </a:cubicBezTo>
                <a:close/>
                <a:moveTo>
                  <a:pt x="160734" y="166688"/>
                </a:moveTo>
                <a:lnTo>
                  <a:pt x="196453" y="166688"/>
                </a:lnTo>
                <a:cubicBezTo>
                  <a:pt x="206350" y="166688"/>
                  <a:pt x="214313" y="174650"/>
                  <a:pt x="214313" y="184547"/>
                </a:cubicBezTo>
                <a:lnTo>
                  <a:pt x="214313" y="250031"/>
                </a:lnTo>
                <a:lnTo>
                  <a:pt x="220266" y="250031"/>
                </a:lnTo>
                <a:cubicBezTo>
                  <a:pt x="230163" y="250031"/>
                  <a:pt x="238125" y="257994"/>
                  <a:pt x="238125" y="267891"/>
                </a:cubicBezTo>
                <a:cubicBezTo>
                  <a:pt x="238125" y="277788"/>
                  <a:pt x="230163" y="285750"/>
                  <a:pt x="220266" y="285750"/>
                </a:cubicBezTo>
                <a:lnTo>
                  <a:pt x="160734" y="285750"/>
                </a:lnTo>
                <a:cubicBezTo>
                  <a:pt x="150837" y="285750"/>
                  <a:pt x="142875" y="277788"/>
                  <a:pt x="142875" y="267891"/>
                </a:cubicBezTo>
                <a:cubicBezTo>
                  <a:pt x="142875" y="257994"/>
                  <a:pt x="150837" y="250031"/>
                  <a:pt x="160734" y="250031"/>
                </a:cubicBezTo>
                <a:lnTo>
                  <a:pt x="178594" y="250031"/>
                </a:lnTo>
                <a:lnTo>
                  <a:pt x="178594" y="202406"/>
                </a:lnTo>
                <a:lnTo>
                  <a:pt x="160734" y="202406"/>
                </a:lnTo>
                <a:cubicBezTo>
                  <a:pt x="150837" y="202406"/>
                  <a:pt x="142875" y="194444"/>
                  <a:pt x="142875" y="184547"/>
                </a:cubicBezTo>
                <a:cubicBezTo>
                  <a:pt x="142875" y="174650"/>
                  <a:pt x="150837" y="166688"/>
                  <a:pt x="160734" y="166688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45" name="Text 43"/>
          <p:cNvSpPr/>
          <p:nvPr/>
        </p:nvSpPr>
        <p:spPr>
          <a:xfrm>
            <a:off x="1338792" y="7696200"/>
            <a:ext cx="142748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Muhim Eslatma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1338792" y="8102600"/>
            <a:ext cx="14249400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Talab inflyasiyasi sharoitida yollanma ishchilar kutilayotgan inflyasiya darajasini e'tiborga olib ish haqlari oshirilishini mehnat shartnomalariga kiritadilar. Bu esa mahsulot tannarxini oshirib taklif inflyasiyasini keltirib chiqaradi.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8000" y="508000"/>
            <a:ext cx="15468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 va Ishsizlik O'rtasidagi Bog'liqlik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508000" y="1117600"/>
            <a:ext cx="1219200" cy="50800"/>
          </a:xfrm>
          <a:custGeom>
            <a:avLst/>
            <a:gdLst/>
            <a:ahLst/>
            <a:cxnLst/>
            <a:rect l="l" t="t" r="r" b="b"/>
            <a:pathLst>
              <a:path w="1219200" h="50800">
                <a:moveTo>
                  <a:pt x="0" y="0"/>
                </a:moveTo>
                <a:lnTo>
                  <a:pt x="1219200" y="0"/>
                </a:lnTo>
                <a:lnTo>
                  <a:pt x="1219200" y="50800"/>
                </a:lnTo>
                <a:lnTo>
                  <a:pt x="0" y="50800"/>
                </a:lnTo>
                <a:lnTo>
                  <a:pt x="0" y="0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4" name="Shape 2"/>
          <p:cNvSpPr/>
          <p:nvPr/>
        </p:nvSpPr>
        <p:spPr>
          <a:xfrm>
            <a:off x="508000" y="1422400"/>
            <a:ext cx="7467600" cy="3276600"/>
          </a:xfrm>
          <a:custGeom>
            <a:avLst/>
            <a:gdLst/>
            <a:ahLst/>
            <a:cxnLst/>
            <a:rect l="l" t="t" r="r" b="b"/>
            <a:pathLst>
              <a:path w="7467600" h="3276600">
                <a:moveTo>
                  <a:pt x="152395" y="0"/>
                </a:moveTo>
                <a:lnTo>
                  <a:pt x="7315205" y="0"/>
                </a:lnTo>
                <a:cubicBezTo>
                  <a:pt x="7399371" y="0"/>
                  <a:pt x="7467600" y="68229"/>
                  <a:pt x="7467600" y="152395"/>
                </a:cubicBezTo>
                <a:lnTo>
                  <a:pt x="7467600" y="3124205"/>
                </a:lnTo>
                <a:cubicBezTo>
                  <a:pt x="7467600" y="3208371"/>
                  <a:pt x="7399371" y="3276600"/>
                  <a:pt x="7315205" y="3276600"/>
                </a:cubicBezTo>
                <a:lnTo>
                  <a:pt x="152395" y="3276600"/>
                </a:lnTo>
                <a:cubicBezTo>
                  <a:pt x="68229" y="3276600"/>
                  <a:pt x="0" y="3208371"/>
                  <a:pt x="0" y="3124205"/>
                </a:cubicBezTo>
                <a:lnTo>
                  <a:pt x="0" y="152395"/>
                </a:lnTo>
                <a:cubicBezTo>
                  <a:pt x="0" y="68286"/>
                  <a:pt x="68286" y="0"/>
                  <a:pt x="152395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62000" y="1676400"/>
            <a:ext cx="70866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Fillips Egri Chizig'i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62000" y="2184400"/>
            <a:ext cx="7061200" cy="66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b="1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Fillips egri chizig'i</a:t>
            </a: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ishsizlik va inflyasiya ko'rsatkichlari o'rtasidagi o'zaro bog'liqlikni ingliz iqtisodchisi </a:t>
            </a:r>
            <a:r>
              <a:rPr lang="en-US" sz="1600" b="1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A.V. Fillips</a:t>
            </a: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tomonidan aniqlangan.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87400" y="3048000"/>
            <a:ext cx="6934200" cy="1397000"/>
          </a:xfrm>
          <a:custGeom>
            <a:avLst/>
            <a:gdLst/>
            <a:ahLst/>
            <a:cxnLst/>
            <a:rect l="l" t="t" r="r" b="b"/>
            <a:pathLst>
              <a:path w="6934200" h="1397000">
                <a:moveTo>
                  <a:pt x="50800" y="0"/>
                </a:moveTo>
                <a:lnTo>
                  <a:pt x="6832596" y="0"/>
                </a:lnTo>
                <a:cubicBezTo>
                  <a:pt x="6888710" y="0"/>
                  <a:pt x="6934200" y="45490"/>
                  <a:pt x="6934200" y="101604"/>
                </a:cubicBezTo>
                <a:lnTo>
                  <a:pt x="6934200" y="1295396"/>
                </a:lnTo>
                <a:cubicBezTo>
                  <a:pt x="6934200" y="1351510"/>
                  <a:pt x="6888710" y="1397000"/>
                  <a:pt x="6832596" y="1397000"/>
                </a:cubicBezTo>
                <a:lnTo>
                  <a:pt x="50800" y="1397000"/>
                </a:lnTo>
                <a:cubicBezTo>
                  <a:pt x="22744" y="1397000"/>
                  <a:pt x="0" y="1374256"/>
                  <a:pt x="0" y="13462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8" name="Shape 6"/>
          <p:cNvSpPr/>
          <p:nvPr/>
        </p:nvSpPr>
        <p:spPr>
          <a:xfrm>
            <a:off x="787400" y="3048000"/>
            <a:ext cx="50800" cy="1397000"/>
          </a:xfrm>
          <a:custGeom>
            <a:avLst/>
            <a:gdLst/>
            <a:ahLst/>
            <a:cxnLst/>
            <a:rect l="l" t="t" r="r" b="b"/>
            <a:pathLst>
              <a:path w="50800" h="1397000">
                <a:moveTo>
                  <a:pt x="50800" y="0"/>
                </a:moveTo>
                <a:lnTo>
                  <a:pt x="50800" y="0"/>
                </a:lnTo>
                <a:lnTo>
                  <a:pt x="50800" y="1397000"/>
                </a:lnTo>
                <a:lnTo>
                  <a:pt x="50800" y="1397000"/>
                </a:lnTo>
                <a:cubicBezTo>
                  <a:pt x="22763" y="1397000"/>
                  <a:pt x="0" y="1374237"/>
                  <a:pt x="0" y="13462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9" name="Text 7"/>
          <p:cNvSpPr/>
          <p:nvPr/>
        </p:nvSpPr>
        <p:spPr>
          <a:xfrm>
            <a:off x="1016000" y="3251200"/>
            <a:ext cx="66040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Iqtisodiyot o'z rivojlanishida potensial darajaga yaqinlashgan sharoitda </a:t>
            </a:r>
            <a:r>
              <a:rPr lang="en-US" sz="1600" b="1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bandlik darajasini oshirish</a:t>
            </a: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yoxud </a:t>
            </a:r>
            <a:r>
              <a:rPr lang="en-US" sz="1600" b="1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 darajasini pasaytirish</a:t>
            </a: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kabi muqobil variantlardan birini tanlashga majbur bo'ladi.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08000" y="4902200"/>
            <a:ext cx="7467600" cy="3352800"/>
          </a:xfrm>
          <a:custGeom>
            <a:avLst/>
            <a:gdLst/>
            <a:ahLst/>
            <a:cxnLst/>
            <a:rect l="l" t="t" r="r" b="b"/>
            <a:pathLst>
              <a:path w="7467600" h="3352800">
                <a:moveTo>
                  <a:pt x="152385" y="0"/>
                </a:moveTo>
                <a:lnTo>
                  <a:pt x="7315215" y="0"/>
                </a:lnTo>
                <a:cubicBezTo>
                  <a:pt x="7399375" y="0"/>
                  <a:pt x="7467600" y="68225"/>
                  <a:pt x="7467600" y="152385"/>
                </a:cubicBezTo>
                <a:lnTo>
                  <a:pt x="7467600" y="3200415"/>
                </a:lnTo>
                <a:cubicBezTo>
                  <a:pt x="7467600" y="3284575"/>
                  <a:pt x="7399375" y="3352800"/>
                  <a:pt x="7315215" y="3352800"/>
                </a:cubicBezTo>
                <a:lnTo>
                  <a:pt x="152385" y="3352800"/>
                </a:lnTo>
                <a:cubicBezTo>
                  <a:pt x="68225" y="3352800"/>
                  <a:pt x="0" y="3284575"/>
                  <a:pt x="0" y="3200415"/>
                </a:cubicBezTo>
                <a:lnTo>
                  <a:pt x="0" y="152385"/>
                </a:lnTo>
                <a:cubicBezTo>
                  <a:pt x="0" y="68281"/>
                  <a:pt x="68281" y="0"/>
                  <a:pt x="152385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762000" y="5156200"/>
            <a:ext cx="70866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Teskari Bog'liqlik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762000" y="5664200"/>
            <a:ext cx="6959600" cy="863600"/>
          </a:xfrm>
          <a:custGeom>
            <a:avLst/>
            <a:gdLst/>
            <a:ahLst/>
            <a:cxnLst/>
            <a:rect l="l" t="t" r="r" b="b"/>
            <a:pathLst>
              <a:path w="6959600" h="863600">
                <a:moveTo>
                  <a:pt x="101603" y="0"/>
                </a:moveTo>
                <a:lnTo>
                  <a:pt x="6857997" y="0"/>
                </a:lnTo>
                <a:cubicBezTo>
                  <a:pt x="6914111" y="0"/>
                  <a:pt x="6959600" y="45489"/>
                  <a:pt x="6959600" y="101603"/>
                </a:cubicBezTo>
                <a:lnTo>
                  <a:pt x="6959600" y="761997"/>
                </a:lnTo>
                <a:cubicBezTo>
                  <a:pt x="6959600" y="818111"/>
                  <a:pt x="6914111" y="863600"/>
                  <a:pt x="6857997" y="863600"/>
                </a:cubicBezTo>
                <a:lnTo>
                  <a:pt x="101603" y="863600"/>
                </a:lnTo>
                <a:cubicBezTo>
                  <a:pt x="45527" y="863600"/>
                  <a:pt x="0" y="818073"/>
                  <a:pt x="0" y="761997"/>
                </a:cubicBezTo>
                <a:lnTo>
                  <a:pt x="0" y="101603"/>
                </a:lnTo>
                <a:cubicBezTo>
                  <a:pt x="0" y="45527"/>
                  <a:pt x="45527" y="0"/>
                  <a:pt x="101603" y="0"/>
                </a:cubicBezTo>
                <a:close/>
              </a:path>
            </a:pathLst>
          </a:custGeom>
          <a:solidFill>
            <a:srgbClr val="FEF2F2"/>
          </a:solidFill>
          <a:ln/>
        </p:spPr>
      </p:sp>
      <p:sp>
        <p:nvSpPr>
          <p:cNvPr id="13" name="Shape 11"/>
          <p:cNvSpPr/>
          <p:nvPr/>
        </p:nvSpPr>
        <p:spPr>
          <a:xfrm>
            <a:off x="914400" y="58166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14" name="Text 12"/>
          <p:cNvSpPr/>
          <p:nvPr/>
        </p:nvSpPr>
        <p:spPr>
          <a:xfrm>
            <a:off x="863600" y="5816600"/>
            <a:ext cx="609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↓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574800" y="5816600"/>
            <a:ext cx="47244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C10007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Ishsizlik Pasayishi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574800" y="6121400"/>
            <a:ext cx="47117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Ish joylari yaratish uchun qo'shimcha mablag'lar ajratiladi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127500" y="6680200"/>
            <a:ext cx="228600" cy="304800"/>
          </a:xfrm>
          <a:custGeom>
            <a:avLst/>
            <a:gdLst/>
            <a:ahLst/>
            <a:cxnLst/>
            <a:rect l="l" t="t" r="r" b="b"/>
            <a:pathLst>
              <a:path w="228600" h="304800">
                <a:moveTo>
                  <a:pt x="100846" y="299204"/>
                </a:moveTo>
                <a:cubicBezTo>
                  <a:pt x="108287" y="306645"/>
                  <a:pt x="120372" y="306645"/>
                  <a:pt x="127814" y="299204"/>
                </a:cubicBezTo>
                <a:lnTo>
                  <a:pt x="223064" y="203954"/>
                </a:lnTo>
                <a:cubicBezTo>
                  <a:pt x="230505" y="196513"/>
                  <a:pt x="230505" y="184428"/>
                  <a:pt x="223064" y="176986"/>
                </a:cubicBezTo>
                <a:cubicBezTo>
                  <a:pt x="215622" y="169545"/>
                  <a:pt x="203537" y="169545"/>
                  <a:pt x="196096" y="176986"/>
                </a:cubicBezTo>
                <a:lnTo>
                  <a:pt x="133350" y="239732"/>
                </a:lnTo>
                <a:lnTo>
                  <a:pt x="133350" y="19050"/>
                </a:lnTo>
                <a:cubicBezTo>
                  <a:pt x="133350" y="8513"/>
                  <a:pt x="124837" y="0"/>
                  <a:pt x="114300" y="0"/>
                </a:cubicBezTo>
                <a:cubicBezTo>
                  <a:pt x="103763" y="0"/>
                  <a:pt x="95250" y="8513"/>
                  <a:pt x="95250" y="19050"/>
                </a:cubicBezTo>
                <a:lnTo>
                  <a:pt x="95250" y="239732"/>
                </a:lnTo>
                <a:lnTo>
                  <a:pt x="32504" y="176986"/>
                </a:lnTo>
                <a:cubicBezTo>
                  <a:pt x="25063" y="169545"/>
                  <a:pt x="12978" y="169545"/>
                  <a:pt x="5536" y="176986"/>
                </a:cubicBezTo>
                <a:cubicBezTo>
                  <a:pt x="-1905" y="184428"/>
                  <a:pt x="-1905" y="196513"/>
                  <a:pt x="5536" y="203954"/>
                </a:cubicBezTo>
                <a:lnTo>
                  <a:pt x="100786" y="299204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18" name="Shape 16"/>
          <p:cNvSpPr/>
          <p:nvPr/>
        </p:nvSpPr>
        <p:spPr>
          <a:xfrm>
            <a:off x="762000" y="7137400"/>
            <a:ext cx="6959600" cy="863600"/>
          </a:xfrm>
          <a:custGeom>
            <a:avLst/>
            <a:gdLst/>
            <a:ahLst/>
            <a:cxnLst/>
            <a:rect l="l" t="t" r="r" b="b"/>
            <a:pathLst>
              <a:path w="6959600" h="863600">
                <a:moveTo>
                  <a:pt x="101603" y="0"/>
                </a:moveTo>
                <a:lnTo>
                  <a:pt x="6857997" y="0"/>
                </a:lnTo>
                <a:cubicBezTo>
                  <a:pt x="6914111" y="0"/>
                  <a:pt x="6959600" y="45489"/>
                  <a:pt x="6959600" y="101603"/>
                </a:cubicBezTo>
                <a:lnTo>
                  <a:pt x="6959600" y="761997"/>
                </a:lnTo>
                <a:cubicBezTo>
                  <a:pt x="6959600" y="818111"/>
                  <a:pt x="6914111" y="863600"/>
                  <a:pt x="6857997" y="863600"/>
                </a:cubicBezTo>
                <a:lnTo>
                  <a:pt x="101603" y="863600"/>
                </a:lnTo>
                <a:cubicBezTo>
                  <a:pt x="45527" y="863600"/>
                  <a:pt x="0" y="818073"/>
                  <a:pt x="0" y="761997"/>
                </a:cubicBezTo>
                <a:lnTo>
                  <a:pt x="0" y="101603"/>
                </a:lnTo>
                <a:cubicBezTo>
                  <a:pt x="0" y="45527"/>
                  <a:pt x="45527" y="0"/>
                  <a:pt x="101603" y="0"/>
                </a:cubicBezTo>
                <a:close/>
              </a:path>
            </a:pathLst>
          </a:custGeom>
          <a:solidFill>
            <a:srgbClr val="F0FDF4"/>
          </a:solidFill>
          <a:ln/>
        </p:spPr>
      </p:sp>
      <p:sp>
        <p:nvSpPr>
          <p:cNvPr id="19" name="Shape 17"/>
          <p:cNvSpPr/>
          <p:nvPr/>
        </p:nvSpPr>
        <p:spPr>
          <a:xfrm>
            <a:off x="914400" y="72898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00C950"/>
          </a:solidFill>
          <a:ln/>
        </p:spPr>
      </p:sp>
      <p:sp>
        <p:nvSpPr>
          <p:cNvPr id="20" name="Text 18"/>
          <p:cNvSpPr/>
          <p:nvPr/>
        </p:nvSpPr>
        <p:spPr>
          <a:xfrm>
            <a:off x="863600" y="7289800"/>
            <a:ext cx="609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↑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574800" y="7289800"/>
            <a:ext cx="3924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00823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 O'sishi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574800" y="7594600"/>
            <a:ext cx="39116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Ish haqi miqdorining oshishi baholarni ko'taradi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8280400" y="1422400"/>
            <a:ext cx="7467600" cy="3810000"/>
          </a:xfrm>
          <a:custGeom>
            <a:avLst/>
            <a:gdLst/>
            <a:ahLst/>
            <a:cxnLst/>
            <a:rect l="l" t="t" r="r" b="b"/>
            <a:pathLst>
              <a:path w="7467600" h="3810000">
                <a:moveTo>
                  <a:pt x="152400" y="0"/>
                </a:moveTo>
                <a:lnTo>
                  <a:pt x="7315200" y="0"/>
                </a:lnTo>
                <a:cubicBezTo>
                  <a:pt x="7399312" y="0"/>
                  <a:pt x="7467600" y="68288"/>
                  <a:pt x="7467600" y="152400"/>
                </a:cubicBezTo>
                <a:lnTo>
                  <a:pt x="7467600" y="3657600"/>
                </a:lnTo>
                <a:cubicBezTo>
                  <a:pt x="7467600" y="3741712"/>
                  <a:pt x="7399312" y="3810000"/>
                  <a:pt x="7315200" y="3810000"/>
                </a:cubicBezTo>
                <a:lnTo>
                  <a:pt x="152400" y="3810000"/>
                </a:lnTo>
                <a:cubicBezTo>
                  <a:pt x="68288" y="3810000"/>
                  <a:pt x="0" y="3741712"/>
                  <a:pt x="0" y="36576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8477250" y="1676400"/>
            <a:ext cx="70739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8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Fillips Egri Chizig'i</a:t>
            </a:r>
            <a:endParaRPr lang="en-US" sz="1600" dirty="0"/>
          </a:p>
        </p:txBody>
      </p:sp>
      <p:pic>
        <p:nvPicPr>
          <p:cNvPr id="25" name="Image 0" descr="https://kimi-web-img.moonshot.cn/img/www.economicshelp.org/de277e9b8bb0ee5a52085c779e6a9f97c0fffe45.jpg"/>
          <p:cNvPicPr>
            <a:picLocks noChangeAspect="1"/>
          </p:cNvPicPr>
          <p:nvPr/>
        </p:nvPicPr>
        <p:blipFill>
          <a:blip r:embed="rId3"/>
          <a:srcRect l="69" r="69"/>
          <a:stretch/>
        </p:blipFill>
        <p:spPr>
          <a:xfrm>
            <a:off x="9801358" y="2184400"/>
            <a:ext cx="4419600" cy="2794000"/>
          </a:xfrm>
          <a:prstGeom prst="roundRect">
            <a:avLst>
              <a:gd name="adj" fmla="val 3636"/>
            </a:avLst>
          </a:prstGeom>
        </p:spPr>
      </p:pic>
      <p:sp>
        <p:nvSpPr>
          <p:cNvPr id="26" name="Shape 23"/>
          <p:cNvSpPr/>
          <p:nvPr/>
        </p:nvSpPr>
        <p:spPr>
          <a:xfrm>
            <a:off x="8280400" y="5435538"/>
            <a:ext cx="7467600" cy="3454400"/>
          </a:xfrm>
          <a:custGeom>
            <a:avLst/>
            <a:gdLst/>
            <a:ahLst/>
            <a:cxnLst/>
            <a:rect l="l" t="t" r="r" b="b"/>
            <a:pathLst>
              <a:path w="7467600" h="3454400">
                <a:moveTo>
                  <a:pt x="152408" y="0"/>
                </a:moveTo>
                <a:lnTo>
                  <a:pt x="7315192" y="0"/>
                </a:lnTo>
                <a:cubicBezTo>
                  <a:pt x="7399365" y="0"/>
                  <a:pt x="7467600" y="68235"/>
                  <a:pt x="7467600" y="152408"/>
                </a:cubicBezTo>
                <a:lnTo>
                  <a:pt x="7467600" y="3301992"/>
                </a:lnTo>
                <a:cubicBezTo>
                  <a:pt x="7467600" y="3386165"/>
                  <a:pt x="7399365" y="3454400"/>
                  <a:pt x="7315192" y="3454400"/>
                </a:cubicBezTo>
                <a:lnTo>
                  <a:pt x="152408" y="3454400"/>
                </a:lnTo>
                <a:cubicBezTo>
                  <a:pt x="68235" y="3454400"/>
                  <a:pt x="0" y="3386165"/>
                  <a:pt x="0" y="3301992"/>
                </a:cubicBezTo>
                <a:lnTo>
                  <a:pt x="0" y="152408"/>
                </a:lnTo>
                <a:cubicBezTo>
                  <a:pt x="0" y="68292"/>
                  <a:pt x="68292" y="0"/>
                  <a:pt x="15240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7" name="Text 24"/>
          <p:cNvSpPr/>
          <p:nvPr/>
        </p:nvSpPr>
        <p:spPr>
          <a:xfrm>
            <a:off x="8534400" y="5689538"/>
            <a:ext cx="70866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Kutilayotgan Inflyasiya Ta'siri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8534400" y="6197538"/>
            <a:ext cx="7061200" cy="66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Kutilayotgan inflyasiya darajasi qanchalik yuqori bo'lsa, ishsizlikning har qanday darajasida haqiqiy inflyasiya darajasi yuqori bo'ladi.</a:t>
            </a:r>
            <a:endParaRPr lang="en-US" sz="1600" dirty="0"/>
          </a:p>
        </p:txBody>
      </p:sp>
      <p:sp>
        <p:nvSpPr>
          <p:cNvPr id="29" name="Shape 26"/>
          <p:cNvSpPr/>
          <p:nvPr/>
        </p:nvSpPr>
        <p:spPr>
          <a:xfrm>
            <a:off x="8559800" y="7010338"/>
            <a:ext cx="6934200" cy="762000"/>
          </a:xfrm>
          <a:custGeom>
            <a:avLst/>
            <a:gdLst/>
            <a:ahLst/>
            <a:cxnLst/>
            <a:rect l="l" t="t" r="r" b="b"/>
            <a:pathLst>
              <a:path w="6934200" h="762000">
                <a:moveTo>
                  <a:pt x="50800" y="0"/>
                </a:moveTo>
                <a:lnTo>
                  <a:pt x="6832603" y="0"/>
                </a:lnTo>
                <a:cubicBezTo>
                  <a:pt x="6888713" y="0"/>
                  <a:pt x="6934200" y="45487"/>
                  <a:pt x="6934200" y="101597"/>
                </a:cubicBezTo>
                <a:lnTo>
                  <a:pt x="6934200" y="660403"/>
                </a:lnTo>
                <a:cubicBezTo>
                  <a:pt x="6934200" y="716513"/>
                  <a:pt x="6888713" y="762000"/>
                  <a:pt x="6832603" y="762000"/>
                </a:cubicBezTo>
                <a:lnTo>
                  <a:pt x="50800" y="762000"/>
                </a:lnTo>
                <a:cubicBezTo>
                  <a:pt x="22763" y="762000"/>
                  <a:pt x="0" y="739237"/>
                  <a:pt x="0" y="7112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FF8E1"/>
          </a:solidFill>
          <a:ln/>
        </p:spPr>
      </p:sp>
      <p:sp>
        <p:nvSpPr>
          <p:cNvPr id="30" name="Shape 27"/>
          <p:cNvSpPr/>
          <p:nvPr/>
        </p:nvSpPr>
        <p:spPr>
          <a:xfrm>
            <a:off x="8559800" y="7010338"/>
            <a:ext cx="50800" cy="762000"/>
          </a:xfrm>
          <a:custGeom>
            <a:avLst/>
            <a:gdLst/>
            <a:ahLst/>
            <a:cxnLst/>
            <a:rect l="l" t="t" r="r" b="b"/>
            <a:pathLst>
              <a:path w="50800" h="762000">
                <a:moveTo>
                  <a:pt x="50800" y="0"/>
                </a:moveTo>
                <a:lnTo>
                  <a:pt x="50800" y="0"/>
                </a:lnTo>
                <a:lnTo>
                  <a:pt x="50800" y="762000"/>
                </a:lnTo>
                <a:lnTo>
                  <a:pt x="50800" y="762000"/>
                </a:lnTo>
                <a:cubicBezTo>
                  <a:pt x="22763" y="762000"/>
                  <a:pt x="0" y="739237"/>
                  <a:pt x="0" y="7112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31" name="Text 28"/>
          <p:cNvSpPr/>
          <p:nvPr/>
        </p:nvSpPr>
        <p:spPr>
          <a:xfrm>
            <a:off x="8737600" y="7162738"/>
            <a:ext cx="66929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Yuqori Kutilayotgan Inflyasiya</a:t>
            </a:r>
            <a:endParaRPr lang="en-US" sz="1600" dirty="0"/>
          </a:p>
        </p:txBody>
      </p:sp>
      <p:sp>
        <p:nvSpPr>
          <p:cNvPr id="32" name="Text 29"/>
          <p:cNvSpPr/>
          <p:nvPr/>
        </p:nvSpPr>
        <p:spPr>
          <a:xfrm>
            <a:off x="8737600" y="7416738"/>
            <a:ext cx="66802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Fillips egri chizig'i yuqoriroq joylashadi</a:t>
            </a:r>
            <a:endParaRPr lang="en-US" sz="1600" dirty="0"/>
          </a:p>
        </p:txBody>
      </p:sp>
      <p:sp>
        <p:nvSpPr>
          <p:cNvPr id="33" name="Shape 30"/>
          <p:cNvSpPr/>
          <p:nvPr/>
        </p:nvSpPr>
        <p:spPr>
          <a:xfrm>
            <a:off x="8559800" y="7873938"/>
            <a:ext cx="6934200" cy="762000"/>
          </a:xfrm>
          <a:custGeom>
            <a:avLst/>
            <a:gdLst/>
            <a:ahLst/>
            <a:cxnLst/>
            <a:rect l="l" t="t" r="r" b="b"/>
            <a:pathLst>
              <a:path w="6934200" h="762000">
                <a:moveTo>
                  <a:pt x="50800" y="0"/>
                </a:moveTo>
                <a:lnTo>
                  <a:pt x="6832603" y="0"/>
                </a:lnTo>
                <a:cubicBezTo>
                  <a:pt x="6888713" y="0"/>
                  <a:pt x="6934200" y="45487"/>
                  <a:pt x="6934200" y="101597"/>
                </a:cubicBezTo>
                <a:lnTo>
                  <a:pt x="6934200" y="660403"/>
                </a:lnTo>
                <a:cubicBezTo>
                  <a:pt x="6934200" y="716513"/>
                  <a:pt x="6888713" y="762000"/>
                  <a:pt x="6832603" y="762000"/>
                </a:cubicBezTo>
                <a:lnTo>
                  <a:pt x="50800" y="762000"/>
                </a:lnTo>
                <a:cubicBezTo>
                  <a:pt x="22763" y="762000"/>
                  <a:pt x="0" y="739237"/>
                  <a:pt x="0" y="7112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34" name="Shape 31"/>
          <p:cNvSpPr/>
          <p:nvPr/>
        </p:nvSpPr>
        <p:spPr>
          <a:xfrm>
            <a:off x="8559800" y="7873938"/>
            <a:ext cx="50800" cy="762000"/>
          </a:xfrm>
          <a:custGeom>
            <a:avLst/>
            <a:gdLst/>
            <a:ahLst/>
            <a:cxnLst/>
            <a:rect l="l" t="t" r="r" b="b"/>
            <a:pathLst>
              <a:path w="50800" h="762000">
                <a:moveTo>
                  <a:pt x="50800" y="0"/>
                </a:moveTo>
                <a:lnTo>
                  <a:pt x="50800" y="0"/>
                </a:lnTo>
                <a:lnTo>
                  <a:pt x="50800" y="762000"/>
                </a:lnTo>
                <a:lnTo>
                  <a:pt x="50800" y="762000"/>
                </a:lnTo>
                <a:cubicBezTo>
                  <a:pt x="22763" y="762000"/>
                  <a:pt x="0" y="739237"/>
                  <a:pt x="0" y="7112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35" name="Text 32"/>
          <p:cNvSpPr/>
          <p:nvPr/>
        </p:nvSpPr>
        <p:spPr>
          <a:xfrm>
            <a:off x="8737600" y="8026338"/>
            <a:ext cx="66929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Past Kutilayotgan Inflyasiya</a:t>
            </a:r>
            <a:endParaRPr lang="en-US" sz="1600" dirty="0"/>
          </a:p>
        </p:txBody>
      </p:sp>
      <p:sp>
        <p:nvSpPr>
          <p:cNvPr id="36" name="Text 33"/>
          <p:cNvSpPr/>
          <p:nvPr/>
        </p:nvSpPr>
        <p:spPr>
          <a:xfrm>
            <a:off x="8737600" y="8280338"/>
            <a:ext cx="6680200" cy="20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4A556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Fillips egri chizig'i pastroq joylashadi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8000" y="508000"/>
            <a:ext cx="154686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Fillips Egri Chizig'i Tenglamasi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508000" y="1117600"/>
            <a:ext cx="1219200" cy="50800"/>
          </a:xfrm>
          <a:custGeom>
            <a:avLst/>
            <a:gdLst/>
            <a:ahLst/>
            <a:cxnLst/>
            <a:rect l="l" t="t" r="r" b="b"/>
            <a:pathLst>
              <a:path w="1219200" h="50800">
                <a:moveTo>
                  <a:pt x="0" y="0"/>
                </a:moveTo>
                <a:lnTo>
                  <a:pt x="1219200" y="0"/>
                </a:lnTo>
                <a:lnTo>
                  <a:pt x="1219200" y="50800"/>
                </a:lnTo>
                <a:lnTo>
                  <a:pt x="0" y="50800"/>
                </a:lnTo>
                <a:lnTo>
                  <a:pt x="0" y="0"/>
                </a:ln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4" name="Shape 2"/>
          <p:cNvSpPr/>
          <p:nvPr/>
        </p:nvSpPr>
        <p:spPr>
          <a:xfrm>
            <a:off x="508000" y="1422400"/>
            <a:ext cx="7467600" cy="4368800"/>
          </a:xfrm>
          <a:custGeom>
            <a:avLst/>
            <a:gdLst/>
            <a:ahLst/>
            <a:cxnLst/>
            <a:rect l="l" t="t" r="r" b="b"/>
            <a:pathLst>
              <a:path w="7467600" h="4368800">
                <a:moveTo>
                  <a:pt x="152384" y="0"/>
                </a:moveTo>
                <a:lnTo>
                  <a:pt x="7315216" y="0"/>
                </a:lnTo>
                <a:cubicBezTo>
                  <a:pt x="7399375" y="0"/>
                  <a:pt x="7467600" y="68225"/>
                  <a:pt x="7467600" y="152384"/>
                </a:cubicBezTo>
                <a:lnTo>
                  <a:pt x="7467600" y="4216416"/>
                </a:lnTo>
                <a:cubicBezTo>
                  <a:pt x="7467600" y="4300575"/>
                  <a:pt x="7399375" y="4368800"/>
                  <a:pt x="7315216" y="4368800"/>
                </a:cubicBezTo>
                <a:lnTo>
                  <a:pt x="152384" y="4368800"/>
                </a:lnTo>
                <a:cubicBezTo>
                  <a:pt x="68225" y="4368800"/>
                  <a:pt x="0" y="4300575"/>
                  <a:pt x="0" y="4216416"/>
                </a:cubicBezTo>
                <a:lnTo>
                  <a:pt x="0" y="152384"/>
                </a:lnTo>
                <a:cubicBezTo>
                  <a:pt x="0" y="68281"/>
                  <a:pt x="68281" y="0"/>
                  <a:pt x="152384" y="0"/>
                </a:cubicBezTo>
                <a:close/>
              </a:path>
            </a:pathLst>
          </a:custGeom>
          <a:solidFill>
            <a:srgbClr val="1E3A5F"/>
          </a:solidFill>
          <a:ln/>
        </p:spPr>
      </p:sp>
      <p:sp>
        <p:nvSpPr>
          <p:cNvPr id="5" name="Text 3"/>
          <p:cNvSpPr/>
          <p:nvPr/>
        </p:nvSpPr>
        <p:spPr>
          <a:xfrm>
            <a:off x="812800" y="1727200"/>
            <a:ext cx="70104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Matematik Ifoda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12800" y="2336800"/>
            <a:ext cx="6858000" cy="914400"/>
          </a:xfrm>
          <a:custGeom>
            <a:avLst/>
            <a:gdLst/>
            <a:ahLst/>
            <a:cxnLst/>
            <a:rect l="l" t="t" r="r" b="b"/>
            <a:pathLst>
              <a:path w="6858000" h="914400">
                <a:moveTo>
                  <a:pt x="101599" y="0"/>
                </a:moveTo>
                <a:lnTo>
                  <a:pt x="6756401" y="0"/>
                </a:lnTo>
                <a:cubicBezTo>
                  <a:pt x="6812513" y="0"/>
                  <a:pt x="6858000" y="45487"/>
                  <a:pt x="6858000" y="101599"/>
                </a:cubicBezTo>
                <a:lnTo>
                  <a:pt x="6858000" y="812801"/>
                </a:lnTo>
                <a:cubicBezTo>
                  <a:pt x="6858000" y="868913"/>
                  <a:pt x="6812513" y="914400"/>
                  <a:pt x="6756401" y="914400"/>
                </a:cubicBezTo>
                <a:lnTo>
                  <a:pt x="101599" y="914400"/>
                </a:lnTo>
                <a:cubicBezTo>
                  <a:pt x="45487" y="914400"/>
                  <a:pt x="0" y="868913"/>
                  <a:pt x="0" y="812801"/>
                </a:cubicBezTo>
                <a:lnTo>
                  <a:pt x="0" y="101599"/>
                </a:lnTo>
                <a:cubicBezTo>
                  <a:pt x="0" y="45525"/>
                  <a:pt x="45525" y="0"/>
                  <a:pt x="101599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990600" y="2590800"/>
            <a:ext cx="65024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π = πₑ - β(u - u*) + ε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12800" y="3454400"/>
            <a:ext cx="69469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π</a:t>
            </a: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- inflyasiyaning haqiqiy darajasi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12800" y="3810000"/>
            <a:ext cx="69469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πₑ</a:t>
            </a: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- inflyasiyaning kutilayotgan darajasi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12800" y="4165600"/>
            <a:ext cx="69469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β</a:t>
            </a: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- inflyasiyaning ishsizlikga nisbatan elastiklik darajasi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12800" y="4521200"/>
            <a:ext cx="69469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</a:t>
            </a: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- haqiqiy ishsizlik darajasi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12800" y="4876800"/>
            <a:ext cx="69469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u*</a:t>
            </a: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- tabiiy ishsizlik darajasi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12800" y="5232400"/>
            <a:ext cx="69469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ε</a:t>
            </a: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- tashqi baho shoki (taklif inflyasiyasi)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33400" y="5994400"/>
            <a:ext cx="7442200" cy="2870200"/>
          </a:xfrm>
          <a:custGeom>
            <a:avLst/>
            <a:gdLst/>
            <a:ahLst/>
            <a:cxnLst/>
            <a:rect l="l" t="t" r="r" b="b"/>
            <a:pathLst>
              <a:path w="7442200" h="2870200">
                <a:moveTo>
                  <a:pt x="50800" y="0"/>
                </a:moveTo>
                <a:lnTo>
                  <a:pt x="7289792" y="0"/>
                </a:lnTo>
                <a:cubicBezTo>
                  <a:pt x="7373965" y="0"/>
                  <a:pt x="7442200" y="68235"/>
                  <a:pt x="7442200" y="152408"/>
                </a:cubicBezTo>
                <a:lnTo>
                  <a:pt x="7442200" y="2717792"/>
                </a:lnTo>
                <a:cubicBezTo>
                  <a:pt x="7442200" y="2801965"/>
                  <a:pt x="7373965" y="2870200"/>
                  <a:pt x="7289792" y="2870200"/>
                </a:cubicBezTo>
                <a:lnTo>
                  <a:pt x="50800" y="2870200"/>
                </a:lnTo>
                <a:cubicBezTo>
                  <a:pt x="22763" y="2870200"/>
                  <a:pt x="0" y="2847437"/>
                  <a:pt x="0" y="28194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5F7FA"/>
          </a:solidFill>
          <a:ln/>
        </p:spPr>
      </p:sp>
      <p:sp>
        <p:nvSpPr>
          <p:cNvPr id="15" name="Shape 13"/>
          <p:cNvSpPr/>
          <p:nvPr/>
        </p:nvSpPr>
        <p:spPr>
          <a:xfrm>
            <a:off x="533400" y="5994400"/>
            <a:ext cx="50800" cy="2870200"/>
          </a:xfrm>
          <a:custGeom>
            <a:avLst/>
            <a:gdLst/>
            <a:ahLst/>
            <a:cxnLst/>
            <a:rect l="l" t="t" r="r" b="b"/>
            <a:pathLst>
              <a:path w="50800" h="2870200">
                <a:moveTo>
                  <a:pt x="50800" y="0"/>
                </a:moveTo>
                <a:lnTo>
                  <a:pt x="50800" y="0"/>
                </a:lnTo>
                <a:lnTo>
                  <a:pt x="50800" y="2870200"/>
                </a:lnTo>
                <a:lnTo>
                  <a:pt x="50800" y="2870200"/>
                </a:lnTo>
                <a:cubicBezTo>
                  <a:pt x="22763" y="2870200"/>
                  <a:pt x="0" y="2847437"/>
                  <a:pt x="0" y="28194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2E7D32"/>
          </a:solidFill>
          <a:ln/>
        </p:spPr>
      </p:sp>
      <p:sp>
        <p:nvSpPr>
          <p:cNvPr id="16" name="Text 14"/>
          <p:cNvSpPr/>
          <p:nvPr/>
        </p:nvSpPr>
        <p:spPr>
          <a:xfrm>
            <a:off x="812800" y="6248400"/>
            <a:ext cx="70358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Ouken Qonuni bilan Bog'liqlik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12800" y="6756400"/>
            <a:ext cx="70104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Ouken qonuniga ko'ra YaIMning uzilishi davriy ishsizlikning o'zgarishiga bog'liqligi sababli qisqa muddatli Fillips egri chizig'i tenglamasini quyidagicha tasvirlash mumkin: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812800" y="7899400"/>
            <a:ext cx="6908800" cy="711200"/>
          </a:xfrm>
          <a:custGeom>
            <a:avLst/>
            <a:gdLst/>
            <a:ahLst/>
            <a:cxnLst/>
            <a:rect l="l" t="t" r="r" b="b"/>
            <a:pathLst>
              <a:path w="6908800" h="711200">
                <a:moveTo>
                  <a:pt x="101602" y="0"/>
                </a:moveTo>
                <a:lnTo>
                  <a:pt x="6807198" y="0"/>
                </a:lnTo>
                <a:cubicBezTo>
                  <a:pt x="6863311" y="0"/>
                  <a:pt x="6908800" y="45489"/>
                  <a:pt x="6908800" y="101602"/>
                </a:cubicBezTo>
                <a:lnTo>
                  <a:pt x="6908800" y="609598"/>
                </a:lnTo>
                <a:cubicBezTo>
                  <a:pt x="6908800" y="665711"/>
                  <a:pt x="6863311" y="711200"/>
                  <a:pt x="6807198" y="711200"/>
                </a:cubicBezTo>
                <a:lnTo>
                  <a:pt x="101602" y="711200"/>
                </a:lnTo>
                <a:cubicBezTo>
                  <a:pt x="45489" y="711200"/>
                  <a:pt x="0" y="665711"/>
                  <a:pt x="0" y="609598"/>
                </a:cubicBezTo>
                <a:lnTo>
                  <a:pt x="0" y="101602"/>
                </a:lnTo>
                <a:cubicBezTo>
                  <a:pt x="0" y="45526"/>
                  <a:pt x="45526" y="0"/>
                  <a:pt x="101602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blurRad="38100" dist="127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965200" y="8102600"/>
            <a:ext cx="6604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6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π = πₑ - β(u - u*) + ε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8286750" y="1428750"/>
            <a:ext cx="7454900" cy="5778500"/>
          </a:xfrm>
          <a:custGeom>
            <a:avLst/>
            <a:gdLst/>
            <a:ahLst/>
            <a:cxnLst/>
            <a:rect l="l" t="t" r="r" b="b"/>
            <a:pathLst>
              <a:path w="7454900" h="5778500">
                <a:moveTo>
                  <a:pt x="152379" y="0"/>
                </a:moveTo>
                <a:lnTo>
                  <a:pt x="7302521" y="0"/>
                </a:lnTo>
                <a:cubicBezTo>
                  <a:pt x="7386678" y="0"/>
                  <a:pt x="7454900" y="68222"/>
                  <a:pt x="7454900" y="152379"/>
                </a:cubicBezTo>
                <a:lnTo>
                  <a:pt x="7454900" y="5626121"/>
                </a:lnTo>
                <a:cubicBezTo>
                  <a:pt x="7454900" y="5710278"/>
                  <a:pt x="7386678" y="5778500"/>
                  <a:pt x="7302521" y="5778500"/>
                </a:cubicBezTo>
                <a:lnTo>
                  <a:pt x="152379" y="5778500"/>
                </a:lnTo>
                <a:cubicBezTo>
                  <a:pt x="68222" y="5778500"/>
                  <a:pt x="0" y="5710278"/>
                  <a:pt x="0" y="5626121"/>
                </a:cubicBezTo>
                <a:lnTo>
                  <a:pt x="0" y="152379"/>
                </a:lnTo>
                <a:cubicBezTo>
                  <a:pt x="0" y="68222"/>
                  <a:pt x="68222" y="0"/>
                  <a:pt x="152379" y="0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0" dist="1270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8547100" y="1689100"/>
            <a:ext cx="70612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2000" b="1" dirty="0">
                <a:solidFill>
                  <a:srgbClr val="1E3A5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Hukumat Tanlovi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547100" y="2247900"/>
            <a:ext cx="703580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Hukumat Fillips egri chizig'iga asoslanib, </a:t>
            </a:r>
            <a:r>
              <a:rPr lang="en-US" sz="1600" b="1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qisqa davr uchun</a:t>
            </a:r>
            <a:r>
              <a:rPr lang="en-US" sz="16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iqtisodiy siyosat maqsadlaridan kelib chiqib ishsizlik va inflyasiya darajalarining istalgan kombinatsiyasini tanlashi mumkin.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8572500" y="3441700"/>
            <a:ext cx="6908800" cy="1066800"/>
          </a:xfrm>
          <a:custGeom>
            <a:avLst/>
            <a:gdLst/>
            <a:ahLst/>
            <a:cxnLst/>
            <a:rect l="l" t="t" r="r" b="b"/>
            <a:pathLst>
              <a:path w="6908800" h="1066800">
                <a:moveTo>
                  <a:pt x="50800" y="0"/>
                </a:moveTo>
                <a:lnTo>
                  <a:pt x="6807198" y="0"/>
                </a:lnTo>
                <a:cubicBezTo>
                  <a:pt x="6863311" y="0"/>
                  <a:pt x="6908800" y="45489"/>
                  <a:pt x="6908800" y="101602"/>
                </a:cubicBezTo>
                <a:lnTo>
                  <a:pt x="6908800" y="965198"/>
                </a:lnTo>
                <a:cubicBezTo>
                  <a:pt x="6908800" y="1021311"/>
                  <a:pt x="6863311" y="1066800"/>
                  <a:pt x="6807198" y="1066800"/>
                </a:cubicBezTo>
                <a:lnTo>
                  <a:pt x="50800" y="1066800"/>
                </a:lnTo>
                <a:cubicBezTo>
                  <a:pt x="22744" y="1066800"/>
                  <a:pt x="0" y="1044056"/>
                  <a:pt x="0" y="10160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EFF6FF"/>
          </a:solidFill>
          <a:ln/>
        </p:spPr>
      </p:sp>
      <p:sp>
        <p:nvSpPr>
          <p:cNvPr id="24" name="Shape 22"/>
          <p:cNvSpPr/>
          <p:nvPr/>
        </p:nvSpPr>
        <p:spPr>
          <a:xfrm>
            <a:off x="8572500" y="3441700"/>
            <a:ext cx="50800" cy="1066800"/>
          </a:xfrm>
          <a:custGeom>
            <a:avLst/>
            <a:gdLst/>
            <a:ahLst/>
            <a:cxnLst/>
            <a:rect l="l" t="t" r="r" b="b"/>
            <a:pathLst>
              <a:path w="50800" h="1066800">
                <a:moveTo>
                  <a:pt x="50800" y="0"/>
                </a:moveTo>
                <a:lnTo>
                  <a:pt x="50800" y="0"/>
                </a:lnTo>
                <a:lnTo>
                  <a:pt x="50800" y="1066800"/>
                </a:lnTo>
                <a:lnTo>
                  <a:pt x="50800" y="1066800"/>
                </a:lnTo>
                <a:cubicBezTo>
                  <a:pt x="22763" y="1066800"/>
                  <a:pt x="0" y="1044037"/>
                  <a:pt x="0" y="10160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2B7FFF"/>
          </a:solidFill>
          <a:ln/>
        </p:spPr>
      </p:sp>
      <p:sp>
        <p:nvSpPr>
          <p:cNvPr id="25" name="Shape 23"/>
          <p:cNvSpPr/>
          <p:nvPr/>
        </p:nvSpPr>
        <p:spPr>
          <a:xfrm>
            <a:off x="8832850" y="3670300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99219" y="23812"/>
                </a:moveTo>
                <a:lnTo>
                  <a:pt x="154781" y="23812"/>
                </a:lnTo>
                <a:cubicBezTo>
                  <a:pt x="156964" y="23812"/>
                  <a:pt x="158750" y="25598"/>
                  <a:pt x="158750" y="27781"/>
                </a:cubicBezTo>
                <a:lnTo>
                  <a:pt x="158750" y="47625"/>
                </a:lnTo>
                <a:lnTo>
                  <a:pt x="95250" y="47625"/>
                </a:lnTo>
                <a:lnTo>
                  <a:pt x="95250" y="27781"/>
                </a:lnTo>
                <a:cubicBezTo>
                  <a:pt x="95250" y="25598"/>
                  <a:pt x="97036" y="23812"/>
                  <a:pt x="99219" y="23812"/>
                </a:cubicBezTo>
                <a:close/>
                <a:moveTo>
                  <a:pt x="71438" y="27781"/>
                </a:moveTo>
                <a:lnTo>
                  <a:pt x="71438" y="47625"/>
                </a:lnTo>
                <a:lnTo>
                  <a:pt x="31750" y="47625"/>
                </a:lnTo>
                <a:cubicBezTo>
                  <a:pt x="14238" y="47625"/>
                  <a:pt x="0" y="61863"/>
                  <a:pt x="0" y="79375"/>
                </a:cubicBezTo>
                <a:lnTo>
                  <a:pt x="0" y="127000"/>
                </a:lnTo>
                <a:lnTo>
                  <a:pt x="254000" y="127000"/>
                </a:lnTo>
                <a:lnTo>
                  <a:pt x="254000" y="79375"/>
                </a:lnTo>
                <a:cubicBezTo>
                  <a:pt x="254000" y="61863"/>
                  <a:pt x="239762" y="47625"/>
                  <a:pt x="222250" y="47625"/>
                </a:cubicBezTo>
                <a:lnTo>
                  <a:pt x="182563" y="47625"/>
                </a:lnTo>
                <a:lnTo>
                  <a:pt x="182563" y="27781"/>
                </a:lnTo>
                <a:cubicBezTo>
                  <a:pt x="182563" y="12452"/>
                  <a:pt x="170111" y="0"/>
                  <a:pt x="154781" y="0"/>
                </a:cubicBezTo>
                <a:lnTo>
                  <a:pt x="99219" y="0"/>
                </a:lnTo>
                <a:cubicBezTo>
                  <a:pt x="83889" y="0"/>
                  <a:pt x="71438" y="12452"/>
                  <a:pt x="71438" y="27781"/>
                </a:cubicBezTo>
                <a:close/>
                <a:moveTo>
                  <a:pt x="254000" y="150813"/>
                </a:moveTo>
                <a:lnTo>
                  <a:pt x="158750" y="150813"/>
                </a:lnTo>
                <a:lnTo>
                  <a:pt x="158750" y="158750"/>
                </a:lnTo>
                <a:cubicBezTo>
                  <a:pt x="158750" y="167531"/>
                  <a:pt x="151656" y="174625"/>
                  <a:pt x="142875" y="174625"/>
                </a:cubicBezTo>
                <a:lnTo>
                  <a:pt x="111125" y="174625"/>
                </a:lnTo>
                <a:cubicBezTo>
                  <a:pt x="102344" y="174625"/>
                  <a:pt x="95250" y="167531"/>
                  <a:pt x="95250" y="158750"/>
                </a:cubicBezTo>
                <a:lnTo>
                  <a:pt x="95250" y="150813"/>
                </a:lnTo>
                <a:lnTo>
                  <a:pt x="0" y="150813"/>
                </a:lnTo>
                <a:lnTo>
                  <a:pt x="0" y="206375"/>
                </a:lnTo>
                <a:cubicBezTo>
                  <a:pt x="0" y="223887"/>
                  <a:pt x="14238" y="238125"/>
                  <a:pt x="31750" y="238125"/>
                </a:cubicBezTo>
                <a:lnTo>
                  <a:pt x="222250" y="238125"/>
                </a:lnTo>
                <a:cubicBezTo>
                  <a:pt x="239762" y="238125"/>
                  <a:pt x="254000" y="223887"/>
                  <a:pt x="254000" y="206375"/>
                </a:cubicBezTo>
                <a:lnTo>
                  <a:pt x="254000" y="150813"/>
                </a:lnTo>
                <a:close/>
              </a:path>
            </a:pathLst>
          </a:custGeom>
          <a:solidFill>
            <a:srgbClr val="155DFC"/>
          </a:solidFill>
          <a:ln/>
        </p:spPr>
      </p:sp>
      <p:sp>
        <p:nvSpPr>
          <p:cNvPr id="26" name="Text 24"/>
          <p:cNvSpPr/>
          <p:nvPr/>
        </p:nvSpPr>
        <p:spPr>
          <a:xfrm>
            <a:off x="9271000" y="3644900"/>
            <a:ext cx="2146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1447E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Bandlikni Afzal Ko'rish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801100" y="4051300"/>
            <a:ext cx="65659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Ishsizlikni pasaytirish, lekin inflyasiya oshishi mumkin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8572500" y="4660900"/>
            <a:ext cx="6908800" cy="1066800"/>
          </a:xfrm>
          <a:custGeom>
            <a:avLst/>
            <a:gdLst/>
            <a:ahLst/>
            <a:cxnLst/>
            <a:rect l="l" t="t" r="r" b="b"/>
            <a:pathLst>
              <a:path w="6908800" h="1066800">
                <a:moveTo>
                  <a:pt x="50800" y="0"/>
                </a:moveTo>
                <a:lnTo>
                  <a:pt x="6807198" y="0"/>
                </a:lnTo>
                <a:cubicBezTo>
                  <a:pt x="6863311" y="0"/>
                  <a:pt x="6908800" y="45489"/>
                  <a:pt x="6908800" y="101602"/>
                </a:cubicBezTo>
                <a:lnTo>
                  <a:pt x="6908800" y="965198"/>
                </a:lnTo>
                <a:cubicBezTo>
                  <a:pt x="6908800" y="1021311"/>
                  <a:pt x="6863311" y="1066800"/>
                  <a:pt x="6807198" y="1066800"/>
                </a:cubicBezTo>
                <a:lnTo>
                  <a:pt x="50800" y="1066800"/>
                </a:lnTo>
                <a:cubicBezTo>
                  <a:pt x="22744" y="1066800"/>
                  <a:pt x="0" y="1044056"/>
                  <a:pt x="0" y="10160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0FDF4"/>
          </a:solidFill>
          <a:ln/>
        </p:spPr>
      </p:sp>
      <p:sp>
        <p:nvSpPr>
          <p:cNvPr id="29" name="Shape 27"/>
          <p:cNvSpPr/>
          <p:nvPr/>
        </p:nvSpPr>
        <p:spPr>
          <a:xfrm>
            <a:off x="8572500" y="4660900"/>
            <a:ext cx="50800" cy="1066800"/>
          </a:xfrm>
          <a:custGeom>
            <a:avLst/>
            <a:gdLst/>
            <a:ahLst/>
            <a:cxnLst/>
            <a:rect l="l" t="t" r="r" b="b"/>
            <a:pathLst>
              <a:path w="50800" h="1066800">
                <a:moveTo>
                  <a:pt x="50800" y="0"/>
                </a:moveTo>
                <a:lnTo>
                  <a:pt x="50800" y="0"/>
                </a:lnTo>
                <a:lnTo>
                  <a:pt x="50800" y="1066800"/>
                </a:lnTo>
                <a:lnTo>
                  <a:pt x="50800" y="1066800"/>
                </a:lnTo>
                <a:cubicBezTo>
                  <a:pt x="22763" y="1066800"/>
                  <a:pt x="0" y="1044037"/>
                  <a:pt x="0" y="10160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00C950"/>
          </a:solidFill>
          <a:ln/>
        </p:spPr>
      </p:sp>
      <p:sp>
        <p:nvSpPr>
          <p:cNvPr id="30" name="Shape 28"/>
          <p:cNvSpPr/>
          <p:nvPr/>
        </p:nvSpPr>
        <p:spPr>
          <a:xfrm>
            <a:off x="8801100" y="4889500"/>
            <a:ext cx="317500" cy="254000"/>
          </a:xfrm>
          <a:custGeom>
            <a:avLst/>
            <a:gdLst/>
            <a:ahLst/>
            <a:cxnLst/>
            <a:rect l="l" t="t" r="r" b="b"/>
            <a:pathLst>
              <a:path w="317500" h="254000">
                <a:moveTo>
                  <a:pt x="190500" y="15875"/>
                </a:moveTo>
                <a:lnTo>
                  <a:pt x="254000" y="15875"/>
                </a:lnTo>
                <a:cubicBezTo>
                  <a:pt x="262781" y="15875"/>
                  <a:pt x="269875" y="22969"/>
                  <a:pt x="269875" y="31750"/>
                </a:cubicBezTo>
                <a:cubicBezTo>
                  <a:pt x="269875" y="40531"/>
                  <a:pt x="262781" y="47625"/>
                  <a:pt x="254000" y="47625"/>
                </a:cubicBezTo>
                <a:lnTo>
                  <a:pt x="197644" y="47625"/>
                </a:lnTo>
                <a:cubicBezTo>
                  <a:pt x="195064" y="60424"/>
                  <a:pt x="186283" y="70991"/>
                  <a:pt x="174625" y="76051"/>
                </a:cubicBezTo>
                <a:lnTo>
                  <a:pt x="174625" y="222250"/>
                </a:lnTo>
                <a:lnTo>
                  <a:pt x="254000" y="222250"/>
                </a:lnTo>
                <a:cubicBezTo>
                  <a:pt x="262781" y="222250"/>
                  <a:pt x="269875" y="229344"/>
                  <a:pt x="269875" y="238125"/>
                </a:cubicBezTo>
                <a:cubicBezTo>
                  <a:pt x="269875" y="246906"/>
                  <a:pt x="262781" y="254000"/>
                  <a:pt x="254000" y="254000"/>
                </a:cubicBezTo>
                <a:lnTo>
                  <a:pt x="63500" y="254000"/>
                </a:lnTo>
                <a:cubicBezTo>
                  <a:pt x="54719" y="254000"/>
                  <a:pt x="47625" y="246906"/>
                  <a:pt x="47625" y="238125"/>
                </a:cubicBezTo>
                <a:cubicBezTo>
                  <a:pt x="47625" y="229344"/>
                  <a:pt x="54719" y="222250"/>
                  <a:pt x="63500" y="222250"/>
                </a:cubicBezTo>
                <a:lnTo>
                  <a:pt x="142875" y="222250"/>
                </a:lnTo>
                <a:lnTo>
                  <a:pt x="142875" y="76051"/>
                </a:lnTo>
                <a:cubicBezTo>
                  <a:pt x="131217" y="70941"/>
                  <a:pt x="122436" y="60375"/>
                  <a:pt x="119856" y="47625"/>
                </a:cubicBezTo>
                <a:lnTo>
                  <a:pt x="63500" y="47625"/>
                </a:lnTo>
                <a:cubicBezTo>
                  <a:pt x="54719" y="47625"/>
                  <a:pt x="47625" y="40531"/>
                  <a:pt x="47625" y="31750"/>
                </a:cubicBezTo>
                <a:cubicBezTo>
                  <a:pt x="47625" y="22969"/>
                  <a:pt x="54719" y="15875"/>
                  <a:pt x="63500" y="15875"/>
                </a:cubicBezTo>
                <a:lnTo>
                  <a:pt x="127000" y="15875"/>
                </a:lnTo>
                <a:cubicBezTo>
                  <a:pt x="134243" y="6251"/>
                  <a:pt x="145752" y="0"/>
                  <a:pt x="158750" y="0"/>
                </a:cubicBezTo>
                <a:cubicBezTo>
                  <a:pt x="171748" y="0"/>
                  <a:pt x="183257" y="6251"/>
                  <a:pt x="190500" y="15875"/>
                </a:cubicBezTo>
                <a:close/>
                <a:moveTo>
                  <a:pt x="218083" y="158750"/>
                </a:moveTo>
                <a:lnTo>
                  <a:pt x="289917" y="158750"/>
                </a:lnTo>
                <a:lnTo>
                  <a:pt x="254000" y="97135"/>
                </a:lnTo>
                <a:lnTo>
                  <a:pt x="218083" y="158750"/>
                </a:lnTo>
                <a:close/>
                <a:moveTo>
                  <a:pt x="254000" y="206375"/>
                </a:moveTo>
                <a:cubicBezTo>
                  <a:pt x="222796" y="206375"/>
                  <a:pt x="196850" y="189508"/>
                  <a:pt x="191492" y="167233"/>
                </a:cubicBezTo>
                <a:cubicBezTo>
                  <a:pt x="190202" y="161776"/>
                  <a:pt x="191988" y="156170"/>
                  <a:pt x="194816" y="151309"/>
                </a:cubicBezTo>
                <a:lnTo>
                  <a:pt x="242044" y="70346"/>
                </a:lnTo>
                <a:cubicBezTo>
                  <a:pt x="244525" y="66080"/>
                  <a:pt x="249089" y="63500"/>
                  <a:pt x="254000" y="63500"/>
                </a:cubicBezTo>
                <a:cubicBezTo>
                  <a:pt x="258911" y="63500"/>
                  <a:pt x="263475" y="66129"/>
                  <a:pt x="265956" y="70346"/>
                </a:cubicBezTo>
                <a:lnTo>
                  <a:pt x="313184" y="151309"/>
                </a:lnTo>
                <a:cubicBezTo>
                  <a:pt x="316012" y="156170"/>
                  <a:pt x="317798" y="161776"/>
                  <a:pt x="316508" y="167233"/>
                </a:cubicBezTo>
                <a:cubicBezTo>
                  <a:pt x="311150" y="189458"/>
                  <a:pt x="285204" y="206375"/>
                  <a:pt x="254000" y="206375"/>
                </a:cubicBezTo>
                <a:close/>
                <a:moveTo>
                  <a:pt x="62905" y="97135"/>
                </a:moveTo>
                <a:lnTo>
                  <a:pt x="26988" y="158750"/>
                </a:lnTo>
                <a:lnTo>
                  <a:pt x="98871" y="158750"/>
                </a:lnTo>
                <a:lnTo>
                  <a:pt x="62905" y="97135"/>
                </a:lnTo>
                <a:close/>
                <a:moveTo>
                  <a:pt x="446" y="167233"/>
                </a:moveTo>
                <a:cubicBezTo>
                  <a:pt x="-843" y="161776"/>
                  <a:pt x="943" y="156170"/>
                  <a:pt x="3770" y="151309"/>
                </a:cubicBezTo>
                <a:lnTo>
                  <a:pt x="50998" y="70346"/>
                </a:lnTo>
                <a:cubicBezTo>
                  <a:pt x="53479" y="66080"/>
                  <a:pt x="58043" y="63500"/>
                  <a:pt x="62954" y="63500"/>
                </a:cubicBezTo>
                <a:cubicBezTo>
                  <a:pt x="67866" y="63500"/>
                  <a:pt x="72430" y="66129"/>
                  <a:pt x="74910" y="70346"/>
                </a:cubicBezTo>
                <a:lnTo>
                  <a:pt x="122138" y="151309"/>
                </a:lnTo>
                <a:cubicBezTo>
                  <a:pt x="124966" y="156170"/>
                  <a:pt x="126752" y="161776"/>
                  <a:pt x="125462" y="167233"/>
                </a:cubicBezTo>
                <a:cubicBezTo>
                  <a:pt x="120104" y="189458"/>
                  <a:pt x="94159" y="206375"/>
                  <a:pt x="62954" y="206375"/>
                </a:cubicBezTo>
                <a:cubicBezTo>
                  <a:pt x="31750" y="206375"/>
                  <a:pt x="5804" y="189508"/>
                  <a:pt x="446" y="167233"/>
                </a:cubicBezTo>
                <a:close/>
              </a:path>
            </a:pathLst>
          </a:custGeom>
          <a:solidFill>
            <a:srgbClr val="00A63E"/>
          </a:solidFill>
          <a:ln/>
        </p:spPr>
      </p:sp>
      <p:sp>
        <p:nvSpPr>
          <p:cNvPr id="31" name="Text 29"/>
          <p:cNvSpPr/>
          <p:nvPr/>
        </p:nvSpPr>
        <p:spPr>
          <a:xfrm>
            <a:off x="9271000" y="4864100"/>
            <a:ext cx="19431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008236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Muvozanatli Siyosat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8801100" y="5270500"/>
            <a:ext cx="65659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O'rtacha ishsizlik va inflyasiya darajalarini saqlash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8572500" y="5880100"/>
            <a:ext cx="6908800" cy="1066800"/>
          </a:xfrm>
          <a:custGeom>
            <a:avLst/>
            <a:gdLst/>
            <a:ahLst/>
            <a:cxnLst/>
            <a:rect l="l" t="t" r="r" b="b"/>
            <a:pathLst>
              <a:path w="6908800" h="1066800">
                <a:moveTo>
                  <a:pt x="50800" y="0"/>
                </a:moveTo>
                <a:lnTo>
                  <a:pt x="6807198" y="0"/>
                </a:lnTo>
                <a:cubicBezTo>
                  <a:pt x="6863311" y="0"/>
                  <a:pt x="6908800" y="45489"/>
                  <a:pt x="6908800" y="101602"/>
                </a:cubicBezTo>
                <a:lnTo>
                  <a:pt x="6908800" y="965198"/>
                </a:lnTo>
                <a:cubicBezTo>
                  <a:pt x="6908800" y="1021311"/>
                  <a:pt x="6863311" y="1066800"/>
                  <a:pt x="6807198" y="1066800"/>
                </a:cubicBezTo>
                <a:lnTo>
                  <a:pt x="50800" y="1066800"/>
                </a:lnTo>
                <a:cubicBezTo>
                  <a:pt x="22744" y="1066800"/>
                  <a:pt x="0" y="1044056"/>
                  <a:pt x="0" y="10160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FF7ED"/>
          </a:solidFill>
          <a:ln/>
        </p:spPr>
      </p:sp>
      <p:sp>
        <p:nvSpPr>
          <p:cNvPr id="34" name="Shape 32"/>
          <p:cNvSpPr/>
          <p:nvPr/>
        </p:nvSpPr>
        <p:spPr>
          <a:xfrm>
            <a:off x="8572500" y="5880100"/>
            <a:ext cx="50800" cy="1066800"/>
          </a:xfrm>
          <a:custGeom>
            <a:avLst/>
            <a:gdLst/>
            <a:ahLst/>
            <a:cxnLst/>
            <a:rect l="l" t="t" r="r" b="b"/>
            <a:pathLst>
              <a:path w="50800" h="1066800">
                <a:moveTo>
                  <a:pt x="50800" y="0"/>
                </a:moveTo>
                <a:lnTo>
                  <a:pt x="50800" y="0"/>
                </a:lnTo>
                <a:lnTo>
                  <a:pt x="50800" y="1066800"/>
                </a:lnTo>
                <a:lnTo>
                  <a:pt x="50800" y="1066800"/>
                </a:lnTo>
                <a:cubicBezTo>
                  <a:pt x="22763" y="1066800"/>
                  <a:pt x="0" y="1044037"/>
                  <a:pt x="0" y="1016000"/>
                </a:cubicBezTo>
                <a:lnTo>
                  <a:pt x="0" y="50800"/>
                </a:lnTo>
                <a:cubicBezTo>
                  <a:pt x="0" y="22763"/>
                  <a:pt x="22763" y="0"/>
                  <a:pt x="50800" y="0"/>
                </a:cubicBezTo>
                <a:close/>
              </a:path>
            </a:pathLst>
          </a:custGeom>
          <a:solidFill>
            <a:srgbClr val="FF6900"/>
          </a:solidFill>
          <a:ln/>
        </p:spPr>
      </p:sp>
      <p:sp>
        <p:nvSpPr>
          <p:cNvPr id="35" name="Shape 33"/>
          <p:cNvSpPr/>
          <p:nvPr/>
        </p:nvSpPr>
        <p:spPr>
          <a:xfrm>
            <a:off x="8880475" y="6108700"/>
            <a:ext cx="158750" cy="254000"/>
          </a:xfrm>
          <a:custGeom>
            <a:avLst/>
            <a:gdLst/>
            <a:ahLst/>
            <a:cxnLst/>
            <a:rect l="l" t="t" r="r" b="b"/>
            <a:pathLst>
              <a:path w="158750" h="254000">
                <a:moveTo>
                  <a:pt x="67469" y="11906"/>
                </a:moveTo>
                <a:cubicBezTo>
                  <a:pt x="67469" y="5308"/>
                  <a:pt x="72777" y="0"/>
                  <a:pt x="79375" y="0"/>
                </a:cubicBezTo>
                <a:cubicBezTo>
                  <a:pt x="85973" y="0"/>
                  <a:pt x="91281" y="5308"/>
                  <a:pt x="91281" y="11906"/>
                </a:cubicBezTo>
                <a:lnTo>
                  <a:pt x="91281" y="31750"/>
                </a:lnTo>
                <a:lnTo>
                  <a:pt x="119063" y="31750"/>
                </a:lnTo>
                <a:cubicBezTo>
                  <a:pt x="127843" y="31750"/>
                  <a:pt x="134938" y="38844"/>
                  <a:pt x="134938" y="47625"/>
                </a:cubicBezTo>
                <a:cubicBezTo>
                  <a:pt x="134938" y="56406"/>
                  <a:pt x="127843" y="63500"/>
                  <a:pt x="119063" y="63500"/>
                </a:cubicBezTo>
                <a:lnTo>
                  <a:pt x="62061" y="63500"/>
                </a:lnTo>
                <a:cubicBezTo>
                  <a:pt x="49709" y="63500"/>
                  <a:pt x="39688" y="73521"/>
                  <a:pt x="39688" y="85874"/>
                </a:cubicBezTo>
                <a:cubicBezTo>
                  <a:pt x="39688" y="97036"/>
                  <a:pt x="47873" y="106462"/>
                  <a:pt x="58886" y="108049"/>
                </a:cubicBezTo>
                <a:lnTo>
                  <a:pt x="104329" y="114548"/>
                </a:lnTo>
                <a:cubicBezTo>
                  <a:pt x="131018" y="118368"/>
                  <a:pt x="150813" y="141188"/>
                  <a:pt x="150813" y="168126"/>
                </a:cubicBezTo>
                <a:cubicBezTo>
                  <a:pt x="150813" y="198041"/>
                  <a:pt x="126554" y="222250"/>
                  <a:pt x="96689" y="222250"/>
                </a:cubicBezTo>
                <a:lnTo>
                  <a:pt x="91281" y="222250"/>
                </a:lnTo>
                <a:lnTo>
                  <a:pt x="91281" y="242094"/>
                </a:lnTo>
                <a:cubicBezTo>
                  <a:pt x="91281" y="248692"/>
                  <a:pt x="85973" y="254000"/>
                  <a:pt x="79375" y="254000"/>
                </a:cubicBezTo>
                <a:cubicBezTo>
                  <a:pt x="72777" y="254000"/>
                  <a:pt x="67469" y="248692"/>
                  <a:pt x="67469" y="242094"/>
                </a:cubicBezTo>
                <a:lnTo>
                  <a:pt x="67469" y="222250"/>
                </a:lnTo>
                <a:lnTo>
                  <a:pt x="31750" y="222250"/>
                </a:lnTo>
                <a:cubicBezTo>
                  <a:pt x="22969" y="222250"/>
                  <a:pt x="15875" y="215156"/>
                  <a:pt x="15875" y="206375"/>
                </a:cubicBezTo>
                <a:cubicBezTo>
                  <a:pt x="15875" y="197594"/>
                  <a:pt x="22969" y="190500"/>
                  <a:pt x="31750" y="190500"/>
                </a:cubicBezTo>
                <a:lnTo>
                  <a:pt x="96689" y="190500"/>
                </a:lnTo>
                <a:cubicBezTo>
                  <a:pt x="109041" y="190500"/>
                  <a:pt x="119063" y="180479"/>
                  <a:pt x="119063" y="168126"/>
                </a:cubicBezTo>
                <a:cubicBezTo>
                  <a:pt x="119063" y="156964"/>
                  <a:pt x="110877" y="147538"/>
                  <a:pt x="99864" y="145951"/>
                </a:cubicBezTo>
                <a:lnTo>
                  <a:pt x="54421" y="139452"/>
                </a:lnTo>
                <a:cubicBezTo>
                  <a:pt x="27732" y="135682"/>
                  <a:pt x="7938" y="112812"/>
                  <a:pt x="7938" y="85874"/>
                </a:cubicBezTo>
                <a:cubicBezTo>
                  <a:pt x="7938" y="56009"/>
                  <a:pt x="32196" y="31750"/>
                  <a:pt x="62061" y="31750"/>
                </a:cubicBezTo>
                <a:lnTo>
                  <a:pt x="67469" y="31750"/>
                </a:lnTo>
                <a:lnTo>
                  <a:pt x="67469" y="11906"/>
                </a:lnTo>
                <a:close/>
              </a:path>
            </a:pathLst>
          </a:custGeom>
          <a:solidFill>
            <a:srgbClr val="F54900"/>
          </a:solidFill>
          <a:ln/>
        </p:spPr>
      </p:sp>
      <p:sp>
        <p:nvSpPr>
          <p:cNvPr id="36" name="Text 34"/>
          <p:cNvSpPr/>
          <p:nvPr/>
        </p:nvSpPr>
        <p:spPr>
          <a:xfrm>
            <a:off x="9271000" y="6083300"/>
            <a:ext cx="32766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b="1" dirty="0">
                <a:solidFill>
                  <a:srgbClr val="CA35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Narxlar Barqarorligini Afzal Ko'rish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8801100" y="6489700"/>
            <a:ext cx="65659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364153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Inflyasiyani pasaytirish, lekin ishsizlik oshishi mumkin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8280400" y="7416800"/>
            <a:ext cx="7467600" cy="1727200"/>
          </a:xfrm>
          <a:custGeom>
            <a:avLst/>
            <a:gdLst/>
            <a:ahLst/>
            <a:cxnLst/>
            <a:rect l="l" t="t" r="r" b="b"/>
            <a:pathLst>
              <a:path w="7467600" h="2006600">
                <a:moveTo>
                  <a:pt x="152401" y="0"/>
                </a:moveTo>
                <a:lnTo>
                  <a:pt x="7315199" y="0"/>
                </a:lnTo>
                <a:cubicBezTo>
                  <a:pt x="7399368" y="0"/>
                  <a:pt x="7467600" y="68232"/>
                  <a:pt x="7467600" y="152401"/>
                </a:cubicBezTo>
                <a:lnTo>
                  <a:pt x="7467600" y="1854199"/>
                </a:lnTo>
                <a:cubicBezTo>
                  <a:pt x="7467600" y="1938368"/>
                  <a:pt x="7399368" y="2006600"/>
                  <a:pt x="7315199" y="2006600"/>
                </a:cubicBezTo>
                <a:lnTo>
                  <a:pt x="152401" y="2006600"/>
                </a:lnTo>
                <a:cubicBezTo>
                  <a:pt x="68232" y="2006600"/>
                  <a:pt x="0" y="1938368"/>
                  <a:pt x="0" y="1854199"/>
                </a:cubicBezTo>
                <a:lnTo>
                  <a:pt x="0" y="152401"/>
                </a:lnTo>
                <a:cubicBezTo>
                  <a:pt x="0" y="68289"/>
                  <a:pt x="68289" y="0"/>
                  <a:pt x="152401" y="0"/>
                </a:cubicBezTo>
                <a:close/>
              </a:path>
            </a:pathLst>
          </a:custGeom>
          <a:solidFill>
            <a:srgbClr val="D4AF37"/>
          </a:solidFill>
          <a:ln/>
        </p:spPr>
      </p:sp>
      <p:sp>
        <p:nvSpPr>
          <p:cNvPr id="39" name="Text 37"/>
          <p:cNvSpPr/>
          <p:nvPr/>
        </p:nvSpPr>
        <p:spPr>
          <a:xfrm>
            <a:off x="8534400" y="7670800"/>
            <a:ext cx="70739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8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Xulosa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8534400" y="8178800"/>
            <a:ext cx="7061200" cy="8134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6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Haqiqiy inflyasiya darajasi miqdori kutilayotgan inflyasiya darajasiga hamda tashqi baho shoklari darajasi bilan to'g'ri bog'liqlikka, davriy ishsizlik darajasi bilan esa teskari bog'liqlikka ega.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mavzusi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Buyurtma</PresentationFormat>
  <Paragraphs>0</Paragraphs>
  <Slides>15</Slides>
  <Notes>15</Notes>
  <HiddenSlides>0</HiddenSlides>
  <MMClips>0</MMClips>
  <ScaleCrop>false</ScaleCrop>
  <HeadingPairs>
    <vt:vector size="4" baseType="variant">
      <vt:variant>
        <vt:lpstr>Mavzu</vt:lpstr>
      </vt:variant>
      <vt:variant>
        <vt:i4>1</vt:i4>
      </vt:variant>
      <vt:variant>
        <vt:lpstr>Slayd sarlavhalari</vt:lpstr>
      </vt:variant>
      <vt:variant>
        <vt:i4>15</vt:i4>
      </vt:variant>
    </vt:vector>
  </HeadingPairs>
  <TitlesOfParts>
    <vt:vector size="16" baseType="lpstr">
      <vt:lpstr>Custom Theme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Inflyasiya va Inflyasiyaga Qarshi Siyosat</dc:title>
  <dc:subject>Inflyasiya va Inflyasiyaga Qarshi Siyosat</dc:subject>
  <dc:creator>Kimi</dc:creator>
  <cp:lastModifiedBy>Shoxrux Abdinazarov</cp:lastModifiedBy>
  <cp:revision>2</cp:revision>
  <dcterms:created xsi:type="dcterms:W3CDTF">2026-02-18T11:26:44Z</dcterms:created>
  <dcterms:modified xsi:type="dcterms:W3CDTF">2026-02-18T11:34:02Z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{"Label":"Inflyasiya va Inflyasiyaga Qarshi Siyosat","ContentProducer":"001191110108MACG2KBH8F10000","ProduceID":"","ReservedCode1":"","ContentPropagator":"001191110108MACG2KBH8F20000","PropagateID":"","ReservedCode2":""}</vt:lpwstr>
  </property>
</Properties>
</file>