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Brasika" charset="1" panose="00000000000000000000"/>
      <p:regular r:id="rId16"/>
    </p:embeddedFont>
    <p:embeddedFont>
      <p:font typeface="Open Sauce" charset="1" panose="00000500000000000000"/>
      <p:regular r:id="rId17"/>
    </p:embeddedFont>
    <p:embeddedFont>
      <p:font typeface="Livvic" charset="1" panose="00000000000000000000"/>
      <p:regular r:id="rId18"/>
    </p:embeddedFont>
    <p:embeddedFont>
      <p:font typeface="Livvic Bold" charset="1" panose="00000000000000000000"/>
      <p:regular r:id="rId19"/>
    </p:embeddedFont>
    <p:embeddedFont>
      <p:font typeface="Open Sauce Bold" charset="1" panose="00000800000000000000"/>
      <p:regular r:id="rId20"/>
    </p:embeddedFont>
    <p:embeddedFont>
      <p:font typeface="Times New Roman MT Bold" charset="1" panose="02030802070405020303"/>
      <p:regular r:id="rId21"/>
    </p:embeddedFont>
    <p:embeddedFont>
      <p:font typeface="Times New Roman MT" charset="1" panose="02030502070405020303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3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repository.uob.edu.ly/bitstream/handle/123456789/252/Dose%20Estimation%20From%20X-ray%20Exposures%20During%20ConventionalDiagnosticMedical%20Procedures%20for%20Paediatric%20and%20Adult%20Patients%20In%20Some%20Libyan%20Hospitals.pdf?isAllowed=y&amp;sequence=1&amp;utm_source=chatgpt.com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H="true">
            <a:off x="0" y="9118283"/>
            <a:ext cx="12570058" cy="0"/>
          </a:xfrm>
          <a:prstGeom prst="line">
            <a:avLst/>
          </a:prstGeom>
          <a:ln cap="flat" w="38100">
            <a:solidFill>
              <a:srgbClr val="82756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flipH="true">
            <a:off x="6074299" y="1187768"/>
            <a:ext cx="12213701" cy="0"/>
          </a:xfrm>
          <a:prstGeom prst="line">
            <a:avLst/>
          </a:prstGeom>
          <a:ln cap="flat" w="38100">
            <a:solidFill>
              <a:srgbClr val="82756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>
            <a:off x="1260422" y="5588875"/>
            <a:ext cx="0" cy="4698125"/>
          </a:xfrm>
          <a:prstGeom prst="line">
            <a:avLst/>
          </a:prstGeom>
          <a:ln cap="flat" w="38100">
            <a:solidFill>
              <a:srgbClr val="82756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>
            <a:off x="17027578" y="0"/>
            <a:ext cx="0" cy="4698125"/>
          </a:xfrm>
          <a:prstGeom prst="line">
            <a:avLst/>
          </a:prstGeom>
          <a:ln cap="flat" w="38100">
            <a:solidFill>
              <a:srgbClr val="82756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4333364" y="0"/>
            <a:ext cx="5388429" cy="4114800"/>
          </a:xfrm>
          <a:custGeom>
            <a:avLst/>
            <a:gdLst/>
            <a:ahLst/>
            <a:cxnLst/>
            <a:rect r="r" b="b" t="t" l="l"/>
            <a:pathLst>
              <a:path h="4114800" w="5388429">
                <a:moveTo>
                  <a:pt x="0" y="0"/>
                </a:moveTo>
                <a:lnTo>
                  <a:pt x="5388428" y="0"/>
                </a:lnTo>
                <a:lnTo>
                  <a:pt x="53884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0">
            <a:off x="-1433792" y="6172200"/>
            <a:ext cx="5388429" cy="4114800"/>
          </a:xfrm>
          <a:custGeom>
            <a:avLst/>
            <a:gdLst/>
            <a:ahLst/>
            <a:cxnLst/>
            <a:rect r="r" b="b" t="t" l="l"/>
            <a:pathLst>
              <a:path h="4114800" w="5388429">
                <a:moveTo>
                  <a:pt x="0" y="4114800"/>
                </a:moveTo>
                <a:lnTo>
                  <a:pt x="5388428" y="4114800"/>
                </a:lnTo>
                <a:lnTo>
                  <a:pt x="5388428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448739" y="3010013"/>
            <a:ext cx="12808980" cy="31621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21"/>
              </a:lnSpc>
            </a:pPr>
            <a:r>
              <a:rPr lang="en-US" sz="7062">
                <a:solidFill>
                  <a:srgbClr val="695C4A"/>
                </a:solidFill>
                <a:latin typeface="Brasika"/>
                <a:ea typeface="Brasika"/>
                <a:cs typeface="Brasika"/>
                <a:sym typeface="Brasika"/>
              </a:rPr>
              <a:t>Radiatsion maydonlarning tarqalishi. </a:t>
            </a:r>
          </a:p>
          <a:p>
            <a:pPr algn="ctr">
              <a:lnSpc>
                <a:spcPts val="8121"/>
              </a:lnSpc>
            </a:pPr>
            <a:r>
              <a:rPr lang="en-US" sz="7062">
                <a:solidFill>
                  <a:srgbClr val="695C4A"/>
                </a:solidFill>
                <a:latin typeface="Brasika"/>
                <a:ea typeface="Brasika"/>
                <a:cs typeface="Brasika"/>
                <a:sym typeface="Brasika"/>
              </a:rPr>
              <a:t> Integral dozani hisoblash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55557" y="981075"/>
            <a:ext cx="5570576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940"/>
              </a:lnSpc>
              <a:spcBef>
                <a:spcPct val="0"/>
              </a:spcBef>
            </a:pPr>
            <a:r>
              <a:rPr lang="en-US" sz="2100" spc="882">
                <a:solidFill>
                  <a:srgbClr val="827564"/>
                </a:solidFill>
                <a:latin typeface="Open Sauce"/>
                <a:ea typeface="Open Sauce"/>
                <a:cs typeface="Open Sauce"/>
                <a:sym typeface="Open Sauce"/>
              </a:rPr>
              <a:t>DEKABR, 2025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724083" y="8035875"/>
            <a:ext cx="5919359" cy="10824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89"/>
              </a:lnSpc>
              <a:spcBef>
                <a:spcPct val="0"/>
              </a:spcBef>
            </a:pPr>
            <a:r>
              <a:rPr lang="en-US" sz="3135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rPr>
              <a:t>Abdullayeva Zuhraoy, Shukurullayeva Sevinch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H="true">
            <a:off x="0" y="9118283"/>
            <a:ext cx="12334424" cy="0"/>
          </a:xfrm>
          <a:prstGeom prst="line">
            <a:avLst/>
          </a:prstGeom>
          <a:ln cap="flat" w="38100">
            <a:solidFill>
              <a:srgbClr val="82756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flipH="true">
            <a:off x="6074299" y="1187768"/>
            <a:ext cx="12213701" cy="0"/>
          </a:xfrm>
          <a:prstGeom prst="line">
            <a:avLst/>
          </a:prstGeom>
          <a:ln cap="flat" w="38100">
            <a:solidFill>
              <a:srgbClr val="82756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>
            <a:off x="1260422" y="5588875"/>
            <a:ext cx="0" cy="4698125"/>
          </a:xfrm>
          <a:prstGeom prst="line">
            <a:avLst/>
          </a:prstGeom>
          <a:ln cap="flat" w="38100">
            <a:solidFill>
              <a:srgbClr val="82756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>
            <a:off x="17027578" y="0"/>
            <a:ext cx="0" cy="4698125"/>
          </a:xfrm>
          <a:prstGeom prst="line">
            <a:avLst/>
          </a:prstGeom>
          <a:ln cap="flat" w="38100">
            <a:solidFill>
              <a:srgbClr val="82756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4333364" y="0"/>
            <a:ext cx="5388429" cy="4114800"/>
          </a:xfrm>
          <a:custGeom>
            <a:avLst/>
            <a:gdLst/>
            <a:ahLst/>
            <a:cxnLst/>
            <a:rect r="r" b="b" t="t" l="l"/>
            <a:pathLst>
              <a:path h="4114800" w="5388429">
                <a:moveTo>
                  <a:pt x="0" y="0"/>
                </a:moveTo>
                <a:lnTo>
                  <a:pt x="5388428" y="0"/>
                </a:lnTo>
                <a:lnTo>
                  <a:pt x="53884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0">
            <a:off x="-1433792" y="6172200"/>
            <a:ext cx="5388429" cy="4114800"/>
          </a:xfrm>
          <a:custGeom>
            <a:avLst/>
            <a:gdLst/>
            <a:ahLst/>
            <a:cxnLst/>
            <a:rect r="r" b="b" t="t" l="l"/>
            <a:pathLst>
              <a:path h="4114800" w="5388429">
                <a:moveTo>
                  <a:pt x="0" y="4114800"/>
                </a:moveTo>
                <a:lnTo>
                  <a:pt x="5388428" y="4114800"/>
                </a:lnTo>
                <a:lnTo>
                  <a:pt x="5388428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61767" y="2743188"/>
            <a:ext cx="15364466" cy="3852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637"/>
              </a:lnSpc>
            </a:pPr>
            <a:r>
              <a:rPr lang="en-US" sz="12728">
                <a:solidFill>
                  <a:srgbClr val="695C4A"/>
                </a:solidFill>
                <a:latin typeface="Brasika"/>
                <a:ea typeface="Brasika"/>
                <a:cs typeface="Brasika"/>
                <a:sym typeface="Brasika"/>
              </a:rPr>
              <a:t>E’tiboringiz uchun raxmat.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981075"/>
            <a:ext cx="5570576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spc="882">
                <a:solidFill>
                  <a:srgbClr val="827564"/>
                </a:solidFill>
                <a:latin typeface="Open Sauce"/>
                <a:ea typeface="Open Sauce"/>
                <a:cs typeface="Open Sauce"/>
                <a:sym typeface="Open Sauce"/>
              </a:rPr>
              <a:t>DEKABR 2025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393562" y="7715446"/>
            <a:ext cx="7432670" cy="462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904"/>
              </a:lnSpc>
              <a:spcBef>
                <a:spcPct val="0"/>
              </a:spcBef>
            </a:pPr>
            <a:r>
              <a:rPr lang="en-US" sz="1360" spc="571">
                <a:solidFill>
                  <a:srgbClr val="827564"/>
                </a:solidFill>
                <a:latin typeface="Open Sauce"/>
                <a:ea typeface="Open Sauce"/>
                <a:cs typeface="Open Sauce"/>
                <a:sym typeface="Open Sauce"/>
              </a:rPr>
              <a:t>TAYYORLADI:ABDULLAYEVA ZUHRAOY, SHUKURULLAYEVA SEVINCH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659323" y="9552818"/>
            <a:ext cx="8381617" cy="296750"/>
            <a:chOff x="0" y="0"/>
            <a:chExt cx="2207504" cy="781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07504" cy="78156"/>
            </a:xfrm>
            <a:custGeom>
              <a:avLst/>
              <a:gdLst/>
              <a:ahLst/>
              <a:cxnLst/>
              <a:rect r="r" b="b" t="t" l="l"/>
              <a:pathLst>
                <a:path h="78156" w="2207504">
                  <a:moveTo>
                    <a:pt x="1103752" y="0"/>
                  </a:moveTo>
                  <a:cubicBezTo>
                    <a:pt x="494167" y="0"/>
                    <a:pt x="0" y="17496"/>
                    <a:pt x="0" y="39078"/>
                  </a:cubicBezTo>
                  <a:cubicBezTo>
                    <a:pt x="0" y="60661"/>
                    <a:pt x="494167" y="78156"/>
                    <a:pt x="1103752" y="78156"/>
                  </a:cubicBezTo>
                  <a:cubicBezTo>
                    <a:pt x="1713337" y="78156"/>
                    <a:pt x="2207504" y="60661"/>
                    <a:pt x="2207504" y="39078"/>
                  </a:cubicBezTo>
                  <a:cubicBezTo>
                    <a:pt x="2207504" y="17496"/>
                    <a:pt x="1713337" y="0"/>
                    <a:pt x="1103752" y="0"/>
                  </a:cubicBezTo>
                  <a:close/>
                </a:path>
              </a:pathLst>
            </a:custGeom>
            <a:solidFill>
              <a:srgbClr val="695C4A">
                <a:alpha val="27843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206954" y="-40298"/>
              <a:ext cx="1793597" cy="1111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0" y="0"/>
            <a:ext cx="18622854" cy="10287000"/>
          </a:xfrm>
          <a:custGeom>
            <a:avLst/>
            <a:gdLst/>
            <a:ahLst/>
            <a:cxnLst/>
            <a:rect r="r" b="b" t="t" l="l"/>
            <a:pathLst>
              <a:path h="10287000" w="18622854">
                <a:moveTo>
                  <a:pt x="0" y="0"/>
                </a:moveTo>
                <a:lnTo>
                  <a:pt x="18622854" y="0"/>
                </a:lnTo>
                <a:lnTo>
                  <a:pt x="1862285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4" t="0" r="-164" b="-2122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15361" y="1194362"/>
            <a:ext cx="16153300" cy="8616382"/>
          </a:xfrm>
          <a:custGeom>
            <a:avLst/>
            <a:gdLst/>
            <a:ahLst/>
            <a:cxnLst/>
            <a:rect r="r" b="b" t="t" l="l"/>
            <a:pathLst>
              <a:path h="8616382" w="16153300">
                <a:moveTo>
                  <a:pt x="0" y="0"/>
                </a:moveTo>
                <a:lnTo>
                  <a:pt x="16153300" y="0"/>
                </a:lnTo>
                <a:lnTo>
                  <a:pt x="16153300" y="8616382"/>
                </a:lnTo>
                <a:lnTo>
                  <a:pt x="0" y="86163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01" r="0" b="-701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15361" y="17521"/>
            <a:ext cx="24637122" cy="946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8315"/>
              </a:lnSpc>
            </a:pPr>
            <a:r>
              <a:rPr lang="en-US" b="true" sz="4199">
                <a:solidFill>
                  <a:srgbClr val="827564"/>
                </a:solidFill>
                <a:latin typeface="Livvic Bold"/>
                <a:ea typeface="Livvic Bold"/>
                <a:cs typeface="Livvic Bold"/>
                <a:sym typeface="Livvic Bold"/>
              </a:rPr>
              <a:t>Ekspnensial so‘nish qonuni.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17363" y="1365962"/>
            <a:ext cx="17053274" cy="8104172"/>
          </a:xfrm>
          <a:custGeom>
            <a:avLst/>
            <a:gdLst/>
            <a:ahLst/>
            <a:cxnLst/>
            <a:rect r="r" b="b" t="t" l="l"/>
            <a:pathLst>
              <a:path h="8104172" w="17053274">
                <a:moveTo>
                  <a:pt x="0" y="0"/>
                </a:moveTo>
                <a:lnTo>
                  <a:pt x="17053274" y="0"/>
                </a:lnTo>
                <a:lnTo>
                  <a:pt x="17053274" y="8104172"/>
                </a:lnTo>
                <a:lnTo>
                  <a:pt x="0" y="81041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863" r="0" b="-1821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15361" y="17521"/>
            <a:ext cx="24637122" cy="946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8315"/>
              </a:lnSpc>
            </a:pPr>
            <a:r>
              <a:rPr lang="en-US" b="true" sz="4199">
                <a:solidFill>
                  <a:srgbClr val="827564"/>
                </a:solidFill>
                <a:latin typeface="Livvic Bold"/>
                <a:ea typeface="Livvic Bold"/>
                <a:cs typeface="Livvic Bold"/>
                <a:sym typeface="Livvic Bold"/>
              </a:rPr>
              <a:t>Radiatsiyaning moddalarda tarqalishi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560453" cy="10484901"/>
          </a:xfrm>
          <a:custGeom>
            <a:avLst/>
            <a:gdLst/>
            <a:ahLst/>
            <a:cxnLst/>
            <a:rect r="r" b="b" t="t" l="l"/>
            <a:pathLst>
              <a:path h="10484901" w="10560453">
                <a:moveTo>
                  <a:pt x="0" y="0"/>
                </a:moveTo>
                <a:lnTo>
                  <a:pt x="10560453" y="0"/>
                </a:lnTo>
                <a:lnTo>
                  <a:pt x="10560453" y="10484901"/>
                </a:lnTo>
                <a:lnTo>
                  <a:pt x="0" y="104849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560453" y="36571"/>
            <a:ext cx="7727547" cy="19165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956"/>
              </a:lnSpc>
            </a:pPr>
            <a:r>
              <a:rPr lang="en-US" b="true" sz="4018">
                <a:solidFill>
                  <a:srgbClr val="827564"/>
                </a:solidFill>
                <a:latin typeface="Livvic Bold"/>
                <a:ea typeface="Livvic Bold"/>
                <a:cs typeface="Livvic Bold"/>
                <a:sym typeface="Livvic Bold"/>
              </a:rPr>
              <a:t>Radiatsiya manabalardan tarqalish misollari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820527" y="2756617"/>
            <a:ext cx="7076768" cy="6693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24"/>
              </a:lnSpc>
            </a:pPr>
            <a:r>
              <a:rPr lang="en-US" sz="3396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1.Tibbiy manbalar (RTG, CT, rentgen)</a:t>
            </a:r>
          </a:p>
          <a:p>
            <a:pPr algn="l">
              <a:lnSpc>
                <a:spcPts val="6724"/>
              </a:lnSpc>
            </a:pPr>
            <a:r>
              <a:rPr lang="en-US" sz="3396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2.Sanoat manbalari (radiografiya, o‘lchash asboblari)</a:t>
            </a:r>
          </a:p>
          <a:p>
            <a:pPr algn="l">
              <a:lnSpc>
                <a:spcPts val="6724"/>
              </a:lnSpc>
            </a:pPr>
            <a:r>
              <a:rPr lang="en-US" sz="3396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3.Yadro reaktori manbalari</a:t>
            </a:r>
          </a:p>
          <a:p>
            <a:pPr algn="l">
              <a:lnSpc>
                <a:spcPts val="6724"/>
              </a:lnSpc>
            </a:pPr>
            <a:r>
              <a:rPr lang="en-US" sz="3396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4.Chiqindilardan tarqalish</a:t>
            </a:r>
          </a:p>
          <a:p>
            <a:pPr algn="l">
              <a:lnSpc>
                <a:spcPts val="6724"/>
              </a:lnSpc>
            </a:pPr>
            <a:r>
              <a:rPr lang="en-US" sz="3396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5.Atrof-muhitdagi tarqalish (havo, suv, tuproq)[1]</a:t>
            </a:r>
          </a:p>
          <a:p>
            <a:pPr algn="l" marL="0" indent="0" lvl="0">
              <a:lnSpc>
                <a:spcPts val="6724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H="true">
            <a:off x="0" y="1187768"/>
            <a:ext cx="11688724" cy="0"/>
          </a:xfrm>
          <a:prstGeom prst="line">
            <a:avLst/>
          </a:prstGeom>
          <a:ln cap="flat" w="38100">
            <a:solidFill>
              <a:srgbClr val="82756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578794" y="1988316"/>
            <a:ext cx="9508189" cy="6406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744"/>
              </a:lnSpc>
            </a:pPr>
            <a:r>
              <a:rPr lang="en-US" sz="2901" b="true">
                <a:solidFill>
                  <a:srgbClr val="827564"/>
                </a:solidFill>
                <a:latin typeface="Livvic Bold"/>
                <a:ea typeface="Livvic Bold"/>
                <a:cs typeface="Livvic Bold"/>
                <a:sym typeface="Livvic Bold"/>
              </a:rPr>
              <a:t>Integral doza</a:t>
            </a:r>
            <a:r>
              <a:rPr lang="en-US" sz="2901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 – bu tanada so‘rilgan umumiy energiya miqdori. U faqat so‘rilgan doza qiymatlari bilan emas, balki ta’sirlangan to‘qimaning umumiy massasi bilan ham belgilanadi. Integral dozaning odatiy o‘lchov birligi gram-rad. Ushbu birlikdan foydalanishning asosiy g‘oyasi shundaki, agar biz tanadagi har bir gramm to‘qima uchun so‘rilgan dozalarni (radlarni) qo‘shsak, umumiy so‘rilgan energiyaning ko‘rsatkichini olishimiz mumkin.[2]</a:t>
            </a:r>
          </a:p>
          <a:p>
            <a:pPr algn="just" marL="0" indent="0" lvl="0">
              <a:lnSpc>
                <a:spcPts val="5744"/>
              </a:lnSpc>
            </a:pPr>
          </a:p>
        </p:txBody>
      </p:sp>
      <p:sp>
        <p:nvSpPr>
          <p:cNvPr name="AutoShape 4" id="4"/>
          <p:cNvSpPr/>
          <p:nvPr/>
        </p:nvSpPr>
        <p:spPr>
          <a:xfrm flipH="true" flipV="true">
            <a:off x="1307904" y="0"/>
            <a:ext cx="0" cy="2197866"/>
          </a:xfrm>
          <a:prstGeom prst="line">
            <a:avLst/>
          </a:prstGeom>
          <a:ln cap="flat" w="38100">
            <a:solidFill>
              <a:srgbClr val="82756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1036944" y="916808"/>
            <a:ext cx="541920" cy="541920"/>
          </a:xfrm>
          <a:custGeom>
            <a:avLst/>
            <a:gdLst/>
            <a:ahLst/>
            <a:cxnLst/>
            <a:rect r="r" b="b" t="t" l="l"/>
            <a:pathLst>
              <a:path h="541920" w="541920">
                <a:moveTo>
                  <a:pt x="0" y="0"/>
                </a:moveTo>
                <a:lnTo>
                  <a:pt x="541920" y="0"/>
                </a:lnTo>
                <a:lnTo>
                  <a:pt x="541920" y="541919"/>
                </a:lnTo>
                <a:lnTo>
                  <a:pt x="0" y="5419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359436" y="121836"/>
            <a:ext cx="7727547" cy="906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956"/>
              </a:lnSpc>
            </a:pPr>
            <a:r>
              <a:rPr lang="en-US" b="true" sz="4018">
                <a:solidFill>
                  <a:srgbClr val="827564"/>
                </a:solidFill>
                <a:latin typeface="Livvic Bold"/>
                <a:ea typeface="Livvic Bold"/>
                <a:cs typeface="Livvic Bold"/>
                <a:sym typeface="Livvic Bold"/>
              </a:rPr>
              <a:t>Integral Doza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884288" y="2367938"/>
            <a:ext cx="6977705" cy="53225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31"/>
              </a:lnSpc>
            </a:pPr>
            <a:r>
              <a:rPr lang="en-US" sz="3096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Integral doza energiya miqdori bo‘lganligi sababli, SI tizimida ishlatiladigan birlik – joule hisoblanadi. Ikkala birlik orasidagi munosabat quyidagicha:</a:t>
            </a:r>
          </a:p>
          <a:p>
            <a:pPr algn="ctr">
              <a:lnSpc>
                <a:spcPts val="6131"/>
              </a:lnSpc>
            </a:pPr>
            <a:r>
              <a:rPr lang="en-US" sz="3096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1 J = 1000 gram-rad</a:t>
            </a:r>
          </a:p>
          <a:p>
            <a:pPr algn="ctr" marL="0" indent="0" lvl="0">
              <a:lnSpc>
                <a:spcPts val="6131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60976" y="3952487"/>
            <a:ext cx="6286761" cy="5133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06"/>
              </a:lnSpc>
            </a:pPr>
            <a:r>
              <a:rPr lang="en-US" sz="2982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I — integral doza</a:t>
            </a:r>
          </a:p>
          <a:p>
            <a:pPr algn="l">
              <a:lnSpc>
                <a:spcPts val="5906"/>
              </a:lnSpc>
            </a:pPr>
            <a:r>
              <a:rPr lang="en-US" sz="2982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Dᵢ — har bir voxelga tushgan doza</a:t>
            </a:r>
          </a:p>
          <a:p>
            <a:pPr algn="l">
              <a:lnSpc>
                <a:spcPts val="5906"/>
              </a:lnSpc>
            </a:pPr>
            <a:r>
              <a:rPr lang="en-US" sz="2982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ρᵢ — voxel zichligi</a:t>
            </a:r>
          </a:p>
          <a:p>
            <a:pPr algn="l">
              <a:lnSpc>
                <a:spcPts val="5906"/>
              </a:lnSpc>
            </a:pPr>
            <a:r>
              <a:rPr lang="en-US" sz="2982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vᵢ — voxel hajmi</a:t>
            </a:r>
          </a:p>
          <a:p>
            <a:pPr algn="l">
              <a:lnSpc>
                <a:spcPts val="5906"/>
              </a:lnSpc>
            </a:pPr>
            <a:r>
              <a:rPr lang="en-US" sz="2982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Σ — barcha voxel elementlar bo‘yicha yig‘indi[3]</a:t>
            </a:r>
          </a:p>
          <a:p>
            <a:pPr algn="l" marL="0" indent="0" lvl="0">
              <a:lnSpc>
                <a:spcPts val="5906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4330170" y="120010"/>
            <a:ext cx="9823337" cy="908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919"/>
              </a:lnSpc>
            </a:pPr>
            <a:r>
              <a:rPr lang="en-US" b="true" sz="3999" spc="619">
                <a:solidFill>
                  <a:srgbClr val="695C4A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INTEGRAL DOZA FORMULASI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68943" y="1134952"/>
            <a:ext cx="4999203" cy="3375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95"/>
              </a:lnSpc>
            </a:pPr>
            <a:r>
              <a:rPr lang="en-US" sz="5199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I = Σ Dᵢ * ρᵢ * vᵢ</a:t>
            </a:r>
          </a:p>
          <a:p>
            <a:pPr algn="ctr">
              <a:lnSpc>
                <a:spcPts val="5543"/>
              </a:lnSpc>
            </a:pPr>
            <a:r>
              <a:rPr lang="en-US" sz="2799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Agar tanani kichik elementlarga bo‘lsak (voxellar)</a:t>
            </a:r>
          </a:p>
          <a:p>
            <a:pPr algn="ctr" marL="0" indent="0" lvl="0">
              <a:lnSpc>
                <a:spcPts val="5543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8363628" y="1603047"/>
            <a:ext cx="4999203" cy="1847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33"/>
              </a:lnSpc>
            </a:pPr>
            <a:r>
              <a:rPr lang="en-US" sz="3299" b="true">
                <a:solidFill>
                  <a:srgbClr val="827564"/>
                </a:solidFill>
                <a:latin typeface="Livvic Bold"/>
                <a:ea typeface="Livvic Bold"/>
                <a:cs typeface="Livvic Bold"/>
                <a:sym typeface="Livvic Bold"/>
              </a:rPr>
              <a:t>Integral doza = D̄ × V</a:t>
            </a:r>
          </a:p>
          <a:p>
            <a:pPr algn="ctr">
              <a:lnSpc>
                <a:spcPts val="4158"/>
              </a:lnSpc>
            </a:pPr>
          </a:p>
          <a:p>
            <a:pPr algn="ctr" marL="0" indent="0" lvl="0">
              <a:lnSpc>
                <a:spcPts val="4158"/>
              </a:lnSpc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4593246" y="-691878"/>
            <a:ext cx="5665013" cy="6017669"/>
          </a:xfrm>
          <a:custGeom>
            <a:avLst/>
            <a:gdLst/>
            <a:ahLst/>
            <a:cxnLst/>
            <a:rect r="r" b="b" t="t" l="l"/>
            <a:pathLst>
              <a:path h="6017669" w="5665013">
                <a:moveTo>
                  <a:pt x="0" y="0"/>
                </a:moveTo>
                <a:lnTo>
                  <a:pt x="5665013" y="0"/>
                </a:lnTo>
                <a:lnTo>
                  <a:pt x="5665013" y="6017669"/>
                </a:lnTo>
                <a:lnTo>
                  <a:pt x="0" y="60176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144883" y="1028700"/>
            <a:ext cx="1114417" cy="1114417"/>
          </a:xfrm>
          <a:custGeom>
            <a:avLst/>
            <a:gdLst/>
            <a:ahLst/>
            <a:cxnLst/>
            <a:rect r="r" b="b" t="t" l="l"/>
            <a:pathLst>
              <a:path h="1114417" w="1114417">
                <a:moveTo>
                  <a:pt x="0" y="0"/>
                </a:moveTo>
                <a:lnTo>
                  <a:pt x="1114417" y="0"/>
                </a:lnTo>
                <a:lnTo>
                  <a:pt x="1114417" y="1114417"/>
                </a:lnTo>
                <a:lnTo>
                  <a:pt x="0" y="11144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889940" y="169547"/>
            <a:ext cx="1114417" cy="1114417"/>
          </a:xfrm>
          <a:custGeom>
            <a:avLst/>
            <a:gdLst/>
            <a:ahLst/>
            <a:cxnLst/>
            <a:rect r="r" b="b" t="t" l="l"/>
            <a:pathLst>
              <a:path h="1114417" w="1114417">
                <a:moveTo>
                  <a:pt x="0" y="0"/>
                </a:moveTo>
                <a:lnTo>
                  <a:pt x="1114417" y="0"/>
                </a:lnTo>
                <a:lnTo>
                  <a:pt x="1114417" y="1114416"/>
                </a:lnTo>
                <a:lnTo>
                  <a:pt x="0" y="11144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866279" y="1963413"/>
            <a:ext cx="557208" cy="557208"/>
          </a:xfrm>
          <a:custGeom>
            <a:avLst/>
            <a:gdLst/>
            <a:ahLst/>
            <a:cxnLst/>
            <a:rect r="r" b="b" t="t" l="l"/>
            <a:pathLst>
              <a:path h="557208" w="557208">
                <a:moveTo>
                  <a:pt x="0" y="0"/>
                </a:moveTo>
                <a:lnTo>
                  <a:pt x="557208" y="0"/>
                </a:lnTo>
                <a:lnTo>
                  <a:pt x="557208" y="557208"/>
                </a:lnTo>
                <a:lnTo>
                  <a:pt x="0" y="5572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8363628" y="2952306"/>
            <a:ext cx="7461957" cy="36813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966"/>
              </a:lnSpc>
            </a:pPr>
            <a:r>
              <a:rPr lang="en-US" sz="3013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Doza: Gy (Gray) (SI)</a:t>
            </a:r>
          </a:p>
          <a:p>
            <a:pPr algn="just">
              <a:lnSpc>
                <a:spcPts val="5966"/>
              </a:lnSpc>
            </a:pPr>
            <a:r>
              <a:rPr lang="en-US" sz="3013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Hajm: liter (L) yoki cm³</a:t>
            </a:r>
          </a:p>
          <a:p>
            <a:pPr algn="just">
              <a:lnSpc>
                <a:spcPts val="5966"/>
              </a:lnSpc>
            </a:pPr>
            <a:r>
              <a:rPr lang="en-US" sz="3013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 Shuning uchun integrall doz odatda Gy·L yoki Joule (J) bilan ifodalanadi.[4]</a:t>
            </a:r>
          </a:p>
          <a:p>
            <a:pPr algn="just" marL="0" indent="0" lvl="0">
              <a:lnSpc>
                <a:spcPts val="5966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8404322" y="6060786"/>
            <a:ext cx="8297769" cy="3028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949"/>
              </a:lnSpc>
            </a:pPr>
            <a:r>
              <a:rPr lang="en-US" sz="2499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Integral dozaning komponentlari quyidagilardan iborat:</a:t>
            </a:r>
          </a:p>
          <a:p>
            <a:pPr algn="just" marL="539748" indent="-269874" lvl="1">
              <a:lnSpc>
                <a:spcPts val="4949"/>
              </a:lnSpc>
              <a:buFont typeface="Arial"/>
              <a:buChar char="•"/>
            </a:pPr>
            <a:r>
              <a:rPr lang="en-US" sz="2499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Maydondagi doza, shu jumladan elektron tarqalish</a:t>
            </a:r>
          </a:p>
          <a:p>
            <a:pPr algn="just" marL="539748" indent="-269874" lvl="1">
              <a:lnSpc>
                <a:spcPts val="4949"/>
              </a:lnSpc>
              <a:buFont typeface="Arial"/>
              <a:buChar char="•"/>
            </a:pPr>
            <a:r>
              <a:rPr lang="en-US" sz="2499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Maydon tashqarisidagi oqim doza</a:t>
            </a:r>
          </a:p>
          <a:p>
            <a:pPr algn="just" marL="539748" indent="-269874" lvl="1">
              <a:lnSpc>
                <a:spcPts val="4949"/>
              </a:lnSpc>
              <a:buFont typeface="Arial"/>
              <a:buChar char="•"/>
            </a:pPr>
            <a:r>
              <a:rPr lang="en-US" sz="2499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Neytron tarqalish[4]</a:t>
            </a:r>
          </a:p>
          <a:p>
            <a:pPr algn="just" marL="0" indent="0" lvl="0">
              <a:lnSpc>
                <a:spcPts val="4949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054420" y="5588817"/>
            <a:ext cx="5665013" cy="6017669"/>
          </a:xfrm>
          <a:custGeom>
            <a:avLst/>
            <a:gdLst/>
            <a:ahLst/>
            <a:cxnLst/>
            <a:rect r="r" b="b" t="t" l="l"/>
            <a:pathLst>
              <a:path h="6017669" w="5665013">
                <a:moveTo>
                  <a:pt x="0" y="0"/>
                </a:moveTo>
                <a:lnTo>
                  <a:pt x="5665013" y="0"/>
                </a:lnTo>
                <a:lnTo>
                  <a:pt x="5665013" y="6017670"/>
                </a:lnTo>
                <a:lnTo>
                  <a:pt x="0" y="60176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893365"/>
            <a:ext cx="9343928" cy="5364935"/>
          </a:xfrm>
          <a:custGeom>
            <a:avLst/>
            <a:gdLst/>
            <a:ahLst/>
            <a:cxnLst/>
            <a:rect r="r" b="b" t="t" l="l"/>
            <a:pathLst>
              <a:path h="5364935" w="9343928">
                <a:moveTo>
                  <a:pt x="0" y="0"/>
                </a:moveTo>
                <a:lnTo>
                  <a:pt x="9343928" y="0"/>
                </a:lnTo>
                <a:lnTo>
                  <a:pt x="9343928" y="5364935"/>
                </a:lnTo>
                <a:lnTo>
                  <a:pt x="0" y="53649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24522" y="723900"/>
            <a:ext cx="17438956" cy="28571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848"/>
              </a:lnSpc>
            </a:pPr>
            <a:r>
              <a:rPr lang="en-US" sz="3963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Integral doza maydonlar yo’nalish soniga  bog‘liq emas. Siz necha yo‘nalishdan radiatsiya bersangiz ham, bemorga berilgan umumiy energiya (integral doza) deyarli o‘zgarmaydi.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552880" y="3183292"/>
            <a:ext cx="8208637" cy="71037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93333" indent="-346667" lvl="1">
              <a:lnSpc>
                <a:spcPts val="6358"/>
              </a:lnSpc>
              <a:buFont typeface="Arial"/>
              <a:buChar char="•"/>
            </a:pPr>
            <a:r>
              <a:rPr lang="en-US" sz="3211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ikkita qarama-qarshi maydon orqali nurlash. Masalan, old va orqa tomondan bir xil yo‘nalish bilan nurlash.</a:t>
            </a:r>
          </a:p>
          <a:p>
            <a:pPr algn="just" marL="693333" indent="-346667" lvl="1">
              <a:lnSpc>
                <a:spcPts val="6358"/>
              </a:lnSpc>
              <a:buFont typeface="Arial"/>
              <a:buChar char="•"/>
            </a:pPr>
            <a:r>
              <a:rPr lang="en-US" sz="3211">
                <a:solidFill>
                  <a:srgbClr val="827564"/>
                </a:solidFill>
                <a:latin typeface="Livvic"/>
                <a:ea typeface="Livvic"/>
                <a:cs typeface="Livvic"/>
                <a:sym typeface="Livvic"/>
              </a:rPr>
              <a:t> To‘rt yo‘nalishli nurlash texnikasi (old, orqa, chap va o‘ng tomondan). Bu usul asosan o’smani yaxshiroq qamrab olish va atrofdagi sog‘lom to‘qimalarni himoya qilish uchun ishlatiladi[5]</a:t>
            </a:r>
          </a:p>
          <a:p>
            <a:pPr algn="just">
              <a:lnSpc>
                <a:spcPts val="6358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4432259" y="-194315"/>
            <a:ext cx="9823337" cy="908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919"/>
              </a:lnSpc>
            </a:pPr>
            <a:r>
              <a:rPr lang="en-US" b="true" sz="3999" spc="619">
                <a:solidFill>
                  <a:srgbClr val="695C4A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INTEGRAL DOZA MAYDONLAR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314710"/>
            <a:ext cx="16230600" cy="6351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887"/>
              </a:lnSpc>
            </a:pPr>
            <a:r>
              <a:rPr lang="en-US" sz="2468" b="true">
                <a:solidFill>
                  <a:srgbClr val="827564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1.</a:t>
            </a:r>
            <a:r>
              <a:rPr lang="en-US" sz="2468">
                <a:solidFill>
                  <a:srgbClr val="827564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https://commons.wikimedia.org/wiki/File%3AInverse_square_law.svg?utm_</a:t>
            </a:r>
          </a:p>
          <a:p>
            <a:pPr algn="just">
              <a:lnSpc>
                <a:spcPts val="5085"/>
              </a:lnSpc>
            </a:pPr>
            <a:r>
              <a:rPr lang="en-US" sz="2568" b="true">
                <a:solidFill>
                  <a:srgbClr val="827564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2</a:t>
            </a:r>
            <a:r>
              <a:rPr lang="en-US" sz="2568">
                <a:solidFill>
                  <a:srgbClr val="827564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.</a:t>
            </a:r>
            <a:r>
              <a:rPr lang="en-US" sz="2568" u="sng">
                <a:solidFill>
                  <a:srgbClr val="827564"/>
                </a:solidFill>
                <a:latin typeface="Times New Roman MT"/>
                <a:ea typeface="Times New Roman MT"/>
                <a:cs typeface="Times New Roman MT"/>
                <a:sym typeface="Times New Roman MT"/>
                <a:hlinkClick r:id="rId2" tooltip="https://repository.uob.edu.ly/bitstream/handle/123456789/252/Dose%20Estimation%20From%20X-ray%20Exposures%20During%20ConventionalDiagnosticMedical%20Procedures%20for%20Paediatric%20and%20Adult%20Patients%20In%20Some%20Libyan%20Hospitals.pdf?isAllowed=y&amp;sequence=1&amp;utm_source=chatgpt.com"/>
              </a:rPr>
              <a:t>https://repository.uob.edu.ly/bitstream/handle/123456789/252/Dose%20Estimation%20From%20X-ray%20Exposures%20During%20ConventionalDiagnosticMedical%20Procedures%20for%20Paediatric%20and%20Adult%20Patients%20In%20Some%20Libyan%20Hospitals.pdf?isAllowed=y&amp;sequence=1&amp;utm_</a:t>
            </a:r>
          </a:p>
          <a:p>
            <a:pPr algn="just">
              <a:lnSpc>
                <a:spcPts val="5085"/>
              </a:lnSpc>
            </a:pPr>
            <a:r>
              <a:rPr lang="en-US" b="true" sz="2568" u="sng">
                <a:solidFill>
                  <a:srgbClr val="827564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3</a:t>
            </a:r>
            <a:r>
              <a:rPr lang="en-US" sz="2568">
                <a:solidFill>
                  <a:srgbClr val="827564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.https://www.sciencedirect.com/science/article/abs/pii/S0969806X24002287?utm_</a:t>
            </a:r>
          </a:p>
          <a:p>
            <a:pPr algn="just">
              <a:lnSpc>
                <a:spcPts val="5085"/>
              </a:lnSpc>
            </a:pPr>
            <a:r>
              <a:rPr lang="en-US" sz="2568" b="true">
                <a:solidFill>
                  <a:srgbClr val="827564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4</a:t>
            </a:r>
            <a:r>
              <a:rPr lang="en-US" sz="2568">
                <a:solidFill>
                  <a:srgbClr val="827564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.https://sujb.gov.cz/fileadmin/sujb/docs/radiacni-ochrana/Zahranicni_akce/ICRP/12_trending-issues-with-radiation-protection-for-external-beam-radiation-oncology_thomas-r.-mackie.pdf?utm_</a:t>
            </a:r>
          </a:p>
          <a:p>
            <a:pPr algn="just">
              <a:lnSpc>
                <a:spcPts val="5085"/>
              </a:lnSpc>
            </a:pPr>
            <a:r>
              <a:rPr lang="en-US" sz="2568" b="true">
                <a:solidFill>
                  <a:srgbClr val="827564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5</a:t>
            </a:r>
            <a:r>
              <a:rPr lang="en-US" sz="2568">
                <a:solidFill>
                  <a:srgbClr val="827564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.https://sujb.gov.cz/fileadmin/sujb/docs/radiacni-ochrana/Zahranicni_akce/ICRP/12_trending-issues-with-radiation-protection-for-external-beam-radiation-oncology_thomas-r.-mackie.pdf?utm_</a:t>
            </a:r>
          </a:p>
          <a:p>
            <a:pPr algn="just" marL="0" indent="0" lvl="0">
              <a:lnSpc>
                <a:spcPts val="5085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2996206" y="120010"/>
            <a:ext cx="10699573" cy="908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919"/>
              </a:lnSpc>
            </a:pPr>
            <a:r>
              <a:rPr lang="en-US" b="true" sz="3999" spc="619">
                <a:solidFill>
                  <a:srgbClr val="695C4A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FOYDALANILGAN ADABIYOTLAR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DAG7Ge4d6WQ</dc:identifier>
  <dcterms:modified xsi:type="dcterms:W3CDTF">2011-08-01T06:04:30Z</dcterms:modified>
  <cp:revision>1</cp:revision>
  <dc:title>Beige and Brown MInimalist Psychology Thesis Defense Presentation</dc:title>
</cp:coreProperties>
</file>