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0" r:id="rId5"/>
    <p:sldId id="267" r:id="rId6"/>
    <p:sldId id="270" r:id="rId7"/>
    <p:sldId id="268" r:id="rId8"/>
    <p:sldId id="269" r:id="rId9"/>
    <p:sldId id="266" r:id="rId10"/>
    <p:sldId id="261" r:id="rId11"/>
    <p:sldId id="262" r:id="rId12"/>
    <p:sldId id="263" r:id="rId13"/>
    <p:sldId id="272" r:id="rId14"/>
    <p:sldId id="271" r:id="rId15"/>
    <p:sldId id="274" r:id="rId16"/>
    <p:sldId id="273" r:id="rId17"/>
    <p:sldId id="275" r:id="rId18"/>
    <p:sldId id="276" r:id="rId19"/>
    <p:sldId id="277"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AFABF1D-08BA-4603-A026-165DC0F1477F}" type="datetimeFigureOut">
              <a:rPr lang="ru-RU" smtClean="0"/>
              <a:t>01.05.2026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3420269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FABF1D-08BA-4603-A026-165DC0F1477F}" type="datetimeFigureOut">
              <a:rPr lang="ru-RU" smtClean="0"/>
              <a:t>01.05.2026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1992974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FABF1D-08BA-4603-A026-165DC0F1477F}" type="datetimeFigureOut">
              <a:rPr lang="ru-RU" smtClean="0"/>
              <a:t>01.05.2026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1814112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AFABF1D-08BA-4603-A026-165DC0F1477F}" type="datetimeFigureOut">
              <a:rPr lang="ru-RU" smtClean="0"/>
              <a:t>01.05.2026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4123967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AFABF1D-08BA-4603-A026-165DC0F1477F}" type="datetimeFigureOut">
              <a:rPr lang="ru-RU" smtClean="0"/>
              <a:t>01.05.2026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360316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AFABF1D-08BA-4603-A026-165DC0F1477F}" type="datetimeFigureOut">
              <a:rPr lang="ru-RU" smtClean="0"/>
              <a:t>01.05.2026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3694188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AFABF1D-08BA-4603-A026-165DC0F1477F}" type="datetimeFigureOut">
              <a:rPr lang="ru-RU" smtClean="0"/>
              <a:t>01.05.2026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668670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AFABF1D-08BA-4603-A026-165DC0F1477F}" type="datetimeFigureOut">
              <a:rPr lang="ru-RU" smtClean="0"/>
              <a:t>01.05.2026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263545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AFABF1D-08BA-4603-A026-165DC0F1477F}" type="datetimeFigureOut">
              <a:rPr lang="ru-RU" smtClean="0"/>
              <a:t>01.05.2026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291713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AFABF1D-08BA-4603-A026-165DC0F1477F}" type="datetimeFigureOut">
              <a:rPr lang="ru-RU" smtClean="0"/>
              <a:t>01.05.2026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2358695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AFABF1D-08BA-4603-A026-165DC0F1477F}" type="datetimeFigureOut">
              <a:rPr lang="ru-RU" smtClean="0"/>
              <a:t>01.05.2026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74904F-D4E3-477C-A4C5-42CAE4D3BC9F}" type="slidenum">
              <a:rPr lang="ru-RU" smtClean="0"/>
              <a:t>‹#›</a:t>
            </a:fld>
            <a:endParaRPr lang="ru-RU"/>
          </a:p>
        </p:txBody>
      </p:sp>
    </p:spTree>
    <p:extLst>
      <p:ext uri="{BB962C8B-B14F-4D97-AF65-F5344CB8AC3E}">
        <p14:creationId xmlns:p14="http://schemas.microsoft.com/office/powerpoint/2010/main" val="3625606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FABF1D-08BA-4603-A026-165DC0F1477F}" type="datetimeFigureOut">
              <a:rPr lang="ru-RU" smtClean="0"/>
              <a:t>01.05.2026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74904F-D4E3-477C-A4C5-42CAE4D3BC9F}" type="slidenum">
              <a:rPr lang="ru-RU" smtClean="0"/>
              <a:t>‹#›</a:t>
            </a:fld>
            <a:endParaRPr lang="ru-RU"/>
          </a:p>
        </p:txBody>
      </p:sp>
    </p:spTree>
    <p:extLst>
      <p:ext uri="{BB962C8B-B14F-4D97-AF65-F5344CB8AC3E}">
        <p14:creationId xmlns:p14="http://schemas.microsoft.com/office/powerpoint/2010/main" val="3733074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Radiation_length" TargetMode="External"/><Relationship Id="rId2" Type="http://schemas.openxmlformats.org/officeDocument/2006/relationships/hyperlink" Target="https://en.wikipedia.org/wiki/Bremsstrahlung" TargetMode="External"/><Relationship Id="rId1" Type="http://schemas.openxmlformats.org/officeDocument/2006/relationships/slideLayout" Target="../slideLayouts/slideLayout2.xml"/><Relationship Id="rId4" Type="http://schemas.openxmlformats.org/officeDocument/2006/relationships/hyperlink" Target="https://en.wikipedia.org/wiki/Bethe_formul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n.wikipedia.org/wiki/File:Bremsstrahlung.sv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66825" y="957263"/>
            <a:ext cx="9620252" cy="5538787"/>
          </a:xfrm>
        </p:spPr>
        <p:txBody>
          <a:bodyPr>
            <a:noAutofit/>
          </a:bodyPr>
          <a:lstStyle/>
          <a:p>
            <a:r>
              <a:rPr lang="uz-Latn-UZ" sz="4400" dirty="0" smtClean="0">
                <a:latin typeface="Times New Roman" panose="02020603050405020304" pitchFamily="18" charset="0"/>
                <a:cs typeface="Times New Roman" panose="02020603050405020304" pitchFamily="18" charset="0"/>
              </a:rPr>
              <a:t>Elektronlarning radiatsion tormozlanishi.Tormozlanish nurlanishi.Bete-Gaytler formulasi.Radiatsion uzunlik.Kritik </a:t>
            </a:r>
            <a:r>
              <a:rPr lang="uz-Latn-UZ" sz="4400" dirty="0" smtClean="0">
                <a:latin typeface="Times New Roman" panose="02020603050405020304" pitchFamily="18" charset="0"/>
                <a:cs typeface="Times New Roman" panose="02020603050405020304" pitchFamily="18" charset="0"/>
              </a:rPr>
              <a:t>energiya</a:t>
            </a:r>
            <a:br>
              <a:rPr lang="uz-Latn-UZ" sz="4400" dirty="0" smtClean="0">
                <a:latin typeface="Times New Roman" panose="02020603050405020304" pitchFamily="18" charset="0"/>
                <a:cs typeface="Times New Roman" panose="02020603050405020304" pitchFamily="18" charset="0"/>
              </a:rPr>
            </a:br>
            <a:r>
              <a:rPr lang="uz-Latn-UZ" sz="4400" dirty="0">
                <a:latin typeface="Times New Roman" panose="02020603050405020304" pitchFamily="18" charset="0"/>
                <a:cs typeface="Times New Roman" panose="02020603050405020304" pitchFamily="18" charset="0"/>
              </a:rPr>
              <a:t/>
            </a:r>
            <a:br>
              <a:rPr lang="uz-Latn-UZ" sz="4400" dirty="0">
                <a:latin typeface="Times New Roman" panose="02020603050405020304" pitchFamily="18" charset="0"/>
                <a:cs typeface="Times New Roman" panose="02020603050405020304" pitchFamily="18" charset="0"/>
              </a:rPr>
            </a:br>
            <a:r>
              <a:rPr lang="uz-Latn-UZ" sz="4400" dirty="0" smtClean="0">
                <a:latin typeface="Times New Roman" panose="02020603050405020304" pitchFamily="18" charset="0"/>
                <a:cs typeface="Times New Roman" panose="02020603050405020304" pitchFamily="18" charset="0"/>
              </a:rPr>
              <a:t/>
            </a:r>
            <a:br>
              <a:rPr lang="uz-Latn-UZ" sz="4400" dirty="0" smtClean="0">
                <a:latin typeface="Times New Roman" panose="02020603050405020304" pitchFamily="18" charset="0"/>
                <a:cs typeface="Times New Roman" panose="02020603050405020304" pitchFamily="18" charset="0"/>
              </a:rPr>
            </a:br>
            <a:r>
              <a:rPr lang="uz-Latn-UZ" sz="44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Ta</a:t>
            </a:r>
            <a:r>
              <a:rPr lang="uz-Latn-UZ" sz="2800" dirty="0">
                <a:latin typeface="Times New Roman" panose="02020603050405020304" pitchFamily="18" charset="0"/>
                <a:cs typeface="Times New Roman" panose="02020603050405020304" pitchFamily="18" charset="0"/>
              </a:rPr>
              <a:t>y</a:t>
            </a:r>
            <a:r>
              <a:rPr lang="en-US" sz="2800" dirty="0" err="1">
                <a:latin typeface="Times New Roman" panose="02020603050405020304" pitchFamily="18" charset="0"/>
                <a:cs typeface="Times New Roman" panose="02020603050405020304" pitchFamily="18" charset="0"/>
              </a:rPr>
              <a:t>yorladi</a:t>
            </a:r>
            <a:r>
              <a:rPr lang="en-US" sz="2800" dirty="0">
                <a:latin typeface="Times New Roman" panose="02020603050405020304" pitchFamily="18" charset="0"/>
                <a:cs typeface="Times New Roman" panose="02020603050405020304" pitchFamily="18" charset="0"/>
              </a:rPr>
              <a:t>:</a:t>
            </a:r>
            <a:r>
              <a:rPr lang="uz-Latn-UZ" sz="2800" dirty="0">
                <a:latin typeface="Times New Roman" panose="02020603050405020304" pitchFamily="18" charset="0"/>
                <a:cs typeface="Times New Roman" panose="02020603050405020304" pitchFamily="18" charset="0"/>
              </a:rPr>
              <a:t>X.Taniqulova</a:t>
            </a:r>
            <a:br>
              <a:rPr lang="uz-Latn-UZ" sz="2800" dirty="0">
                <a:latin typeface="Times New Roman" panose="02020603050405020304" pitchFamily="18" charset="0"/>
                <a:cs typeface="Times New Roman" panose="02020603050405020304" pitchFamily="18" charset="0"/>
              </a:rPr>
            </a:br>
            <a:r>
              <a:rPr lang="uz-Latn-UZ" sz="2800" dirty="0" smtClean="0">
                <a:latin typeface="Times New Roman" panose="02020603050405020304" pitchFamily="18" charset="0"/>
                <a:cs typeface="Times New Roman" panose="02020603050405020304" pitchFamily="18" charset="0"/>
              </a:rPr>
              <a:t>				Qabul </a:t>
            </a:r>
            <a:r>
              <a:rPr lang="uz-Latn-UZ" sz="2800" dirty="0">
                <a:latin typeface="Times New Roman" panose="02020603050405020304" pitchFamily="18" charset="0"/>
                <a:cs typeface="Times New Roman" panose="02020603050405020304" pitchFamily="18" charset="0"/>
              </a:rPr>
              <a:t>qildi</a:t>
            </a:r>
            <a:r>
              <a:rPr lang="en-US" sz="2800" dirty="0">
                <a:latin typeface="Times New Roman" panose="02020603050405020304" pitchFamily="18" charset="0"/>
                <a:cs typeface="Times New Roman" panose="02020603050405020304" pitchFamily="18" charset="0"/>
              </a:rPr>
              <a:t>:</a:t>
            </a:r>
            <a:r>
              <a:rPr lang="uz-Latn-UZ" sz="2800" dirty="0">
                <a:latin typeface="Times New Roman" panose="02020603050405020304" pitchFamily="18" charset="0"/>
                <a:cs typeface="Times New Roman" panose="02020603050405020304" pitchFamily="18" charset="0"/>
              </a:rPr>
              <a:t>X.</a:t>
            </a:r>
            <a:r>
              <a:rPr lang="en-US" sz="2800" dirty="0" err="1">
                <a:latin typeface="Times New Roman" panose="02020603050405020304" pitchFamily="18" charset="0"/>
                <a:cs typeface="Times New Roman" panose="02020603050405020304" pitchFamily="18" charset="0"/>
              </a:rPr>
              <a:t>Xoshimjonov</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772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800100" y="614362"/>
                <a:ext cx="11196639" cy="5857875"/>
              </a:xfrm>
            </p:spPr>
            <p:txBody>
              <a:bodyPr>
                <a:normAutofit fontScale="90000"/>
              </a:bodyPr>
              <a:lstStyle/>
              <a:p>
                <a:r>
                  <a:rPr lang="uz-Latn-UZ" sz="3600" dirty="0" smtClean="0">
                    <a:latin typeface="Times New Roman" panose="02020603050405020304" pitchFamily="18" charset="0"/>
                    <a:cs typeface="Times New Roman" panose="02020603050405020304" pitchFamily="18" charset="0"/>
                  </a:rPr>
                  <a:t>Og‘ir </a:t>
                </a:r>
                <a:r>
                  <a:rPr lang="uz-Latn-UZ" sz="3600" dirty="0">
                    <a:latin typeface="Times New Roman" panose="02020603050405020304" pitchFamily="18" charset="0"/>
                    <a:cs typeface="Times New Roman" panose="02020603050405020304" pitchFamily="18" charset="0"/>
                  </a:rPr>
                  <a:t>zaryadlangan zarracha uchun formula quyidagicha</a:t>
                </a:r>
                <a:r>
                  <a:rPr lang="uz-Latn-UZ" sz="3600" dirty="0" smtClean="0">
                    <a:latin typeface="Times New Roman" panose="02020603050405020304" pitchFamily="18" charset="0"/>
                    <a:cs typeface="Times New Roman" panose="02020603050405020304" pitchFamily="18" charset="0"/>
                  </a:rPr>
                  <a:t>:</a:t>
                </a:r>
                <a:br>
                  <a:rPr lang="uz-Latn-UZ" sz="3600" dirty="0" smtClean="0">
                    <a:latin typeface="Times New Roman" panose="02020603050405020304" pitchFamily="18" charset="0"/>
                    <a:cs typeface="Times New Roman" panose="02020603050405020304" pitchFamily="18" charset="0"/>
                  </a:rPr>
                </a:br>
                <a:r>
                  <a:rPr lang="uz-Latn-UZ" sz="3600" dirty="0"/>
                  <a:t/>
                </a:r>
                <a:br>
                  <a:rPr lang="uz-Latn-UZ" sz="3600" dirty="0"/>
                </a:br>
                <a:r>
                  <a:rPr lang="uz-Latn-UZ" sz="4800" dirty="0">
                    <a:latin typeface="Times New Roman" panose="02020603050405020304" pitchFamily="18" charset="0"/>
                    <a:cs typeface="Times New Roman" panose="02020603050405020304" pitchFamily="18" charset="0"/>
                  </a:rPr>
                  <a:t>−</a:t>
                </a:r>
                <a:r>
                  <a:rPr lang="uz-Latn-UZ" sz="4800"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uz-Latn-UZ" sz="4800" i="1" smtClean="0">
                            <a:latin typeface="Cambria Math" panose="02040503050406030204" pitchFamily="18" charset="0"/>
                          </a:rPr>
                        </m:ctrlPr>
                      </m:fPr>
                      <m:num>
                        <m:r>
                          <a:rPr lang="uz-Latn-UZ" sz="4800" i="1" smtClean="0">
                            <a:latin typeface="Cambria Math" panose="02040503050406030204" pitchFamily="18" charset="0"/>
                          </a:rPr>
                          <m:t>𝑑</m:t>
                        </m:r>
                        <m:r>
                          <m:rPr>
                            <m:nor/>
                          </m:rPr>
                          <a:rPr lang="uz-Latn-UZ" sz="4800" b="0" i="0" smtClean="0">
                            <a:latin typeface="Times New Roman" panose="02020603050405020304" pitchFamily="18" charset="0"/>
                            <a:cs typeface="Times New Roman" panose="02020603050405020304" pitchFamily="18" charset="0"/>
                          </a:rPr>
                          <m:t>T</m:t>
                        </m:r>
                      </m:num>
                      <m:den>
                        <m:r>
                          <a:rPr lang="uz-Latn-UZ" sz="4800" i="1" smtClean="0">
                            <a:latin typeface="Cambria Math" panose="02040503050406030204" pitchFamily="18" charset="0"/>
                          </a:rPr>
                          <m:t>𝑑𝑥</m:t>
                        </m:r>
                      </m:den>
                    </m:f>
                  </m:oMath>
                </a14:m>
                <a:r>
                  <a:rPr lang="uz-Latn-UZ" sz="4800"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uz-Latn-UZ" i="1">
                            <a:latin typeface="Cambria Math" panose="02040503050406030204" pitchFamily="18" charset="0"/>
                          </a:rPr>
                        </m:ctrlPr>
                      </m:fPr>
                      <m:num>
                        <m:r>
                          <m:rPr>
                            <m:nor/>
                          </m:rPr>
                          <a:rPr lang="uz-Latn-UZ" dirty="0">
                            <a:latin typeface="Times New Roman" panose="02020603050405020304" pitchFamily="18" charset="0"/>
                            <a:cs typeface="Times New Roman" panose="02020603050405020304" pitchFamily="18" charset="0"/>
                          </a:rPr>
                          <m:t>4</m:t>
                        </m:r>
                        <m:r>
                          <m:rPr>
                            <m:nor/>
                          </m:rPr>
                          <a:rPr lang="el-GR" dirty="0">
                            <a:latin typeface="Times New Roman" panose="02020603050405020304" pitchFamily="18" charset="0"/>
                            <a:cs typeface="Times New Roman" panose="02020603050405020304" pitchFamily="18" charset="0"/>
                          </a:rPr>
                          <m:t>π</m:t>
                        </m:r>
                        <m:sSub>
                          <m:sSubPr>
                            <m:ctrlPr>
                              <a:rPr lang="uz-Latn-UZ" sz="4800" i="1">
                                <a:latin typeface="Cambria Math" panose="02040503050406030204" pitchFamily="18" charset="0"/>
                              </a:rPr>
                            </m:ctrlPr>
                          </m:sSubPr>
                          <m:e>
                            <m:r>
                              <a:rPr lang="uz-Latn-UZ" sz="4800" i="1">
                                <a:latin typeface="Cambria Math" panose="02040503050406030204" pitchFamily="18" charset="0"/>
                              </a:rPr>
                              <m:t>𝑛</m:t>
                            </m:r>
                          </m:e>
                          <m:sub>
                            <m:r>
                              <a:rPr lang="uz-Latn-UZ" sz="4800" i="1">
                                <a:latin typeface="Cambria Math" panose="02040503050406030204" pitchFamily="18" charset="0"/>
                              </a:rPr>
                              <m:t>𝑒</m:t>
                            </m:r>
                          </m:sub>
                        </m:sSub>
                        <m:sSup>
                          <m:sSupPr>
                            <m:ctrlPr>
                              <a:rPr lang="uz-Latn-UZ" sz="4800" i="1">
                                <a:latin typeface="Cambria Math" panose="02040503050406030204" pitchFamily="18" charset="0"/>
                              </a:rPr>
                            </m:ctrlPr>
                          </m:sSupPr>
                          <m:e>
                            <m:r>
                              <a:rPr lang="uz-Latn-UZ" sz="4800" i="1">
                                <a:latin typeface="Cambria Math" panose="02040503050406030204" pitchFamily="18" charset="0"/>
                              </a:rPr>
                              <m:t>𝑧</m:t>
                            </m:r>
                          </m:e>
                          <m:sup>
                            <m:r>
                              <a:rPr lang="uz-Latn-UZ" sz="4800" i="1">
                                <a:latin typeface="Cambria Math" panose="02040503050406030204" pitchFamily="18" charset="0"/>
                              </a:rPr>
                              <m:t>2</m:t>
                            </m:r>
                          </m:sup>
                        </m:sSup>
                        <m:sSup>
                          <m:sSupPr>
                            <m:ctrlPr>
                              <a:rPr lang="uz-Latn-UZ" sz="4800" i="1">
                                <a:latin typeface="Cambria Math" panose="02040503050406030204" pitchFamily="18" charset="0"/>
                              </a:rPr>
                            </m:ctrlPr>
                          </m:sSupPr>
                          <m:e>
                            <m:r>
                              <a:rPr lang="uz-Latn-UZ" sz="4800" i="1">
                                <a:latin typeface="Cambria Math" panose="02040503050406030204" pitchFamily="18" charset="0"/>
                              </a:rPr>
                              <m:t>𝑒</m:t>
                            </m:r>
                          </m:e>
                          <m:sup>
                            <m:r>
                              <a:rPr lang="uz-Latn-UZ" sz="4800" i="1">
                                <a:latin typeface="Cambria Math" panose="02040503050406030204" pitchFamily="18" charset="0"/>
                              </a:rPr>
                              <m:t>4</m:t>
                            </m:r>
                          </m:sup>
                        </m:sSup>
                      </m:num>
                      <m:den>
                        <m:sSub>
                          <m:sSubPr>
                            <m:ctrlPr>
                              <a:rPr lang="uz-Latn-UZ" i="1">
                                <a:latin typeface="Cambria Math" panose="02040503050406030204" pitchFamily="18" charset="0"/>
                              </a:rPr>
                            </m:ctrlPr>
                          </m:sSubPr>
                          <m:e>
                            <m:r>
                              <a:rPr lang="uz-Latn-UZ" i="1">
                                <a:latin typeface="Cambria Math" panose="02040503050406030204" pitchFamily="18" charset="0"/>
                              </a:rPr>
                              <m:t>𝑚</m:t>
                            </m:r>
                          </m:e>
                          <m:sub>
                            <m:r>
                              <a:rPr lang="uz-Latn-UZ" i="1">
                                <a:latin typeface="Cambria Math" panose="02040503050406030204" pitchFamily="18" charset="0"/>
                              </a:rPr>
                              <m:t>𝑒</m:t>
                            </m:r>
                          </m:sub>
                        </m:sSub>
                        <m:sSup>
                          <m:sSupPr>
                            <m:ctrlPr>
                              <a:rPr lang="uz-Latn-UZ" i="1">
                                <a:latin typeface="Cambria Math" panose="02040503050406030204" pitchFamily="18" charset="0"/>
                              </a:rPr>
                            </m:ctrlPr>
                          </m:sSupPr>
                          <m:e>
                            <m:r>
                              <a:rPr lang="uz-Latn-UZ" i="1">
                                <a:latin typeface="Cambria Math" panose="02040503050406030204" pitchFamily="18" charset="0"/>
                              </a:rPr>
                              <m:t>𝑣</m:t>
                            </m:r>
                          </m:e>
                          <m:sup>
                            <m:r>
                              <a:rPr lang="uz-Latn-UZ" i="1">
                                <a:latin typeface="Cambria Math" panose="02040503050406030204" pitchFamily="18" charset="0"/>
                              </a:rPr>
                              <m:t>2</m:t>
                            </m:r>
                          </m:sup>
                        </m:sSup>
                      </m:den>
                    </m:f>
                    <m:r>
                      <a:rPr lang="uz-Latn-UZ" b="0" i="1" smtClean="0">
                        <a:latin typeface="Cambria Math" panose="02040503050406030204" pitchFamily="18" charset="0"/>
                      </a:rPr>
                      <m:t>[</m:t>
                    </m:r>
                    <m:r>
                      <a:rPr lang="uz-Latn-UZ" b="0" i="1" smtClean="0">
                        <a:latin typeface="Cambria Math" panose="02040503050406030204" pitchFamily="18" charset="0"/>
                      </a:rPr>
                      <m:t>𝑙𝑛</m:t>
                    </m:r>
                    <m:f>
                      <m:fPr>
                        <m:ctrlPr>
                          <a:rPr lang="uz-Latn-UZ" b="0" i="1" smtClean="0">
                            <a:latin typeface="Cambria Math" panose="02040503050406030204" pitchFamily="18" charset="0"/>
                          </a:rPr>
                        </m:ctrlPr>
                      </m:fPr>
                      <m:num>
                        <m:r>
                          <a:rPr lang="uz-Latn-UZ" b="0" i="1" smtClean="0">
                            <a:latin typeface="Cambria Math" panose="02040503050406030204" pitchFamily="18" charset="0"/>
                          </a:rPr>
                          <m:t>2</m:t>
                        </m:r>
                        <m:sSub>
                          <m:sSubPr>
                            <m:ctrlPr>
                              <a:rPr lang="uz-Latn-UZ" i="1">
                                <a:latin typeface="Cambria Math" panose="02040503050406030204" pitchFamily="18" charset="0"/>
                              </a:rPr>
                            </m:ctrlPr>
                          </m:sSubPr>
                          <m:e>
                            <m:r>
                              <a:rPr lang="uz-Latn-UZ" i="1">
                                <a:latin typeface="Cambria Math" panose="02040503050406030204" pitchFamily="18" charset="0"/>
                              </a:rPr>
                              <m:t>𝑚</m:t>
                            </m:r>
                          </m:e>
                          <m:sub>
                            <m:r>
                              <a:rPr lang="uz-Latn-UZ" i="1">
                                <a:latin typeface="Cambria Math" panose="02040503050406030204" pitchFamily="18" charset="0"/>
                              </a:rPr>
                              <m:t>𝑒</m:t>
                            </m:r>
                          </m:sub>
                        </m:sSub>
                        <m:sSup>
                          <m:sSupPr>
                            <m:ctrlPr>
                              <a:rPr lang="uz-Latn-UZ" i="1">
                                <a:latin typeface="Cambria Math" panose="02040503050406030204" pitchFamily="18" charset="0"/>
                              </a:rPr>
                            </m:ctrlPr>
                          </m:sSupPr>
                          <m:e>
                            <m:r>
                              <a:rPr lang="uz-Latn-UZ" i="1">
                                <a:latin typeface="Cambria Math" panose="02040503050406030204" pitchFamily="18" charset="0"/>
                              </a:rPr>
                              <m:t>𝑣</m:t>
                            </m:r>
                          </m:e>
                          <m:sup>
                            <m:r>
                              <a:rPr lang="uz-Latn-UZ" i="1">
                                <a:latin typeface="Cambria Math" panose="02040503050406030204" pitchFamily="18" charset="0"/>
                              </a:rPr>
                              <m:t>2</m:t>
                            </m:r>
                          </m:sup>
                        </m:sSup>
                      </m:num>
                      <m:den>
                        <m:r>
                          <a:rPr lang="uz-Latn-UZ" b="0" i="1" smtClean="0">
                            <a:latin typeface="Cambria Math" panose="02040503050406030204" pitchFamily="18" charset="0"/>
                          </a:rPr>
                          <m:t>𝐼</m:t>
                        </m:r>
                      </m:den>
                    </m:f>
                  </m:oMath>
                </a14:m>
                <a:r>
                  <a:rPr lang="uz-Latn-UZ" sz="4800" dirty="0" smtClean="0">
                    <a:latin typeface="Times New Roman" panose="02020603050405020304" pitchFamily="18" charset="0"/>
                    <a:cs typeface="Times New Roman" panose="02020603050405020304" pitchFamily="18" charset="0"/>
                  </a:rPr>
                  <a:t>-ln(1-</a:t>
                </a:r>
                <a14:m>
                  <m:oMath xmlns:m="http://schemas.openxmlformats.org/officeDocument/2006/math">
                    <m:sSup>
                      <m:sSupPr>
                        <m:ctrlPr>
                          <a:rPr lang="uz-Latn-UZ" sz="4800" i="1" smtClean="0">
                            <a:latin typeface="Cambria Math" panose="02040503050406030204" pitchFamily="18" charset="0"/>
                            <a:cs typeface="Times New Roman" panose="02020603050405020304" pitchFamily="18" charset="0"/>
                          </a:rPr>
                        </m:ctrlPr>
                      </m:sSupPr>
                      <m:e>
                        <m:r>
                          <m:rPr>
                            <m:sty m:val="p"/>
                          </m:rPr>
                          <a:rPr lang="el-GR" sz="4800" i="1" smtClean="0">
                            <a:latin typeface="Cambria Math" panose="02040503050406030204" pitchFamily="18" charset="0"/>
                            <a:cs typeface="Times New Roman" panose="02020603050405020304" pitchFamily="18" charset="0"/>
                          </a:rPr>
                          <m:t>β</m:t>
                        </m:r>
                      </m:e>
                      <m:sup>
                        <m:r>
                          <a:rPr lang="uz-Latn-UZ" sz="4800" b="0" i="1" smtClean="0">
                            <a:latin typeface="Cambria Math" panose="02040503050406030204" pitchFamily="18" charset="0"/>
                            <a:cs typeface="Times New Roman" panose="02020603050405020304" pitchFamily="18" charset="0"/>
                          </a:rPr>
                          <m:t>2</m:t>
                        </m:r>
                      </m:sup>
                    </m:sSup>
                  </m:oMath>
                </a14:m>
                <a:r>
                  <a:rPr lang="uz-Latn-UZ" sz="4800" dirty="0" smtClean="0">
                    <a:latin typeface="Times New Roman" panose="02020603050405020304" pitchFamily="18" charset="0"/>
                    <a:cs typeface="Times New Roman" panose="02020603050405020304" pitchFamily="18" charset="0"/>
                  </a:rPr>
                  <a:t>)-</a:t>
                </a:r>
                <a14:m>
                  <m:oMath xmlns:m="http://schemas.openxmlformats.org/officeDocument/2006/math">
                    <m:sSup>
                      <m:sSupPr>
                        <m:ctrlPr>
                          <a:rPr lang="uz-Latn-UZ" sz="4800" i="1">
                            <a:latin typeface="Cambria Math" panose="02040503050406030204" pitchFamily="18" charset="0"/>
                            <a:cs typeface="Times New Roman" panose="02020603050405020304" pitchFamily="18" charset="0"/>
                          </a:rPr>
                        </m:ctrlPr>
                      </m:sSupPr>
                      <m:e>
                        <m:r>
                          <m:rPr>
                            <m:sty m:val="p"/>
                          </m:rPr>
                          <a:rPr lang="el-GR" sz="4800" i="1">
                            <a:latin typeface="Cambria Math" panose="02040503050406030204" pitchFamily="18" charset="0"/>
                            <a:cs typeface="Times New Roman" panose="02020603050405020304" pitchFamily="18" charset="0"/>
                          </a:rPr>
                          <m:t>β</m:t>
                        </m:r>
                      </m:e>
                      <m:sup>
                        <m:r>
                          <a:rPr lang="uz-Latn-UZ" sz="4800" i="1">
                            <a:latin typeface="Cambria Math" panose="02040503050406030204" pitchFamily="18" charset="0"/>
                            <a:cs typeface="Times New Roman" panose="02020603050405020304" pitchFamily="18" charset="0"/>
                          </a:rPr>
                          <m:t>2</m:t>
                        </m:r>
                      </m:sup>
                    </m:sSup>
                  </m:oMath>
                </a14:m>
                <a:r>
                  <a:rPr lang="uz-Latn-UZ" sz="4800" dirty="0" smtClean="0">
                    <a:latin typeface="Times New Roman" panose="02020603050405020304" pitchFamily="18" charset="0"/>
                    <a:cs typeface="Times New Roman" panose="02020603050405020304" pitchFamily="18" charset="0"/>
                  </a:rPr>
                  <a:t>-</a:t>
                </a:r>
                <a:r>
                  <a:rPr lang="el-GR" sz="4800" dirty="0" smtClean="0">
                    <a:latin typeface="Times New Roman" panose="02020603050405020304" pitchFamily="18" charset="0"/>
                    <a:cs typeface="Times New Roman" panose="02020603050405020304" pitchFamily="18" charset="0"/>
                  </a:rPr>
                  <a:t>δ</a:t>
                </a:r>
                <a:r>
                  <a:rPr lang="uz-Latn-UZ" sz="4800" dirty="0" smtClean="0">
                    <a:latin typeface="Times New Roman" panose="02020603050405020304" pitchFamily="18" charset="0"/>
                    <a:cs typeface="Times New Roman" panose="02020603050405020304" pitchFamily="18" charset="0"/>
                  </a:rPr>
                  <a:t>-U]</a:t>
                </a:r>
                <a:br>
                  <a:rPr lang="uz-Latn-UZ" sz="4800" dirty="0" smtClean="0">
                    <a:latin typeface="Times New Roman" panose="02020603050405020304" pitchFamily="18" charset="0"/>
                    <a:cs typeface="Times New Roman" panose="02020603050405020304" pitchFamily="18" charset="0"/>
                  </a:rPr>
                </a:br>
                <a:r>
                  <a:rPr lang="uz-Latn-UZ" sz="2200" dirty="0"/>
                  <a:t>Bu yerda:</a:t>
                </a:r>
                <a:br>
                  <a:rPr lang="uz-Latn-UZ" sz="2200" dirty="0"/>
                </a:br>
                <a:r>
                  <a:rPr lang="uz-Latn-UZ" sz="2200" dirty="0" smtClean="0"/>
                  <a:t>T </a:t>
                </a:r>
                <a:r>
                  <a:rPr lang="uz-Latn-UZ" sz="2200" dirty="0"/>
                  <a:t>— zarrachaning kinetik energiyasi </a:t>
                </a:r>
                <a:br>
                  <a:rPr lang="uz-Latn-UZ" sz="2200" dirty="0"/>
                </a:br>
                <a14:m>
                  <m:oMath xmlns:m="http://schemas.openxmlformats.org/officeDocument/2006/math">
                    <m:r>
                      <a:rPr lang="uz-Latn-UZ" sz="2000" i="1">
                        <a:latin typeface="Cambria Math" panose="02040503050406030204" pitchFamily="18" charset="0"/>
                      </a:rPr>
                      <m:t>𝑣</m:t>
                    </m:r>
                  </m:oMath>
                </a14:m>
                <a:r>
                  <a:rPr lang="uz-Latn-UZ" sz="2200" dirty="0"/>
                  <a:t> — zarrachaning tezligi </a:t>
                </a:r>
                <a:br>
                  <a:rPr lang="uz-Latn-UZ" sz="2200" dirty="0"/>
                </a:br>
                <a14:m>
                  <m:oMath xmlns:m="http://schemas.openxmlformats.org/officeDocument/2006/math">
                    <m:r>
                      <a:rPr lang="uz-Latn-UZ" sz="2400" i="1">
                        <a:latin typeface="Cambria Math" panose="02040503050406030204" pitchFamily="18" charset="0"/>
                      </a:rPr>
                      <m:t>𝑥</m:t>
                    </m:r>
                  </m:oMath>
                </a14:m>
                <a:r>
                  <a:rPr lang="uz-Latn-UZ" sz="2200" dirty="0"/>
                  <a:t> — modda ichida bosib o‘tilgan yo‘l </a:t>
                </a:r>
                <a:br>
                  <a:rPr lang="uz-Latn-UZ" sz="2200" dirty="0"/>
                </a:br>
                <a14:m>
                  <m:oMath xmlns:m="http://schemas.openxmlformats.org/officeDocument/2006/math">
                    <m:sSub>
                      <m:sSubPr>
                        <m:ctrlPr>
                          <a:rPr lang="uz-Latn-UZ" sz="2000" i="1">
                            <a:latin typeface="Cambria Math" panose="02040503050406030204" pitchFamily="18" charset="0"/>
                          </a:rPr>
                        </m:ctrlPr>
                      </m:sSubPr>
                      <m:e>
                        <m:r>
                          <a:rPr lang="uz-Latn-UZ" sz="2000" i="1">
                            <a:latin typeface="Cambria Math" panose="02040503050406030204" pitchFamily="18" charset="0"/>
                          </a:rPr>
                          <m:t>𝑚</m:t>
                        </m:r>
                      </m:e>
                      <m:sub>
                        <m:r>
                          <a:rPr lang="uz-Latn-UZ" sz="2000" i="1">
                            <a:latin typeface="Cambria Math" panose="02040503050406030204" pitchFamily="18" charset="0"/>
                          </a:rPr>
                          <m:t>𝑒</m:t>
                        </m:r>
                      </m:sub>
                    </m:sSub>
                  </m:oMath>
                </a14:m>
                <a:r>
                  <a:rPr lang="uz-Latn-UZ" sz="2200" dirty="0"/>
                  <a:t>​ — elektron massasi </a:t>
                </a:r>
                <a:br>
                  <a:rPr lang="uz-Latn-UZ" sz="2200" dirty="0"/>
                </a:br>
                <a14:m>
                  <m:oMath xmlns:m="http://schemas.openxmlformats.org/officeDocument/2006/math">
                    <m:r>
                      <a:rPr lang="uz-Latn-UZ" sz="2000" i="1">
                        <a:latin typeface="Cambria Math" panose="02040503050406030204" pitchFamily="18" charset="0"/>
                      </a:rPr>
                      <m:t>𝐼</m:t>
                    </m:r>
                  </m:oMath>
                </a14:m>
                <a:r>
                  <a:rPr lang="uz-Latn-UZ" sz="2200" dirty="0" smtClean="0"/>
                  <a:t>— </a:t>
                </a:r>
                <a:r>
                  <a:rPr lang="uz-Latn-UZ" sz="2200" dirty="0"/>
                  <a:t>moddaning o‘rtacha ionizatsiya potensiali </a:t>
                </a:r>
                <a:br>
                  <a:rPr lang="uz-Latn-UZ" sz="2200" dirty="0"/>
                </a:br>
                <a14:m>
                  <m:oMath xmlns:m="http://schemas.openxmlformats.org/officeDocument/2006/math">
                    <m:sSub>
                      <m:sSubPr>
                        <m:ctrlPr>
                          <a:rPr lang="uz-Latn-UZ" sz="2400" i="1">
                            <a:latin typeface="Cambria Math" panose="02040503050406030204" pitchFamily="18" charset="0"/>
                          </a:rPr>
                        </m:ctrlPr>
                      </m:sSubPr>
                      <m:e>
                        <m:r>
                          <a:rPr lang="uz-Latn-UZ" sz="2400" i="1">
                            <a:latin typeface="Cambria Math" panose="02040503050406030204" pitchFamily="18" charset="0"/>
                          </a:rPr>
                          <m:t>𝑛</m:t>
                        </m:r>
                      </m:e>
                      <m:sub>
                        <m:r>
                          <a:rPr lang="uz-Latn-UZ" sz="2400" i="1">
                            <a:latin typeface="Cambria Math" panose="02040503050406030204" pitchFamily="18" charset="0"/>
                          </a:rPr>
                          <m:t>𝑒</m:t>
                        </m:r>
                      </m:sub>
                    </m:sSub>
                  </m:oMath>
                </a14:m>
                <a:r>
                  <a:rPr lang="uz-Latn-UZ" sz="2200" dirty="0"/>
                  <a:t>​ — muhitdagi elektronlar zichligi </a:t>
                </a:r>
                <a:br>
                  <a:rPr lang="uz-Latn-UZ" sz="2200" dirty="0"/>
                </a:br>
                <a14:m>
                  <m:oMath xmlns:m="http://schemas.openxmlformats.org/officeDocument/2006/math">
                    <m:r>
                      <a:rPr lang="uz-Latn-UZ" sz="2400" i="1">
                        <a:latin typeface="Cambria Math" panose="02040503050406030204" pitchFamily="18" charset="0"/>
                      </a:rPr>
                      <m:t>𝑒</m:t>
                    </m:r>
                  </m:oMath>
                </a14:m>
                <a:r>
                  <a:rPr lang="uz-Latn-UZ" sz="2200" dirty="0"/>
                  <a:t> — elektron zaryadi </a:t>
                </a:r>
                <a:br>
                  <a:rPr lang="uz-Latn-UZ" sz="2200" dirty="0"/>
                </a:br>
                <a14:m>
                  <m:oMath xmlns:m="http://schemas.openxmlformats.org/officeDocument/2006/math">
                    <m:r>
                      <a:rPr lang="uz-Latn-UZ" sz="2400" i="1">
                        <a:latin typeface="Cambria Math" panose="02040503050406030204" pitchFamily="18" charset="0"/>
                      </a:rPr>
                      <m:t>𝑧</m:t>
                    </m:r>
                  </m:oMath>
                </a14:m>
                <a:r>
                  <a:rPr lang="uz-Latn-UZ" sz="2200" dirty="0"/>
                  <a:t> — zarracha zaryadi </a:t>
                </a:r>
                <a:br>
                  <a:rPr lang="uz-Latn-UZ" sz="2200" dirty="0"/>
                </a:br>
                <a14:m>
                  <m:oMath xmlns:m="http://schemas.openxmlformats.org/officeDocument/2006/math">
                    <m:r>
                      <m:rPr>
                        <m:sty m:val="p"/>
                      </m:rPr>
                      <a:rPr lang="el-GR" sz="2400" i="1">
                        <a:latin typeface="Cambria Math" panose="02040503050406030204" pitchFamily="18" charset="0"/>
                        <a:cs typeface="Times New Roman" panose="02020603050405020304" pitchFamily="18" charset="0"/>
                      </a:rPr>
                      <m:t>β</m:t>
                    </m:r>
                    <m:r>
                      <a:rPr lang="el-GR" sz="2400" i="1">
                        <a:latin typeface="Cambria Math" panose="02040503050406030204" pitchFamily="18" charset="0"/>
                        <a:cs typeface="Times New Roman" panose="02020603050405020304" pitchFamily="18" charset="0"/>
                      </a:rPr>
                      <m:t> </m:t>
                    </m:r>
                  </m:oMath>
                </a14:m>
                <a:r>
                  <a:rPr lang="uz-Latn-UZ" sz="2200" dirty="0"/>
                  <a:t>= </a:t>
                </a:r>
                <a14:m>
                  <m:oMath xmlns:m="http://schemas.openxmlformats.org/officeDocument/2006/math">
                    <m:r>
                      <a:rPr lang="uz-Latn-UZ" sz="2000" i="1">
                        <a:latin typeface="Cambria Math" panose="02040503050406030204" pitchFamily="18" charset="0"/>
                      </a:rPr>
                      <m:t>𝑣</m:t>
                    </m:r>
                    <m:r>
                      <a:rPr lang="uz-Latn-UZ" sz="2000" i="1">
                        <a:latin typeface="Cambria Math" panose="02040503050406030204" pitchFamily="18" charset="0"/>
                      </a:rPr>
                      <m:t> </m:t>
                    </m:r>
                  </m:oMath>
                </a14:m>
                <a:r>
                  <a:rPr lang="uz-Latn-UZ" sz="2200" dirty="0" smtClean="0"/>
                  <a:t>/c​ </a:t>
                </a:r>
                <a:r>
                  <a:rPr lang="uz-Latn-UZ" sz="2200" dirty="0"/>
                  <a:t/>
                </a:r>
                <a:br>
                  <a:rPr lang="uz-Latn-UZ" sz="2200" dirty="0"/>
                </a:br>
                <a:r>
                  <a:rPr lang="el-GR" sz="2400" dirty="0" smtClean="0">
                    <a:latin typeface="Times New Roman" panose="02020603050405020304" pitchFamily="18" charset="0"/>
                    <a:cs typeface="Times New Roman" panose="02020603050405020304" pitchFamily="18" charset="0"/>
                  </a:rPr>
                  <a:t>δ</a:t>
                </a:r>
                <a:r>
                  <a:rPr lang="uz-Latn-UZ" sz="2400" dirty="0" smtClean="0">
                    <a:latin typeface="Times New Roman" panose="02020603050405020304" pitchFamily="18" charset="0"/>
                    <a:cs typeface="Times New Roman" panose="02020603050405020304" pitchFamily="18" charset="0"/>
                  </a:rPr>
                  <a:t>,U</a:t>
                </a:r>
                <a:r>
                  <a:rPr lang="uz-Latn-UZ" sz="2200" dirty="0" smtClean="0"/>
                  <a:t>— </a:t>
                </a:r>
                <a:r>
                  <a:rPr lang="uz-Latn-UZ" sz="2200" dirty="0"/>
                  <a:t>zichlik effekti va K hamda L elektronlar bog‘liqligini hisobga oluvchi tuzatmalar</a:t>
                </a:r>
                <a:br>
                  <a:rPr lang="uz-Latn-UZ" sz="2200" dirty="0"/>
                </a:br>
                <a:endParaRPr lang="ru-RU" sz="2200" dirty="0">
                  <a:latin typeface="Times New Roman" panose="02020603050405020304" pitchFamily="18" charset="0"/>
                  <a:cs typeface="Times New Roman" panose="02020603050405020304"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800100" y="614362"/>
                <a:ext cx="11196639" cy="5857875"/>
              </a:xfrm>
              <a:blipFill rotWithShape="0">
                <a:blip r:embed="rId2"/>
                <a:stretch>
                  <a:fillRect l="-2123"/>
                </a:stretch>
              </a:blipFill>
            </p:spPr>
            <p:txBody>
              <a:bodyPr/>
              <a:lstStyle/>
              <a:p>
                <a:r>
                  <a:rPr lang="ru-RU">
                    <a:noFill/>
                  </a:rPr>
                  <a:t> </a:t>
                </a:r>
              </a:p>
            </p:txBody>
          </p:sp>
        </mc:Fallback>
      </mc:AlternateContent>
    </p:spTree>
    <p:extLst>
      <p:ext uri="{BB962C8B-B14F-4D97-AF65-F5344CB8AC3E}">
        <p14:creationId xmlns:p14="http://schemas.microsoft.com/office/powerpoint/2010/main" val="1300570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357188" y="728663"/>
                <a:ext cx="11558586" cy="5386387"/>
              </a:xfrm>
            </p:spPr>
            <p:txBody>
              <a:bodyPr>
                <a:normAutofit fontScale="90000"/>
              </a:bodyPr>
              <a:lstStyle/>
              <a:p>
                <a:r>
                  <a:rPr lang="uz-Latn-UZ" dirty="0" smtClean="0">
                    <a:latin typeface="Times New Roman" panose="02020603050405020304" pitchFamily="18" charset="0"/>
                    <a:cs typeface="Times New Roman" panose="02020603050405020304" pitchFamily="18" charset="0"/>
                  </a:rPr>
                  <a:t>Elektronlar uchun ionizatsion yo‘qotish formulasi biroz boshqacha ko‘rinishda bo‘ladi:</a:t>
                </a:r>
                <a:br>
                  <a:rPr lang="uz-Latn-UZ" dirty="0" smtClean="0">
                    <a:latin typeface="Times New Roman" panose="02020603050405020304" pitchFamily="18" charset="0"/>
                    <a:cs typeface="Times New Roman" panose="02020603050405020304" pitchFamily="18" charset="0"/>
                  </a:rPr>
                </a:br>
                <a:r>
                  <a:rPr lang="uz-Latn-UZ" dirty="0">
                    <a:latin typeface="Times New Roman" panose="02020603050405020304" pitchFamily="18" charset="0"/>
                    <a:cs typeface="Times New Roman" panose="02020603050405020304" pitchFamily="18" charset="0"/>
                  </a:rPr>
                  <a:t/>
                </a:r>
                <a:br>
                  <a:rPr lang="uz-Latn-UZ" dirty="0">
                    <a:latin typeface="Times New Roman" panose="02020603050405020304" pitchFamily="18" charset="0"/>
                    <a:cs typeface="Times New Roman" panose="02020603050405020304" pitchFamily="18" charset="0"/>
                  </a:rPr>
                </a:br>
                <a:r>
                  <a:rPr lang="uz-Latn-UZ" sz="3100" dirty="0" smtClean="0">
                    <a:latin typeface="Times New Roman" panose="02020603050405020304" pitchFamily="18" charset="0"/>
                    <a:cs typeface="Times New Roman" panose="02020603050405020304" pitchFamily="18" charset="0"/>
                  </a:rPr>
                  <a:t>−</a:t>
                </a:r>
                <a:r>
                  <a:rPr lang="uz-Latn-UZ" sz="3100" dirty="0">
                    <a:latin typeface="Times New Roman" panose="02020603050405020304" pitchFamily="18" charset="0"/>
                    <a:cs typeface="Times New Roman" panose="02020603050405020304" pitchFamily="18" charset="0"/>
                  </a:rPr>
                  <a:t>(</a:t>
                </a:r>
                <a14:m>
                  <m:oMath xmlns:m="http://schemas.openxmlformats.org/officeDocument/2006/math">
                    <m:f>
                      <m:fPr>
                        <m:ctrlPr>
                          <a:rPr lang="uz-Latn-UZ" sz="3100" i="1">
                            <a:latin typeface="Cambria Math" panose="02040503050406030204" pitchFamily="18" charset="0"/>
                          </a:rPr>
                        </m:ctrlPr>
                      </m:fPr>
                      <m:num>
                        <m:r>
                          <a:rPr lang="uz-Latn-UZ" sz="3100" i="1">
                            <a:latin typeface="Cambria Math" panose="02040503050406030204" pitchFamily="18" charset="0"/>
                          </a:rPr>
                          <m:t>𝑑</m:t>
                        </m:r>
                        <m:r>
                          <m:rPr>
                            <m:nor/>
                          </m:rPr>
                          <a:rPr lang="uz-Latn-UZ" sz="3100">
                            <a:latin typeface="Times New Roman" panose="02020603050405020304" pitchFamily="18" charset="0"/>
                            <a:cs typeface="Times New Roman" panose="02020603050405020304" pitchFamily="18" charset="0"/>
                          </a:rPr>
                          <m:t>T</m:t>
                        </m:r>
                      </m:num>
                      <m:den>
                        <m:r>
                          <a:rPr lang="uz-Latn-UZ" sz="3100" i="1">
                            <a:latin typeface="Cambria Math" panose="02040503050406030204" pitchFamily="18" charset="0"/>
                          </a:rPr>
                          <m:t>𝑑𝑥</m:t>
                        </m:r>
                      </m:den>
                    </m:f>
                  </m:oMath>
                </a14:m>
                <a:r>
                  <a:rPr lang="uz-Latn-UZ" sz="3100" dirty="0">
                    <a:latin typeface="Times New Roman" panose="02020603050405020304" pitchFamily="18" charset="0"/>
                    <a:cs typeface="Times New Roman" panose="02020603050405020304" pitchFamily="18" charset="0"/>
                  </a:rPr>
                  <a:t>)=</a:t>
                </a:r>
                <a14:m>
                  <m:oMath xmlns:m="http://schemas.openxmlformats.org/officeDocument/2006/math">
                    <m:f>
                      <m:fPr>
                        <m:ctrlPr>
                          <a:rPr lang="uz-Latn-UZ" sz="3100" i="1">
                            <a:latin typeface="Cambria Math" panose="02040503050406030204" pitchFamily="18" charset="0"/>
                          </a:rPr>
                        </m:ctrlPr>
                      </m:fPr>
                      <m:num>
                        <m:r>
                          <m:rPr>
                            <m:nor/>
                          </m:rPr>
                          <a:rPr lang="uz-Latn-UZ" sz="3100" b="0" i="0" smtClean="0">
                            <a:latin typeface="Times New Roman" panose="02020603050405020304" pitchFamily="18" charset="0"/>
                            <a:cs typeface="Times New Roman" panose="02020603050405020304" pitchFamily="18" charset="0"/>
                          </a:rPr>
                          <m:t>2</m:t>
                        </m:r>
                        <m:r>
                          <m:rPr>
                            <m:nor/>
                          </m:rPr>
                          <a:rPr lang="el-GR" sz="3100" dirty="0">
                            <a:latin typeface="Times New Roman" panose="02020603050405020304" pitchFamily="18" charset="0"/>
                            <a:cs typeface="Times New Roman" panose="02020603050405020304" pitchFamily="18" charset="0"/>
                          </a:rPr>
                          <m:t>π</m:t>
                        </m:r>
                        <m:sSub>
                          <m:sSubPr>
                            <m:ctrlPr>
                              <a:rPr lang="uz-Latn-UZ" sz="3100" i="1">
                                <a:latin typeface="Cambria Math" panose="02040503050406030204" pitchFamily="18" charset="0"/>
                              </a:rPr>
                            </m:ctrlPr>
                          </m:sSubPr>
                          <m:e>
                            <m:r>
                              <a:rPr lang="uz-Latn-UZ" sz="3100" i="1">
                                <a:latin typeface="Cambria Math" panose="02040503050406030204" pitchFamily="18" charset="0"/>
                              </a:rPr>
                              <m:t>𝑛</m:t>
                            </m:r>
                          </m:e>
                          <m:sub>
                            <m:r>
                              <a:rPr lang="uz-Latn-UZ" sz="3100" i="1">
                                <a:latin typeface="Cambria Math" panose="02040503050406030204" pitchFamily="18" charset="0"/>
                              </a:rPr>
                              <m:t>𝑒</m:t>
                            </m:r>
                          </m:sub>
                        </m:sSub>
                        <m:sSup>
                          <m:sSupPr>
                            <m:ctrlPr>
                              <a:rPr lang="uz-Latn-UZ" sz="3100" i="1">
                                <a:latin typeface="Cambria Math" panose="02040503050406030204" pitchFamily="18" charset="0"/>
                              </a:rPr>
                            </m:ctrlPr>
                          </m:sSupPr>
                          <m:e>
                            <m:r>
                              <a:rPr lang="uz-Latn-UZ" sz="3100" i="1">
                                <a:latin typeface="Cambria Math" panose="02040503050406030204" pitchFamily="18" charset="0"/>
                              </a:rPr>
                              <m:t>𝑒</m:t>
                            </m:r>
                          </m:e>
                          <m:sup>
                            <m:r>
                              <a:rPr lang="uz-Latn-UZ" sz="3100" i="1">
                                <a:latin typeface="Cambria Math" panose="02040503050406030204" pitchFamily="18" charset="0"/>
                              </a:rPr>
                              <m:t>4</m:t>
                            </m:r>
                          </m:sup>
                        </m:sSup>
                      </m:num>
                      <m:den>
                        <m:sSub>
                          <m:sSubPr>
                            <m:ctrlPr>
                              <a:rPr lang="uz-Latn-UZ" sz="3100" i="1">
                                <a:latin typeface="Cambria Math" panose="02040503050406030204" pitchFamily="18" charset="0"/>
                              </a:rPr>
                            </m:ctrlPr>
                          </m:sSubPr>
                          <m:e>
                            <m:r>
                              <a:rPr lang="uz-Latn-UZ" sz="3100" i="1">
                                <a:latin typeface="Cambria Math" panose="02040503050406030204" pitchFamily="18" charset="0"/>
                              </a:rPr>
                              <m:t>𝑚</m:t>
                            </m:r>
                          </m:e>
                          <m:sub>
                            <m:r>
                              <a:rPr lang="uz-Latn-UZ" sz="3100" i="1">
                                <a:latin typeface="Cambria Math" panose="02040503050406030204" pitchFamily="18" charset="0"/>
                              </a:rPr>
                              <m:t>𝑒</m:t>
                            </m:r>
                          </m:sub>
                        </m:sSub>
                        <m:sSup>
                          <m:sSupPr>
                            <m:ctrlPr>
                              <a:rPr lang="uz-Latn-UZ" sz="3100" i="1">
                                <a:latin typeface="Cambria Math" panose="02040503050406030204" pitchFamily="18" charset="0"/>
                              </a:rPr>
                            </m:ctrlPr>
                          </m:sSupPr>
                          <m:e>
                            <m:r>
                              <a:rPr lang="uz-Latn-UZ" sz="3100" i="1">
                                <a:latin typeface="Cambria Math" panose="02040503050406030204" pitchFamily="18" charset="0"/>
                              </a:rPr>
                              <m:t>𝑣</m:t>
                            </m:r>
                          </m:e>
                          <m:sup>
                            <m:r>
                              <a:rPr lang="uz-Latn-UZ" sz="3100" i="1">
                                <a:latin typeface="Cambria Math" panose="02040503050406030204" pitchFamily="18" charset="0"/>
                              </a:rPr>
                              <m:t>2</m:t>
                            </m:r>
                          </m:sup>
                        </m:sSup>
                      </m:den>
                    </m:f>
                    <m:r>
                      <a:rPr lang="uz-Latn-UZ" sz="3100" i="1">
                        <a:latin typeface="Cambria Math" panose="02040503050406030204" pitchFamily="18" charset="0"/>
                      </a:rPr>
                      <m:t>[</m:t>
                    </m:r>
                    <m:r>
                      <a:rPr lang="uz-Latn-UZ" sz="3100" i="1">
                        <a:latin typeface="Cambria Math" panose="02040503050406030204" pitchFamily="18" charset="0"/>
                      </a:rPr>
                      <m:t>𝑙𝑛</m:t>
                    </m:r>
                    <m:f>
                      <m:fPr>
                        <m:ctrlPr>
                          <a:rPr lang="uz-Latn-UZ" sz="3100" i="1">
                            <a:latin typeface="Cambria Math" panose="02040503050406030204" pitchFamily="18" charset="0"/>
                          </a:rPr>
                        </m:ctrlPr>
                      </m:fPr>
                      <m:num>
                        <m:r>
                          <a:rPr lang="uz-Latn-UZ" sz="3100" i="1">
                            <a:latin typeface="Cambria Math" panose="02040503050406030204" pitchFamily="18" charset="0"/>
                          </a:rPr>
                          <m:t>2</m:t>
                        </m:r>
                        <m:sSub>
                          <m:sSubPr>
                            <m:ctrlPr>
                              <a:rPr lang="uz-Latn-UZ" sz="3100" i="1">
                                <a:latin typeface="Cambria Math" panose="02040503050406030204" pitchFamily="18" charset="0"/>
                              </a:rPr>
                            </m:ctrlPr>
                          </m:sSubPr>
                          <m:e>
                            <m:r>
                              <a:rPr lang="uz-Latn-UZ" sz="3100" i="1">
                                <a:latin typeface="Cambria Math" panose="02040503050406030204" pitchFamily="18" charset="0"/>
                              </a:rPr>
                              <m:t>𝑚</m:t>
                            </m:r>
                          </m:e>
                          <m:sub>
                            <m:r>
                              <a:rPr lang="uz-Latn-UZ" sz="3100" i="1">
                                <a:latin typeface="Cambria Math" panose="02040503050406030204" pitchFamily="18" charset="0"/>
                              </a:rPr>
                              <m:t>𝑒</m:t>
                            </m:r>
                          </m:sub>
                        </m:sSub>
                        <m:sSup>
                          <m:sSupPr>
                            <m:ctrlPr>
                              <a:rPr lang="uz-Latn-UZ" sz="3100" i="1">
                                <a:latin typeface="Cambria Math" panose="02040503050406030204" pitchFamily="18" charset="0"/>
                              </a:rPr>
                            </m:ctrlPr>
                          </m:sSupPr>
                          <m:e>
                            <m:r>
                              <a:rPr lang="uz-Latn-UZ" sz="3100" i="1">
                                <a:latin typeface="Cambria Math" panose="02040503050406030204" pitchFamily="18" charset="0"/>
                              </a:rPr>
                              <m:t>𝑣</m:t>
                            </m:r>
                          </m:e>
                          <m:sup>
                            <m:r>
                              <a:rPr lang="uz-Latn-UZ" sz="3100" i="1">
                                <a:latin typeface="Cambria Math" panose="02040503050406030204" pitchFamily="18" charset="0"/>
                              </a:rPr>
                              <m:t>2</m:t>
                            </m:r>
                          </m:sup>
                        </m:sSup>
                        <m:sSub>
                          <m:sSubPr>
                            <m:ctrlPr>
                              <a:rPr lang="uz-Latn-UZ" sz="3100" i="1">
                                <a:latin typeface="Cambria Math" panose="02040503050406030204" pitchFamily="18" charset="0"/>
                              </a:rPr>
                            </m:ctrlPr>
                          </m:sSubPr>
                          <m:e>
                            <m:r>
                              <a:rPr lang="uz-Latn-UZ" sz="3100" b="0" i="1" smtClean="0">
                                <a:latin typeface="Cambria Math" panose="02040503050406030204" pitchFamily="18" charset="0"/>
                              </a:rPr>
                              <m:t>𝑇</m:t>
                            </m:r>
                          </m:e>
                          <m:sub>
                            <m:r>
                              <a:rPr lang="uz-Latn-UZ" sz="3100" i="1">
                                <a:latin typeface="Cambria Math" panose="02040503050406030204" pitchFamily="18" charset="0"/>
                              </a:rPr>
                              <m:t>𝑒</m:t>
                            </m:r>
                          </m:sub>
                        </m:sSub>
                      </m:num>
                      <m:den>
                        <m:sSup>
                          <m:sSupPr>
                            <m:ctrlPr>
                              <a:rPr lang="uz-Latn-UZ" sz="3100" i="1">
                                <a:latin typeface="Cambria Math" panose="02040503050406030204" pitchFamily="18" charset="0"/>
                              </a:rPr>
                            </m:ctrlPr>
                          </m:sSupPr>
                          <m:e>
                            <m:r>
                              <a:rPr lang="uz-Latn-UZ" sz="3100" b="0" i="1" smtClean="0">
                                <a:latin typeface="Cambria Math" panose="02040503050406030204" pitchFamily="18" charset="0"/>
                              </a:rPr>
                              <m:t>2</m:t>
                            </m:r>
                            <m:r>
                              <a:rPr lang="uz-Latn-UZ" sz="3100" i="1">
                                <a:latin typeface="Cambria Math" panose="02040503050406030204" pitchFamily="18" charset="0"/>
                              </a:rPr>
                              <m:t>𝐼</m:t>
                            </m:r>
                          </m:e>
                          <m:sup>
                            <m:r>
                              <a:rPr lang="uz-Latn-UZ" sz="3100" i="1">
                                <a:latin typeface="Cambria Math" panose="02040503050406030204" pitchFamily="18" charset="0"/>
                              </a:rPr>
                              <m:t>2</m:t>
                            </m:r>
                          </m:sup>
                        </m:sSup>
                        <m:r>
                          <a:rPr lang="uz-Latn-UZ" sz="3100" b="0" i="1" smtClean="0">
                            <a:latin typeface="Cambria Math" panose="02040503050406030204" pitchFamily="18" charset="0"/>
                          </a:rPr>
                          <m:t>(1−</m:t>
                        </m:r>
                        <m:sSup>
                          <m:sSupPr>
                            <m:ctrlPr>
                              <a:rPr lang="uz-Latn-UZ" sz="3100" i="1">
                                <a:latin typeface="Cambria Math" panose="02040503050406030204" pitchFamily="18" charset="0"/>
                                <a:cs typeface="Times New Roman" panose="02020603050405020304" pitchFamily="18" charset="0"/>
                              </a:rPr>
                            </m:ctrlPr>
                          </m:sSupPr>
                          <m:e>
                            <m:r>
                              <m:rPr>
                                <m:sty m:val="p"/>
                              </m:rPr>
                              <a:rPr lang="el-GR" sz="3100" i="1">
                                <a:latin typeface="Cambria Math" panose="02040503050406030204" pitchFamily="18" charset="0"/>
                                <a:cs typeface="Times New Roman" panose="02020603050405020304" pitchFamily="18" charset="0"/>
                              </a:rPr>
                              <m:t>β</m:t>
                            </m:r>
                          </m:e>
                          <m:sup>
                            <m:r>
                              <a:rPr lang="uz-Latn-UZ" sz="3100" i="1">
                                <a:latin typeface="Cambria Math" panose="02040503050406030204" pitchFamily="18" charset="0"/>
                                <a:cs typeface="Times New Roman" panose="02020603050405020304" pitchFamily="18" charset="0"/>
                              </a:rPr>
                              <m:t>2</m:t>
                            </m:r>
                          </m:sup>
                        </m:sSup>
                        <m:r>
                          <a:rPr lang="uz-Latn-UZ" sz="3100" b="0" i="1" smtClean="0">
                            <a:latin typeface="Cambria Math" panose="02040503050406030204" pitchFamily="18" charset="0"/>
                          </a:rPr>
                          <m:t>)</m:t>
                        </m:r>
                      </m:den>
                    </m:f>
                  </m:oMath>
                </a14:m>
                <a:r>
                  <a:rPr lang="uz-Latn-UZ" sz="3100" dirty="0">
                    <a:latin typeface="Times New Roman" panose="02020603050405020304" pitchFamily="18" charset="0"/>
                    <a:cs typeface="Times New Roman" panose="02020603050405020304" pitchFamily="18" charset="0"/>
                  </a:rPr>
                  <a:t>-</a:t>
                </a:r>
                <a:r>
                  <a:rPr lang="uz-Latn-UZ" sz="3100" dirty="0" smtClean="0">
                    <a:latin typeface="Times New Roman" panose="02020603050405020304" pitchFamily="18" charset="0"/>
                    <a:cs typeface="Times New Roman" panose="02020603050405020304" pitchFamily="18" charset="0"/>
                  </a:rPr>
                  <a:t>ln2(2</a:t>
                </a:r>
                <a14:m>
                  <m:oMath xmlns:m="http://schemas.openxmlformats.org/officeDocument/2006/math">
                    <m:rad>
                      <m:radPr>
                        <m:degHide m:val="on"/>
                        <m:ctrlPr>
                          <a:rPr lang="uz-Latn-UZ" sz="3100" i="1">
                            <a:latin typeface="Cambria Math" panose="02040503050406030204" pitchFamily="18" charset="0"/>
                            <a:cs typeface="Times New Roman" panose="02020603050405020304" pitchFamily="18" charset="0"/>
                          </a:rPr>
                        </m:ctrlPr>
                      </m:radPr>
                      <m:deg/>
                      <m:e>
                        <m:r>
                          <a:rPr lang="uz-Latn-UZ" sz="3100" b="0" i="1" smtClean="0">
                            <a:latin typeface="Cambria Math" panose="02040503050406030204" pitchFamily="18" charset="0"/>
                            <a:cs typeface="Times New Roman" panose="02020603050405020304" pitchFamily="18" charset="0"/>
                          </a:rPr>
                          <m:t>1−</m:t>
                        </m:r>
                        <m:sSup>
                          <m:sSupPr>
                            <m:ctrlPr>
                              <a:rPr lang="uz-Latn-UZ" sz="3100" i="1">
                                <a:latin typeface="Cambria Math" panose="02040503050406030204" pitchFamily="18" charset="0"/>
                                <a:cs typeface="Times New Roman" panose="02020603050405020304" pitchFamily="18" charset="0"/>
                              </a:rPr>
                            </m:ctrlPr>
                          </m:sSupPr>
                          <m:e>
                            <m:r>
                              <m:rPr>
                                <m:sty m:val="p"/>
                              </m:rPr>
                              <a:rPr lang="el-GR" sz="3100" i="1">
                                <a:latin typeface="Cambria Math" panose="02040503050406030204" pitchFamily="18" charset="0"/>
                                <a:cs typeface="Times New Roman" panose="02020603050405020304" pitchFamily="18" charset="0"/>
                              </a:rPr>
                              <m:t>β</m:t>
                            </m:r>
                          </m:e>
                          <m:sup>
                            <m:r>
                              <a:rPr lang="uz-Latn-UZ" sz="3100" i="1">
                                <a:latin typeface="Cambria Math" panose="02040503050406030204" pitchFamily="18" charset="0"/>
                                <a:cs typeface="Times New Roman" panose="02020603050405020304" pitchFamily="18" charset="0"/>
                              </a:rPr>
                              <m:t>2</m:t>
                            </m:r>
                          </m:sup>
                        </m:sSup>
                      </m:e>
                    </m:rad>
                  </m:oMath>
                </a14:m>
                <a:r>
                  <a:rPr lang="uz-Latn-UZ" sz="3100" dirty="0" smtClean="0">
                    <a:latin typeface="Times New Roman" panose="02020603050405020304" pitchFamily="18" charset="0"/>
                    <a:cs typeface="Times New Roman" panose="02020603050405020304" pitchFamily="18" charset="0"/>
                  </a:rPr>
                  <a:t>-1+</a:t>
                </a:r>
                <a14:m>
                  <m:oMath xmlns:m="http://schemas.openxmlformats.org/officeDocument/2006/math">
                    <m:sSup>
                      <m:sSupPr>
                        <m:ctrlPr>
                          <a:rPr lang="uz-Latn-UZ" sz="3100" i="1">
                            <a:latin typeface="Cambria Math" panose="02040503050406030204" pitchFamily="18" charset="0"/>
                            <a:cs typeface="Times New Roman" panose="02020603050405020304" pitchFamily="18" charset="0"/>
                          </a:rPr>
                        </m:ctrlPr>
                      </m:sSupPr>
                      <m:e>
                        <m:r>
                          <m:rPr>
                            <m:sty m:val="p"/>
                          </m:rPr>
                          <a:rPr lang="el-GR" sz="3100" i="1">
                            <a:latin typeface="Cambria Math" panose="02040503050406030204" pitchFamily="18" charset="0"/>
                            <a:cs typeface="Times New Roman" panose="02020603050405020304" pitchFamily="18" charset="0"/>
                          </a:rPr>
                          <m:t>β</m:t>
                        </m:r>
                      </m:e>
                      <m:sup>
                        <m:r>
                          <a:rPr lang="uz-Latn-UZ" sz="3100" i="1">
                            <a:latin typeface="Cambria Math" panose="02040503050406030204" pitchFamily="18" charset="0"/>
                            <a:cs typeface="Times New Roman" panose="02020603050405020304" pitchFamily="18" charset="0"/>
                          </a:rPr>
                          <m:t>2</m:t>
                        </m:r>
                      </m:sup>
                    </m:sSup>
                  </m:oMath>
                </a14:m>
                <a:r>
                  <a:rPr lang="uz-Latn-UZ" sz="3100" dirty="0" smtClean="0">
                    <a:latin typeface="Times New Roman" panose="02020603050405020304" pitchFamily="18" charset="0"/>
                    <a:cs typeface="Times New Roman" panose="02020603050405020304" pitchFamily="18" charset="0"/>
                  </a:rPr>
                  <a:t>)+1-</a:t>
                </a:r>
                <a14:m>
                  <m:oMath xmlns:m="http://schemas.openxmlformats.org/officeDocument/2006/math">
                    <m:sSup>
                      <m:sSupPr>
                        <m:ctrlPr>
                          <a:rPr lang="uz-Latn-UZ" sz="3100" i="1">
                            <a:latin typeface="Cambria Math" panose="02040503050406030204" pitchFamily="18" charset="0"/>
                            <a:cs typeface="Times New Roman" panose="02020603050405020304" pitchFamily="18" charset="0"/>
                          </a:rPr>
                        </m:ctrlPr>
                      </m:sSupPr>
                      <m:e>
                        <m:r>
                          <m:rPr>
                            <m:sty m:val="p"/>
                          </m:rPr>
                          <a:rPr lang="el-GR" sz="3100" i="1">
                            <a:latin typeface="Cambria Math" panose="02040503050406030204" pitchFamily="18" charset="0"/>
                            <a:cs typeface="Times New Roman" panose="02020603050405020304" pitchFamily="18" charset="0"/>
                          </a:rPr>
                          <m:t>β</m:t>
                        </m:r>
                      </m:e>
                      <m:sup>
                        <m:r>
                          <a:rPr lang="uz-Latn-UZ" sz="3100" i="1">
                            <a:latin typeface="Cambria Math" panose="02040503050406030204" pitchFamily="18" charset="0"/>
                            <a:cs typeface="Times New Roman" panose="02020603050405020304" pitchFamily="18" charset="0"/>
                          </a:rPr>
                          <m:t>2</m:t>
                        </m:r>
                      </m:sup>
                    </m:sSup>
                  </m:oMath>
                </a14:m>
                <a:r>
                  <a:rPr lang="uz-Latn-UZ" sz="3100"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uz-Latn-UZ" sz="3100" i="1" dirty="0" smtClean="0">
                            <a:latin typeface="Cambria Math" panose="02040503050406030204" pitchFamily="18" charset="0"/>
                            <a:cs typeface="Times New Roman" panose="02020603050405020304" pitchFamily="18" charset="0"/>
                          </a:rPr>
                        </m:ctrlPr>
                      </m:fPr>
                      <m:num>
                        <m:r>
                          <a:rPr lang="uz-Latn-UZ" sz="3100" b="0" i="1" dirty="0" smtClean="0">
                            <a:latin typeface="Cambria Math" panose="02040503050406030204" pitchFamily="18" charset="0"/>
                            <a:cs typeface="Times New Roman" panose="02020603050405020304" pitchFamily="18" charset="0"/>
                          </a:rPr>
                          <m:t>1</m:t>
                        </m:r>
                      </m:num>
                      <m:den>
                        <m:r>
                          <a:rPr lang="uz-Latn-UZ" sz="3100" b="0" i="1" dirty="0" smtClean="0">
                            <a:latin typeface="Cambria Math" panose="02040503050406030204" pitchFamily="18" charset="0"/>
                            <a:cs typeface="Times New Roman" panose="02020603050405020304" pitchFamily="18" charset="0"/>
                          </a:rPr>
                          <m:t>8</m:t>
                        </m:r>
                      </m:den>
                    </m:f>
                  </m:oMath>
                </a14:m>
                <a:r>
                  <a:rPr lang="uz-Latn-UZ" sz="3100" dirty="0" smtClean="0">
                    <a:latin typeface="Times New Roman" panose="02020603050405020304" pitchFamily="18" charset="0"/>
                    <a:cs typeface="Times New Roman" panose="02020603050405020304" pitchFamily="18" charset="0"/>
                  </a:rPr>
                  <a:t>(1-</a:t>
                </a:r>
                <a14:m>
                  <m:oMath xmlns:m="http://schemas.openxmlformats.org/officeDocument/2006/math">
                    <m:rad>
                      <m:radPr>
                        <m:degHide m:val="on"/>
                        <m:ctrlPr>
                          <a:rPr lang="uz-Latn-UZ" sz="3100" i="1">
                            <a:latin typeface="Cambria Math" panose="02040503050406030204" pitchFamily="18" charset="0"/>
                            <a:cs typeface="Times New Roman" panose="02020603050405020304" pitchFamily="18" charset="0"/>
                          </a:rPr>
                        </m:ctrlPr>
                      </m:radPr>
                      <m:deg/>
                      <m:e>
                        <m:r>
                          <a:rPr lang="uz-Latn-UZ" sz="3100" i="1">
                            <a:latin typeface="Cambria Math" panose="02040503050406030204" pitchFamily="18" charset="0"/>
                            <a:cs typeface="Times New Roman" panose="02020603050405020304" pitchFamily="18" charset="0"/>
                          </a:rPr>
                          <m:t>1−</m:t>
                        </m:r>
                        <m:sSup>
                          <m:sSupPr>
                            <m:ctrlPr>
                              <a:rPr lang="uz-Latn-UZ" sz="3100" i="1">
                                <a:latin typeface="Cambria Math" panose="02040503050406030204" pitchFamily="18" charset="0"/>
                                <a:cs typeface="Times New Roman" panose="02020603050405020304" pitchFamily="18" charset="0"/>
                              </a:rPr>
                            </m:ctrlPr>
                          </m:sSupPr>
                          <m:e>
                            <m:r>
                              <m:rPr>
                                <m:sty m:val="p"/>
                              </m:rPr>
                              <a:rPr lang="el-GR" sz="3100" i="1">
                                <a:latin typeface="Cambria Math" panose="02040503050406030204" pitchFamily="18" charset="0"/>
                                <a:cs typeface="Times New Roman" panose="02020603050405020304" pitchFamily="18" charset="0"/>
                              </a:rPr>
                              <m:t>β</m:t>
                            </m:r>
                          </m:e>
                          <m:sup>
                            <m:r>
                              <a:rPr lang="uz-Latn-UZ" sz="3100" i="1">
                                <a:latin typeface="Cambria Math" panose="02040503050406030204" pitchFamily="18" charset="0"/>
                                <a:cs typeface="Times New Roman" panose="02020603050405020304" pitchFamily="18" charset="0"/>
                              </a:rPr>
                              <m:t>2</m:t>
                            </m:r>
                          </m:sup>
                        </m:sSup>
                      </m:e>
                    </m:rad>
                    <m:sSup>
                      <m:sSupPr>
                        <m:ctrlPr>
                          <a:rPr lang="uz-Latn-UZ" sz="3100" i="1">
                            <a:latin typeface="Cambria Math" panose="02040503050406030204" pitchFamily="18" charset="0"/>
                            <a:cs typeface="Times New Roman" panose="02020603050405020304" pitchFamily="18" charset="0"/>
                          </a:rPr>
                        </m:ctrlPr>
                      </m:sSupPr>
                      <m:e>
                        <m:r>
                          <a:rPr lang="uz-Latn-UZ" sz="3100" b="0" i="1" smtClean="0">
                            <a:latin typeface="Cambria Math" panose="02040503050406030204" pitchFamily="18" charset="0"/>
                            <a:cs typeface="Times New Roman" panose="02020603050405020304" pitchFamily="18" charset="0"/>
                          </a:rPr>
                          <m:t>)</m:t>
                        </m:r>
                      </m:e>
                      <m:sup>
                        <m:r>
                          <a:rPr lang="uz-Latn-UZ" sz="3100" i="1">
                            <a:latin typeface="Cambria Math" panose="02040503050406030204" pitchFamily="18" charset="0"/>
                            <a:cs typeface="Times New Roman" panose="02020603050405020304" pitchFamily="18" charset="0"/>
                          </a:rPr>
                          <m:t>2</m:t>
                        </m:r>
                      </m:sup>
                    </m:sSup>
                  </m:oMath>
                </a14:m>
                <a:r>
                  <a:rPr lang="uz-Latn-UZ" sz="3100" dirty="0" smtClean="0">
                    <a:latin typeface="Times New Roman" panose="02020603050405020304" pitchFamily="18" charset="0"/>
                    <a:cs typeface="Times New Roman" panose="02020603050405020304" pitchFamily="18" charset="0"/>
                  </a:rPr>
                  <a:t>-</a:t>
                </a:r>
                <a:r>
                  <a:rPr lang="el-GR" sz="3100" dirty="0">
                    <a:latin typeface="Times New Roman" panose="02020603050405020304" pitchFamily="18" charset="0"/>
                    <a:cs typeface="Times New Roman" panose="02020603050405020304" pitchFamily="18" charset="0"/>
                  </a:rPr>
                  <a:t> δ</a:t>
                </a:r>
                <a:r>
                  <a:rPr lang="uz-Latn-UZ" dirty="0" smtClean="0">
                    <a:latin typeface="Times New Roman" panose="02020603050405020304" pitchFamily="18" charset="0"/>
                    <a:cs typeface="Times New Roman" panose="02020603050405020304" pitchFamily="18" charset="0"/>
                  </a:rPr>
                  <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
                </a:r>
                <a:br>
                  <a:rPr lang="uz-Latn-UZ" dirty="0" smtClean="0">
                    <a:latin typeface="Times New Roman" panose="02020603050405020304" pitchFamily="18" charset="0"/>
                    <a:cs typeface="Times New Roman" panose="02020603050405020304" pitchFamily="18" charset="0"/>
                  </a:rPr>
                </a:br>
                <a:r>
                  <a:rPr lang="uz-Latn-UZ" dirty="0"/>
                  <a:t/>
                </a:r>
                <a:br>
                  <a:rPr lang="uz-Latn-UZ" dirty="0"/>
                </a:br>
                <a:r>
                  <a:rPr lang="uz-Latn-UZ" dirty="0"/>
                  <a:t/>
                </a:r>
                <a:br>
                  <a:rPr lang="uz-Latn-UZ" dirty="0"/>
                </a:br>
                <a:endParaRPr lang="ru-RU" dirty="0"/>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357188" y="728663"/>
                <a:ext cx="11558586" cy="5386387"/>
              </a:xfrm>
              <a:blipFill rotWithShape="0">
                <a:blip r:embed="rId2"/>
                <a:stretch>
                  <a:fillRect l="-1899" r="-237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Rectangle 2"/>
              <p:cNvSpPr>
                <a:spLocks noChangeArrowheads="1"/>
              </p:cNvSpPr>
              <p:nvPr/>
            </p:nvSpPr>
            <p:spPr bwMode="auto">
              <a:xfrm>
                <a:off x="1443037" y="4087208"/>
                <a:ext cx="9615487" cy="156966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buFontTx/>
                  <a:buChar char="•"/>
                </a:pPr>
                <a14:m>
                  <m:oMath xmlns:m="http://schemas.openxmlformats.org/officeDocument/2006/math">
                    <m:sSub>
                      <m:sSubPr>
                        <m:ctrlPr>
                          <a:rPr lang="uz-Latn-UZ" sz="3200" i="1">
                            <a:latin typeface="Cambria Math" panose="02040503050406030204" pitchFamily="18" charset="0"/>
                          </a:rPr>
                        </m:ctrlPr>
                      </m:sSubPr>
                      <m:e>
                        <m:r>
                          <a:rPr lang="uz-Latn-UZ" sz="3200" i="1">
                            <a:latin typeface="Cambria Math" panose="02040503050406030204" pitchFamily="18" charset="0"/>
                          </a:rPr>
                          <m:t>𝑇</m:t>
                        </m:r>
                      </m:e>
                      <m:sub>
                        <m:r>
                          <a:rPr lang="uz-Latn-UZ" sz="3200" i="1">
                            <a:latin typeface="Cambria Math" panose="02040503050406030204" pitchFamily="18" charset="0"/>
                          </a:rPr>
                          <m:t>𝑒</m:t>
                        </m:r>
                      </m:sub>
                    </m:sSub>
                  </m:oMath>
                </a14:m>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elektronning</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relyativistik</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kinetik</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energiyasi</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p>
                <a:pPr lvl="0" eaLnBrk="0" fontAlgn="base" hangingPunct="0">
                  <a:spcBef>
                    <a:spcPct val="0"/>
                  </a:spcBef>
                  <a:spcAft>
                    <a:spcPct val="0"/>
                  </a:spcAft>
                  <a:buFontTx/>
                  <a:buChar char="•"/>
                </a:pPr>
                <a14:m>
                  <m:oMath xmlns:m="http://schemas.openxmlformats.org/officeDocument/2006/math">
                    <m:sSub>
                      <m:sSubPr>
                        <m:ctrlPr>
                          <a:rPr lang="uz-Latn-UZ" sz="3200" i="1">
                            <a:latin typeface="Cambria Math" panose="02040503050406030204" pitchFamily="18" charset="0"/>
                          </a:rPr>
                        </m:ctrlPr>
                      </m:sSubPr>
                      <m:e>
                        <m:r>
                          <a:rPr lang="uz-Latn-UZ" sz="3200" i="1">
                            <a:latin typeface="Cambria Math" panose="02040503050406030204" pitchFamily="18" charset="0"/>
                          </a:rPr>
                          <m:t>𝑛</m:t>
                        </m:r>
                      </m:e>
                      <m:sub>
                        <m:r>
                          <a:rPr lang="uz-Latn-UZ" sz="3200" i="1">
                            <a:latin typeface="Cambria Math" panose="02040503050406030204" pitchFamily="18" charset="0"/>
                          </a:rPr>
                          <m:t>𝑒</m:t>
                        </m:r>
                      </m:sub>
                    </m:sSub>
                  </m:oMath>
                </a14:m>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muhitdagi</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elektronlar</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zichligi</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p>
                <a:pPr lvl="0" eaLnBrk="0" fontAlgn="base" hangingPunct="0">
                  <a:spcBef>
                    <a:spcPct val="0"/>
                  </a:spcBef>
                  <a:spcAft>
                    <a:spcPct val="0"/>
                  </a:spcAft>
                  <a:buFontTx/>
                  <a:buChar char="•"/>
                </a:pPr>
                <a:r>
                  <a:rPr lang="el-GR" sz="3200" dirty="0">
                    <a:latin typeface="Times New Roman" panose="02020603050405020304" pitchFamily="18" charset="0"/>
                    <a:cs typeface="Times New Roman" panose="02020603050405020304" pitchFamily="18" charset="0"/>
                  </a:rPr>
                  <a:t>δ</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zichlik</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effekti</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32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tuzatmasi</a:t>
                </a:r>
                <a:r>
                  <a:rPr kumimoji="0" 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p:txBody>
          </p:sp>
        </mc:Choice>
        <mc:Fallback xmlns="">
          <p:sp>
            <p:nvSpPr>
              <p:cNvPr id="5" name="Rectangle 2"/>
              <p:cNvSpPr>
                <a:spLocks noRot="1" noChangeAspect="1" noMove="1" noResize="1" noEditPoints="1" noAdjustHandles="1" noChangeArrowheads="1" noChangeShapeType="1" noTextEdit="1"/>
              </p:cNvSpPr>
              <p:nvPr/>
            </p:nvSpPr>
            <p:spPr bwMode="auto">
              <a:xfrm>
                <a:off x="1443037" y="4087208"/>
                <a:ext cx="9615487" cy="1569660"/>
              </a:xfrm>
              <a:prstGeom prst="rect">
                <a:avLst/>
              </a:prstGeom>
              <a:blipFill rotWithShape="0">
                <a:blip r:embed="rId3"/>
                <a:stretch>
                  <a:fillRect l="-1458" t="-4651" b="-1201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ru-RU">
                    <a:noFill/>
                  </a:rPr>
                  <a:t> </a:t>
                </a:r>
              </a:p>
            </p:txBody>
          </p:sp>
        </mc:Fallback>
      </mc:AlternateContent>
    </p:spTree>
    <p:extLst>
      <p:ext uri="{BB962C8B-B14F-4D97-AF65-F5344CB8AC3E}">
        <p14:creationId xmlns:p14="http://schemas.microsoft.com/office/powerpoint/2010/main" val="3053386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242888" y="1357313"/>
            <a:ext cx="8329611" cy="5086351"/>
          </a:xfrm>
          <a:custGeom>
            <a:avLst/>
            <a:gdLst/>
            <a:ahLst/>
            <a:cxnLst/>
            <a:rect l="l" t="t" r="r" b="b"/>
            <a:pathLst>
              <a:path w="12741933" h="9174192">
                <a:moveTo>
                  <a:pt x="0" y="0"/>
                </a:moveTo>
                <a:lnTo>
                  <a:pt x="12741933" y="0"/>
                </a:lnTo>
                <a:lnTo>
                  <a:pt x="12741933" y="9174191"/>
                </a:lnTo>
                <a:lnTo>
                  <a:pt x="0" y="9174191"/>
                </a:lnTo>
                <a:lnTo>
                  <a:pt x="0" y="0"/>
                </a:lnTo>
                <a:close/>
              </a:path>
            </a:pathLst>
          </a:custGeom>
          <a:blipFill>
            <a:blip r:embed="rId2"/>
            <a:stretch>
              <a:fillRect l="-5631" t="-6532" r="-6968" b="-3134"/>
            </a:stretch>
          </a:blipFill>
        </p:spPr>
        <p:txBody>
          <a:bodyPr/>
          <a:lstStyle/>
          <a:p>
            <a:endParaRPr lang="ru-RU"/>
          </a:p>
        </p:txBody>
      </p:sp>
      <p:sp>
        <p:nvSpPr>
          <p:cNvPr id="2" name="Прямоугольник 1"/>
          <p:cNvSpPr/>
          <p:nvPr/>
        </p:nvSpPr>
        <p:spPr>
          <a:xfrm>
            <a:off x="5938837" y="628323"/>
            <a:ext cx="5562600" cy="2400657"/>
          </a:xfrm>
          <a:prstGeom prst="rect">
            <a:avLst/>
          </a:prstGeom>
        </p:spPr>
        <p:txBody>
          <a:bodyPr wrap="square">
            <a:spAutoFit/>
          </a:bodyPr>
          <a:lstStyle/>
          <a:p>
            <a:pPr algn="just">
              <a:lnSpc>
                <a:spcPct val="150000"/>
              </a:lnSpc>
            </a:pP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Grafikda</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smtClean="0">
                <a:solidFill>
                  <a:srgbClr val="000000"/>
                </a:solidFill>
                <a:latin typeface="Times New Roman" panose="02020603050405020304" pitchFamily="18" charset="0"/>
                <a:ea typeface="Poppins Bold"/>
                <a:cs typeface="Times New Roman" panose="02020603050405020304" pitchFamily="18" charset="0"/>
                <a:sym typeface="Poppins Bold"/>
              </a:rPr>
              <a:t>gorizontal</a:t>
            </a:r>
            <a:r>
              <a:rPr lang="en-US" sz="2000" dirty="0" smtClean="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o‘q</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smtClean="0">
                <a:solidFill>
                  <a:srgbClr val="000000"/>
                </a:solidFill>
                <a:latin typeface="Times New Roman" panose="02020603050405020304" pitchFamily="18" charset="0"/>
                <a:ea typeface="Poppins Bold"/>
                <a:cs typeface="Times New Roman" panose="02020603050405020304" pitchFamily="18" charset="0"/>
                <a:sym typeface="Poppins Bold"/>
              </a:rPr>
              <a:t>-proton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energiyasi</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p>
          <a:p>
            <a:pPr algn="just">
              <a:lnSpc>
                <a:spcPct val="150000"/>
              </a:lnSpc>
            </a:pP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vertikal</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o‘q</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smtClean="0">
                <a:solidFill>
                  <a:srgbClr val="000000"/>
                </a:solidFill>
                <a:latin typeface="Times New Roman" panose="02020603050405020304" pitchFamily="18" charset="0"/>
                <a:ea typeface="Poppins Bold"/>
                <a:cs typeface="Times New Roman" panose="02020603050405020304" pitchFamily="18" charset="0"/>
                <a:sym typeface="Poppins Bold"/>
              </a:rPr>
              <a:t>-</a:t>
            </a:r>
            <a:r>
              <a:rPr lang="en-US" sz="2000" dirty="0" err="1" smtClean="0">
                <a:solidFill>
                  <a:srgbClr val="000000"/>
                </a:solidFill>
                <a:latin typeface="Times New Roman" panose="02020603050405020304" pitchFamily="18" charset="0"/>
                <a:ea typeface="Poppins Bold"/>
                <a:cs typeface="Times New Roman" panose="02020603050405020304" pitchFamily="18" charset="0"/>
                <a:sym typeface="Poppins Bold"/>
              </a:rPr>
              <a:t>alyuminiyning</a:t>
            </a:r>
            <a:r>
              <a:rPr lang="en-US" sz="2000" dirty="0" smtClean="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smtClean="0">
                <a:solidFill>
                  <a:srgbClr val="000000"/>
                </a:solidFill>
                <a:latin typeface="Times New Roman" panose="02020603050405020304" pitchFamily="18" charset="0"/>
                <a:ea typeface="Poppins Bold"/>
                <a:cs typeface="Times New Roman" panose="02020603050405020304" pitchFamily="18" charset="0"/>
                <a:sym typeface="Poppins Bold"/>
              </a:rPr>
              <a:t>protonlarni</a:t>
            </a:r>
            <a:r>
              <a:rPr lang="en-US" sz="2000" dirty="0" smtClean="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sekinlashtirish</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qobiliyati</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p>
          <a:p>
            <a:pPr algn="just">
              <a:lnSpc>
                <a:spcPct val="150000"/>
              </a:lnSpc>
            </a:pPr>
            <a:r>
              <a:rPr lang="en-US" sz="2000" dirty="0" err="1">
                <a:solidFill>
                  <a:srgbClr val="DB3349"/>
                </a:solidFill>
                <a:latin typeface="Times New Roman" panose="02020603050405020304" pitchFamily="18" charset="0"/>
                <a:ea typeface="Poppins Bold"/>
                <a:cs typeface="Times New Roman" panose="02020603050405020304" pitchFamily="18" charset="0"/>
                <a:sym typeface="Poppins Bold"/>
              </a:rPr>
              <a:t>Qizil</a:t>
            </a:r>
            <a:r>
              <a:rPr lang="en-US" sz="2000" dirty="0">
                <a:solidFill>
                  <a:srgbClr val="DB3349"/>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DB3349"/>
                </a:solidFill>
                <a:latin typeface="Times New Roman" panose="02020603050405020304" pitchFamily="18" charset="0"/>
                <a:ea typeface="Poppins Bold"/>
                <a:cs typeface="Times New Roman" panose="02020603050405020304" pitchFamily="18" charset="0"/>
                <a:sym typeface="Poppins Bold"/>
              </a:rPr>
              <a:t>chiziq</a:t>
            </a:r>
            <a:r>
              <a:rPr lang="en-US" sz="2000" dirty="0">
                <a:solidFill>
                  <a:srgbClr val="DB3349"/>
                </a:solidFill>
                <a:latin typeface="Times New Roman" panose="02020603050405020304" pitchFamily="18" charset="0"/>
                <a:ea typeface="Poppins Bold"/>
                <a:cs typeface="Times New Roman" panose="02020603050405020304" pitchFamily="18" charset="0"/>
                <a:sym typeface="Poppins Bold"/>
              </a:rPr>
              <a:t> </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sof</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Beta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formulasi</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tuzatishlarsiz</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a:t>
            </a:r>
          </a:p>
          <a:p>
            <a:pPr algn="just">
              <a:lnSpc>
                <a:spcPct val="150000"/>
              </a:lnSpc>
            </a:pPr>
            <a:r>
              <a:rPr lang="en-US" sz="2000" dirty="0" err="1">
                <a:solidFill>
                  <a:srgbClr val="1AB5DB"/>
                </a:solidFill>
                <a:latin typeface="Times New Roman" panose="02020603050405020304" pitchFamily="18" charset="0"/>
                <a:ea typeface="Poppins Bold"/>
                <a:cs typeface="Times New Roman" panose="02020603050405020304" pitchFamily="18" charset="0"/>
                <a:sym typeface="Poppins Bold"/>
              </a:rPr>
              <a:t>Ko‘k</a:t>
            </a:r>
            <a:r>
              <a:rPr lang="en-US" sz="2000" dirty="0">
                <a:solidFill>
                  <a:srgbClr val="1AB5DB"/>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1AB5DB"/>
                </a:solidFill>
                <a:latin typeface="Times New Roman" panose="02020603050405020304" pitchFamily="18" charset="0"/>
                <a:ea typeface="Poppins Bold"/>
                <a:cs typeface="Times New Roman" panose="02020603050405020304" pitchFamily="18" charset="0"/>
                <a:sym typeface="Poppins Bold"/>
              </a:rPr>
              <a:t>chiziq</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 Beta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formulasi</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tuzatishlar</a:t>
            </a:r>
            <a:r>
              <a:rPr lang="en-US" sz="2000" dirty="0">
                <a:solidFill>
                  <a:srgbClr val="000000"/>
                </a:solidFill>
                <a:latin typeface="Times New Roman" panose="02020603050405020304" pitchFamily="18" charset="0"/>
                <a:ea typeface="Poppins Bold"/>
                <a:cs typeface="Times New Roman" panose="02020603050405020304" pitchFamily="18" charset="0"/>
                <a:sym typeface="Poppins Bold"/>
              </a:rPr>
              <a:t> </a:t>
            </a:r>
            <a:r>
              <a:rPr lang="en-US" sz="2000" dirty="0" err="1">
                <a:solidFill>
                  <a:srgbClr val="000000"/>
                </a:solidFill>
                <a:latin typeface="Times New Roman" panose="02020603050405020304" pitchFamily="18" charset="0"/>
                <a:ea typeface="Poppins Bold"/>
                <a:cs typeface="Times New Roman" panose="02020603050405020304" pitchFamily="18" charset="0"/>
                <a:sym typeface="Poppins Bold"/>
              </a:rPr>
              <a:t>bilan</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0082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96888" y="466726"/>
            <a:ext cx="5157787" cy="823912"/>
          </a:xfrm>
        </p:spPr>
        <p:txBody>
          <a:bodyPr>
            <a:normAutofit/>
          </a:bodyPr>
          <a:lstStyle/>
          <a:p>
            <a:r>
              <a:rPr lang="uz-Latn-UZ" sz="2800" dirty="0">
                <a:latin typeface="Times New Roman" panose="02020603050405020304" pitchFamily="18" charset="0"/>
                <a:cs typeface="Times New Roman" panose="02020603050405020304" pitchFamily="18" charset="0"/>
              </a:rPr>
              <a:t>Bethe — Bloch formulasi</a:t>
            </a:r>
            <a:endParaRPr lang="ru-RU" sz="2800" dirty="0"/>
          </a:p>
        </p:txBody>
      </p:sp>
      <p:sp>
        <p:nvSpPr>
          <p:cNvPr id="5" name="Текст 4"/>
          <p:cNvSpPr>
            <a:spLocks noGrp="1"/>
          </p:cNvSpPr>
          <p:nvPr>
            <p:ph type="body" sz="quarter" idx="3"/>
          </p:nvPr>
        </p:nvSpPr>
        <p:spPr>
          <a:xfrm>
            <a:off x="6757988" y="466726"/>
            <a:ext cx="5183188" cy="823912"/>
          </a:xfrm>
        </p:spPr>
        <p:txBody>
          <a:bodyPr>
            <a:normAutofit/>
          </a:bodyPr>
          <a:lstStyle/>
          <a:p>
            <a:r>
              <a:rPr lang="uz-Latn-UZ" sz="2800" dirty="0">
                <a:latin typeface="Times New Roman" panose="02020603050405020304" pitchFamily="18" charset="0"/>
                <a:cs typeface="Times New Roman" panose="02020603050405020304" pitchFamily="18" charset="0"/>
              </a:rPr>
              <a:t>Bethe–Heitler formulasi</a:t>
            </a:r>
            <a:endParaRPr lang="ru-RU" sz="2800" dirty="0"/>
          </a:p>
        </p:txBody>
      </p:sp>
      <p:sp>
        <p:nvSpPr>
          <p:cNvPr id="7" name="Rectangle 1"/>
          <p:cNvSpPr>
            <a:spLocks noGrp="1" noChangeArrowheads="1"/>
          </p:cNvSpPr>
          <p:nvPr>
            <p:ph sz="half" idx="2"/>
          </p:nvPr>
        </p:nvSpPr>
        <p:spPr bwMode="auto">
          <a:xfrm>
            <a:off x="309562" y="1802943"/>
            <a:ext cx="553243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FontTx/>
              <a:buChar char="•"/>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Og‘ir</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zarracha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lang="uz-Latn-UZ" sz="2400" dirty="0">
                <a:latin typeface="Times New Roman" panose="02020603050405020304" pitchFamily="18" charset="0"/>
                <a:cs typeface="Times New Roman" panose="02020603050405020304" pitchFamily="18" charset="0"/>
              </a:rPr>
              <a:t>proton, alfa, og‘ir </a:t>
            </a:r>
            <a:r>
              <a:rPr lang="uz-Latn-UZ" sz="2400" dirty="0" smtClean="0">
                <a:latin typeface="Times New Roman" panose="02020603050405020304" pitchFamily="18" charset="0"/>
                <a:cs typeface="Times New Roman" panose="02020603050405020304" pitchFamily="18" charset="0"/>
              </a:rPr>
              <a:t>ionlar</a:t>
            </a:r>
            <a:r>
              <a:rPr lang="en-US" sz="2400" dirty="0" smtClean="0">
                <a:latin typeface="Times New Roman" panose="02020603050405020304" pitchFamily="18" charset="0"/>
                <a:cs typeface="Times New Roman" panose="02020603050405020304" pitchFamily="18" charset="0"/>
              </a:rPr>
              <a:t>)</a:t>
            </a:r>
            <a:endPar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elektronlari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bilan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to‘qnashadi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Elektronlar</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qo‘zg‘aladi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yoki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ajraladi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p>
            <a:pPr marL="0" lvl="0" indent="0" eaLnBrk="0" fontAlgn="base" hangingPunct="0">
              <a:lnSpc>
                <a:spcPct val="100000"/>
              </a:lnSpc>
              <a:spcBef>
                <a:spcPct val="0"/>
              </a:spcBef>
              <a:spcAft>
                <a:spcPct val="0"/>
              </a:spcAft>
              <a:buFontTx/>
              <a:buChar char="•"/>
            </a:pPr>
            <a:r>
              <a:rPr lang="uz-Latn-UZ" sz="2400" dirty="0">
                <a:latin typeface="Times New Roman" panose="02020603050405020304" pitchFamily="18" charset="0"/>
                <a:cs typeface="Times New Roman" panose="02020603050405020304" pitchFamily="18" charset="0"/>
              </a:rPr>
              <a:t>modda ichida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e</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nergiya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ionizatsiya</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orqali</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yo‘qoladi</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en-US"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uz-Latn-UZ" sz="2400" dirty="0">
                <a:latin typeface="Times New Roman" panose="02020603050405020304" pitchFamily="18" charset="0"/>
                <a:cs typeface="Times New Roman" panose="02020603050405020304" pitchFamily="18" charset="0"/>
              </a:rPr>
              <a:t>Past–o‘rta </a:t>
            </a:r>
            <a:r>
              <a:rPr lang="uz-Latn-UZ" sz="2400" dirty="0" smtClean="0">
                <a:latin typeface="Times New Roman" panose="02020603050405020304" pitchFamily="18" charset="0"/>
                <a:cs typeface="Times New Roman" panose="02020603050405020304" pitchFamily="18" charset="0"/>
              </a:rPr>
              <a:t>energiya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qo’llaniladi</a:t>
            </a:r>
            <a:r>
              <a:rPr lang="en-US" sz="2400" dirty="0" smtClean="0">
                <a:latin typeface="Times New Roman" panose="02020603050405020304" pitchFamily="18" charset="0"/>
                <a:cs typeface="Times New Roman" panose="02020603050405020304" pitchFamily="18" charset="0"/>
              </a:rPr>
              <a:t>.</a:t>
            </a:r>
          </a:p>
        </p:txBody>
      </p:sp>
      <p:sp>
        <p:nvSpPr>
          <p:cNvPr id="8" name="Rectangle 2"/>
          <p:cNvSpPr>
            <a:spLocks noGrp="1" noChangeArrowheads="1"/>
          </p:cNvSpPr>
          <p:nvPr>
            <p:ph sz="quarter" idx="4"/>
          </p:nvPr>
        </p:nvSpPr>
        <p:spPr bwMode="auto">
          <a:xfrm>
            <a:off x="6757988" y="2320597"/>
            <a:ext cx="518318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uz-Latn-UZ" sz="2400" dirty="0" smtClean="0">
                <a:latin typeface="Times New Roman" panose="02020603050405020304" pitchFamily="18" charset="0"/>
                <a:cs typeface="Times New Roman" panose="02020603050405020304" pitchFamily="18" charset="0"/>
              </a:rPr>
              <a:t>elektron </a:t>
            </a:r>
            <a:r>
              <a:rPr lang="uz-Latn-UZ" sz="2400" dirty="0">
                <a:latin typeface="Times New Roman" panose="02020603050405020304" pitchFamily="18" charset="0"/>
                <a:cs typeface="Times New Roman" panose="02020603050405020304" pitchFamily="18" charset="0"/>
              </a:rPr>
              <a:t>va </a:t>
            </a:r>
            <a:r>
              <a:rPr lang="uz-Latn-UZ" sz="2400" dirty="0" smtClean="0">
                <a:latin typeface="Times New Roman" panose="02020603050405020304" pitchFamily="18" charset="0"/>
                <a:cs typeface="Times New Roman" panose="02020603050405020304" pitchFamily="18" charset="0"/>
              </a:rPr>
              <a:t>pozitro</a:t>
            </a:r>
            <a:r>
              <a:rPr lang="en-US" sz="2400" dirty="0">
                <a:latin typeface="Times New Roman" panose="02020603050405020304" pitchFamily="18" charset="0"/>
                <a:cs typeface="Times New Roman" panose="02020603050405020304" pitchFamily="18" charset="0"/>
              </a:rPr>
              <a:t>n</a:t>
            </a:r>
          </a:p>
          <a:p>
            <a:pPr marL="0" marR="0" lvl="0" indent="0" algn="l" defTabSz="914400" rtl="0" eaLnBrk="0" fontAlgn="base" latinLnBrk="0" hangingPunct="0">
              <a:lnSpc>
                <a:spcPct val="100000"/>
              </a:lnSpc>
              <a:spcBef>
                <a:spcPct val="0"/>
              </a:spcBef>
              <a:spcAft>
                <a:spcPct val="0"/>
              </a:spcAft>
              <a:buClrTx/>
              <a:buSzTx/>
              <a:buNone/>
              <a:tabLst/>
            </a:pP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Tez</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elektron</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maydoniga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kiradi</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None/>
              <a:tabLst/>
            </a:pPr>
            <a:r>
              <a:rPr lang="en-US" sz="2400" dirty="0" smtClean="0">
                <a:latin typeface="Times New Roman" panose="02020603050405020304" pitchFamily="18" charset="0"/>
                <a:cs typeface="Times New Roman" panose="02020603050405020304" pitchFamily="18" charset="0"/>
              </a:rPr>
              <a:t>t</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ezla</a:t>
            </a:r>
            <a:r>
              <a:rPr kumimoji="0" lang="en-US"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tilib</a:t>
            </a:r>
            <a:r>
              <a:rPr kumimoji="0" lang="en-US" sz="2400" b="0"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 , n</a:t>
            </a:r>
            <a:r>
              <a:rPr kumimoji="0" 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atijada</a:t>
            </a:r>
            <a:r>
              <a:rPr kumimoji="0" 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foton</a:t>
            </a:r>
            <a:r>
              <a:rPr kumimoji="0" lang="ru-RU" sz="240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sz="240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chiqaradi</a:t>
            </a:r>
            <a:r>
              <a:rPr lang="en-US" sz="2400" dirty="0" smtClean="0">
                <a:latin typeface="Times New Roman" panose="02020603050405020304" pitchFamily="18" charset="0"/>
                <a:cs typeface="Times New Roman" panose="02020603050405020304" pitchFamily="18" charset="0"/>
              </a:rPr>
              <a:t>.</a:t>
            </a:r>
          </a:p>
          <a:p>
            <a:pPr marL="0" indent="0" eaLnBrk="0" fontAlgn="base" hangingPunct="0">
              <a:lnSpc>
                <a:spcPct val="100000"/>
              </a:lnSpc>
              <a:spcBef>
                <a:spcPct val="0"/>
              </a:spcBef>
              <a:spcAft>
                <a:spcPct val="0"/>
              </a:spcAft>
              <a:buNone/>
            </a:pPr>
            <a:r>
              <a:rPr lang="uz-Latn-UZ" sz="2400" dirty="0">
                <a:latin typeface="Times New Roman" panose="02020603050405020304" pitchFamily="18" charset="0"/>
                <a:cs typeface="Times New Roman" panose="02020603050405020304" pitchFamily="18" charset="0"/>
              </a:rPr>
              <a:t>yadro maydonida radiatsion yo‘qotish</a:t>
            </a:r>
            <a:endParaRPr lang="ru-RU" sz="2400" dirty="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uz-Latn-UZ" sz="2400" dirty="0" smtClean="0">
                <a:latin typeface="Times New Roman" panose="02020603050405020304" pitchFamily="18" charset="0"/>
                <a:cs typeface="Times New Roman" panose="02020603050405020304" pitchFamily="18" charset="0"/>
              </a:rPr>
              <a:t>Juda </a:t>
            </a:r>
            <a:r>
              <a:rPr lang="uz-Latn-UZ" sz="2400" dirty="0">
                <a:latin typeface="Times New Roman" panose="02020603050405020304" pitchFamily="18" charset="0"/>
                <a:cs typeface="Times New Roman" panose="02020603050405020304" pitchFamily="18" charset="0"/>
              </a:rPr>
              <a:t>yuqori energiya (GeV</a:t>
            </a:r>
            <a:r>
              <a:rPr lang="uz-Latn-UZ"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9572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990601" y="842169"/>
                <a:ext cx="10515600" cy="5358605"/>
              </a:xfrm>
            </p:spPr>
            <p:txBody>
              <a:bodyPr/>
              <a:lstStyle/>
              <a:p>
                <a:r>
                  <a:rPr lang="uz-Latn-UZ" b="1" dirty="0" smtClean="0">
                    <a:latin typeface="Times New Roman" panose="02020603050405020304" pitchFamily="18" charset="0"/>
                    <a:cs typeface="Times New Roman" panose="02020603050405020304" pitchFamily="18" charset="0"/>
                  </a:rPr>
                  <a:t>Radiatsion uzunlik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0</m:t>
                        </m:r>
                      </m:sub>
                    </m:sSub>
                  </m:oMath>
                </a14:m>
                <a:r>
                  <a:rPr lang="uz-Latn-UZ" b="1" dirty="0" smtClean="0">
                    <a:latin typeface="Times New Roman" panose="02020603050405020304" pitchFamily="18" charset="0"/>
                    <a:cs typeface="Times New Roman" panose="02020603050405020304" pitchFamily="18" charset="0"/>
                  </a:rPr>
                  <a:t>​)</a:t>
                </a:r>
                <a:r>
                  <a:rPr lang="uz-Latn-UZ" dirty="0">
                    <a:latin typeface="Times New Roman" panose="02020603050405020304" pitchFamily="18" charset="0"/>
                    <a:cs typeface="Times New Roman" panose="02020603050405020304" pitchFamily="18" charset="0"/>
                  </a:rPr>
                  <a:t> — bu yuqori energiyali elektron (yoki pozitron) modda ichida harakatlanayotganda </a:t>
                </a:r>
                <a:r>
                  <a:rPr lang="uz-Latn-UZ" dirty="0" smtClean="0">
                    <a:latin typeface="Times New Roman" panose="02020603050405020304" pitchFamily="18" charset="0"/>
                    <a:cs typeface="Times New Roman" panose="02020603050405020304" pitchFamily="18" charset="0"/>
                  </a:rPr>
                  <a:t>radiatsion nurlanish </a:t>
                </a:r>
                <a:r>
                  <a:rPr lang="uz-Latn-UZ" dirty="0">
                    <a:latin typeface="Times New Roman" panose="02020603050405020304" pitchFamily="18" charset="0"/>
                    <a:cs typeface="Times New Roman" panose="02020603050405020304" pitchFamily="18" charset="0"/>
                  </a:rPr>
                  <a:t>sababli energiyasining sezilarli qismini yo‘qotadigan xarakterli masofa</a:t>
                </a:r>
                <a:r>
                  <a:rPr lang="uz-Latn-UZ" dirty="0" smtClean="0">
                    <a:latin typeface="Times New Roman" panose="02020603050405020304" pitchFamily="18" charset="0"/>
                    <a:cs typeface="Times New Roman" panose="02020603050405020304" pitchFamily="18" charset="0"/>
                  </a:rPr>
                  <a:t>.</a:t>
                </a:r>
                <a:endParaRPr lang="uz-Latn-UZ" b="1" dirty="0">
                  <a:latin typeface="Times New Roman" panose="02020603050405020304" pitchFamily="18" charset="0"/>
                  <a:cs typeface="Times New Roman" panose="02020603050405020304" pitchFamily="18" charset="0"/>
                </a:endParaRPr>
              </a:p>
              <a:p>
                <a:r>
                  <a:rPr lang="uz-Latn-UZ" dirty="0">
                    <a:latin typeface="Times New Roman" panose="02020603050405020304" pitchFamily="18" charset="0"/>
                    <a:cs typeface="Times New Roman" panose="02020603050405020304" pitchFamily="18" charset="0"/>
                  </a:rPr>
                  <a:t>Elektron uchun energiya kamayishi</a:t>
                </a:r>
                <a:r>
                  <a:rPr lang="uz-Latn-UZ"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endParaRPr lang="en-US" dirty="0" smtClean="0"/>
              </a:p>
              <a:p>
                <a:pPr marL="0" indent="0">
                  <a:buNone/>
                </a:pPr>
                <a:r>
                  <a:rPr lang="en-US" dirty="0" smtClean="0"/>
                  <a:t>				E(x)=</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0</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𝑥</m:t>
                            </m:r>
                          </m:num>
                          <m:den>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0</m:t>
                                </m:r>
                              </m:sub>
                            </m:sSub>
                          </m:den>
                        </m:f>
                      </m:sup>
                    </m:sSup>
                  </m:oMath>
                </a14:m>
                <a:endParaRPr lang="uz-Latn-UZ" dirty="0" smtClean="0"/>
              </a:p>
              <a:p>
                <a:pPr marL="0" indent="0">
                  <a:buNone/>
                </a:pPr>
                <a:endParaRPr lang="uz-Latn-UZ" dirty="0" smtClean="0"/>
              </a:p>
              <a:p>
                <a:pPr lvl="0" eaLnBrk="0" fontAlgn="base" hangingPunct="0">
                  <a:spcBef>
                    <a:spcPct val="0"/>
                  </a:spcBef>
                  <a:spcAft>
                    <a:spcPct val="0"/>
                  </a:spcAft>
                  <a:buFontTx/>
                  <a:buChar cha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0</m:t>
                        </m:r>
                      </m:sub>
                    </m:sSub>
                  </m:oMath>
                </a14:m>
                <a:r>
                  <a:rPr lang="ru-RU" dirty="0">
                    <a:latin typeface="Arial" panose="020B0604020202020204" pitchFamily="34" charset="0"/>
                  </a:rPr>
                  <a:t>​ — </a:t>
                </a:r>
                <a:r>
                  <a:rPr lang="ru-RU" dirty="0" err="1">
                    <a:latin typeface="Arial" panose="020B0604020202020204" pitchFamily="34" charset="0"/>
                  </a:rPr>
                  <a:t>boshlang‘ich</a:t>
                </a:r>
                <a:r>
                  <a:rPr lang="ru-RU" dirty="0">
                    <a:latin typeface="Arial" panose="020B0604020202020204" pitchFamily="34" charset="0"/>
                  </a:rPr>
                  <a:t> </a:t>
                </a:r>
                <a:r>
                  <a:rPr lang="ru-RU" dirty="0" err="1">
                    <a:latin typeface="Arial" panose="020B0604020202020204" pitchFamily="34" charset="0"/>
                  </a:rPr>
                  <a:t>energiya</a:t>
                </a:r>
                <a:r>
                  <a:rPr lang="ru-RU" dirty="0">
                    <a:latin typeface="Arial" panose="020B0604020202020204" pitchFamily="34" charset="0"/>
                  </a:rPr>
                  <a:t> </a:t>
                </a:r>
              </a:p>
              <a:p>
                <a:pPr lvl="0" eaLnBrk="0" fontAlgn="base" hangingPunct="0">
                  <a:spcBef>
                    <a:spcPct val="0"/>
                  </a:spcBef>
                  <a:spcAft>
                    <a:spcPct val="0"/>
                  </a:spcAft>
                  <a:buFontTx/>
                  <a:buChar char="•"/>
                </a:pPr>
                <a14:m>
                  <m:oMath xmlns:m="http://schemas.openxmlformats.org/officeDocument/2006/math">
                    <m:r>
                      <a:rPr lang="en-US" i="1">
                        <a:latin typeface="Cambria Math" panose="02040503050406030204" pitchFamily="18" charset="0"/>
                      </a:rPr>
                      <m:t>𝑥</m:t>
                    </m:r>
                  </m:oMath>
                </a14:m>
                <a:r>
                  <a:rPr lang="ru-RU" dirty="0">
                    <a:latin typeface="Arial" panose="020B0604020202020204" pitchFamily="34" charset="0"/>
                  </a:rPr>
                  <a:t> — </a:t>
                </a:r>
                <a:r>
                  <a:rPr lang="ru-RU" dirty="0" err="1">
                    <a:latin typeface="Arial" panose="020B0604020202020204" pitchFamily="34" charset="0"/>
                  </a:rPr>
                  <a:t>o‘tilgan</a:t>
                </a:r>
                <a:r>
                  <a:rPr lang="ru-RU" dirty="0">
                    <a:latin typeface="Arial" panose="020B0604020202020204" pitchFamily="34" charset="0"/>
                  </a:rPr>
                  <a:t> </a:t>
                </a:r>
                <a:r>
                  <a:rPr lang="ru-RU" dirty="0" err="1">
                    <a:latin typeface="Arial" panose="020B0604020202020204" pitchFamily="34" charset="0"/>
                  </a:rPr>
                  <a:t>yo‘l</a:t>
                </a:r>
                <a:r>
                  <a:rPr lang="ru-RU" dirty="0">
                    <a:latin typeface="Arial" panose="020B0604020202020204" pitchFamily="34" charset="0"/>
                  </a:rPr>
                  <a:t> </a:t>
                </a:r>
              </a:p>
              <a:p>
                <a:pPr lvl="0" eaLnBrk="0" fontAlgn="base" hangingPunct="0">
                  <a:spcBef>
                    <a:spcPct val="0"/>
                  </a:spcBef>
                  <a:spcAft>
                    <a:spcPct val="0"/>
                  </a:spcAft>
                  <a:buFontTx/>
                  <a:buChar cha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0</m:t>
                        </m:r>
                      </m:sub>
                    </m:sSub>
                  </m:oMath>
                </a14:m>
                <a:r>
                  <a:rPr lang="ru-RU" dirty="0">
                    <a:latin typeface="Arial" panose="020B0604020202020204" pitchFamily="34" charset="0"/>
                  </a:rPr>
                  <a:t>— </a:t>
                </a:r>
                <a:r>
                  <a:rPr lang="ru-RU" dirty="0" err="1">
                    <a:latin typeface="Arial" panose="020B0604020202020204" pitchFamily="34" charset="0"/>
                  </a:rPr>
                  <a:t>radiatsion</a:t>
                </a:r>
                <a:r>
                  <a:rPr lang="ru-RU" dirty="0">
                    <a:latin typeface="Arial" panose="020B0604020202020204" pitchFamily="34" charset="0"/>
                  </a:rPr>
                  <a:t> </a:t>
                </a:r>
                <a:r>
                  <a:rPr lang="ru-RU" dirty="0" err="1">
                    <a:latin typeface="Arial" panose="020B0604020202020204" pitchFamily="34" charset="0"/>
                  </a:rPr>
                  <a:t>uzunlik</a:t>
                </a:r>
                <a:r>
                  <a:rPr lang="ru-RU" dirty="0">
                    <a:latin typeface="Arial" panose="020B0604020202020204" pitchFamily="34" charset="0"/>
                  </a:rPr>
                  <a:t> </a:t>
                </a:r>
              </a:p>
              <a:p>
                <a:pPr marL="0" indent="0">
                  <a:buNone/>
                </a:pPr>
                <a:endParaRPr lang="en-US" dirty="0" smtClean="0"/>
              </a:p>
              <a:p>
                <a:pPr marL="0" indent="0">
                  <a:buNone/>
                </a:pPr>
                <a:endParaRPr lang="en-US" dirty="0"/>
              </a:p>
              <a:p>
                <a:pPr marL="0" indent="0">
                  <a:buNone/>
                </a:pPr>
                <a:endParaRPr lang="uz-Latn-UZ" dirty="0"/>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990601" y="842169"/>
                <a:ext cx="10515600" cy="5358605"/>
              </a:xfrm>
              <a:blipFill rotWithShape="0">
                <a:blip r:embed="rId2"/>
                <a:stretch>
                  <a:fillRect l="-1043" t="-1934"/>
                </a:stretch>
              </a:blipFill>
            </p:spPr>
            <p:txBody>
              <a:bodyPr/>
              <a:lstStyle/>
              <a:p>
                <a:r>
                  <a:rPr lang="ru-RU">
                    <a:noFill/>
                  </a:rPr>
                  <a:t> </a:t>
                </a:r>
              </a:p>
            </p:txBody>
          </p:sp>
        </mc:Fallback>
      </mc:AlternateContent>
    </p:spTree>
    <p:extLst>
      <p:ext uri="{BB962C8B-B14F-4D97-AF65-F5344CB8AC3E}">
        <p14:creationId xmlns:p14="http://schemas.microsoft.com/office/powerpoint/2010/main" val="4051254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Заголовок 1"/>
              <p:cNvSpPr>
                <a:spLocks noGrp="1"/>
              </p:cNvSpPr>
              <p:nvPr>
                <p:ph type="title"/>
              </p:nvPr>
            </p:nvSpPr>
            <p:spPr>
              <a:xfrm>
                <a:off x="1323974" y="271463"/>
                <a:ext cx="9691689" cy="6029327"/>
              </a:xfrm>
            </p:spPr>
            <p:txBody>
              <a:bodyPr>
                <a:normAutofit fontScale="90000"/>
              </a:bodyPr>
              <a:lstStyle/>
              <a:p>
                <a:pPr lvl="0" eaLnBrk="0" fontAlgn="base" hangingPunct="0">
                  <a:lnSpc>
                    <a:spcPct val="100000"/>
                  </a:lnSpc>
                  <a:spcAft>
                    <a:spcPct val="0"/>
                  </a:spcAft>
                </a:pP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Radiatsion </a:t>
                </a:r>
                <a:r>
                  <a:rPr lang="en-US" dirty="0" err="1">
                    <a:latin typeface="Times New Roman" panose="02020603050405020304" pitchFamily="18" charset="0"/>
                    <a:cs typeface="Times New Roman" panose="02020603050405020304" pitchFamily="18" charset="0"/>
                  </a:rPr>
                  <a:t>uzunlik</a:t>
                </a:r>
                <a:r>
                  <a:rPr lang="en-US"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0</m:t>
                        </m:r>
                      </m:sub>
                    </m:sSub>
                  </m:oMath>
                </a14:m>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formulasi</a:t>
                </a:r>
                <a:r>
                  <a:rPr lang="en-US" dirty="0">
                    <a:latin typeface="Times New Roman" panose="02020603050405020304" pitchFamily="18" charset="0"/>
                    <a:cs typeface="Times New Roman" panose="02020603050405020304" pitchFamily="18" charset="0"/>
                  </a:rPr>
                  <a:t>: </a:t>
                </a:r>
                <a:r>
                  <a:rPr lang="uz-Latn-UZ" b="1" i="1" dirty="0" smtClean="0">
                    <a:latin typeface="Cambria Math" panose="02040503050406030204" pitchFamily="18" charset="0"/>
                  </a:rPr>
                  <a:t/>
                </a:r>
                <a:br>
                  <a:rPr lang="uz-Latn-UZ" b="1" i="1" dirty="0" smtClean="0">
                    <a:latin typeface="Cambria Math" panose="02040503050406030204" pitchFamily="18" charset="0"/>
                  </a:rPr>
                </a:br>
                <a14:m>
                  <m:oMath xmlns:m="http://schemas.openxmlformats.org/officeDocument/2006/math">
                    <m:f>
                      <m:fPr>
                        <m:ctrlPr>
                          <a:rPr lang="uz-Latn-UZ" b="1" i="1">
                            <a:latin typeface="Cambria Math" panose="02040503050406030204" pitchFamily="18" charset="0"/>
                          </a:rPr>
                        </m:ctrlPr>
                      </m:fPr>
                      <m:num>
                        <m:r>
                          <a:rPr lang="en-US" b="1" i="1" smtClean="0">
                            <a:latin typeface="Cambria Math" panose="02040503050406030204" pitchFamily="18" charset="0"/>
                          </a:rPr>
                          <m:t>𝟏</m:t>
                        </m:r>
                      </m:num>
                      <m:den>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0</m:t>
                            </m:r>
                          </m:sub>
                        </m:sSub>
                      </m:den>
                    </m:f>
                  </m:oMath>
                </a14:m>
                <a:r>
                  <a:rPr lang="uz-Latn-UZ" b="1" i="1" dirty="0">
                    <a:latin typeface="Times New Roman" panose="02020603050405020304" pitchFamily="18" charset="0"/>
                    <a:cs typeface="Times New Roman" panose="02020603050405020304" pitchFamily="18" charset="0"/>
                  </a:rPr>
                  <a:t>=</a:t>
                </a:r>
                <a:r>
                  <a:rPr lang="en-US" b="1" i="1" dirty="0" smtClean="0">
                    <a:latin typeface="Times New Roman" panose="02020603050405020304" pitchFamily="18" charset="0"/>
                    <a:cs typeface="Times New Roman" panose="02020603050405020304" pitchFamily="18" charset="0"/>
                  </a:rPr>
                  <a:t>4</a:t>
                </a:r>
                <a14:m>
                  <m:oMath xmlns:m="http://schemas.openxmlformats.org/officeDocument/2006/math">
                    <m:r>
                      <a:rPr lang="el-GR" b="1" i="1">
                        <a:latin typeface="Cambria Math" panose="02040503050406030204" pitchFamily="18" charset="0"/>
                      </a:rPr>
                      <m:t>𝝅</m:t>
                    </m:r>
                    <m:sSubSup>
                      <m:sSubSupPr>
                        <m:ctrlPr>
                          <a:rPr lang="el-GR" b="1" i="1" smtClean="0">
                            <a:latin typeface="Cambria Math" panose="02040503050406030204" pitchFamily="18" charset="0"/>
                          </a:rPr>
                        </m:ctrlPr>
                      </m:sSubSupPr>
                      <m:e>
                        <m:r>
                          <a:rPr lang="en-US" b="1" i="1" smtClean="0">
                            <a:latin typeface="Cambria Math" panose="02040503050406030204" pitchFamily="18" charset="0"/>
                          </a:rPr>
                          <m:t>𝒓</m:t>
                        </m:r>
                      </m:e>
                      <m:sub>
                        <m:r>
                          <a:rPr lang="en-US" b="1" i="1" smtClean="0">
                            <a:latin typeface="Cambria Math" panose="02040503050406030204" pitchFamily="18" charset="0"/>
                          </a:rPr>
                          <m:t>𝒆</m:t>
                        </m:r>
                      </m:sub>
                      <m:sup>
                        <m:r>
                          <a:rPr lang="en-US" b="1" i="1" smtClean="0">
                            <a:latin typeface="Cambria Math" panose="02040503050406030204" pitchFamily="18" charset="0"/>
                          </a:rPr>
                          <m:t>𝟐</m:t>
                        </m:r>
                      </m:sup>
                    </m:sSubSup>
                    <m:sSup>
                      <m:sSupPr>
                        <m:ctrlPr>
                          <a:rPr lang="uz-Latn-UZ" b="1" i="1" smtClean="0">
                            <a:latin typeface="Cambria Math" panose="02040503050406030204" pitchFamily="18" charset="0"/>
                          </a:rPr>
                        </m:ctrlPr>
                      </m:sSupPr>
                      <m:e>
                        <m:r>
                          <a:rPr lang="el-GR" b="1" i="1" smtClean="0">
                            <a:latin typeface="Cambria Math" panose="02040503050406030204" pitchFamily="18" charset="0"/>
                          </a:rPr>
                          <m:t>𝜶</m:t>
                        </m:r>
                      </m:e>
                      <m:sup>
                        <m:r>
                          <a:rPr lang="uz-Latn-UZ" b="1" i="1">
                            <a:latin typeface="Cambria Math" panose="02040503050406030204" pitchFamily="18" charset="0"/>
                          </a:rPr>
                          <m:t>𝟑</m:t>
                        </m:r>
                      </m:sup>
                    </m:sSup>
                    <m:sSub>
                      <m:sSubPr>
                        <m:ctrlPr>
                          <a:rPr lang="en-US" i="1">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𝐴</m:t>
                        </m:r>
                      </m:sub>
                    </m:sSub>
                    <m:f>
                      <m:fPr>
                        <m:ctrlPr>
                          <a:rPr lang="uz-Latn-UZ" b="1" i="1">
                            <a:latin typeface="Cambria Math" panose="02040503050406030204" pitchFamily="18" charset="0"/>
                          </a:rPr>
                        </m:ctrlPr>
                      </m:fPr>
                      <m:num>
                        <m:r>
                          <a:rPr lang="en-US" b="1" i="1" smtClean="0">
                            <a:latin typeface="Cambria Math" panose="02040503050406030204" pitchFamily="18" charset="0"/>
                          </a:rPr>
                          <m:t>𝒁</m:t>
                        </m:r>
                        <m:r>
                          <a:rPr lang="en-US" b="1" i="1" smtClean="0">
                            <a:latin typeface="Cambria Math" panose="02040503050406030204" pitchFamily="18" charset="0"/>
                          </a:rPr>
                          <m:t>(</m:t>
                        </m:r>
                        <m:r>
                          <a:rPr lang="en-US" b="1" i="1" smtClean="0">
                            <a:latin typeface="Cambria Math" panose="02040503050406030204" pitchFamily="18" charset="0"/>
                          </a:rPr>
                          <m:t>𝒁</m:t>
                        </m:r>
                        <m:r>
                          <a:rPr lang="en-US" b="1" i="1" smtClean="0">
                            <a:latin typeface="Cambria Math" panose="02040503050406030204" pitchFamily="18" charset="0"/>
                          </a:rPr>
                          <m:t>+</m:t>
                        </m:r>
                        <m:r>
                          <a:rPr lang="en-US" b="1" i="1" smtClean="0">
                            <a:latin typeface="Cambria Math" panose="02040503050406030204" pitchFamily="18" charset="0"/>
                          </a:rPr>
                          <m:t>𝟏</m:t>
                        </m:r>
                        <m:r>
                          <a:rPr lang="en-US" b="1" i="1" smtClean="0">
                            <a:latin typeface="Cambria Math" panose="02040503050406030204" pitchFamily="18" charset="0"/>
                          </a:rPr>
                          <m:t>)</m:t>
                        </m:r>
                      </m:num>
                      <m:den>
                        <m:r>
                          <a:rPr lang="en-US" b="1" i="1" smtClean="0">
                            <a:latin typeface="Cambria Math" panose="02040503050406030204" pitchFamily="18" charset="0"/>
                          </a:rPr>
                          <m:t>𝑨</m:t>
                        </m:r>
                      </m:den>
                    </m:f>
                    <m:r>
                      <a:rPr lang="en-US" b="1" i="1" smtClean="0">
                        <a:latin typeface="Cambria Math" panose="02040503050406030204" pitchFamily="18" charset="0"/>
                      </a:rPr>
                      <m:t>𝒍𝒏</m:t>
                    </m:r>
                    <m:r>
                      <a:rPr lang="en-US" b="1" i="1" smtClean="0">
                        <a:latin typeface="Cambria Math" panose="02040503050406030204" pitchFamily="18" charset="0"/>
                      </a:rPr>
                      <m:t>(</m:t>
                    </m:r>
                    <m:f>
                      <m:fPr>
                        <m:ctrlPr>
                          <a:rPr lang="uz-Latn-UZ" b="1" i="1">
                            <a:latin typeface="Cambria Math" panose="02040503050406030204" pitchFamily="18" charset="0"/>
                          </a:rPr>
                        </m:ctrlPr>
                      </m:fPr>
                      <m:num>
                        <m:r>
                          <a:rPr lang="en-US" b="1" i="1" smtClean="0">
                            <a:latin typeface="Cambria Math" panose="02040503050406030204" pitchFamily="18" charset="0"/>
                          </a:rPr>
                          <m:t>𝟏𝟖𝟑</m:t>
                        </m:r>
                      </m:num>
                      <m:den>
                        <m:sSup>
                          <m:sSupPr>
                            <m:ctrlPr>
                              <a:rPr lang="uz-Latn-UZ" b="1" i="1">
                                <a:latin typeface="Cambria Math" panose="02040503050406030204" pitchFamily="18" charset="0"/>
                              </a:rPr>
                            </m:ctrlPr>
                          </m:sSupPr>
                          <m:e>
                            <m:r>
                              <a:rPr lang="en-US" b="1" i="1" smtClean="0">
                                <a:latin typeface="Cambria Math" panose="02040503050406030204" pitchFamily="18" charset="0"/>
                              </a:rPr>
                              <m:t>𝒁</m:t>
                            </m:r>
                          </m:e>
                          <m:sup>
                            <m:r>
                              <a:rPr lang="en-US" b="1" i="1" smtClean="0">
                                <a:latin typeface="Cambria Math" panose="02040503050406030204" pitchFamily="18" charset="0"/>
                              </a:rPr>
                              <m:t>𝟏</m:t>
                            </m:r>
                            <m:r>
                              <a:rPr lang="en-US" b="1" i="1" smtClean="0">
                                <a:latin typeface="Cambria Math" panose="02040503050406030204" pitchFamily="18" charset="0"/>
                              </a:rPr>
                              <m:t>/</m:t>
                            </m:r>
                            <m:r>
                              <a:rPr lang="en-US" b="1" i="1" smtClean="0">
                                <a:latin typeface="Cambria Math" panose="02040503050406030204" pitchFamily="18" charset="0"/>
                              </a:rPr>
                              <m:t>𝟑</m:t>
                            </m:r>
                          </m:sup>
                        </m:sSup>
                      </m:den>
                    </m:f>
                  </m:oMath>
                </a14:m>
                <a:r>
                  <a:rPr lang="en-US" dirty="0" smtClean="0">
                    <a:latin typeface="Times New Roman" panose="02020603050405020304" pitchFamily="18" charset="0"/>
                    <a:cs typeface="Times New Roman" panose="02020603050405020304" pitchFamily="18" charset="0"/>
                  </a:rPr>
                  <a:t>)</a:t>
                </a:r>
                <a:br>
                  <a:rPr lang="en-US" dirty="0" smtClean="0">
                    <a:latin typeface="Times New Roman" panose="02020603050405020304" pitchFamily="18" charset="0"/>
                    <a:cs typeface="Times New Roman" panose="02020603050405020304" pitchFamily="18" charset="0"/>
                  </a:rPr>
                </a:b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𝑋</m:t>
                        </m:r>
                      </m:e>
                      <m:sub>
                        <m:r>
                          <a:rPr lang="en-US" sz="2800" i="1">
                            <a:latin typeface="Cambria Math" panose="02040503050406030204" pitchFamily="18" charset="0"/>
                          </a:rPr>
                          <m:t>0</m:t>
                        </m:r>
                      </m:sub>
                    </m:sSub>
                  </m:oMath>
                </a14:m>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radiatsion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uzunlik</a:t>
                </a:r>
                <a:r>
                  <a:rPr lang="ru-RU" sz="3100" dirty="0">
                    <a:latin typeface="Times New Roman" panose="02020603050405020304" pitchFamily="18" charset="0"/>
                    <a:cs typeface="Times New Roman" panose="02020603050405020304" pitchFamily="18" charset="0"/>
                  </a:rPr>
                  <a:t> </a:t>
                </a:r>
                <a:br>
                  <a:rPr lang="ru-RU" sz="3100" dirty="0">
                    <a:latin typeface="Times New Roman" panose="02020603050405020304" pitchFamily="18" charset="0"/>
                    <a:cs typeface="Times New Roman" panose="02020603050405020304" pitchFamily="18" charset="0"/>
                  </a:rPr>
                </a:br>
                <a:r>
                  <a:rPr lang="ru-RU" sz="3100" dirty="0" smtClean="0">
                    <a:latin typeface="Times New Roman" panose="02020603050405020304" pitchFamily="18" charset="0"/>
                    <a:cs typeface="Times New Roman" panose="02020603050405020304" pitchFamily="18" charset="0"/>
                  </a:rPr>
                  <a:t>α </a:t>
                </a:r>
                <a:r>
                  <a:rPr lang="ru-RU" sz="3100" dirty="0">
                    <a:latin typeface="Times New Roman" panose="02020603050405020304" pitchFamily="18" charset="0"/>
                    <a:cs typeface="Times New Roman" panose="02020603050405020304" pitchFamily="18" charset="0"/>
                  </a:rPr>
                  <a:t>— </a:t>
                </a:r>
                <a:r>
                  <a:rPr lang="uz-Latn-UZ" sz="3100" dirty="0" smtClean="0">
                    <a:latin typeface="Times New Roman" panose="02020603050405020304" pitchFamily="18" charset="0"/>
                    <a:cs typeface="Times New Roman" panose="02020603050405020304" pitchFamily="18" charset="0"/>
                  </a:rPr>
                  <a:t>o’zgarmas </a:t>
                </a:r>
                <a:r>
                  <a:rPr lang="ru-RU" sz="3100" dirty="0" err="1" smtClean="0">
                    <a:latin typeface="Times New Roman" panose="02020603050405020304" pitchFamily="18" charset="0"/>
                    <a:cs typeface="Times New Roman" panose="02020603050405020304" pitchFamily="18" charset="0"/>
                  </a:rPr>
                  <a:t>struktura</a:t>
                </a:r>
                <a:r>
                  <a:rPr lang="ru-RU" sz="3100" dirty="0" smtClean="0">
                    <a:latin typeface="Times New Roman" panose="02020603050405020304" pitchFamily="18" charset="0"/>
                    <a:cs typeface="Times New Roman" panose="02020603050405020304" pitchFamily="18" charset="0"/>
                  </a:rPr>
                  <a:t> </a:t>
                </a:r>
                <a:r>
                  <a:rPr lang="ru-RU" sz="3100" dirty="0">
                    <a:latin typeface="Times New Roman" panose="02020603050405020304" pitchFamily="18" charset="0"/>
                    <a:cs typeface="Times New Roman" panose="02020603050405020304" pitchFamily="18" charset="0"/>
                  </a:rPr>
                  <a:t>doimiysi </a:t>
                </a:r>
                <a:br>
                  <a:rPr lang="ru-RU" sz="3100" dirty="0">
                    <a:latin typeface="Times New Roman" panose="02020603050405020304" pitchFamily="18" charset="0"/>
                    <a:cs typeface="Times New Roman" panose="02020603050405020304" pitchFamily="18" charset="0"/>
                  </a:rPr>
                </a:br>
                <a14:m>
                  <m:oMath xmlns:m="http://schemas.openxmlformats.org/officeDocument/2006/math">
                    <m:sSubSup>
                      <m:sSubSupPr>
                        <m:ctrlPr>
                          <a:rPr lang="el-GR" sz="2800" b="1" i="1">
                            <a:latin typeface="Cambria Math" panose="02040503050406030204" pitchFamily="18" charset="0"/>
                          </a:rPr>
                        </m:ctrlPr>
                      </m:sSubSupPr>
                      <m:e>
                        <m:r>
                          <a:rPr lang="en-US" sz="2800" b="1" i="1">
                            <a:latin typeface="Cambria Math" panose="02040503050406030204" pitchFamily="18" charset="0"/>
                          </a:rPr>
                          <m:t>𝒓</m:t>
                        </m:r>
                      </m:e>
                      <m:sub>
                        <m:r>
                          <a:rPr lang="en-US" sz="2800" b="1" i="1">
                            <a:latin typeface="Cambria Math" panose="02040503050406030204" pitchFamily="18" charset="0"/>
                          </a:rPr>
                          <m:t>𝒆</m:t>
                        </m:r>
                      </m:sub>
                      <m:sup>
                        <m:r>
                          <a:rPr lang="en-US" sz="2800" b="1" i="1" smtClean="0">
                            <a:latin typeface="Cambria Math" panose="02040503050406030204" pitchFamily="18" charset="0"/>
                          </a:rPr>
                          <m:t>𝟐</m:t>
                        </m:r>
                      </m:sup>
                    </m:sSubSup>
                  </m:oMath>
                </a14:m>
                <a:r>
                  <a:rPr lang="ru-RU" sz="3100" dirty="0">
                    <a:latin typeface="Times New Roman" panose="02020603050405020304" pitchFamily="18" charset="0"/>
                    <a:cs typeface="Times New Roman" panose="02020603050405020304" pitchFamily="18" charset="0"/>
                  </a:rPr>
                  <a:t>— elektron klassik radiusi </a:t>
                </a:r>
                <a:br>
                  <a:rPr lang="ru-RU" sz="3100" dirty="0">
                    <a:latin typeface="Times New Roman" panose="02020603050405020304" pitchFamily="18" charset="0"/>
                    <a:cs typeface="Times New Roman" panose="02020603050405020304" pitchFamily="18" charset="0"/>
                  </a:rPr>
                </a:b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𝑁</m:t>
                        </m:r>
                      </m:e>
                      <m:sub>
                        <m:r>
                          <a:rPr lang="en-US" sz="2800" i="1">
                            <a:latin typeface="Cambria Math" panose="02040503050406030204" pitchFamily="18" charset="0"/>
                          </a:rPr>
                          <m:t>𝐴</m:t>
                        </m:r>
                      </m:sub>
                    </m:sSub>
                  </m:oMath>
                </a14:m>
                <a:r>
                  <a:rPr lang="ru-RU" sz="3100" dirty="0">
                    <a:latin typeface="Times New Roman" panose="02020603050405020304" pitchFamily="18" charset="0"/>
                    <a:cs typeface="Times New Roman" panose="02020603050405020304" pitchFamily="18" charset="0"/>
                  </a:rPr>
                  <a:t>​ — Avogadro soni </a:t>
                </a:r>
                <a:br>
                  <a:rPr lang="ru-RU" sz="3100" dirty="0">
                    <a:latin typeface="Times New Roman" panose="02020603050405020304" pitchFamily="18" charset="0"/>
                    <a:cs typeface="Times New Roman" panose="02020603050405020304" pitchFamily="18" charset="0"/>
                  </a:rPr>
                </a:br>
                <a14:m>
                  <m:oMath xmlns:m="http://schemas.openxmlformats.org/officeDocument/2006/math">
                    <m:r>
                      <a:rPr lang="en-US" sz="2800" b="1" i="1">
                        <a:latin typeface="Cambria Math" panose="02040503050406030204" pitchFamily="18" charset="0"/>
                      </a:rPr>
                      <m:t>𝒁</m:t>
                    </m:r>
                  </m:oMath>
                </a14:m>
                <a:r>
                  <a:rPr lang="ru-RU" sz="3100" dirty="0">
                    <a:latin typeface="Times New Roman" panose="02020603050405020304" pitchFamily="18" charset="0"/>
                    <a:cs typeface="Times New Roman" panose="02020603050405020304" pitchFamily="18" charset="0"/>
                  </a:rPr>
                  <a:t> — atom raqami </a:t>
                </a:r>
                <a:br>
                  <a:rPr lang="ru-RU" sz="3100" dirty="0">
                    <a:latin typeface="Times New Roman" panose="02020603050405020304" pitchFamily="18" charset="0"/>
                    <a:cs typeface="Times New Roman" panose="02020603050405020304" pitchFamily="18" charset="0"/>
                  </a:rPr>
                </a:br>
                <a14:m>
                  <m:oMath xmlns:m="http://schemas.openxmlformats.org/officeDocument/2006/math">
                    <m:r>
                      <a:rPr lang="en-US" sz="2800" b="1" i="1">
                        <a:latin typeface="Cambria Math" panose="02040503050406030204" pitchFamily="18" charset="0"/>
                      </a:rPr>
                      <m:t>𝑨</m:t>
                    </m:r>
                  </m:oMath>
                </a14:m>
                <a:r>
                  <a:rPr lang="ru-RU" sz="3100" dirty="0">
                    <a:latin typeface="Times New Roman" panose="02020603050405020304" pitchFamily="18" charset="0"/>
                    <a:cs typeface="Times New Roman" panose="02020603050405020304" pitchFamily="18" charset="0"/>
                  </a:rPr>
                  <a:t> — atom massasi </a:t>
                </a:r>
                <a:br>
                  <a:rPr lang="ru-RU" sz="3100" dirty="0">
                    <a:latin typeface="Times New Roman" panose="02020603050405020304" pitchFamily="18" charset="0"/>
                    <a:cs typeface="Times New Roman" panose="02020603050405020304" pitchFamily="18" charset="0"/>
                  </a:rPr>
                </a:br>
                <a14:m>
                  <m:oMath xmlns:m="http://schemas.openxmlformats.org/officeDocument/2006/math">
                    <m:r>
                      <a:rPr lang="en-US" sz="2800" b="1" i="1">
                        <a:latin typeface="Cambria Math" panose="02040503050406030204" pitchFamily="18" charset="0"/>
                      </a:rPr>
                      <m:t>𝒍𝒏</m:t>
                    </m:r>
                    <m:r>
                      <a:rPr lang="en-US" sz="2800" b="1" i="1">
                        <a:latin typeface="Cambria Math" panose="02040503050406030204" pitchFamily="18" charset="0"/>
                      </a:rPr>
                      <m:t>(</m:t>
                    </m:r>
                    <m:f>
                      <m:fPr>
                        <m:ctrlPr>
                          <a:rPr lang="uz-Latn-UZ" sz="2800" b="1" i="1">
                            <a:latin typeface="Cambria Math" panose="02040503050406030204" pitchFamily="18" charset="0"/>
                          </a:rPr>
                        </m:ctrlPr>
                      </m:fPr>
                      <m:num>
                        <m:r>
                          <a:rPr lang="en-US" sz="2800" b="1" i="1">
                            <a:latin typeface="Cambria Math" panose="02040503050406030204" pitchFamily="18" charset="0"/>
                          </a:rPr>
                          <m:t>𝟏𝟖𝟑</m:t>
                        </m:r>
                      </m:num>
                      <m:den>
                        <m:sSup>
                          <m:sSupPr>
                            <m:ctrlPr>
                              <a:rPr lang="uz-Latn-UZ" sz="2800" b="1" i="1">
                                <a:latin typeface="Cambria Math" panose="02040503050406030204" pitchFamily="18" charset="0"/>
                              </a:rPr>
                            </m:ctrlPr>
                          </m:sSupPr>
                          <m:e>
                            <m:r>
                              <a:rPr lang="en-US" sz="2800" b="1" i="1">
                                <a:latin typeface="Cambria Math" panose="02040503050406030204" pitchFamily="18" charset="0"/>
                              </a:rPr>
                              <m:t>𝒁</m:t>
                            </m:r>
                          </m:e>
                          <m:sup>
                            <m:r>
                              <a:rPr lang="en-US" sz="2800" b="1" i="1">
                                <a:latin typeface="Cambria Math" panose="02040503050406030204" pitchFamily="18" charset="0"/>
                              </a:rPr>
                              <m:t>𝟏</m:t>
                            </m:r>
                            <m:r>
                              <a:rPr lang="en-US" sz="2800" b="1" i="1">
                                <a:latin typeface="Cambria Math" panose="02040503050406030204" pitchFamily="18" charset="0"/>
                              </a:rPr>
                              <m:t>/</m:t>
                            </m:r>
                            <m:r>
                              <a:rPr lang="en-US" sz="2800" b="1" i="1">
                                <a:latin typeface="Cambria Math" panose="02040503050406030204" pitchFamily="18" charset="0"/>
                              </a:rPr>
                              <m:t>𝟑</m:t>
                            </m:r>
                          </m:sup>
                        </m:sSup>
                      </m:den>
                    </m:f>
                  </m:oMath>
                </a14:m>
                <a:r>
                  <a:rPr lang="en-US" sz="2800" dirty="0">
                    <a:latin typeface="Times New Roman" panose="02020603050405020304" pitchFamily="18" charset="0"/>
                    <a:cs typeface="Times New Roman" panose="02020603050405020304" pitchFamily="18" charset="0"/>
                  </a:rPr>
                  <a:t>)</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ekranlash</a:t>
                </a:r>
                <a:r>
                  <a:rPr lang="ru-RU" sz="3100" dirty="0">
                    <a:latin typeface="Times New Roman" panose="02020603050405020304" pitchFamily="18" charset="0"/>
                    <a:cs typeface="Times New Roman" panose="02020603050405020304" pitchFamily="18" charset="0"/>
                  </a:rPr>
                  <a:t> </a:t>
                </a:r>
                <a:r>
                  <a:rPr lang="ru-RU" sz="3100" dirty="0" err="1" smtClean="0">
                    <a:latin typeface="Times New Roman" panose="02020603050405020304" pitchFamily="18" charset="0"/>
                    <a:cs typeface="Times New Roman" panose="02020603050405020304" pitchFamily="18" charset="0"/>
                  </a:rPr>
                  <a:t>tuzatmasi</a:t>
                </a:r>
                <a:r>
                  <a:rPr lang="ru-RU" sz="3100" dirty="0" smtClean="0">
                    <a:latin typeface="Times New Roman" panose="02020603050405020304" pitchFamily="18" charset="0"/>
                    <a:cs typeface="Times New Roman" panose="02020603050405020304" pitchFamily="18" charset="0"/>
                  </a:rPr>
                  <a:t> </a:t>
                </a:r>
                <a:r>
                  <a:rPr lang="ru-RU" dirty="0">
                    <a:latin typeface="Arial" panose="020B0604020202020204" pitchFamily="34" charset="0"/>
                  </a:rPr>
                  <a:t/>
                </a:r>
                <a:br>
                  <a:rPr lang="ru-RU" dirty="0">
                    <a:latin typeface="Arial" panose="020B0604020202020204" pitchFamily="34" charset="0"/>
                  </a:rPr>
                </a:br>
                <a:r>
                  <a:rPr lang="en-US" dirty="0" smtClean="0"/>
                  <a:t/>
                </a:r>
                <a:br>
                  <a:rPr lang="en-US" dirty="0" smtClean="0"/>
                </a:br>
                <a:r>
                  <a:rPr lang="en-US" dirty="0" smtClean="0"/>
                  <a:t/>
                </a:r>
                <a:br>
                  <a:rPr lang="en-US" dirty="0" smtClean="0"/>
                </a:br>
                <a:endParaRPr lang="ru-RU"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323974" y="271463"/>
                <a:ext cx="9691689" cy="6029327"/>
              </a:xfrm>
              <a:blipFill rotWithShape="0">
                <a:blip r:embed="rId2"/>
                <a:stretch>
                  <a:fillRect l="-1258"/>
                </a:stretch>
              </a:blipFill>
            </p:spPr>
            <p:txBody>
              <a:bodyPr/>
              <a:lstStyle/>
              <a:p>
                <a:r>
                  <a:rPr lang="ru-RU">
                    <a:noFill/>
                  </a:rPr>
                  <a:t> </a:t>
                </a:r>
              </a:p>
            </p:txBody>
          </p:sp>
        </mc:Fallback>
      </mc:AlternateContent>
    </p:spTree>
    <p:extLst>
      <p:ext uri="{BB962C8B-B14F-4D97-AF65-F5344CB8AC3E}">
        <p14:creationId xmlns:p14="http://schemas.microsoft.com/office/powerpoint/2010/main" val="676429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895350" y="828676"/>
                <a:ext cx="10515600" cy="4276726"/>
              </a:xfrm>
            </p:spPr>
            <p:txBody>
              <a:bodyPr>
                <a:normAutofit fontScale="90000"/>
              </a:bodyPr>
              <a:lstStyle/>
              <a:p>
                <a:r>
                  <a:rPr lang="uz-Latn-UZ" dirty="0" smtClean="0">
                    <a:latin typeface="Times New Roman" panose="02020603050405020304" pitchFamily="18" charset="0"/>
                    <a:cs typeface="Times New Roman" panose="02020603050405020304" pitchFamily="18" charset="0"/>
                  </a:rPr>
                  <a:t>Radiatsion uzunlik </a:t>
                </a:r>
                <a14:m>
                  <m:oMath xmlns:m="http://schemas.openxmlformats.org/officeDocument/2006/math">
                    <m:sSup>
                      <m:sSupPr>
                        <m:ctrlPr>
                          <a:rPr lang="uz-Latn-UZ" b="1" i="1">
                            <a:latin typeface="Cambria Math" panose="02040503050406030204" pitchFamily="18" charset="0"/>
                          </a:rPr>
                        </m:ctrlPr>
                      </m:sSupPr>
                      <m:e>
                        <m:r>
                          <a:rPr lang="en-US" b="1" i="1">
                            <a:latin typeface="Cambria Math" panose="02040503050406030204" pitchFamily="18" charset="0"/>
                          </a:rPr>
                          <m:t>𝒁</m:t>
                        </m:r>
                      </m:e>
                      <m:sup>
                        <m:r>
                          <a:rPr lang="en-US" b="1" i="1">
                            <a:latin typeface="Cambria Math" panose="02040503050406030204" pitchFamily="18" charset="0"/>
                          </a:rPr>
                          <m:t>𝟐</m:t>
                        </m:r>
                      </m:sup>
                    </m:sSup>
                  </m:oMath>
                </a14:m>
                <a:r>
                  <a:rPr lang="uz-Latn-UZ" dirty="0">
                    <a:latin typeface="Times New Roman" panose="02020603050405020304" pitchFamily="18" charset="0"/>
                    <a:cs typeface="Times New Roman" panose="02020603050405020304" pitchFamily="18" charset="0"/>
                  </a:rPr>
                  <a:t>ga kuchli </a:t>
                </a:r>
                <a:r>
                  <a:rPr lang="uz-Latn-UZ" dirty="0" smtClean="0">
                    <a:latin typeface="Times New Roman" panose="02020603050405020304" pitchFamily="18" charset="0"/>
                    <a:cs typeface="Times New Roman" panose="02020603050405020304" pitchFamily="18" charset="0"/>
                  </a:rPr>
                  <a:t>bog‘liq</a:t>
                </a:r>
                <a:r>
                  <a:rPr lang="en-US" dirty="0" err="1" smtClean="0">
                    <a:latin typeface="Times New Roman" panose="02020603050405020304" pitchFamily="18" charset="0"/>
                    <a:cs typeface="Times New Roman" panose="02020603050405020304" pitchFamily="18" charset="0"/>
                  </a:rPr>
                  <a:t>ligi</a:t>
                </a:r>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sabab</a:t>
                </a:r>
                <a:r>
                  <a:rPr lang="en-US" dirty="0" smtClean="0">
                    <a:latin typeface="Times New Roman" panose="02020603050405020304" pitchFamily="18" charset="0"/>
                    <a:cs typeface="Times New Roman" panose="02020603050405020304" pitchFamily="18" charset="0"/>
                  </a:rPr>
                  <a:t>li:</a:t>
                </a:r>
                <a:r>
                  <a:rPr lang="uz-Latn-UZ" dirty="0" smtClean="0">
                    <a:latin typeface="Times New Roman" panose="02020603050405020304" pitchFamily="18" charset="0"/>
                    <a:cs typeface="Times New Roman" panose="02020603050405020304" pitchFamily="18" charset="0"/>
                  </a:rPr>
                  <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og‘ir elementlarda (Pb, W) → </a:t>
                </a:r>
                <a:r>
                  <a:rPr lang="uz-Latn-UZ" b="1" dirty="0">
                    <a:latin typeface="Times New Roman" panose="02020603050405020304" pitchFamily="18" charset="0"/>
                    <a:cs typeface="Times New Roman" panose="02020603050405020304" pitchFamily="18" charset="0"/>
                  </a:rPr>
                  <a:t>juda kichik</a:t>
                </a:r>
                <a:r>
                  <a:rPr lang="uz-Latn-UZ" dirty="0">
                    <a:latin typeface="Times New Roman" panose="02020603050405020304" pitchFamily="18" charset="0"/>
                    <a:cs typeface="Times New Roman" panose="02020603050405020304" pitchFamily="18" charset="0"/>
                  </a:rPr>
                  <a:t> </a:t>
                </a:r>
                <a:br>
                  <a:rPr lang="uz-Latn-UZ" dirty="0">
                    <a:latin typeface="Times New Roman" panose="02020603050405020304" pitchFamily="18" charset="0"/>
                    <a:cs typeface="Times New Roman" panose="02020603050405020304" pitchFamily="18" charset="0"/>
                  </a:rPr>
                </a:br>
                <a:r>
                  <a:rPr lang="uz-Latn-UZ" dirty="0">
                    <a:latin typeface="Times New Roman" panose="02020603050405020304" pitchFamily="18" charset="0"/>
                    <a:cs typeface="Times New Roman" panose="02020603050405020304" pitchFamily="18" charset="0"/>
                  </a:rPr>
                  <a:t>yengil elementlarda (Al, C) → </a:t>
                </a:r>
                <a:r>
                  <a:rPr lang="uz-Latn-UZ" b="1" dirty="0">
                    <a:latin typeface="Times New Roman" panose="02020603050405020304" pitchFamily="18" charset="0"/>
                    <a:cs typeface="Times New Roman" panose="02020603050405020304" pitchFamily="18" charset="0"/>
                  </a:rPr>
                  <a:t>katta</a:t>
                </a:r>
                <a:r>
                  <a:rPr lang="uz-Latn-UZ" dirty="0">
                    <a:latin typeface="Times New Roman" panose="02020603050405020304" pitchFamily="18" charset="0"/>
                    <a:cs typeface="Times New Roman" panose="02020603050405020304" pitchFamily="18" charset="0"/>
                  </a:rPr>
                  <a:t> </a:t>
                </a:r>
                <a:br>
                  <a:rPr lang="uz-Latn-UZ" dirty="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Radiatsion </a:t>
                </a:r>
                <a:r>
                  <a:rPr lang="uz-Latn-UZ" dirty="0">
                    <a:latin typeface="Times New Roman" panose="02020603050405020304" pitchFamily="18" charset="0"/>
                    <a:cs typeface="Times New Roman" panose="02020603050405020304" pitchFamily="18" charset="0"/>
                  </a:rPr>
                  <a:t>uzunlik asosan atom yadrosining zaryadi </a:t>
                </a:r>
                <a:r>
                  <a:rPr lang="uz-Latn-UZ" dirty="0" smtClean="0">
                    <a:latin typeface="Times New Roman" panose="02020603050405020304" pitchFamily="18" charset="0"/>
                    <a:cs typeface="Times New Roman" panose="02020603050405020304" pitchFamily="18" charset="0"/>
                  </a:rPr>
                  <a:t>Z </a:t>
                </a:r>
                <a:r>
                  <a:rPr lang="uz-Latn-UZ" dirty="0">
                    <a:latin typeface="Times New Roman" panose="02020603050405020304" pitchFamily="18" charset="0"/>
                    <a:cs typeface="Times New Roman" panose="02020603050405020304" pitchFamily="18" charset="0"/>
                  </a:rPr>
                  <a:t>va material zichligi </a:t>
                </a:r>
                <a:r>
                  <a:rPr lang="el-GR" dirty="0" smtClean="0">
                    <a:latin typeface="Times New Roman" panose="02020603050405020304" pitchFamily="18" charset="0"/>
                    <a:cs typeface="Times New Roman" panose="02020603050405020304" pitchFamily="18" charset="0"/>
                  </a:rPr>
                  <a:t>ρ </a:t>
                </a:r>
                <a:r>
                  <a:rPr lang="uz-Latn-UZ" dirty="0">
                    <a:latin typeface="Times New Roman" panose="02020603050405020304" pitchFamily="18" charset="0"/>
                    <a:cs typeface="Times New Roman" panose="02020603050405020304" pitchFamily="18" charset="0"/>
                  </a:rPr>
                  <a:t>ga bog‘liq bo‘lib, ular oshsa elektronlar tezroq radiatsiya yo‘qotadi va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0</m:t>
                        </m:r>
                      </m:sub>
                    </m:sSub>
                  </m:oMath>
                </a14:m>
                <a:r>
                  <a:rPr lang="uz-Latn-UZ" dirty="0">
                    <a:latin typeface="Times New Roman" panose="02020603050405020304" pitchFamily="18" charset="0"/>
                    <a:cs typeface="Times New Roman" panose="02020603050405020304" pitchFamily="18" charset="0"/>
                  </a:rPr>
                  <a:t>kamayadi.</a:t>
                </a:r>
                <a:endParaRPr lang="ru-RU" dirty="0">
                  <a:latin typeface="Times New Roman" panose="02020603050405020304" pitchFamily="18" charset="0"/>
                  <a:cs typeface="Times New Roman" panose="02020603050405020304"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895350" y="828676"/>
                <a:ext cx="10515600" cy="4276726"/>
              </a:xfrm>
              <a:blipFill rotWithShape="0">
                <a:blip r:embed="rId2"/>
                <a:stretch>
                  <a:fillRect l="-2087" t="-6125" r="-406" b="-8689"/>
                </a:stretch>
              </a:blipFill>
            </p:spPr>
            <p:txBody>
              <a:bodyPr/>
              <a:lstStyle/>
              <a:p>
                <a:r>
                  <a:rPr lang="ru-RU">
                    <a:noFill/>
                  </a:rPr>
                  <a:t> </a:t>
                </a:r>
              </a:p>
            </p:txBody>
          </p:sp>
        </mc:Fallback>
      </mc:AlternateContent>
    </p:spTree>
    <p:extLst>
      <p:ext uri="{BB962C8B-B14F-4D97-AF65-F5344CB8AC3E}">
        <p14:creationId xmlns:p14="http://schemas.microsoft.com/office/powerpoint/2010/main" val="3196785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695325" y="571501"/>
                <a:ext cx="10515600" cy="5800724"/>
              </a:xfrm>
            </p:spPr>
            <p:txBody>
              <a:bodyPr>
                <a:normAutofit fontScale="90000"/>
              </a:bodyPr>
              <a:lstStyle/>
              <a:p>
                <a:r>
                  <a:rPr lang="en-US" sz="3600" b="1" dirty="0" smtClean="0">
                    <a:latin typeface="Times New Roman" panose="02020603050405020304" pitchFamily="18" charset="0"/>
                    <a:cs typeface="Times New Roman" panose="02020603050405020304" pitchFamily="18" charset="0"/>
                  </a:rPr>
                  <a:t>	</a:t>
                </a:r>
                <a:r>
                  <a:rPr lang="uz-Latn-UZ" sz="3600" b="1" dirty="0" smtClean="0">
                    <a:latin typeface="Times New Roman" panose="02020603050405020304" pitchFamily="18" charset="0"/>
                    <a:cs typeface="Times New Roman" panose="02020603050405020304" pitchFamily="18" charset="0"/>
                  </a:rPr>
                  <a:t>Kritik energiya</a:t>
                </a:r>
                <a:r>
                  <a:rPr lang="en-US" sz="3600" b="1" dirty="0" smtClean="0">
                    <a:latin typeface="Times New Roman" panose="02020603050405020304" pitchFamily="18" charset="0"/>
                    <a:cs typeface="Times New Roman" panose="02020603050405020304" pitchFamily="18" charset="0"/>
                  </a:rPr>
                  <a:t>(</a:t>
                </a:r>
                <a14:m>
                  <m:oMath xmlns:m="http://schemas.openxmlformats.org/officeDocument/2006/math">
                    <m:sSub>
                      <m:sSubPr>
                        <m:ctrlPr>
                          <a:rPr lang="en-US" sz="3600" i="1">
                            <a:latin typeface="Cambria Math" panose="02040503050406030204" pitchFamily="18" charset="0"/>
                          </a:rPr>
                        </m:ctrlPr>
                      </m:sSubPr>
                      <m:e>
                        <m:r>
                          <a:rPr lang="en-US" sz="3600" i="1">
                            <a:latin typeface="Cambria Math" panose="02040503050406030204" pitchFamily="18" charset="0"/>
                          </a:rPr>
                          <m:t>𝐸</m:t>
                        </m:r>
                      </m:e>
                      <m:sub>
                        <m:r>
                          <a:rPr lang="en-US" sz="3600" i="1">
                            <a:latin typeface="Cambria Math" panose="02040503050406030204" pitchFamily="18" charset="0"/>
                          </a:rPr>
                          <m:t>𝑐</m:t>
                        </m:r>
                      </m:sub>
                    </m:sSub>
                  </m:oMath>
                </a14:m>
                <a:r>
                  <a:rPr lang="en-US" sz="3600" b="1" dirty="0" smtClean="0">
                    <a:latin typeface="Times New Roman" panose="02020603050405020304" pitchFamily="18" charset="0"/>
                    <a:cs typeface="Times New Roman" panose="02020603050405020304" pitchFamily="18" charset="0"/>
                  </a:rPr>
                  <a:t>)</a:t>
                </a:r>
                <a:r>
                  <a:rPr lang="uz-Latn-UZ" sz="3600" dirty="0" smtClean="0">
                    <a:latin typeface="Times New Roman" panose="02020603050405020304" pitchFamily="18" charset="0"/>
                    <a:cs typeface="Times New Roman" panose="02020603050405020304" pitchFamily="18" charset="0"/>
                  </a:rPr>
                  <a:t> </a:t>
                </a:r>
                <a:r>
                  <a:rPr lang="uz-Latn-UZ" sz="3600" dirty="0">
                    <a:latin typeface="Times New Roman" panose="02020603050405020304" pitchFamily="18" charset="0"/>
                    <a:cs typeface="Times New Roman" panose="02020603050405020304" pitchFamily="18" charset="0"/>
                  </a:rPr>
                  <a:t>— bu zaryadlangan zarracha (asosan elektron) uchun shunday energiya qiymatiki, unda u modda ichida energiya yo‘qotishning ikki asosiy </a:t>
                </a:r>
                <a:r>
                  <a:rPr lang="uz-Latn-UZ" sz="3600" dirty="0" smtClean="0">
                    <a:latin typeface="Times New Roman" panose="02020603050405020304" pitchFamily="18" charset="0"/>
                    <a:cs typeface="Times New Roman" panose="02020603050405020304" pitchFamily="18" charset="0"/>
                  </a:rPr>
                  <a:t>mexanizmi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ya’ni</a:t>
                </a:r>
                <a:r>
                  <a:rPr lang="en-US" sz="3600" dirty="0" smtClean="0">
                    <a:latin typeface="Times New Roman" panose="02020603050405020304" pitchFamily="18" charset="0"/>
                    <a:cs typeface="Times New Roman" panose="02020603050405020304" pitchFamily="18" charset="0"/>
                  </a:rPr>
                  <a:t> </a:t>
                </a:r>
                <a:r>
                  <a:rPr lang="uz-Latn-UZ" sz="3600" dirty="0">
                    <a:latin typeface="Times New Roman" panose="02020603050405020304" pitchFamily="18" charset="0"/>
                    <a:cs typeface="Times New Roman" panose="02020603050405020304" pitchFamily="18" charset="0"/>
                  </a:rPr>
                  <a:t>ionizatsion yo‘qotish </a:t>
                </a:r>
                <a:r>
                  <a:rPr lang="en-US" sz="3600" dirty="0" err="1" smtClean="0">
                    <a:latin typeface="Times New Roman" panose="02020603050405020304" pitchFamily="18" charset="0"/>
                    <a:cs typeface="Times New Roman" panose="02020603050405020304" pitchFamily="18" charset="0"/>
                  </a:rPr>
                  <a:t>va</a:t>
                </a:r>
                <a:r>
                  <a:rPr lang="uz-Latn-UZ" sz="3600" dirty="0" smtClean="0">
                    <a:latin typeface="Times New Roman" panose="02020603050405020304" pitchFamily="18" charset="0"/>
                    <a:cs typeface="Times New Roman" panose="02020603050405020304" pitchFamily="18" charset="0"/>
                  </a:rPr>
                  <a:t> </a:t>
                </a:r>
                <a:r>
                  <a:rPr lang="uz-Latn-UZ" sz="3600" dirty="0">
                    <a:latin typeface="Times New Roman" panose="02020603050405020304" pitchFamily="18" charset="0"/>
                    <a:cs typeface="Times New Roman" panose="02020603050405020304" pitchFamily="18" charset="0"/>
                  </a:rPr>
                  <a:t>radiatsion yo‘qotish</a:t>
                </a:r>
                <a:r>
                  <a:rPr lang="uz-Latn-UZ" sz="3600" dirty="0" smtClean="0">
                    <a:latin typeface="Times New Roman" panose="02020603050405020304" pitchFamily="18" charset="0"/>
                    <a:cs typeface="Times New Roman" panose="02020603050405020304" pitchFamily="18" charset="0"/>
                  </a:rPr>
                  <a:t> tenglashadi</a:t>
                </a:r>
                <a:r>
                  <a:rPr lang="en-US" sz="3600" dirty="0" smtClean="0">
                    <a:latin typeface="Times New Roman" panose="02020603050405020304" pitchFamily="18" charset="0"/>
                    <a:cs typeface="Times New Roman" panose="02020603050405020304" pitchFamily="18" charset="0"/>
                  </a:rPr>
                  <a:t>.</a:t>
                </a:r>
                <a:br>
                  <a:rPr lang="en-US" sz="3600" dirty="0" smtClean="0">
                    <a:latin typeface="Times New Roman" panose="02020603050405020304" pitchFamily="18" charset="0"/>
                    <a:cs typeface="Times New Roman" panose="02020603050405020304" pitchFamily="18" charset="0"/>
                  </a:rPr>
                </a:br>
                <a:r>
                  <a:rPr lang="uz-Latn-UZ" dirty="0"/>
                  <a:t/>
                </a:r>
                <a:br>
                  <a:rPr lang="uz-Latn-UZ" dirty="0"/>
                </a:br>
                <a14:m>
                  <m:oMath xmlns:m="http://schemas.openxmlformats.org/officeDocument/2006/math">
                    <m:sSubSup>
                      <m:sSubSupPr>
                        <m:ctrlPr>
                          <a:rPr lang="el-GR" b="1" i="1">
                            <a:latin typeface="Cambria Math" panose="02040503050406030204" pitchFamily="18" charset="0"/>
                          </a:rPr>
                        </m:ctrlPr>
                      </m:sSubSupPr>
                      <m:e>
                        <m:r>
                          <a:rPr lang="en-US" b="0" i="1" smtClean="0">
                            <a:latin typeface="Cambria Math" panose="02040503050406030204" pitchFamily="18" charset="0"/>
                          </a:rPr>
                          <m:t>                    (</m:t>
                        </m:r>
                        <m:f>
                          <m:fPr>
                            <m:ctrlPr>
                              <a:rPr lang="en-US" i="1">
                                <a:latin typeface="Cambria Math" panose="02040503050406030204" pitchFamily="18" charset="0"/>
                              </a:rPr>
                            </m:ctrlPr>
                          </m:fPr>
                          <m:num>
                            <m:r>
                              <a:rPr lang="en-US" b="0" i="1" smtClean="0">
                                <a:latin typeface="Cambria Math" panose="02040503050406030204" pitchFamily="18" charset="0"/>
                              </a:rPr>
                              <m:t>𝑑𝐸</m:t>
                            </m:r>
                          </m:num>
                          <m:den>
                            <m:sSub>
                              <m:sSubPr>
                                <m:ctrlPr>
                                  <a:rPr lang="en-US" i="1">
                                    <a:latin typeface="Cambria Math" panose="02040503050406030204" pitchFamily="18" charset="0"/>
                                  </a:rPr>
                                </m:ctrlPr>
                              </m:sSubPr>
                              <m:e>
                                <m:r>
                                  <a:rPr lang="en-US" b="0" i="1" smtClean="0">
                                    <a:latin typeface="Cambria Math" panose="02040503050406030204" pitchFamily="18" charset="0"/>
                                  </a:rPr>
                                  <m:t>𝑑𝑥</m:t>
                                </m:r>
                              </m:e>
                              <m:sub>
                                <m:r>
                                  <a:rPr lang="en-US" i="1">
                                    <a:latin typeface="Cambria Math" panose="02040503050406030204" pitchFamily="18" charset="0"/>
                                  </a:rPr>
                                  <m:t>0</m:t>
                                </m:r>
                              </m:sub>
                            </m:sSub>
                          </m:den>
                        </m:f>
                        <m:r>
                          <a:rPr lang="en-US" b="1" i="1" smtClean="0">
                            <a:latin typeface="Cambria Math" panose="02040503050406030204" pitchFamily="18" charset="0"/>
                          </a:rPr>
                          <m:t>)</m:t>
                        </m:r>
                      </m:e>
                      <m:sub>
                        <m:r>
                          <a:rPr lang="en-US" b="1" i="1" smtClean="0">
                            <a:latin typeface="Cambria Math" panose="02040503050406030204" pitchFamily="18" charset="0"/>
                          </a:rPr>
                          <m:t>𝒊𝒐𝒏</m:t>
                        </m:r>
                      </m:sub>
                      <m:sup>
                        <m:r>
                          <a:rPr lang="en-US" b="1" i="1">
                            <a:latin typeface="Cambria Math" panose="02040503050406030204" pitchFamily="18" charset="0"/>
                          </a:rPr>
                          <m:t>𝟐</m:t>
                        </m:r>
                      </m:sup>
                    </m:sSubSup>
                  </m:oMath>
                </a14:m>
                <a:r>
                  <a:rPr lang="en-US" dirty="0" smtClean="0"/>
                  <a:t>=</a:t>
                </a:r>
                <a14:m>
                  <m:oMath xmlns:m="http://schemas.openxmlformats.org/officeDocument/2006/math">
                    <m:sSubSup>
                      <m:sSubSupPr>
                        <m:ctrlPr>
                          <a:rPr lang="el-GR" b="1" i="1">
                            <a:latin typeface="Cambria Math" panose="02040503050406030204" pitchFamily="18" charset="0"/>
                          </a:rPr>
                        </m:ctrlPr>
                      </m:sSubSupPr>
                      <m:e>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𝑑𝐸</m:t>
                            </m:r>
                          </m:num>
                          <m:den>
                            <m:sSub>
                              <m:sSubPr>
                                <m:ctrlPr>
                                  <a:rPr lang="en-US" i="1">
                                    <a:latin typeface="Cambria Math" panose="02040503050406030204" pitchFamily="18" charset="0"/>
                                  </a:rPr>
                                </m:ctrlPr>
                              </m:sSubPr>
                              <m:e>
                                <m:r>
                                  <a:rPr lang="en-US" i="1">
                                    <a:latin typeface="Cambria Math" panose="02040503050406030204" pitchFamily="18" charset="0"/>
                                  </a:rPr>
                                  <m:t>𝑑𝑥</m:t>
                                </m:r>
                              </m:e>
                              <m:sub>
                                <m:r>
                                  <a:rPr lang="en-US" i="1">
                                    <a:latin typeface="Cambria Math" panose="02040503050406030204" pitchFamily="18" charset="0"/>
                                  </a:rPr>
                                  <m:t>0</m:t>
                                </m:r>
                              </m:sub>
                            </m:sSub>
                          </m:den>
                        </m:f>
                        <m:r>
                          <a:rPr lang="en-US" b="1" i="1">
                            <a:latin typeface="Cambria Math" panose="02040503050406030204" pitchFamily="18" charset="0"/>
                          </a:rPr>
                          <m:t>)</m:t>
                        </m:r>
                      </m:e>
                      <m:sub>
                        <m:r>
                          <a:rPr lang="en-US" b="1" i="1" smtClean="0">
                            <a:latin typeface="Cambria Math" panose="02040503050406030204" pitchFamily="18" charset="0"/>
                          </a:rPr>
                          <m:t>𝒓𝒂𝒅</m:t>
                        </m:r>
                      </m:sub>
                      <m:sup>
                        <m:r>
                          <a:rPr lang="en-US" b="1" i="1">
                            <a:latin typeface="Cambria Math" panose="02040503050406030204" pitchFamily="18" charset="0"/>
                          </a:rPr>
                          <m:t>𝟐</m:t>
                        </m:r>
                      </m:sup>
                    </m:sSubSup>
                  </m:oMath>
                </a14:m>
                <a:r>
                  <a:rPr lang="en-US" dirty="0" smtClean="0"/>
                  <a:t/>
                </a:r>
                <a:br>
                  <a:rPr lang="en-US" dirty="0" smtClean="0"/>
                </a:br>
                <a:r>
                  <a:rPr lang="en-US" dirty="0" smtClean="0"/>
                  <a:t/>
                </a:r>
                <a:br>
                  <a:rPr lang="en-US" dirty="0" smtClean="0"/>
                </a:br>
                <a14:m>
                  <m:oMath xmlns:m="http://schemas.openxmlformats.org/officeDocument/2006/math">
                    <m:r>
                      <a:rPr lang="en-US" i="1">
                        <a:latin typeface="Cambria Math" panose="02040503050406030204" pitchFamily="18" charset="0"/>
                      </a:rPr>
                      <m:t>𝐸</m:t>
                    </m:r>
                  </m:oMath>
                </a14:m>
                <a:r>
                  <a:rPr lang="ru-RU" dirty="0" smtClean="0"/>
                  <a:t>&lt;</a:t>
                </a:r>
                <a:r>
                  <a:rPr lang="uz-Latn-UZ"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𝑐</m:t>
                        </m:r>
                      </m:sub>
                    </m:sSub>
                  </m:oMath>
                </a14:m>
                <a:r>
                  <a:rPr lang="uz-Latn-UZ" b="1" dirty="0">
                    <a:latin typeface="Times New Roman" panose="02020603050405020304" pitchFamily="18" charset="0"/>
                    <a:cs typeface="Times New Roman" panose="02020603050405020304" pitchFamily="18" charset="0"/>
                  </a:rPr>
                  <a:t>​</a:t>
                </a:r>
                <a:r>
                  <a:rPr lang="uz-Latn-UZ" dirty="0">
                    <a:latin typeface="Times New Roman" panose="02020603050405020304" pitchFamily="18" charset="0"/>
                    <a:cs typeface="Times New Roman" panose="02020603050405020304" pitchFamily="18" charset="0"/>
                  </a:rPr>
                  <a:t> </a:t>
                </a:r>
                <a:r>
                  <a:rPr lang="uz-Latn-UZ" dirty="0"/>
                  <a:t> </a:t>
                </a:r>
                <a:r>
                  <a:rPr lang="en-US" dirty="0" smtClean="0"/>
                  <a:t>-</a:t>
                </a:r>
                <a:r>
                  <a:rPr lang="uz-Latn-UZ" dirty="0">
                    <a:latin typeface="Times New Roman" panose="02020603050405020304" pitchFamily="18" charset="0"/>
                    <a:cs typeface="Times New Roman" panose="02020603050405020304" pitchFamily="18" charset="0"/>
                  </a:rPr>
                  <a:t>ionizatsiya</a:t>
                </a:r>
                <a:r>
                  <a:rPr lang="en-US" dirty="0" smtClean="0"/>
                  <a:t/>
                </a:r>
                <a:br>
                  <a:rPr lang="en-US" dirty="0" smtClean="0"/>
                </a:br>
                <a14:m>
                  <m:oMath xmlns:m="http://schemas.openxmlformats.org/officeDocument/2006/math">
                    <m:r>
                      <a:rPr lang="en-US" i="1">
                        <a:latin typeface="Cambria Math" panose="02040503050406030204" pitchFamily="18" charset="0"/>
                      </a:rPr>
                      <m:t>𝐸</m:t>
                    </m:r>
                  </m:oMath>
                </a14:m>
                <a:r>
                  <a:rPr lang="uz-Latn-UZ" dirty="0"/>
                  <a:t>&gt;</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𝑐</m:t>
                        </m:r>
                      </m:sub>
                    </m:sSub>
                  </m:oMath>
                </a14:m>
                <a:r>
                  <a:rPr lang="uz-Latn-UZ" b="1" dirty="0">
                    <a:latin typeface="Times New Roman" panose="02020603050405020304" pitchFamily="18" charset="0"/>
                    <a:cs typeface="Times New Roman" panose="02020603050405020304" pitchFamily="18" charset="0"/>
                  </a:rPr>
                  <a:t>​</a:t>
                </a:r>
                <a:r>
                  <a:rPr lang="uz-Latn-UZ" dirty="0">
                    <a:latin typeface="Times New Roman" panose="02020603050405020304" pitchFamily="18" charset="0"/>
                    <a:cs typeface="Times New Roman" panose="02020603050405020304" pitchFamily="18" charset="0"/>
                  </a:rPr>
                  <a:t> </a:t>
                </a:r>
                <a:r>
                  <a:rPr lang="en-US" dirty="0" smtClean="0"/>
                  <a:t>-</a:t>
                </a:r>
                <a:r>
                  <a:rPr lang="uz-Latn-UZ" dirty="0">
                    <a:latin typeface="Times New Roman" panose="02020603050405020304" pitchFamily="18" charset="0"/>
                    <a:cs typeface="Times New Roman" panose="02020603050405020304" pitchFamily="18" charset="0"/>
                  </a:rPr>
                  <a:t>radiatsiya</a:t>
                </a:r>
                <a:endParaRPr lang="ru-RU" dirty="0">
                  <a:latin typeface="Times New Roman" panose="02020603050405020304" pitchFamily="18" charset="0"/>
                  <a:cs typeface="Times New Roman" panose="02020603050405020304"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695325" y="571501"/>
                <a:ext cx="10515600" cy="5800724"/>
              </a:xfrm>
              <a:blipFill rotWithShape="0">
                <a:blip r:embed="rId2"/>
                <a:stretch>
                  <a:fillRect l="-1449" r="-754"/>
                </a:stretch>
              </a:blipFill>
            </p:spPr>
            <p:txBody>
              <a:bodyPr/>
              <a:lstStyle/>
              <a:p>
                <a:r>
                  <a:rPr lang="ru-RU">
                    <a:noFill/>
                  </a:rPr>
                  <a:t> </a:t>
                </a:r>
              </a:p>
            </p:txBody>
          </p:sp>
        </mc:Fallback>
      </mc:AlternateContent>
    </p:spTree>
    <p:extLst>
      <p:ext uri="{BB962C8B-B14F-4D97-AF65-F5344CB8AC3E}">
        <p14:creationId xmlns:p14="http://schemas.microsoft.com/office/powerpoint/2010/main" val="3358971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9" name="Объект 8"/>
              <p:cNvGraphicFramePr>
                <a:graphicFrameLocks noGrp="1"/>
              </p:cNvGraphicFramePr>
              <p:nvPr>
                <p:ph idx="1"/>
                <p:extLst>
                  <p:ext uri="{D42A27DB-BD31-4B8C-83A1-F6EECF244321}">
                    <p14:modId xmlns:p14="http://schemas.microsoft.com/office/powerpoint/2010/main" val="3396114179"/>
                  </p:ext>
                </p:extLst>
              </p:nvPr>
            </p:nvGraphicFramePr>
            <p:xfrm>
              <a:off x="1000126" y="3168648"/>
              <a:ext cx="9167813" cy="2789239"/>
            </p:xfrm>
            <a:graphic>
              <a:graphicData uri="http://schemas.openxmlformats.org/drawingml/2006/table">
                <a:tbl>
                  <a:tblPr firstRow="1" bandRow="1">
                    <a:tableStyleId>{5C22544A-7EE6-4342-B048-85BDC9FD1C3A}</a:tableStyleId>
                  </a:tblPr>
                  <a:tblGrid>
                    <a:gridCol w="3063311"/>
                    <a:gridCol w="3052251"/>
                    <a:gridCol w="3052251"/>
                  </a:tblGrid>
                  <a:tr h="659795">
                    <a:tc>
                      <a:txBody>
                        <a:bodyPr/>
                        <a:lstStyle/>
                        <a:p>
                          <a:pPr algn="ctr"/>
                          <a:r>
                            <a:rPr lang="uz-Latn-UZ" sz="3200" dirty="0">
                              <a:latin typeface="Times New Roman" panose="02020603050405020304" pitchFamily="18" charset="0"/>
                              <a:cs typeface="Times New Roman" panose="02020603050405020304" pitchFamily="18" charset="0"/>
                            </a:rPr>
                            <a:t>Material</a:t>
                          </a:r>
                        </a:p>
                      </a:txBody>
                      <a:tcPr anchor="ctr"/>
                    </a:tc>
                    <a:tc>
                      <a:txBody>
                        <a:bodyPr/>
                        <a:lstStyle/>
                        <a:p>
                          <a:pPr algn="ctr"/>
                          <a:r>
                            <a:rPr lang="uz-Latn-UZ" sz="3200">
                              <a:latin typeface="Times New Roman" panose="02020603050405020304" pitchFamily="18" charset="0"/>
                              <a:cs typeface="Times New Roman" panose="02020603050405020304" pitchFamily="18" charset="0"/>
                            </a:rPr>
                            <a:t>Z</a:t>
                          </a:r>
                        </a:p>
                      </a:txBody>
                      <a:tcPr anchor="ctr"/>
                    </a:tc>
                    <a:tc>
                      <a:txBody>
                        <a:bodyPr/>
                        <a:lstStyle/>
                        <a:p>
                          <a:pPr algn="ctr"/>
                          <a14:m>
                            <m:oMath xmlns:m="http://schemas.openxmlformats.org/officeDocument/2006/math">
                              <m:sSub>
                                <m:sSubPr>
                                  <m:ctrlPr>
                                    <a:rPr lang="en-US" sz="3200" i="1" smtClean="0">
                                      <a:latin typeface="Cambria Math" panose="02040503050406030204" pitchFamily="18" charset="0"/>
                                    </a:rPr>
                                  </m:ctrlPr>
                                </m:sSubPr>
                                <m:e>
                                  <m:r>
                                    <a:rPr lang="en-US" sz="3200" i="1">
                                      <a:latin typeface="Cambria Math" panose="02040503050406030204" pitchFamily="18" charset="0"/>
                                    </a:rPr>
                                    <m:t>𝐸</m:t>
                                  </m:r>
                                </m:e>
                                <m:sub>
                                  <m:r>
                                    <a:rPr lang="en-US" sz="3200" i="1">
                                      <a:latin typeface="Cambria Math" panose="02040503050406030204" pitchFamily="18" charset="0"/>
                                    </a:rPr>
                                    <m:t>𝑐</m:t>
                                  </m:r>
                                </m:sub>
                              </m:sSub>
                            </m:oMath>
                          </a14:m>
                          <a:r>
                            <a:rPr lang="uz-Latn-UZ" sz="3200" dirty="0">
                              <a:latin typeface="Times New Roman" panose="02020603050405020304" pitchFamily="18" charset="0"/>
                              <a:cs typeface="Times New Roman" panose="02020603050405020304" pitchFamily="18" charset="0"/>
                            </a:rPr>
                            <a:t>​</a:t>
                          </a:r>
                        </a:p>
                      </a:txBody>
                      <a:tcPr anchor="ctr"/>
                    </a:tc>
                  </a:tr>
                  <a:tr h="659795">
                    <a:tc>
                      <a:txBody>
                        <a:bodyPr/>
                        <a:lstStyle/>
                        <a:p>
                          <a:pPr algn="ctr"/>
                          <a:r>
                            <a:rPr lang="uz-Latn-UZ" sz="3200">
                              <a:latin typeface="Times New Roman" panose="02020603050405020304" pitchFamily="18" charset="0"/>
                              <a:cs typeface="Times New Roman" panose="02020603050405020304" pitchFamily="18" charset="0"/>
                            </a:rPr>
                            <a:t>Alyuminiy</a:t>
                          </a:r>
                        </a:p>
                      </a:txBody>
                      <a:tcPr anchor="ctr"/>
                    </a:tc>
                    <a:tc>
                      <a:txBody>
                        <a:bodyPr/>
                        <a:lstStyle/>
                        <a:p>
                          <a:pPr algn="ctr"/>
                          <a:r>
                            <a:rPr lang="ru-RU" sz="3200">
                              <a:latin typeface="Times New Roman" panose="02020603050405020304" pitchFamily="18" charset="0"/>
                              <a:cs typeface="Times New Roman" panose="02020603050405020304" pitchFamily="18" charset="0"/>
                            </a:rPr>
                            <a:t>13</a:t>
                          </a:r>
                        </a:p>
                      </a:txBody>
                      <a:tcPr anchor="ctr"/>
                    </a:tc>
                    <a:tc>
                      <a:txBody>
                        <a:bodyPr/>
                        <a:lstStyle/>
                        <a:p>
                          <a:pPr algn="ctr"/>
                          <a:r>
                            <a:rPr lang="uz-Latn-UZ" sz="3200">
                              <a:latin typeface="Times New Roman" panose="02020603050405020304" pitchFamily="18" charset="0"/>
                              <a:cs typeface="Times New Roman" panose="02020603050405020304" pitchFamily="18" charset="0"/>
                            </a:rPr>
                            <a:t>~40 MeV</a:t>
                          </a:r>
                        </a:p>
                      </a:txBody>
                      <a:tcPr anchor="ctr"/>
                    </a:tc>
                  </a:tr>
                  <a:tr h="659795">
                    <a:tc>
                      <a:txBody>
                        <a:bodyPr/>
                        <a:lstStyle/>
                        <a:p>
                          <a:pPr algn="ctr"/>
                          <a:r>
                            <a:rPr lang="uz-Latn-UZ" sz="3200">
                              <a:latin typeface="Times New Roman" panose="02020603050405020304" pitchFamily="18" charset="0"/>
                              <a:cs typeface="Times New Roman" panose="02020603050405020304" pitchFamily="18" charset="0"/>
                            </a:rPr>
                            <a:t>Temir</a:t>
                          </a:r>
                        </a:p>
                      </a:txBody>
                      <a:tcPr anchor="ctr"/>
                    </a:tc>
                    <a:tc>
                      <a:txBody>
                        <a:bodyPr/>
                        <a:lstStyle/>
                        <a:p>
                          <a:pPr algn="ctr"/>
                          <a:r>
                            <a:rPr lang="ru-RU" sz="3200">
                              <a:latin typeface="Times New Roman" panose="02020603050405020304" pitchFamily="18" charset="0"/>
                              <a:cs typeface="Times New Roman" panose="02020603050405020304" pitchFamily="18" charset="0"/>
                            </a:rPr>
                            <a:t>26</a:t>
                          </a:r>
                        </a:p>
                      </a:txBody>
                      <a:tcPr anchor="ctr"/>
                    </a:tc>
                    <a:tc>
                      <a:txBody>
                        <a:bodyPr/>
                        <a:lstStyle/>
                        <a:p>
                          <a:pPr algn="ctr"/>
                          <a:r>
                            <a:rPr lang="uz-Latn-UZ" sz="3200">
                              <a:latin typeface="Times New Roman" panose="02020603050405020304" pitchFamily="18" charset="0"/>
                              <a:cs typeface="Times New Roman" panose="02020603050405020304" pitchFamily="18" charset="0"/>
                            </a:rPr>
                            <a:t>~20 MeV</a:t>
                          </a:r>
                        </a:p>
                      </a:txBody>
                      <a:tcPr anchor="ctr"/>
                    </a:tc>
                  </a:tr>
                  <a:tr h="809854">
                    <a:tc>
                      <a:txBody>
                        <a:bodyPr/>
                        <a:lstStyle/>
                        <a:p>
                          <a:pPr algn="ctr"/>
                          <a:r>
                            <a:rPr lang="uz-Latn-UZ" sz="3200">
                              <a:latin typeface="Times New Roman" panose="02020603050405020304" pitchFamily="18" charset="0"/>
                              <a:cs typeface="Times New Roman" panose="02020603050405020304" pitchFamily="18" charset="0"/>
                            </a:rPr>
                            <a:t>Qo‘rg‘oshin</a:t>
                          </a:r>
                        </a:p>
                      </a:txBody>
                      <a:tcPr anchor="ctr"/>
                    </a:tc>
                    <a:tc>
                      <a:txBody>
                        <a:bodyPr/>
                        <a:lstStyle/>
                        <a:p>
                          <a:pPr algn="ctr"/>
                          <a:r>
                            <a:rPr lang="ru-RU" sz="3200" dirty="0">
                              <a:latin typeface="Times New Roman" panose="02020603050405020304" pitchFamily="18" charset="0"/>
                              <a:cs typeface="Times New Roman" panose="02020603050405020304" pitchFamily="18" charset="0"/>
                            </a:rPr>
                            <a:t>82</a:t>
                          </a:r>
                        </a:p>
                      </a:txBody>
                      <a:tcPr anchor="ctr"/>
                    </a:tc>
                    <a:tc>
                      <a:txBody>
                        <a:bodyPr/>
                        <a:lstStyle/>
                        <a:p>
                          <a:pPr algn="ctr"/>
                          <a:r>
                            <a:rPr lang="uz-Latn-UZ" sz="3200" dirty="0">
                              <a:latin typeface="Times New Roman" panose="02020603050405020304" pitchFamily="18" charset="0"/>
                              <a:cs typeface="Times New Roman" panose="02020603050405020304" pitchFamily="18" charset="0"/>
                            </a:rPr>
                            <a:t>~7 MeV</a:t>
                          </a:r>
                        </a:p>
                      </a:txBody>
                      <a:tcPr anchor="ctr"/>
                    </a:tc>
                  </a:tr>
                </a:tbl>
              </a:graphicData>
            </a:graphic>
          </p:graphicFrame>
        </mc:Choice>
        <mc:Fallback xmlns="">
          <p:graphicFrame>
            <p:nvGraphicFramePr>
              <p:cNvPr id="9" name="Объект 8"/>
              <p:cNvGraphicFramePr>
                <a:graphicFrameLocks noGrp="1"/>
              </p:cNvGraphicFramePr>
              <p:nvPr>
                <p:ph idx="1"/>
                <p:extLst>
                  <p:ext uri="{D42A27DB-BD31-4B8C-83A1-F6EECF244321}">
                    <p14:modId xmlns:p14="http://schemas.microsoft.com/office/powerpoint/2010/main" val="3396114179"/>
                  </p:ext>
                </p:extLst>
              </p:nvPr>
            </p:nvGraphicFramePr>
            <p:xfrm>
              <a:off x="1000126" y="3168648"/>
              <a:ext cx="9167813" cy="2789239"/>
            </p:xfrm>
            <a:graphic>
              <a:graphicData uri="http://schemas.openxmlformats.org/drawingml/2006/table">
                <a:tbl>
                  <a:tblPr firstRow="1" bandRow="1">
                    <a:tableStyleId>{5C22544A-7EE6-4342-B048-85BDC9FD1C3A}</a:tableStyleId>
                  </a:tblPr>
                  <a:tblGrid>
                    <a:gridCol w="3063311"/>
                    <a:gridCol w="3052251"/>
                    <a:gridCol w="3052251"/>
                  </a:tblGrid>
                  <a:tr h="659795">
                    <a:tc>
                      <a:txBody>
                        <a:bodyPr/>
                        <a:lstStyle/>
                        <a:p>
                          <a:pPr algn="ctr"/>
                          <a:r>
                            <a:rPr lang="uz-Latn-UZ" sz="3200" dirty="0">
                              <a:latin typeface="Times New Roman" panose="02020603050405020304" pitchFamily="18" charset="0"/>
                              <a:cs typeface="Times New Roman" panose="02020603050405020304" pitchFamily="18" charset="0"/>
                            </a:rPr>
                            <a:t>Material</a:t>
                          </a:r>
                        </a:p>
                      </a:txBody>
                      <a:tcPr anchor="ctr"/>
                    </a:tc>
                    <a:tc>
                      <a:txBody>
                        <a:bodyPr/>
                        <a:lstStyle/>
                        <a:p>
                          <a:pPr algn="ctr"/>
                          <a:r>
                            <a:rPr lang="uz-Latn-UZ" sz="3200">
                              <a:latin typeface="Times New Roman" panose="02020603050405020304" pitchFamily="18" charset="0"/>
                              <a:cs typeface="Times New Roman" panose="02020603050405020304" pitchFamily="18" charset="0"/>
                            </a:rPr>
                            <a:t>Z</a:t>
                          </a:r>
                        </a:p>
                      </a:txBody>
                      <a:tcPr anchor="ctr"/>
                    </a:tc>
                    <a:tc>
                      <a:txBody>
                        <a:bodyPr/>
                        <a:lstStyle/>
                        <a:p>
                          <a:endParaRPr lang="ru-RU"/>
                        </a:p>
                      </a:txBody>
                      <a:tcPr anchor="ctr">
                        <a:blipFill rotWithShape="0">
                          <a:blip r:embed="rId2"/>
                          <a:stretch>
                            <a:fillRect l="-200399" t="-6422" r="-998" b="-332110"/>
                          </a:stretch>
                        </a:blipFill>
                      </a:tcPr>
                    </a:tc>
                  </a:tr>
                  <a:tr h="659795">
                    <a:tc>
                      <a:txBody>
                        <a:bodyPr/>
                        <a:lstStyle/>
                        <a:p>
                          <a:pPr algn="ctr"/>
                          <a:r>
                            <a:rPr lang="uz-Latn-UZ" sz="3200">
                              <a:latin typeface="Times New Roman" panose="02020603050405020304" pitchFamily="18" charset="0"/>
                              <a:cs typeface="Times New Roman" panose="02020603050405020304" pitchFamily="18" charset="0"/>
                            </a:rPr>
                            <a:t>Alyuminiy</a:t>
                          </a:r>
                        </a:p>
                      </a:txBody>
                      <a:tcPr anchor="ctr"/>
                    </a:tc>
                    <a:tc>
                      <a:txBody>
                        <a:bodyPr/>
                        <a:lstStyle/>
                        <a:p>
                          <a:pPr algn="ctr"/>
                          <a:r>
                            <a:rPr lang="ru-RU" sz="3200">
                              <a:latin typeface="Times New Roman" panose="02020603050405020304" pitchFamily="18" charset="0"/>
                              <a:cs typeface="Times New Roman" panose="02020603050405020304" pitchFamily="18" charset="0"/>
                            </a:rPr>
                            <a:t>13</a:t>
                          </a:r>
                        </a:p>
                      </a:txBody>
                      <a:tcPr anchor="ctr"/>
                    </a:tc>
                    <a:tc>
                      <a:txBody>
                        <a:bodyPr/>
                        <a:lstStyle/>
                        <a:p>
                          <a:pPr algn="ctr"/>
                          <a:r>
                            <a:rPr lang="uz-Latn-UZ" sz="3200">
                              <a:latin typeface="Times New Roman" panose="02020603050405020304" pitchFamily="18" charset="0"/>
                              <a:cs typeface="Times New Roman" panose="02020603050405020304" pitchFamily="18" charset="0"/>
                            </a:rPr>
                            <a:t>~40 MeV</a:t>
                          </a:r>
                        </a:p>
                      </a:txBody>
                      <a:tcPr anchor="ctr"/>
                    </a:tc>
                  </a:tr>
                  <a:tr h="659795">
                    <a:tc>
                      <a:txBody>
                        <a:bodyPr/>
                        <a:lstStyle/>
                        <a:p>
                          <a:pPr algn="ctr"/>
                          <a:r>
                            <a:rPr lang="uz-Latn-UZ" sz="3200">
                              <a:latin typeface="Times New Roman" panose="02020603050405020304" pitchFamily="18" charset="0"/>
                              <a:cs typeface="Times New Roman" panose="02020603050405020304" pitchFamily="18" charset="0"/>
                            </a:rPr>
                            <a:t>Temir</a:t>
                          </a:r>
                        </a:p>
                      </a:txBody>
                      <a:tcPr anchor="ctr"/>
                    </a:tc>
                    <a:tc>
                      <a:txBody>
                        <a:bodyPr/>
                        <a:lstStyle/>
                        <a:p>
                          <a:pPr algn="ctr"/>
                          <a:r>
                            <a:rPr lang="ru-RU" sz="3200">
                              <a:latin typeface="Times New Roman" panose="02020603050405020304" pitchFamily="18" charset="0"/>
                              <a:cs typeface="Times New Roman" panose="02020603050405020304" pitchFamily="18" charset="0"/>
                            </a:rPr>
                            <a:t>26</a:t>
                          </a:r>
                        </a:p>
                      </a:txBody>
                      <a:tcPr anchor="ctr"/>
                    </a:tc>
                    <a:tc>
                      <a:txBody>
                        <a:bodyPr/>
                        <a:lstStyle/>
                        <a:p>
                          <a:pPr algn="ctr"/>
                          <a:r>
                            <a:rPr lang="uz-Latn-UZ" sz="3200">
                              <a:latin typeface="Times New Roman" panose="02020603050405020304" pitchFamily="18" charset="0"/>
                              <a:cs typeface="Times New Roman" panose="02020603050405020304" pitchFamily="18" charset="0"/>
                            </a:rPr>
                            <a:t>~20 MeV</a:t>
                          </a:r>
                        </a:p>
                      </a:txBody>
                      <a:tcPr anchor="ctr"/>
                    </a:tc>
                  </a:tr>
                  <a:tr h="809854">
                    <a:tc>
                      <a:txBody>
                        <a:bodyPr/>
                        <a:lstStyle/>
                        <a:p>
                          <a:pPr algn="ctr"/>
                          <a:r>
                            <a:rPr lang="uz-Latn-UZ" sz="3200">
                              <a:latin typeface="Times New Roman" panose="02020603050405020304" pitchFamily="18" charset="0"/>
                              <a:cs typeface="Times New Roman" panose="02020603050405020304" pitchFamily="18" charset="0"/>
                            </a:rPr>
                            <a:t>Qo‘rg‘oshin</a:t>
                          </a:r>
                        </a:p>
                      </a:txBody>
                      <a:tcPr anchor="ctr"/>
                    </a:tc>
                    <a:tc>
                      <a:txBody>
                        <a:bodyPr/>
                        <a:lstStyle/>
                        <a:p>
                          <a:pPr algn="ctr"/>
                          <a:r>
                            <a:rPr lang="ru-RU" sz="3200" dirty="0">
                              <a:latin typeface="Times New Roman" panose="02020603050405020304" pitchFamily="18" charset="0"/>
                              <a:cs typeface="Times New Roman" panose="02020603050405020304" pitchFamily="18" charset="0"/>
                            </a:rPr>
                            <a:t>82</a:t>
                          </a:r>
                        </a:p>
                      </a:txBody>
                      <a:tcPr anchor="ctr"/>
                    </a:tc>
                    <a:tc>
                      <a:txBody>
                        <a:bodyPr/>
                        <a:lstStyle/>
                        <a:p>
                          <a:pPr algn="ctr"/>
                          <a:r>
                            <a:rPr lang="uz-Latn-UZ" sz="3200" dirty="0">
                              <a:latin typeface="Times New Roman" panose="02020603050405020304" pitchFamily="18" charset="0"/>
                              <a:cs typeface="Times New Roman" panose="02020603050405020304" pitchFamily="18" charset="0"/>
                            </a:rPr>
                            <a:t>~7 MeV</a:t>
                          </a:r>
                        </a:p>
                      </a:txBody>
                      <a:tcPr anchor="ctr"/>
                    </a:tc>
                  </a:tr>
                </a:tbl>
              </a:graphicData>
            </a:graphic>
          </p:graphicFrame>
        </mc:Fallback>
      </mc:AlternateContent>
      <mc:AlternateContent xmlns:mc="http://schemas.openxmlformats.org/markup-compatibility/2006" xmlns:a14="http://schemas.microsoft.com/office/drawing/2010/main">
        <mc:Choice Requires="a14">
          <p:sp>
            <p:nvSpPr>
              <p:cNvPr id="10" name="Прямоугольник 9"/>
              <p:cNvSpPr/>
              <p:nvPr/>
            </p:nvSpPr>
            <p:spPr>
              <a:xfrm>
                <a:off x="3875389" y="1144070"/>
                <a:ext cx="5182886" cy="1105303"/>
              </a:xfrm>
              <a:prstGeom prst="rect">
                <a:avLst/>
              </a:prstGeom>
            </p:spPr>
            <p:txBody>
              <a:bodyPr wrap="square">
                <a:spAutoFit/>
              </a:bodyPr>
              <a:lstStyle/>
              <a:p>
                <a14:m>
                  <m:oMath xmlns:m="http://schemas.openxmlformats.org/officeDocument/2006/math">
                    <m:sSub>
                      <m:sSubPr>
                        <m:ctrlPr>
                          <a:rPr lang="en-US" sz="4400" i="1" smtClean="0">
                            <a:latin typeface="Cambria Math" panose="02040503050406030204" pitchFamily="18" charset="0"/>
                          </a:rPr>
                        </m:ctrlPr>
                      </m:sSubPr>
                      <m:e>
                        <m:r>
                          <a:rPr lang="en-US" sz="4400" i="1">
                            <a:latin typeface="Cambria Math" panose="02040503050406030204" pitchFamily="18" charset="0"/>
                          </a:rPr>
                          <m:t>𝐸</m:t>
                        </m:r>
                      </m:e>
                      <m:sub>
                        <m:r>
                          <a:rPr lang="en-US" sz="4400" i="1">
                            <a:latin typeface="Cambria Math" panose="02040503050406030204" pitchFamily="18" charset="0"/>
                          </a:rPr>
                          <m:t>𝑐</m:t>
                        </m:r>
                      </m:sub>
                    </m:sSub>
                  </m:oMath>
                </a14:m>
                <a:r>
                  <a:rPr lang="ru-RU" sz="4400" dirty="0"/>
                  <a:t>≈</a:t>
                </a:r>
                <a14:m>
                  <m:oMath xmlns:m="http://schemas.openxmlformats.org/officeDocument/2006/math">
                    <m:f>
                      <m:fPr>
                        <m:ctrlPr>
                          <a:rPr lang="en-US" sz="4400" i="1">
                            <a:latin typeface="Cambria Math" panose="02040503050406030204" pitchFamily="18" charset="0"/>
                          </a:rPr>
                        </m:ctrlPr>
                      </m:fPr>
                      <m:num>
                        <m:r>
                          <a:rPr lang="en-US" sz="4400" b="0" i="1" smtClean="0">
                            <a:latin typeface="Cambria Math" panose="02040503050406030204" pitchFamily="18" charset="0"/>
                          </a:rPr>
                          <m:t>800</m:t>
                        </m:r>
                      </m:num>
                      <m:den>
                        <m:r>
                          <a:rPr lang="en-US" sz="4400" b="0" i="1" smtClean="0">
                            <a:latin typeface="Cambria Math" panose="02040503050406030204" pitchFamily="18" charset="0"/>
                          </a:rPr>
                          <m:t>𝑍</m:t>
                        </m:r>
                        <m:r>
                          <a:rPr lang="en-US" sz="4400" b="0" i="1" smtClean="0">
                            <a:latin typeface="Cambria Math" panose="02040503050406030204" pitchFamily="18" charset="0"/>
                          </a:rPr>
                          <m:t>+1,2</m:t>
                        </m:r>
                      </m:den>
                    </m:f>
                    <m:r>
                      <a:rPr lang="en-US" sz="4400" b="0" i="1" smtClean="0">
                        <a:latin typeface="Cambria Math" panose="02040503050406030204" pitchFamily="18" charset="0"/>
                      </a:rPr>
                      <m:t>𝑀𝑒𝑉</m:t>
                    </m:r>
                  </m:oMath>
                </a14:m>
                <a:endParaRPr lang="ru-RU" sz="4400" dirty="0"/>
              </a:p>
            </p:txBody>
          </p:sp>
        </mc:Choice>
        <mc:Fallback xmlns="">
          <p:sp>
            <p:nvSpPr>
              <p:cNvPr id="10" name="Прямоугольник 9"/>
              <p:cNvSpPr>
                <a:spLocks noRot="1" noChangeAspect="1" noMove="1" noResize="1" noEditPoints="1" noAdjustHandles="1" noChangeArrowheads="1" noChangeShapeType="1" noTextEdit="1"/>
              </p:cNvSpPr>
              <p:nvPr/>
            </p:nvSpPr>
            <p:spPr>
              <a:xfrm>
                <a:off x="3875389" y="1144070"/>
                <a:ext cx="5182886" cy="1105303"/>
              </a:xfrm>
              <a:prstGeom prst="rect">
                <a:avLst/>
              </a:prstGeom>
              <a:blipFill rotWithShape="0">
                <a:blip r:embed="rId3"/>
                <a:stretch>
                  <a:fillRect b="-8287"/>
                </a:stretch>
              </a:blipFill>
            </p:spPr>
            <p:txBody>
              <a:bodyPr/>
              <a:lstStyle/>
              <a:p>
                <a:r>
                  <a:rPr lang="ru-RU">
                    <a:noFill/>
                  </a:rPr>
                  <a:t> </a:t>
                </a:r>
              </a:p>
            </p:txBody>
          </p:sp>
        </mc:Fallback>
      </mc:AlternateContent>
    </p:spTree>
    <p:extLst>
      <p:ext uri="{BB962C8B-B14F-4D97-AF65-F5344CB8AC3E}">
        <p14:creationId xmlns:p14="http://schemas.microsoft.com/office/powerpoint/2010/main" val="4079930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706100" cy="5878513"/>
          </a:xfrm>
        </p:spPr>
        <p:txBody>
          <a:bodyPr>
            <a:normAutofit fontScale="90000"/>
          </a:bodyPr>
          <a:lstStyle/>
          <a:p>
            <a:r>
              <a:rPr lang="uz-Latn-UZ"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Foydalanilgan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adabiyotlar</a:t>
            </a:r>
            <a:r>
              <a:rPr lang="en-US" sz="4000" dirty="0">
                <a:latin typeface="Times New Roman" panose="02020603050405020304" pitchFamily="18" charset="0"/>
                <a:cs typeface="Times New Roman" panose="02020603050405020304" pitchFamily="18" charset="0"/>
              </a:rPr>
              <a:t>:</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hlinkClick r:id="rId2"/>
              </a:rPr>
              <a:t>https://</a:t>
            </a:r>
            <a:r>
              <a:rPr lang="en-US" sz="4000" dirty="0" smtClean="0">
                <a:latin typeface="Times New Roman" panose="02020603050405020304" pitchFamily="18" charset="0"/>
                <a:cs typeface="Times New Roman" panose="02020603050405020304" pitchFamily="18" charset="0"/>
                <a:hlinkClick r:id="rId2"/>
              </a:rPr>
              <a:t>en.wikipedia.org/wiki/Bremsstrahlung</a:t>
            </a:r>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hlinkClick r:id="rId3"/>
              </a:rPr>
              <a:t>https://</a:t>
            </a:r>
            <a:r>
              <a:rPr lang="en-US" sz="4000" dirty="0" smtClean="0">
                <a:latin typeface="Times New Roman" panose="02020603050405020304" pitchFamily="18" charset="0"/>
                <a:cs typeface="Times New Roman" panose="02020603050405020304" pitchFamily="18" charset="0"/>
                <a:hlinkClick r:id="rId3"/>
              </a:rPr>
              <a:t>en.wikipedia.org/wiki/Radiation_length</a:t>
            </a:r>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hlinkClick r:id="rId4"/>
              </a:rPr>
              <a:t>https://</a:t>
            </a:r>
            <a:r>
              <a:rPr lang="en-US" sz="4000" dirty="0" smtClean="0">
                <a:latin typeface="Times New Roman" panose="02020603050405020304" pitchFamily="18" charset="0"/>
                <a:cs typeface="Times New Roman" panose="02020603050405020304" pitchFamily="18" charset="0"/>
                <a:hlinkClick r:id="rId4"/>
              </a:rPr>
              <a:t>en.wikipedia.org/wiki/Bethe_formula</a:t>
            </a: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r>
              <a:rPr lang="en-US" sz="4000" dirty="0">
                <a:solidFill>
                  <a:srgbClr val="000000"/>
                </a:solidFill>
                <a:latin typeface="Times New Roman" panose="02020603050405020304" pitchFamily="18" charset="0"/>
                <a:ea typeface="Poppins"/>
                <a:cs typeface="Times New Roman" panose="02020603050405020304" pitchFamily="18" charset="0"/>
                <a:sym typeface="Poppins"/>
              </a:rPr>
              <a:t>Dots. </a:t>
            </a:r>
            <a:r>
              <a:rPr lang="en-US" sz="4000" dirty="0" err="1">
                <a:solidFill>
                  <a:srgbClr val="000000"/>
                </a:solidFill>
                <a:latin typeface="Times New Roman" panose="02020603050405020304" pitchFamily="18" charset="0"/>
                <a:ea typeface="Poppins"/>
                <a:cs typeface="Times New Roman" panose="02020603050405020304" pitchFamily="18" charset="0"/>
                <a:sym typeface="Poppins"/>
              </a:rPr>
              <a:t>Saydimov</a:t>
            </a:r>
            <a:r>
              <a:rPr lang="en-US" sz="4000" dirty="0">
                <a:solidFill>
                  <a:srgbClr val="000000"/>
                </a:solidFill>
                <a:latin typeface="Times New Roman" panose="02020603050405020304" pitchFamily="18" charset="0"/>
                <a:ea typeface="Poppins"/>
                <a:cs typeface="Times New Roman" panose="02020603050405020304" pitchFamily="18" charset="0"/>
                <a:sym typeface="Poppins"/>
              </a:rPr>
              <a:t> Y. A.  </a:t>
            </a:r>
            <a:r>
              <a:rPr lang="en-US" sz="4000" dirty="0" err="1" smtClean="0">
                <a:solidFill>
                  <a:srgbClr val="000000"/>
                </a:solidFill>
                <a:latin typeface="Times New Roman" panose="02020603050405020304" pitchFamily="18" charset="0"/>
                <a:ea typeface="Poppins"/>
                <a:cs typeface="Times New Roman" panose="02020603050405020304" pitchFamily="18" charset="0"/>
                <a:sym typeface="Poppins"/>
              </a:rPr>
              <a:t>Prezentatsiyalari</a:t>
            </a:r>
            <a:r>
              <a:rPr lang="uz-Latn-UZ" sz="4000" dirty="0" smtClean="0">
                <a:solidFill>
                  <a:srgbClr val="000000"/>
                </a:solidFill>
                <a:latin typeface="Times New Roman" panose="02020603050405020304" pitchFamily="18" charset="0"/>
                <a:ea typeface="Poppins"/>
                <a:cs typeface="Times New Roman" panose="02020603050405020304" pitchFamily="18" charset="0"/>
                <a:sym typeface="Poppins"/>
              </a:rPr>
              <a:t>:”</a:t>
            </a:r>
            <a:r>
              <a:rPr lang="uz-Latn-UZ" sz="4000" dirty="0" smtClean="0">
                <a:latin typeface="Times New Roman" panose="02020603050405020304" pitchFamily="18" charset="0"/>
                <a:cs typeface="Times New Roman" panose="02020603050405020304" pitchFamily="18" charset="0"/>
              </a:rPr>
              <a:t>Elektronlarning </a:t>
            </a:r>
            <a:r>
              <a:rPr lang="uz-Latn-UZ" sz="4000" dirty="0">
                <a:latin typeface="Times New Roman" panose="02020603050405020304" pitchFamily="18" charset="0"/>
                <a:cs typeface="Times New Roman" panose="02020603050405020304" pitchFamily="18" charset="0"/>
              </a:rPr>
              <a:t>radiatsion tormozlanishi.Tormozlanish nurlanishi.Bete-Gaytler formulasi.Radiatsion uzunlik.Kritik </a:t>
            </a:r>
            <a:r>
              <a:rPr lang="uz-Latn-UZ" sz="4000" dirty="0" smtClean="0">
                <a:latin typeface="Times New Roman" panose="02020603050405020304" pitchFamily="18" charset="0"/>
                <a:cs typeface="Times New Roman" panose="02020603050405020304" pitchFamily="18" charset="0"/>
              </a:rPr>
              <a:t>energiya”</a:t>
            </a:r>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1738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375" y="1208088"/>
            <a:ext cx="10248900" cy="3792537"/>
          </a:xfrm>
        </p:spPr>
        <p:txBody>
          <a:bodyPr>
            <a:normAutofit/>
          </a:bodyPr>
          <a:lstStyle/>
          <a:p>
            <a:r>
              <a:rPr lang="uz-Latn-UZ" dirty="0" smtClean="0">
                <a:latin typeface="Times New Roman" panose="02020603050405020304" pitchFamily="18" charset="0"/>
                <a:cs typeface="Times New Roman" panose="02020603050405020304" pitchFamily="18" charset="0"/>
              </a:rPr>
              <a:t>				Reja: </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1.Elektronlarning radiatsion tormozlanishi.</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2.Tormozlanish nurlanishi.</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3.Bete-Gaytler formulasi.</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4.Radiatsion uzunlik.</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5.Kritik energiya</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4416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6788" y="885826"/>
            <a:ext cx="10515600" cy="4957762"/>
          </a:xfrm>
        </p:spPr>
        <p:txBody>
          <a:bodyPr>
            <a:noAutofit/>
          </a:bodyPr>
          <a:lstStyle/>
          <a:p>
            <a:r>
              <a:rPr lang="en-US" sz="3200" b="1" dirty="0" smtClean="0">
                <a:latin typeface="Times New Roman" panose="02020603050405020304" pitchFamily="18" charset="0"/>
                <a:cs typeface="Times New Roman" panose="02020603050405020304" pitchFamily="18" charset="0"/>
              </a:rPr>
              <a:t>	</a:t>
            </a:r>
            <a:r>
              <a:rPr lang="uz-Latn-UZ" sz="3200" b="1" dirty="0" smtClean="0">
                <a:latin typeface="Times New Roman" panose="02020603050405020304" pitchFamily="18" charset="0"/>
                <a:cs typeface="Times New Roman" panose="02020603050405020304" pitchFamily="18" charset="0"/>
              </a:rPr>
              <a:t>Radiatsion </a:t>
            </a:r>
            <a:r>
              <a:rPr lang="uz-Latn-UZ" sz="3200" b="1" dirty="0">
                <a:latin typeface="Times New Roman" panose="02020603050405020304" pitchFamily="18" charset="0"/>
                <a:cs typeface="Times New Roman" panose="02020603050405020304" pitchFamily="18" charset="0"/>
              </a:rPr>
              <a:t>tormozlanish</a:t>
            </a:r>
            <a:r>
              <a:rPr lang="uz-Latn-UZ" sz="3200" dirty="0">
                <a:latin typeface="Times New Roman" panose="02020603050405020304" pitchFamily="18" charset="0"/>
                <a:cs typeface="Times New Roman" panose="02020603050405020304" pitchFamily="18" charset="0"/>
              </a:rPr>
              <a:t>— bu tez harakatlanayotgan zaryadlangan zarracha (ko‘pincha elektron) atom yadrosining elektr maydonida sekinlashishi yoki og‘ishi natijasida elektromagnit nurlanish (foton) chiqarish jarayonidir. </a:t>
            </a:r>
            <a:r>
              <a:rPr lang="en-US" sz="3200"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Tormozlanish</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nurlanishi</a:t>
            </a:r>
            <a:r>
              <a:rPr lang="en-US" sz="3200" b="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Zaryadlangan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zarra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yadro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a:t>
            </a:r>
            <a:r>
              <a:rPr lang="en-US" sz="3200" dirty="0">
                <a:latin typeface="Times New Roman" panose="02020603050405020304" pitchFamily="18" charset="0"/>
                <a:cs typeface="Times New Roman" panose="02020603050405020304" pitchFamily="18" charset="0"/>
              </a:rPr>
              <a:t> atom </a:t>
            </a:r>
            <a:r>
              <a:rPr lang="en-US" sz="3200" dirty="0" err="1">
                <a:latin typeface="Times New Roman" panose="02020603050405020304" pitchFamily="18" charset="0"/>
                <a:cs typeface="Times New Roman" panose="02020603050405020304" pitchFamily="18" charset="0"/>
              </a:rPr>
              <a:t>elektronlari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maydonida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tormozlanganda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chiqaradigan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elektromagnit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nurlanish</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tormozlanish</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nurlanishi</a:t>
            </a:r>
            <a:r>
              <a:rPr lang="en-US" sz="3200" dirty="0">
                <a:latin typeface="Times New Roman" panose="02020603050405020304" pitchFamily="18" charset="0"/>
                <a:cs typeface="Times New Roman" panose="02020603050405020304" pitchFamily="18" charset="0"/>
              </a:rPr>
              <a:t> (TN) deb </a:t>
            </a:r>
            <a:r>
              <a:rPr lang="en-US" sz="3200" dirty="0" err="1" smtClean="0">
                <a:latin typeface="Times New Roman" panose="02020603050405020304" pitchFamily="18" charset="0"/>
                <a:cs typeface="Times New Roman" panose="02020603050405020304" pitchFamily="18" charset="0"/>
              </a:rPr>
              <a:t>ataladi.Tormozlanish</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nurlanishi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energiya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diapazoniga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ega</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necha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kiloelektronvolt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keV</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yuzlab</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gigaelektronvolt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GeV</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gacha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bo’ladi</a:t>
            </a:r>
            <a:r>
              <a:rPr lang="en-US" sz="3200" dirty="0">
                <a:latin typeface="Times New Roman" panose="02020603050405020304" pitchFamily="18" charset="0"/>
                <a:cs typeface="Times New Roman" panose="02020603050405020304" pitchFamily="18" charset="0"/>
              </a:rPr>
              <a:t>. </a:t>
            </a:r>
            <a:br>
              <a:rPr lang="en-US" sz="3200" dirty="0">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7900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6072188" y="698528"/>
            <a:ext cx="5501155"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kumimoji="0" lang="ru-RU" sz="2000" b="0" i="0" u="sng" strike="noStrike" cap="none" normalizeH="0" baseline="0" dirty="0" smtClean="0">
                <a:ln>
                  <a:noFill/>
                </a:ln>
                <a:solidFill>
                  <a:srgbClr val="3056A9"/>
                </a:solidFill>
                <a:effectLst/>
                <a:latin typeface="Arial" panose="020B0604020202020204" pitchFamily="34" charset="0"/>
              </a:rPr>
              <a:t> </a:t>
            </a:r>
            <a:r>
              <a:rPr lang="uz-Latn-UZ" sz="2400" dirty="0">
                <a:latin typeface="Times New Roman" panose="02020603050405020304" pitchFamily="18" charset="0"/>
                <a:cs typeface="Times New Roman" panose="02020603050405020304" pitchFamily="18" charset="0"/>
              </a:rPr>
              <a:t>Yuqori energiyali elektron atom yadrosining elektr maydonida og‘dirilganda hosil bo‘ladigan radiatsion </a:t>
            </a:r>
            <a:r>
              <a:rPr lang="uz-Latn-UZ" sz="2400" dirty="0" smtClean="0">
                <a:latin typeface="Times New Roman" panose="02020603050405020304" pitchFamily="18" charset="0"/>
                <a:cs typeface="Times New Roman" panose="02020603050405020304" pitchFamily="18" charset="0"/>
              </a:rPr>
              <a:t>tormozlanish </a:t>
            </a:r>
            <a:r>
              <a:rPr lang="uz-Latn-UZ" sz="2400" dirty="0">
                <a:latin typeface="Times New Roman" panose="02020603050405020304" pitchFamily="18" charset="0"/>
                <a:cs typeface="Times New Roman" panose="02020603050405020304" pitchFamily="18" charset="0"/>
              </a:rPr>
              <a:t>nurlanishi</a:t>
            </a:r>
            <a:r>
              <a:rPr lang="uz-Latn-UZ" sz="2400" dirty="0" smtClean="0">
                <a:latin typeface="Times New Roman" panose="02020603050405020304" pitchFamily="18" charset="0"/>
                <a:cs typeface="Times New Roman" panose="02020603050405020304" pitchFamily="18" charset="0"/>
              </a:rPr>
              <a:t>.</a:t>
            </a:r>
            <a:r>
              <a:rPr lang="uz-Latn-UZ" sz="2400" b="1" dirty="0">
                <a:latin typeface="Times New Roman" panose="02020603050405020304" pitchFamily="18" charset="0"/>
                <a:cs typeface="Times New Roman" panose="02020603050405020304" pitchFamily="18" charset="0"/>
              </a:rPr>
              <a:t> </a:t>
            </a:r>
            <a:r>
              <a:rPr lang="uz-Latn-UZ" sz="2400" dirty="0">
                <a:latin typeface="Times New Roman" panose="02020603050405020304" pitchFamily="18" charset="0"/>
                <a:cs typeface="Times New Roman" panose="02020603050405020304" pitchFamily="18" charset="0"/>
              </a:rPr>
              <a:t>Yuqori energiyali elektron katta tezlik bilan harakatlanadi. </a:t>
            </a:r>
          </a:p>
          <a:p>
            <a:r>
              <a:rPr lang="uz-Latn-UZ" sz="2400" dirty="0">
                <a:latin typeface="Times New Roman" panose="02020603050405020304" pitchFamily="18" charset="0"/>
                <a:cs typeface="Times New Roman" panose="02020603050405020304" pitchFamily="18" charset="0"/>
              </a:rPr>
              <a:t>U atom yadrosiga yaqinlashganda, yadrodagi musbat zaryad ta’sirida uning yo‘nalishi </a:t>
            </a:r>
            <a:r>
              <a:rPr lang="uz-Latn-UZ" sz="2400" dirty="0" smtClean="0">
                <a:latin typeface="Times New Roman" panose="02020603050405020304" pitchFamily="18" charset="0"/>
                <a:cs typeface="Times New Roman" panose="02020603050405020304" pitchFamily="18" charset="0"/>
              </a:rPr>
              <a:t>o‘zgaradi.Bu </a:t>
            </a:r>
            <a:r>
              <a:rPr lang="uz-Latn-UZ" sz="2400" dirty="0">
                <a:latin typeface="Times New Roman" panose="02020603050405020304" pitchFamily="18" charset="0"/>
                <a:cs typeface="Times New Roman" panose="02020603050405020304" pitchFamily="18" charset="0"/>
              </a:rPr>
              <a:t>og‘dirilish — aslida tezlanish (yo‘nalish o‘zgarishi ham tezlanish hisoblanadi). </a:t>
            </a:r>
            <a:r>
              <a:rPr lang="uz-Latn-UZ" sz="2400" dirty="0" smtClean="0">
                <a:latin typeface="Times New Roman" panose="02020603050405020304" pitchFamily="18" charset="0"/>
                <a:cs typeface="Times New Roman" panose="02020603050405020304" pitchFamily="18" charset="0"/>
              </a:rPr>
              <a:t>Natijada </a:t>
            </a:r>
            <a:r>
              <a:rPr lang="uz-Latn-UZ" sz="2400" dirty="0">
                <a:latin typeface="Times New Roman" panose="02020603050405020304" pitchFamily="18" charset="0"/>
                <a:cs typeface="Times New Roman" panose="02020603050405020304" pitchFamily="18" charset="0"/>
              </a:rPr>
              <a:t>elektron o‘z energiyasining bir qismini yo‘qotadi. </a:t>
            </a:r>
          </a:p>
          <a:p>
            <a:r>
              <a:rPr lang="uz-Latn-UZ" sz="2400" dirty="0">
                <a:latin typeface="Times New Roman" panose="02020603050405020304" pitchFamily="18" charset="0"/>
                <a:cs typeface="Times New Roman" panose="02020603050405020304" pitchFamily="18" charset="0"/>
              </a:rPr>
              <a:t>Shu energiya foton (yorug‘lik nuri) ko‘rinishida chiqadi. </a:t>
            </a:r>
          </a:p>
          <a:p>
            <a:r>
              <a:rPr lang="uz-Latn-UZ" sz="2000" dirty="0"/>
              <a:t/>
            </a:r>
            <a:br>
              <a:rPr lang="uz-Latn-UZ" sz="2000" dirty="0"/>
            </a:br>
            <a:endParaRPr kumimoji="0" lang="ru-RU" sz="2000" b="0" i="0" u="sng" strike="noStrike" cap="none" normalizeH="0" baseline="0" dirty="0" smtClean="0">
              <a:ln>
                <a:noFill/>
              </a:ln>
              <a:solidFill>
                <a:srgbClr val="3056A9"/>
              </a:solidFill>
              <a:effectLst/>
              <a:latin typeface="Arial" panose="020B0604020202020204" pitchFamily="34" charset="0"/>
            </a:endParaRPr>
          </a:p>
        </p:txBody>
      </p:sp>
      <p:pic>
        <p:nvPicPr>
          <p:cNvPr id="1027" name="Picture 3" descr="https://upload.wikimedia.org/wikipedia/commons/thumb/1/1e/Bremsstrahlung.svg/250px-Bremsstrahlung.svg.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674" y="569912"/>
            <a:ext cx="4627564" cy="5402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706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5338" y="2493962"/>
            <a:ext cx="10515600" cy="1325563"/>
          </a:xfrm>
        </p:spPr>
        <p:txBody>
          <a:bodyPr>
            <a:normAutofit fontScale="90000"/>
          </a:bodyPr>
          <a:lstStyle/>
          <a:p>
            <a:r>
              <a:rPr lang="uz-Latn-UZ" b="1" dirty="0">
                <a:latin typeface="Times New Roman" panose="02020603050405020304" pitchFamily="18" charset="0"/>
                <a:cs typeface="Times New Roman" panose="02020603050405020304" pitchFamily="18" charset="0"/>
              </a:rPr>
              <a:t>Bethe–Heitler formulasi</a:t>
            </a:r>
            <a:r>
              <a:rPr lang="uz-Latn-UZ" dirty="0">
                <a:latin typeface="Times New Roman" panose="02020603050405020304" pitchFamily="18" charset="0"/>
                <a:cs typeface="Times New Roman" panose="02020603050405020304" pitchFamily="18" charset="0"/>
              </a:rPr>
              <a:t> — elektronning atom bilan sochilish jarayonida, ya’ni elektron atom bilan o‘zaro ta’sirlashganda yorug‘lik kvanti (foton) chiqarilishi bilan bog‘liq jarayonning effektiv kesim yuzasini </a:t>
            </a:r>
            <a:r>
              <a:rPr lang="uz-Latn-UZ" dirty="0" smtClean="0">
                <a:latin typeface="Times New Roman" panose="02020603050405020304" pitchFamily="18" charset="0"/>
                <a:cs typeface="Times New Roman" panose="02020603050405020304" pitchFamily="18" charset="0"/>
              </a:rPr>
              <a:t>hisoblash </a:t>
            </a:r>
            <a:r>
              <a:rPr lang="uz-Latn-UZ" dirty="0">
                <a:latin typeface="Times New Roman" panose="02020603050405020304" pitchFamily="18" charset="0"/>
                <a:cs typeface="Times New Roman" panose="02020603050405020304" pitchFamily="18" charset="0"/>
              </a:rPr>
              <a:t>uchun ishlatiladigan formuladir. Uni 1934-yilda Hans Bethe va Walter Heitler kashf etgan.</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7761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srcRect l="8090" r="8125"/>
          <a:stretch/>
        </p:blipFill>
        <p:spPr>
          <a:xfrm>
            <a:off x="1867898" y="2085974"/>
            <a:ext cx="7276103" cy="4314825"/>
          </a:xfrm>
          <a:prstGeom prst="rect">
            <a:avLst/>
          </a:prstGeom>
        </p:spPr>
      </p:pic>
      <p:sp>
        <p:nvSpPr>
          <p:cNvPr id="5" name="Прямоугольник 4"/>
          <p:cNvSpPr/>
          <p:nvPr/>
        </p:nvSpPr>
        <p:spPr>
          <a:xfrm>
            <a:off x="928688" y="338435"/>
            <a:ext cx="10086975" cy="1569660"/>
          </a:xfrm>
          <a:prstGeom prst="rect">
            <a:avLst/>
          </a:prstGeom>
        </p:spPr>
        <p:txBody>
          <a:bodyPr wrap="square">
            <a:spAutoFit/>
          </a:bodyPr>
          <a:lstStyle/>
          <a:p>
            <a:r>
              <a:rPr lang="uz-Latn-UZ" sz="3200" dirty="0">
                <a:latin typeface="Times New Roman" panose="02020603050405020304" pitchFamily="18" charset="0"/>
                <a:cs typeface="Times New Roman" panose="02020603050405020304" pitchFamily="18" charset="0"/>
              </a:rPr>
              <a:t>“Birlamchi elektron modda ichidan o‘tayotganda, u ikkilamchi elektronlar (</a:t>
            </a:r>
            <a:r>
              <a:rPr lang="el-GR" sz="3200" dirty="0">
                <a:latin typeface="Times New Roman" panose="02020603050405020304" pitchFamily="18" charset="0"/>
                <a:cs typeface="Times New Roman" panose="02020603050405020304" pitchFamily="18" charset="0"/>
              </a:rPr>
              <a:t>δ-</a:t>
            </a:r>
            <a:r>
              <a:rPr lang="uz-Latn-UZ" sz="3200" dirty="0">
                <a:latin typeface="Times New Roman" panose="02020603050405020304" pitchFamily="18" charset="0"/>
                <a:cs typeface="Times New Roman" panose="02020603050405020304" pitchFamily="18" charset="0"/>
              </a:rPr>
              <a:t>nurlar) va tormozlanish rentgen nurlarini hosil qilish orqali energiyasini yo‘qotadi.”</a:t>
            </a:r>
            <a:endParaRPr lang="ru-RU" sz="3200" dirty="0"/>
          </a:p>
        </p:txBody>
      </p:sp>
    </p:spTree>
    <p:extLst>
      <p:ext uri="{BB962C8B-B14F-4D97-AF65-F5344CB8AC3E}">
        <p14:creationId xmlns:p14="http://schemas.microsoft.com/office/powerpoint/2010/main" val="3510836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Заголовок 1"/>
              <p:cNvSpPr>
                <a:spLocks noGrp="1"/>
              </p:cNvSpPr>
              <p:nvPr>
                <p:ph type="title"/>
              </p:nvPr>
            </p:nvSpPr>
            <p:spPr>
              <a:xfrm>
                <a:off x="871537" y="642938"/>
                <a:ext cx="10629901" cy="5572125"/>
              </a:xfrm>
            </p:spPr>
            <p:txBody>
              <a:bodyPr>
                <a:normAutofit fontScale="90000"/>
              </a:bodyPr>
              <a:lstStyle/>
              <a:p>
                <a:r>
                  <a:rPr lang="uz-Latn-UZ" sz="4000" dirty="0" smtClean="0">
                    <a:latin typeface="Times New Roman" panose="02020603050405020304" pitchFamily="18" charset="0"/>
                    <a:cs typeface="Times New Roman" panose="02020603050405020304" pitchFamily="18" charset="0"/>
                  </a:rPr>
                  <a:t>	Differensial </a:t>
                </a:r>
                <a:r>
                  <a:rPr lang="uz-Latn-UZ" sz="4000" dirty="0" smtClean="0">
                    <a:latin typeface="Times New Roman" panose="02020603050405020304" pitchFamily="18" charset="0"/>
                    <a:cs typeface="Times New Roman" panose="02020603050405020304" pitchFamily="18" charset="0"/>
                  </a:rPr>
                  <a:t>kesim formulasi:</a:t>
                </a: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r>
                  <a:rPr lang="uz-Latn-UZ" sz="4000" dirty="0" smtClean="0"/>
                  <a:t/>
                </a:r>
                <a:br>
                  <a:rPr lang="uz-Latn-UZ" sz="4000" dirty="0" smtClean="0"/>
                </a:br>
                <a14:m>
                  <m:oMath xmlns:m="http://schemas.openxmlformats.org/officeDocument/2006/math">
                    <m:f>
                      <m:fPr>
                        <m:ctrlPr>
                          <a:rPr lang="uz-Latn-UZ" b="1" i="1" smtClean="0">
                            <a:latin typeface="Cambria Math" panose="02040503050406030204" pitchFamily="18" charset="0"/>
                          </a:rPr>
                        </m:ctrlPr>
                      </m:fPr>
                      <m:num>
                        <m:sSup>
                          <m:sSupPr>
                            <m:ctrlPr>
                              <a:rPr lang="uz-Latn-UZ" b="1" i="1" smtClean="0">
                                <a:latin typeface="Cambria Math" panose="02040503050406030204" pitchFamily="18" charset="0"/>
                              </a:rPr>
                            </m:ctrlPr>
                          </m:sSupPr>
                          <m:e>
                            <m:r>
                              <a:rPr lang="uz-Latn-UZ" b="1" i="1" smtClean="0">
                                <a:latin typeface="Cambria Math" panose="02040503050406030204" pitchFamily="18" charset="0"/>
                              </a:rPr>
                              <m:t>𝒅</m:t>
                            </m:r>
                          </m:e>
                          <m:sup>
                            <m:r>
                              <a:rPr lang="uz-Latn-UZ" b="1" i="1" smtClean="0">
                                <a:latin typeface="Cambria Math" panose="02040503050406030204" pitchFamily="18" charset="0"/>
                              </a:rPr>
                              <m:t>𝟒</m:t>
                            </m:r>
                          </m:sup>
                        </m:sSup>
                      </m:num>
                      <m:den>
                        <m:r>
                          <a:rPr lang="uz-Latn-UZ" b="1" i="1" smtClean="0">
                            <a:latin typeface="Cambria Math" panose="02040503050406030204" pitchFamily="18" charset="0"/>
                          </a:rPr>
                          <m:t>𝒅𝒌𝒅</m:t>
                        </m:r>
                        <m:r>
                          <a:rPr lang="el-GR" b="1" i="1" smtClean="0">
                            <a:latin typeface="Cambria Math" panose="02040503050406030204" pitchFamily="18" charset="0"/>
                          </a:rPr>
                          <m:t>𝜽</m:t>
                        </m:r>
                        <m:r>
                          <a:rPr lang="uz-Latn-UZ" b="1" i="1" smtClean="0">
                            <a:latin typeface="Cambria Math" panose="02040503050406030204" pitchFamily="18" charset="0"/>
                          </a:rPr>
                          <m:t>𝒅</m:t>
                        </m:r>
                        <m:r>
                          <a:rPr lang="ru-RU" b="1" i="1" smtClean="0">
                            <a:latin typeface="Cambria Math" panose="02040503050406030204" pitchFamily="18" charset="0"/>
                          </a:rPr>
                          <m:t>ф</m:t>
                        </m:r>
                      </m:den>
                    </m:f>
                  </m:oMath>
                </a14:m>
                <a:r>
                  <a:rPr lang="uz-Latn-UZ" b="1" i="1" dirty="0" smtClean="0"/>
                  <a:t>=8</a:t>
                </a:r>
                <a14:m>
                  <m:oMath xmlns:m="http://schemas.openxmlformats.org/officeDocument/2006/math">
                    <m:r>
                      <a:rPr lang="el-GR" b="1" i="1" smtClean="0">
                        <a:latin typeface="Cambria Math" panose="02040503050406030204" pitchFamily="18" charset="0"/>
                      </a:rPr>
                      <m:t>𝝅</m:t>
                    </m:r>
                    <m:sSup>
                      <m:sSupPr>
                        <m:ctrlPr>
                          <a:rPr lang="uz-Latn-UZ" b="1" i="1" smtClean="0">
                            <a:latin typeface="Cambria Math" panose="02040503050406030204" pitchFamily="18" charset="0"/>
                          </a:rPr>
                        </m:ctrlPr>
                      </m:sSupPr>
                      <m:e>
                        <m:r>
                          <a:rPr lang="el-GR" b="1" i="1" smtClean="0">
                            <a:latin typeface="Cambria Math" panose="02040503050406030204" pitchFamily="18" charset="0"/>
                          </a:rPr>
                          <m:t>𝜶</m:t>
                        </m:r>
                      </m:e>
                      <m:sup>
                        <m:r>
                          <a:rPr lang="uz-Latn-UZ" b="1" i="1" smtClean="0">
                            <a:latin typeface="Cambria Math" panose="02040503050406030204" pitchFamily="18" charset="0"/>
                          </a:rPr>
                          <m:t>𝟑</m:t>
                        </m:r>
                      </m:sup>
                    </m:sSup>
                    <m:f>
                      <m:fPr>
                        <m:ctrlPr>
                          <a:rPr lang="uz-Latn-UZ" b="1" i="1" smtClean="0">
                            <a:latin typeface="Cambria Math" panose="02040503050406030204" pitchFamily="18" charset="0"/>
                          </a:rPr>
                        </m:ctrlPr>
                      </m:fPr>
                      <m:num>
                        <m:r>
                          <a:rPr lang="uz-Latn-UZ" b="1" i="1" smtClean="0">
                            <a:latin typeface="Cambria Math" panose="02040503050406030204" pitchFamily="18" charset="0"/>
                          </a:rPr>
                          <m:t>𝒔𝒊𝒏</m:t>
                        </m:r>
                        <m:r>
                          <a:rPr lang="el-GR" b="1" i="1">
                            <a:latin typeface="Cambria Math" panose="02040503050406030204" pitchFamily="18" charset="0"/>
                          </a:rPr>
                          <m:t>𝜽</m:t>
                        </m:r>
                        <m:r>
                          <a:rPr lang="uz-Latn-UZ" b="1" i="1">
                            <a:latin typeface="Cambria Math" panose="02040503050406030204" pitchFamily="18" charset="0"/>
                          </a:rPr>
                          <m:t>𝒔𝒊𝒏</m:t>
                        </m:r>
                        <m:sSub>
                          <m:sSubPr>
                            <m:ctrlPr>
                              <a:rPr lang="el-GR" b="1" i="1" smtClean="0">
                                <a:latin typeface="Cambria Math" panose="02040503050406030204" pitchFamily="18" charset="0"/>
                              </a:rPr>
                            </m:ctrlPr>
                          </m:sSubPr>
                          <m:e>
                            <m:r>
                              <a:rPr lang="el-GR" b="1" i="1">
                                <a:latin typeface="Cambria Math" panose="02040503050406030204" pitchFamily="18" charset="0"/>
                              </a:rPr>
                              <m:t>𝜽</m:t>
                            </m:r>
                          </m:e>
                          <m:sub>
                            <m:r>
                              <a:rPr lang="uz-Latn-UZ" b="1" i="1" smtClean="0">
                                <a:latin typeface="Cambria Math" panose="02040503050406030204" pitchFamily="18" charset="0"/>
                              </a:rPr>
                              <m:t>𝟎</m:t>
                            </m:r>
                          </m:sub>
                        </m:sSub>
                      </m:num>
                      <m:den>
                        <m:r>
                          <a:rPr lang="uz-Latn-UZ" b="1" i="1" smtClean="0">
                            <a:latin typeface="Cambria Math" panose="02040503050406030204" pitchFamily="18" charset="0"/>
                          </a:rPr>
                          <m:t>𝒌</m:t>
                        </m:r>
                      </m:den>
                    </m:f>
                    <m:f>
                      <m:fPr>
                        <m:ctrlPr>
                          <a:rPr lang="uz-Latn-UZ" b="1" i="1" smtClean="0">
                            <a:latin typeface="Cambria Math" panose="02040503050406030204" pitchFamily="18" charset="0"/>
                          </a:rPr>
                        </m:ctrlPr>
                      </m:fPr>
                      <m:num>
                        <m:r>
                          <a:rPr lang="uz-Latn-UZ" b="1" i="1" smtClean="0">
                            <a:latin typeface="Cambria Math" panose="02040503050406030204" pitchFamily="18" charset="0"/>
                          </a:rPr>
                          <m:t>𝒑</m:t>
                        </m:r>
                      </m:num>
                      <m:den>
                        <m:sSub>
                          <m:sSubPr>
                            <m:ctrlPr>
                              <a:rPr lang="el-GR" b="1" i="1">
                                <a:latin typeface="Cambria Math" panose="02040503050406030204" pitchFamily="18" charset="0"/>
                              </a:rPr>
                            </m:ctrlPr>
                          </m:sSubPr>
                          <m:e>
                            <m:r>
                              <a:rPr lang="uz-Latn-UZ" b="1" i="1" smtClean="0">
                                <a:latin typeface="Cambria Math" panose="02040503050406030204" pitchFamily="18" charset="0"/>
                              </a:rPr>
                              <m:t>𝒑</m:t>
                            </m:r>
                          </m:e>
                          <m:sub>
                            <m:r>
                              <a:rPr lang="uz-Latn-UZ" b="1" i="1">
                                <a:latin typeface="Cambria Math" panose="02040503050406030204" pitchFamily="18" charset="0"/>
                              </a:rPr>
                              <m:t>𝟎</m:t>
                            </m:r>
                          </m:sub>
                        </m:sSub>
                      </m:den>
                    </m:f>
                    <m:f>
                      <m:fPr>
                        <m:ctrlPr>
                          <a:rPr lang="uz-Latn-UZ" b="1" i="1" smtClean="0">
                            <a:latin typeface="Cambria Math" panose="02040503050406030204" pitchFamily="18" charset="0"/>
                          </a:rPr>
                        </m:ctrlPr>
                      </m:fPr>
                      <m:num>
                        <m:r>
                          <a:rPr lang="uz-Latn-UZ" b="1" i="1" smtClean="0">
                            <a:latin typeface="Cambria Math" panose="02040503050406030204" pitchFamily="18" charset="0"/>
                          </a:rPr>
                          <m:t>(</m:t>
                        </m:r>
                        <m:r>
                          <a:rPr lang="uz-Latn-UZ" b="1" i="1" smtClean="0">
                            <a:latin typeface="Cambria Math" panose="02040503050406030204" pitchFamily="18" charset="0"/>
                          </a:rPr>
                          <m:t>𝒁</m:t>
                        </m:r>
                        <m:r>
                          <a:rPr lang="uz-Latn-UZ" b="1" i="1" smtClean="0">
                            <a:latin typeface="Cambria Math" panose="02040503050406030204" pitchFamily="18" charset="0"/>
                          </a:rPr>
                          <m:t>−</m:t>
                        </m:r>
                        <m:r>
                          <a:rPr lang="uz-Latn-UZ" b="1" i="1" smtClean="0">
                            <a:latin typeface="Cambria Math" panose="02040503050406030204" pitchFamily="18" charset="0"/>
                          </a:rPr>
                          <m:t>𝑭</m:t>
                        </m:r>
                        <m:r>
                          <a:rPr lang="uz-Latn-UZ" b="1" i="1" smtClean="0">
                            <a:latin typeface="Cambria Math" panose="02040503050406030204" pitchFamily="18" charset="0"/>
                          </a:rPr>
                          <m:t>(</m:t>
                        </m:r>
                        <m:r>
                          <a:rPr lang="uz-Latn-UZ" b="1" i="1" smtClean="0">
                            <a:latin typeface="Cambria Math" panose="02040503050406030204" pitchFamily="18" charset="0"/>
                          </a:rPr>
                          <m:t>𝒒</m:t>
                        </m:r>
                        <m:r>
                          <a:rPr lang="uz-Latn-UZ" b="1" i="1" smtClean="0">
                            <a:latin typeface="Cambria Math" panose="02040503050406030204" pitchFamily="18" charset="0"/>
                          </a:rPr>
                          <m:t>)</m:t>
                        </m:r>
                        <m:sSup>
                          <m:sSupPr>
                            <m:ctrlPr>
                              <a:rPr lang="uz-Latn-UZ" b="1" i="1">
                                <a:latin typeface="Cambria Math" panose="02040503050406030204" pitchFamily="18" charset="0"/>
                              </a:rPr>
                            </m:ctrlPr>
                          </m:sSupPr>
                          <m:e>
                            <m:r>
                              <a:rPr lang="uz-Latn-UZ" b="1" i="1" smtClean="0">
                                <a:latin typeface="Cambria Math" panose="02040503050406030204" pitchFamily="18" charset="0"/>
                              </a:rPr>
                              <m:t>)</m:t>
                            </m:r>
                          </m:e>
                          <m:sup>
                            <m:r>
                              <a:rPr lang="uz-Latn-UZ" b="1" i="1">
                                <a:latin typeface="Cambria Math" panose="02040503050406030204" pitchFamily="18" charset="0"/>
                              </a:rPr>
                              <m:t>𝟑</m:t>
                            </m:r>
                          </m:sup>
                        </m:sSup>
                      </m:num>
                      <m:den>
                        <m:sSup>
                          <m:sSupPr>
                            <m:ctrlPr>
                              <a:rPr lang="uz-Latn-UZ" b="1" i="1">
                                <a:latin typeface="Cambria Math" panose="02040503050406030204" pitchFamily="18" charset="0"/>
                              </a:rPr>
                            </m:ctrlPr>
                          </m:sSupPr>
                          <m:e>
                            <m:r>
                              <a:rPr lang="uz-Latn-UZ" b="1" i="1" smtClean="0">
                                <a:latin typeface="Cambria Math" panose="02040503050406030204" pitchFamily="18" charset="0"/>
                              </a:rPr>
                              <m:t>𝒒</m:t>
                            </m:r>
                          </m:e>
                          <m:sup>
                            <m:r>
                              <a:rPr lang="uz-Latn-UZ" b="1" i="1">
                                <a:latin typeface="Cambria Math" panose="02040503050406030204" pitchFamily="18" charset="0"/>
                              </a:rPr>
                              <m:t>𝟑</m:t>
                            </m:r>
                          </m:sup>
                        </m:sSup>
                      </m:den>
                    </m:f>
                  </m:oMath>
                </a14:m>
                <a:r>
                  <a:rPr lang="el-GR" dirty="0">
                    <a:latin typeface="Times New Roman" panose="02020603050405020304" pitchFamily="18" charset="0"/>
                    <a:cs typeface="Times New Roman" panose="02020603050405020304" pitchFamily="18" charset="0"/>
                  </a:rPr>
                  <a:t> Γ</a:t>
                </a:r>
                <a:r>
                  <a:rPr lang="ru-RU" dirty="0" smtClean="0"/>
                  <a:t/>
                </a:r>
                <a:br>
                  <a:rPr lang="ru-RU" dirty="0" smtClean="0"/>
                </a:br>
                <a:r>
                  <a:rPr lang="ru-RU" sz="3600" dirty="0"/>
                  <a:t/>
                </a:r>
                <a:br>
                  <a:rPr lang="ru-RU" sz="3600" dirty="0"/>
                </a:br>
                <a14:m>
                  <m:oMath xmlns:m="http://schemas.openxmlformats.org/officeDocument/2006/math">
                    <m:r>
                      <a:rPr lang="uz-Latn-UZ" sz="3600" i="1">
                        <a:latin typeface="Cambria Math" panose="02040503050406030204" pitchFamily="18" charset="0"/>
                      </a:rPr>
                      <m:t>𝑞</m:t>
                    </m:r>
                  </m:oMath>
                </a14:m>
                <a:r>
                  <a:rPr lang="ru-RU" sz="3600" dirty="0" smtClean="0">
                    <a:latin typeface="Times New Roman" panose="02020603050405020304" pitchFamily="18" charset="0"/>
                    <a:cs typeface="Times New Roman" panose="02020603050405020304" pitchFamily="18" charset="0"/>
                  </a:rPr>
                  <a:t>-</a:t>
                </a:r>
                <a:r>
                  <a:rPr lang="en-US" sz="3600" dirty="0" err="1" smtClean="0">
                    <a:latin typeface="Times New Roman" panose="02020603050405020304" pitchFamily="18" charset="0"/>
                    <a:cs typeface="Times New Roman" panose="02020603050405020304" pitchFamily="18" charset="0"/>
                  </a:rPr>
                  <a:t>atomga</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uzatilgan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impuls</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14:m>
                  <m:oMath xmlns:m="http://schemas.openxmlformats.org/officeDocument/2006/math">
                    <m:sSub>
                      <m:sSubPr>
                        <m:ctrlPr>
                          <a:rPr lang="el-GR" sz="3600" i="1">
                            <a:latin typeface="Cambria Math" panose="02040503050406030204" pitchFamily="18" charset="0"/>
                          </a:rPr>
                        </m:ctrlPr>
                      </m:sSubPr>
                      <m:e>
                        <m:r>
                          <a:rPr lang="uz-Latn-UZ" sz="3600" i="1">
                            <a:latin typeface="Cambria Math" panose="02040503050406030204" pitchFamily="18" charset="0"/>
                          </a:rPr>
                          <m:t>𝑝</m:t>
                        </m:r>
                      </m:e>
                      <m:sub>
                        <m:r>
                          <a:rPr lang="uz-Latn-UZ" sz="3600" i="1">
                            <a:latin typeface="Cambria Math" panose="02040503050406030204" pitchFamily="18" charset="0"/>
                          </a:rPr>
                          <m:t>0</m:t>
                        </m:r>
                      </m:sub>
                    </m:sSub>
                  </m:oMath>
                </a14:m>
                <a:r>
                  <a:rPr lang="en-US" sz="3600" dirty="0" smtClean="0">
                    <a:latin typeface="Times New Roman" panose="02020603050405020304" pitchFamily="18" charset="0"/>
                    <a:cs typeface="Times New Roman" panose="02020603050405020304" pitchFamily="18" charset="0"/>
                  </a:rPr>
                  <a:t>,</a:t>
                </a:r>
                <a:r>
                  <a:rPr lang="uz-Latn-UZ" sz="3600" dirty="0">
                    <a:latin typeface="Times New Roman" panose="02020603050405020304" pitchFamily="18" charset="0"/>
                    <a:cs typeface="Times New Roman" panose="02020603050405020304" pitchFamily="18" charset="0"/>
                  </a:rPr>
                  <a:t> </a:t>
                </a:r>
                <a14:m>
                  <m:oMath xmlns:m="http://schemas.openxmlformats.org/officeDocument/2006/math">
                    <m:r>
                      <a:rPr lang="uz-Latn-UZ" sz="3600" i="1">
                        <a:latin typeface="Cambria Math" panose="02040503050406030204" pitchFamily="18" charset="0"/>
                      </a:rPr>
                      <m:t>𝑝</m:t>
                    </m:r>
                  </m:oMath>
                </a14:m>
                <a:r>
                  <a:rPr lang="en-US" sz="3600" dirty="0" smtClean="0">
                    <a:latin typeface="Times New Roman" panose="02020603050405020304" pitchFamily="18" charset="0"/>
                    <a:cs typeface="Times New Roman" panose="02020603050405020304" pitchFamily="18" charset="0"/>
                  </a:rPr>
                  <a:t>-</a:t>
                </a:r>
                <a:r>
                  <a:rPr lang="en-US" sz="3600" dirty="0" err="1" smtClean="0">
                    <a:latin typeface="Times New Roman" panose="02020603050405020304" pitchFamily="18" charset="0"/>
                    <a:cs typeface="Times New Roman" panose="02020603050405020304" pitchFamily="18" charset="0"/>
                  </a:rPr>
                  <a:t>kiruvchi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va</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chiquvchi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elektron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impulslari</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r>
                  <a:rPr lang="en-US" sz="3600" dirty="0" smtClean="0">
                    <a:latin typeface="Times New Roman" panose="02020603050405020304" pitchFamily="18" charset="0"/>
                    <a:cs typeface="Times New Roman" panose="02020603050405020304" pitchFamily="18" charset="0"/>
                  </a:rPr>
                  <a:t>k-</a:t>
                </a:r>
                <a:r>
                  <a:rPr lang="en-US" sz="3600" dirty="0" err="1" smtClean="0">
                    <a:latin typeface="Times New Roman" panose="02020603050405020304" pitchFamily="18" charset="0"/>
                    <a:cs typeface="Times New Roman" panose="02020603050405020304" pitchFamily="18" charset="0"/>
                  </a:rPr>
                  <a:t>chiqayotgan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foton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impuls</a:t>
                </a:r>
                <a:r>
                  <a:rPr lang="uz-Latn-UZ" sz="3600" dirty="0" smtClean="0">
                    <a:latin typeface="Times New Roman" panose="02020603050405020304" pitchFamily="18" charset="0"/>
                    <a:cs typeface="Times New Roman" panose="02020603050405020304" pitchFamily="18" charset="0"/>
                  </a:rPr>
                  <a:t>i</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r>
                  <a:rPr lang="el-GR" sz="3600" dirty="0">
                    <a:latin typeface="Times New Roman" panose="02020603050405020304" pitchFamily="18" charset="0"/>
                    <a:cs typeface="Times New Roman" panose="02020603050405020304" pitchFamily="18" charset="0"/>
                  </a:rPr>
                  <a:t>Γ — </a:t>
                </a:r>
                <a:r>
                  <a:rPr lang="uz-Latn-UZ" sz="3600" dirty="0">
                    <a:latin typeface="Times New Roman" panose="02020603050405020304" pitchFamily="18" charset="0"/>
                    <a:cs typeface="Times New Roman" panose="02020603050405020304" pitchFamily="18" charset="0"/>
                  </a:rPr>
                  <a:t>murakkab kinematik va burchaklarga bog‘liq had bo‘lib, elektron va foton o‘zaro yo‘nalishlarini hisobga </a:t>
                </a:r>
                <a:r>
                  <a:rPr lang="uz-Latn-UZ" sz="3600" dirty="0" smtClean="0">
                    <a:latin typeface="Times New Roman" panose="02020603050405020304" pitchFamily="18" charset="0"/>
                    <a:cs typeface="Times New Roman" panose="02020603050405020304" pitchFamily="18" charset="0"/>
                  </a:rPr>
                  <a:t>oladi.</a:t>
                </a:r>
                <a:endParaRPr lang="ru-RU" sz="3600" dirty="0">
                  <a:latin typeface="Times New Roman" panose="02020603050405020304" pitchFamily="18" charset="0"/>
                  <a:cs typeface="Times New Roman" panose="02020603050405020304" pitchFamily="18" charset="0"/>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871537" y="642938"/>
                <a:ext cx="10629901" cy="5572125"/>
              </a:xfrm>
              <a:blipFill rotWithShape="0">
                <a:blip r:embed="rId2"/>
                <a:stretch>
                  <a:fillRect l="-1491"/>
                </a:stretch>
              </a:blipFill>
            </p:spPr>
            <p:txBody>
              <a:bodyPr/>
              <a:lstStyle/>
              <a:p>
                <a:r>
                  <a:rPr lang="ru-RU">
                    <a:noFill/>
                  </a:rPr>
                  <a:t> </a:t>
                </a:r>
              </a:p>
            </p:txBody>
          </p:sp>
        </mc:Fallback>
      </mc:AlternateContent>
    </p:spTree>
    <p:extLst>
      <p:ext uri="{BB962C8B-B14F-4D97-AF65-F5344CB8AC3E}">
        <p14:creationId xmlns:p14="http://schemas.microsoft.com/office/powerpoint/2010/main" val="1600420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2513" y="985839"/>
            <a:ext cx="9977438" cy="4914900"/>
          </a:xfrm>
        </p:spPr>
        <p:txBody>
          <a:bodyPr>
            <a:noAutofit/>
          </a:bodyPr>
          <a:lstStyle/>
          <a:p>
            <a:r>
              <a:rPr lang="en-US" sz="4000" dirty="0" smtClean="0">
                <a:latin typeface="Times New Roman" panose="02020603050405020304" pitchFamily="18" charset="0"/>
                <a:cs typeface="Times New Roman" panose="02020603050405020304" pitchFamily="18" charset="0"/>
              </a:rPr>
              <a:t>	</a:t>
            </a:r>
            <a:r>
              <a:rPr lang="uz-Latn-UZ" sz="4000" dirty="0" smtClean="0">
                <a:latin typeface="Times New Roman" panose="02020603050405020304" pitchFamily="18" charset="0"/>
                <a:cs typeface="Times New Roman" panose="02020603050405020304" pitchFamily="18" charset="0"/>
              </a:rPr>
              <a:t>Tez </a:t>
            </a:r>
            <a:r>
              <a:rPr lang="uz-Latn-UZ" sz="4000" dirty="0">
                <a:latin typeface="Times New Roman" panose="02020603050405020304" pitchFamily="18" charset="0"/>
                <a:cs typeface="Times New Roman" panose="02020603050405020304" pitchFamily="18" charset="0"/>
              </a:rPr>
              <a:t>harakatlanayotgan elektron </a:t>
            </a:r>
            <a:r>
              <a:rPr lang="en-US" sz="4000" dirty="0" smtClean="0">
                <a:latin typeface="Times New Roman" panose="02020603050405020304" pitchFamily="18" charset="0"/>
                <a:cs typeface="Times New Roman" panose="02020603050405020304" pitchFamily="18" charset="0"/>
              </a:rPr>
              <a:t>,</a:t>
            </a:r>
            <a:r>
              <a:rPr lang="uz-Latn-UZ" sz="4000" dirty="0" smtClean="0">
                <a:latin typeface="Times New Roman" panose="02020603050405020304" pitchFamily="18" charset="0"/>
                <a:cs typeface="Times New Roman" panose="02020603050405020304" pitchFamily="18" charset="0"/>
              </a:rPr>
              <a:t> </a:t>
            </a:r>
            <a:r>
              <a:rPr lang="uz-Latn-UZ" sz="4000" dirty="0">
                <a:latin typeface="Times New Roman" panose="02020603050405020304" pitchFamily="18" charset="0"/>
                <a:cs typeface="Times New Roman" panose="02020603050405020304" pitchFamily="18" charset="0"/>
              </a:rPr>
              <a:t>atom yadrosining kuchli elektr maydoniga </a:t>
            </a:r>
            <a:r>
              <a:rPr lang="uz-Latn-UZ" sz="4000" dirty="0" smtClean="0">
                <a:latin typeface="Times New Roman" panose="02020603050405020304" pitchFamily="18" charset="0"/>
                <a:cs typeface="Times New Roman" panose="02020603050405020304" pitchFamily="18" charset="0"/>
              </a:rPr>
              <a:t>kiradi</a:t>
            </a:r>
            <a:r>
              <a:rPr lang="en-US" sz="4000" dirty="0" smtClean="0">
                <a:latin typeface="Times New Roman" panose="02020603050405020304" pitchFamily="18" charset="0"/>
                <a:cs typeface="Times New Roman" panose="02020603050405020304" pitchFamily="18" charset="0"/>
              </a:rPr>
              <a:t>.</a:t>
            </a:r>
            <a:r>
              <a:rPr lang="uz-Latn-UZ" sz="4000" dirty="0" smtClean="0">
                <a:latin typeface="Times New Roman" panose="02020603050405020304" pitchFamily="18" charset="0"/>
                <a:cs typeface="Times New Roman" panose="02020603050405020304" pitchFamily="18" charset="0"/>
              </a:rPr>
              <a:t>Elektron </a:t>
            </a:r>
            <a:r>
              <a:rPr lang="uz-Latn-UZ" sz="4000" dirty="0">
                <a:latin typeface="Times New Roman" panose="02020603050405020304" pitchFamily="18" charset="0"/>
                <a:cs typeface="Times New Roman" panose="02020603050405020304" pitchFamily="18" charset="0"/>
              </a:rPr>
              <a:t>bu maydonda tezlanadi yoki </a:t>
            </a:r>
            <a:r>
              <a:rPr lang="uz-Latn-UZ" sz="4000" dirty="0" smtClean="0">
                <a:latin typeface="Times New Roman" panose="02020603050405020304" pitchFamily="18" charset="0"/>
                <a:cs typeface="Times New Roman" panose="02020603050405020304" pitchFamily="18" charset="0"/>
              </a:rPr>
              <a:t>og‘adi</a:t>
            </a:r>
            <a:r>
              <a:rPr lang="en-US" sz="4000" dirty="0" smtClean="0">
                <a:latin typeface="Times New Roman" panose="02020603050405020304" pitchFamily="18" charset="0"/>
                <a:cs typeface="Times New Roman" panose="02020603050405020304" pitchFamily="18" charset="0"/>
              </a:rPr>
              <a:t>.</a:t>
            </a:r>
            <a:r>
              <a:rPr lang="uz-Latn-UZ" sz="4000" dirty="0" smtClean="0">
                <a:latin typeface="Times New Roman" panose="02020603050405020304" pitchFamily="18" charset="0"/>
                <a:cs typeface="Times New Roman" panose="02020603050405020304" pitchFamily="18" charset="0"/>
              </a:rPr>
              <a:t>Natijada </a:t>
            </a:r>
            <a:r>
              <a:rPr lang="uz-Latn-UZ" sz="4000" dirty="0">
                <a:latin typeface="Times New Roman" panose="02020603050405020304" pitchFamily="18" charset="0"/>
                <a:cs typeface="Times New Roman" panose="02020603050405020304" pitchFamily="18" charset="0"/>
              </a:rPr>
              <a:t>u foton </a:t>
            </a:r>
            <a:r>
              <a:rPr lang="uz-Latn-UZ" sz="4000" dirty="0" smtClean="0">
                <a:latin typeface="Times New Roman" panose="02020603050405020304" pitchFamily="18" charset="0"/>
                <a:cs typeface="Times New Roman" panose="02020603050405020304" pitchFamily="18" charset="0"/>
              </a:rPr>
              <a:t>chiqaradi</a:t>
            </a:r>
            <a:r>
              <a:rPr lang="en-US" sz="4000" dirty="0" smtClean="0">
                <a:latin typeface="Times New Roman" panose="02020603050405020304" pitchFamily="18" charset="0"/>
                <a:cs typeface="Times New Roman" panose="02020603050405020304" pitchFamily="18" charset="0"/>
              </a:rPr>
              <a:t>. </a:t>
            </a:r>
            <a:r>
              <a:rPr lang="uz-Latn-UZ" sz="4000" dirty="0" smtClean="0">
                <a:latin typeface="Times New Roman" panose="02020603050405020304" pitchFamily="18" charset="0"/>
                <a:cs typeface="Times New Roman" panose="02020603050405020304" pitchFamily="18" charset="0"/>
              </a:rPr>
              <a:t>Bu jarayon tormozlanish nurlanishi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deyiladi</a:t>
            </a:r>
            <a:r>
              <a:rPr lang="en-US" sz="4000" dirty="0" smtClean="0">
                <a:latin typeface="Times New Roman" panose="02020603050405020304" pitchFamily="18" charset="0"/>
                <a:cs typeface="Times New Roman" panose="02020603050405020304" pitchFamily="18" charset="0"/>
              </a:rPr>
              <a:t>.</a:t>
            </a:r>
            <a:r>
              <a:rPr lang="uz-Latn-UZ" sz="4000" dirty="0">
                <a:latin typeface="Times New Roman" panose="02020603050405020304" pitchFamily="18" charset="0"/>
                <a:cs typeface="Times New Roman" panose="02020603050405020304" pitchFamily="18" charset="0"/>
              </a:rPr>
              <a:t/>
            </a:r>
            <a:br>
              <a:rPr lang="uz-Latn-UZ" sz="4000" dirty="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	</a:t>
            </a:r>
            <a:r>
              <a:rPr lang="uz-Latn-UZ" sz="4000" dirty="0" smtClean="0">
                <a:latin typeface="Times New Roman" panose="02020603050405020304" pitchFamily="18" charset="0"/>
                <a:cs typeface="Times New Roman" panose="02020603050405020304" pitchFamily="18" charset="0"/>
              </a:rPr>
              <a:t>Bethe–Heitler </a:t>
            </a:r>
            <a:r>
              <a:rPr lang="uz-Latn-UZ" sz="4000" dirty="0">
                <a:latin typeface="Times New Roman" panose="02020603050405020304" pitchFamily="18" charset="0"/>
                <a:cs typeface="Times New Roman" panose="02020603050405020304" pitchFamily="18" charset="0"/>
              </a:rPr>
              <a:t>formulasi aynan shu </a:t>
            </a:r>
            <a:r>
              <a:rPr lang="uz-Latn-UZ" sz="4000" dirty="0" smtClean="0">
                <a:latin typeface="Times New Roman" panose="02020603050405020304" pitchFamily="18" charset="0"/>
                <a:cs typeface="Times New Roman" panose="02020603050405020304" pitchFamily="18" charset="0"/>
              </a:rPr>
              <a:t>jarayonning</a:t>
            </a:r>
            <a:r>
              <a:rPr lang="en-US" sz="4000" dirty="0" smtClean="0">
                <a:latin typeface="Times New Roman" panose="02020603050405020304" pitchFamily="18" charset="0"/>
                <a:cs typeface="Times New Roman" panose="02020603050405020304" pitchFamily="18" charset="0"/>
              </a:rPr>
              <a:t> </a:t>
            </a:r>
            <a:r>
              <a:rPr lang="uz-Latn-UZ" sz="4000" dirty="0" smtClean="0">
                <a:latin typeface="Times New Roman" panose="02020603050405020304" pitchFamily="18" charset="0"/>
                <a:cs typeface="Times New Roman" panose="02020603050405020304" pitchFamily="18" charset="0"/>
              </a:rPr>
              <a:t>ehtimolini </a:t>
            </a:r>
            <a:r>
              <a:rPr lang="en-US" sz="4000" dirty="0" smtClean="0">
                <a:latin typeface="Times New Roman" panose="02020603050405020304" pitchFamily="18" charset="0"/>
                <a:cs typeface="Times New Roman" panose="02020603050405020304" pitchFamily="18" charset="0"/>
              </a:rPr>
              <a:t>,</a:t>
            </a:r>
            <a:r>
              <a:rPr lang="uz-Latn-UZ" sz="4000" dirty="0" smtClean="0">
                <a:latin typeface="Times New Roman" panose="02020603050405020304" pitchFamily="18" charset="0"/>
                <a:cs typeface="Times New Roman" panose="02020603050405020304" pitchFamily="18" charset="0"/>
              </a:rPr>
              <a:t>energiya </a:t>
            </a:r>
            <a:r>
              <a:rPr lang="uz-Latn-UZ" sz="4000" dirty="0">
                <a:latin typeface="Times New Roman" panose="02020603050405020304" pitchFamily="18" charset="0"/>
                <a:cs typeface="Times New Roman" panose="02020603050405020304" pitchFamily="18" charset="0"/>
              </a:rPr>
              <a:t>va burchakka bog‘liqligini </a:t>
            </a:r>
            <a:r>
              <a:rPr lang="en-US" sz="4000" dirty="0" smtClean="0">
                <a:latin typeface="Times New Roman" panose="02020603050405020304" pitchFamily="18" charset="0"/>
                <a:cs typeface="Times New Roman" panose="02020603050405020304" pitchFamily="18" charset="0"/>
              </a:rPr>
              <a:t>, </a:t>
            </a:r>
            <a:r>
              <a:rPr lang="uz-Latn-UZ" sz="4000" dirty="0" smtClean="0">
                <a:latin typeface="Times New Roman" panose="02020603050405020304" pitchFamily="18" charset="0"/>
                <a:cs typeface="Times New Roman" panose="02020603050405020304" pitchFamily="18" charset="0"/>
              </a:rPr>
              <a:t>kesim yuzasini</a:t>
            </a:r>
            <a:r>
              <a:rPr lang="en-US" sz="4000" dirty="0" smtClean="0">
                <a:latin typeface="Times New Roman" panose="02020603050405020304" pitchFamily="18" charset="0"/>
                <a:cs typeface="Times New Roman" panose="02020603050405020304" pitchFamily="18" charset="0"/>
              </a:rPr>
              <a:t> </a:t>
            </a:r>
            <a:r>
              <a:rPr lang="uz-Latn-UZ" sz="4000" dirty="0" smtClean="0">
                <a:latin typeface="Times New Roman" panose="02020603050405020304" pitchFamily="18" charset="0"/>
                <a:cs typeface="Times New Roman" panose="02020603050405020304" pitchFamily="18" charset="0"/>
              </a:rPr>
              <a:t>hisoblaydi</a:t>
            </a:r>
            <a:r>
              <a:rPr lang="uz-Latn-UZ" sz="4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6979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2501" y="1279524"/>
            <a:ext cx="10515600" cy="4206876"/>
          </a:xfrm>
        </p:spPr>
        <p:txBody>
          <a:bodyPr>
            <a:normAutofit/>
          </a:bodyPr>
          <a:lstStyle/>
          <a:p>
            <a:r>
              <a:rPr lang="uz-Latn-UZ" b="1" dirty="0">
                <a:latin typeface="Times New Roman" panose="02020603050405020304" pitchFamily="18" charset="0"/>
                <a:cs typeface="Times New Roman" panose="02020603050405020304" pitchFamily="18" charset="0"/>
              </a:rPr>
              <a:t>Bethe — Bloch formulasi</a:t>
            </a:r>
            <a:r>
              <a:rPr lang="uz-Latn-UZ" dirty="0">
                <a:latin typeface="Times New Roman" panose="02020603050405020304" pitchFamily="18" charset="0"/>
                <a:cs typeface="Times New Roman" panose="02020603050405020304" pitchFamily="18" charset="0"/>
              </a:rPr>
              <a:t> — zaryadlangan zarrachalarning modda ichidan o‘tganda energiyani ionizatsiya hisobiga yo‘qotishini tavsiflovchi formuladir. Uni Felix Bloch va Hans Bethe ishlab chiqqan.</a:t>
            </a:r>
            <a:endParaRPr lang="ru-RU" dirty="0"/>
          </a:p>
        </p:txBody>
      </p:sp>
    </p:spTree>
    <p:extLst>
      <p:ext uri="{BB962C8B-B14F-4D97-AF65-F5344CB8AC3E}">
        <p14:creationId xmlns:p14="http://schemas.microsoft.com/office/powerpoint/2010/main" val="30913672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TotalTime>
  <Words>235</Words>
  <Application>Microsoft Office PowerPoint</Application>
  <PresentationFormat>Широкоэкранный</PresentationFormat>
  <Paragraphs>61</Paragraphs>
  <Slides>19</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19</vt:i4>
      </vt:variant>
    </vt:vector>
  </HeadingPairs>
  <TitlesOfParts>
    <vt:vector size="27" baseType="lpstr">
      <vt:lpstr>Arial</vt:lpstr>
      <vt:lpstr>Calibri</vt:lpstr>
      <vt:lpstr>Calibri Light</vt:lpstr>
      <vt:lpstr>Cambria Math</vt:lpstr>
      <vt:lpstr>Poppins</vt:lpstr>
      <vt:lpstr>Poppins Bold</vt:lpstr>
      <vt:lpstr>Times New Roman</vt:lpstr>
      <vt:lpstr>Тема Office</vt:lpstr>
      <vt:lpstr>Elektronlarning radiatsion tormozlanishi.Tormozlanish nurlanishi.Bete-Gaytler formulasi.Radiatsion uzunlik.Kritik energiya       Tayyorladi:X.Taniqulova     Qabul qildi:X.Xoshimjonov </vt:lpstr>
      <vt:lpstr>    Reja:  1.Elektronlarning radiatsion tormozlanishi. 2.Tormozlanish nurlanishi. 3.Bete-Gaytler formulasi. 4.Radiatsion uzunlik. 5.Kritik energiya</vt:lpstr>
      <vt:lpstr> Radiatsion tormozlanish— bu tez harakatlanayotgan zaryadlangan zarracha (ko‘pincha elektron) atom yadrosining elektr maydonida sekinlashishi yoki og‘ishi natijasida elektromagnit nurlanish (foton) chiqarish jarayonidir.  Tormozlanish nurlanishi. Zaryadlangan zarra yadro va atom elektronlari maydonida tormozlanganda chiqaradigan elektromagnit nurlanish tormozlanish nurlanishi (TN) deb ataladi.Tormozlanish nurlanishi keng energiya diapazoniga ega — bir necha kiloelektronvolt (keV) dan yuzlab gigaelektronvolt (GeV) gacha bo’ladi.  </vt:lpstr>
      <vt:lpstr>Презентация PowerPoint</vt:lpstr>
      <vt:lpstr>Bethe–Heitler formulasi — elektronning atom bilan sochilish jarayonida, ya’ni elektron atom bilan o‘zaro ta’sirlashganda yorug‘lik kvanti (foton) chiqarilishi bilan bog‘liq jarayonning effektiv kesim yuzasini hisoblash uchun ishlatiladigan formuladir. Uni 1934-yilda Hans Bethe va Walter Heitler kashf etgan.</vt:lpstr>
      <vt:lpstr>Презентация PowerPoint</vt:lpstr>
      <vt:lpstr> Differensial kesim formulasi:  d^4/dkdθdф=8πα^3  (sinθsinθ_0)/k  p/p_0   ((Z-F(q))^3)/q^3  Γ  q-atomga uzatilgan impuls p_0, p-kiruvchi va chiquvchi elektron impulslari k-chiqayotgan foton impulsi Γ — murakkab kinematik va burchaklarga bog‘liq had bo‘lib, elektron va foton o‘zaro yo‘nalishlarini hisobga oladi.</vt:lpstr>
      <vt:lpstr> Tez harakatlanayotgan elektron , atom yadrosining kuchli elektr maydoniga kiradi.Elektron bu maydonda tezlanadi yoki og‘adi.Natijada u foton chiqaradi. Bu jarayon tormozlanish nurlanishi deyiladi.  Bethe–Heitler formulasi aynan shu jarayonning ehtimolini ,energiya va burchakka bog‘liqligini , kesim yuzasini hisoblaydi.</vt:lpstr>
      <vt:lpstr>Bethe — Bloch formulasi — zaryadlangan zarrachalarning modda ichidan o‘tganda energiyani ionizatsiya hisobiga yo‘qotishini tavsiflovchi formuladir. Uni Felix Bloch va Hans Bethe ishlab chiqqan.</vt:lpstr>
      <vt:lpstr>Og‘ir zaryadlangan zarracha uchun formula quyidagicha:  −(d"T" /dx)=("4π" n_e z^2 e^4)/(m_e v^2 )[ln (2m_e v^2)/I-ln(1-β^2)-β^2-δ-U] Bu yerda: T — zarrachaning kinetik energiyasi  v — zarrachaning tezligi  x — modda ichida bosib o‘tilgan yo‘l  m_e​ — elektron massasi  I— moddaning o‘rtacha ionizatsiya potensiali  n_e​ — muhitdagi elektronlar zichligi  e — elektron zaryadi  z — zarracha zaryadi  β = v /c​  δ,U— zichlik effekti va K hamda L elektronlar bog‘liqligini hisobga oluvchi tuzatmalar </vt:lpstr>
      <vt:lpstr>Elektronlar uchun ionizatsion yo‘qotish formulasi biroz boshqacha ko‘rinishda bo‘ladi:  −(d"T" /dx)=("2π" n_e e^4)/(m_e v^2 )[ln (2m_e v^2 T_e)/(〖2I〗^2 (1-β^2))-ln2(2√(1-β^2 )-1+β^2)+1-β^2+1/8(1-√(1-β^2 ) )^2- δ    </vt:lpstr>
      <vt:lpstr>Презентация PowerPoint</vt:lpstr>
      <vt:lpstr>Презентация PowerPoint</vt:lpstr>
      <vt:lpstr>Презентация PowerPoint</vt:lpstr>
      <vt:lpstr>    Radiatsion uzunlik (X_0​) formulasi:  1/X_0 =4πr_e^2 α^3 N_A  (Z(Z+1))/A ln(183/Z^(1/3) ) X_0— radiatsion uzunlik  α — o’zgarmas struktura doimiysi  r_e^2— elektron klassik radiusi  N_A​ — Avogadro soni  Z — atom raqami  A — atom massasi  ln(183/Z^(1/3) )— ekranlash tuzatmasi    </vt:lpstr>
      <vt:lpstr>Radiatsion uzunlik Z^2ga kuchli bog‘liqligi sababli: og‘ir elementlarda (Pb, W) → juda kichik  yengil elementlarda (Al, C) → katta  Radiatsion uzunlik asosan atom yadrosining zaryadi Z va material zichligi ρ ga bog‘liq bo‘lib, ular oshsa elektronlar tezroq radiatsiya yo‘qotadi va X_0kamayadi.</vt:lpstr>
      <vt:lpstr> Kritik energiya(E_c) — bu zaryadlangan zarracha (asosan elektron) uchun shunday energiya qiymatiki, unda u modda ichida energiya yo‘qotishning ikki asosiy mexanizmi ya’ni ionizatsion yo‘qotish va radiatsion yo‘qotish tenglashadi.  〖                    (dE/〖dx〗_0 )〗_ion^2=〖(dE/〖dx〗_0 )〗_rad^2  E&lt; E_c​  -ionizatsiya E&gt;E_c​ -radiatsiya</vt:lpstr>
      <vt:lpstr>Презентация PowerPoint</vt:lpstr>
      <vt:lpstr> Foydalanilgan adabiyotlar: https://en.wikipedia.org/wiki/Bremsstrahlung https://en.wikipedia.org/wiki/Radiation_length https://en.wikipedia.org/wiki/Bethe_formula Dots. Saydimov Y. A.  Prezentatsiyalari:”Elektronlarning radiatsion tormozlanishi.Tormozlanish nurlanishi.Bete-Gaytler formulasi.Radiatsion uzunlik.Kritik energiya”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Elektronlarning radiatsion tormozlanishi.Tormozlanish nurlanishi.Bete-Gaytler formulasi.Radiatsion uzunlik.Kritik energiya</dc:title>
  <dc:creator>mars</dc:creator>
  <cp:lastModifiedBy>mars</cp:lastModifiedBy>
  <cp:revision>32</cp:revision>
  <dcterms:created xsi:type="dcterms:W3CDTF">2026-04-17T09:46:00Z</dcterms:created>
  <dcterms:modified xsi:type="dcterms:W3CDTF">2026-05-01T01:31:38Z</dcterms:modified>
</cp:coreProperties>
</file>