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6" r:id="rId4"/>
    <p:sldId id="259" r:id="rId5"/>
    <p:sldId id="260" r:id="rId6"/>
    <p:sldId id="262" r:id="rId7"/>
    <p:sldId id="261" r:id="rId8"/>
    <p:sldId id="263" r:id="rId9"/>
    <p:sldId id="264" r:id="rId10"/>
    <p:sldId id="265" r:id="rId11"/>
    <p:sldId id="267" r:id="rId12"/>
    <p:sldId id="268" r:id="rId13"/>
    <p:sldId id="269" r:id="rId14"/>
    <p:sldId id="270" r:id="rId15"/>
    <p:sldId id="271" r:id="rId16"/>
    <p:sldId id="272" r:id="rId17"/>
    <p:sldId id="273" r:id="rId18"/>
    <p:sldId id="274" r:id="rId19"/>
    <p:sldId id="275" r:id="rId20"/>
    <p:sldId id="276" r:id="rId21"/>
    <p:sldId id="277"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114"/>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ru-RU"/>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dirty="0"/>
              <a:t>Вставка рисунка</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Date Placeholder 2"/>
          <p:cNvSpPr>
            <a:spLocks noGrp="1"/>
          </p:cNvSpPr>
          <p:nvPr>
            <p:ph type="dt" sz="half" idx="10"/>
          </p:nvPr>
        </p:nvSpPr>
        <p:spPr/>
        <p:txBody>
          <a:bodyPr/>
          <a:lstStyle/>
          <a:p>
            <a:fld id="{B61BEF0D-F0BB-DE4B-95CE-6DB70DBA9567}" type="datetimeFigureOut">
              <a:rPr lang="en-US" dirty="0"/>
              <a:pPr/>
              <a:t>3/10/2025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ru-RU"/>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3/10/2025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3/10/2025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ru-RU"/>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3/10/2025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3/10/2025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ru-RU"/>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3/10/2025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ru-RU"/>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3/10/2025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3/10/2025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3/10/2025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3/10/2025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3/10/2025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ru-RU"/>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dirty="0"/>
              <a:t>Вставка рисунка</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3/10/2025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3/10/2025</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ru.wikipedia.org/" TargetMode="External"/><Relationship Id="rId2" Type="http://schemas.openxmlformats.org/officeDocument/2006/relationships/hyperlink" Target="http://www.iaea.org/" TargetMode="External"/><Relationship Id="rId1" Type="http://schemas.openxmlformats.org/officeDocument/2006/relationships/slideLayout" Target="../slideLayouts/slideLayout3.xml"/><Relationship Id="rId6" Type="http://schemas.openxmlformats.org/officeDocument/2006/relationships/hyperlink" Target="http://www.ziyonet.uz/" TargetMode="External"/><Relationship Id="rId5" Type="http://schemas.openxmlformats.org/officeDocument/2006/relationships/hyperlink" Target="http://www.nuu.uz/" TargetMode="External"/><Relationship Id="rId4" Type="http://schemas.openxmlformats.org/officeDocument/2006/relationships/hyperlink" Target="http://nuclphys.sinp.msu.ru/"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file:///C:\Users\user\Downloads\624c6972ae5ac925f1694189.jpeg" TargetMode="Externa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8348709-22D9-8EE8-752D-4237C6AC8E91}"/>
              </a:ext>
            </a:extLst>
          </p:cNvPr>
          <p:cNvSpPr>
            <a:spLocks noGrp="1"/>
          </p:cNvSpPr>
          <p:nvPr>
            <p:ph type="ctrTitle"/>
          </p:nvPr>
        </p:nvSpPr>
        <p:spPr>
          <a:xfrm>
            <a:off x="-82296" y="960120"/>
            <a:ext cx="11466576" cy="731520"/>
          </a:xfrm>
        </p:spPr>
        <p:txBody>
          <a:bodyPr>
            <a:normAutofit fontScale="90000"/>
          </a:bodyPr>
          <a:lstStyle/>
          <a:p>
            <a:pPr algn="ctr"/>
            <a:r>
              <a:rPr lang="en-US" i="1" cap="none" dirty="0"/>
              <a:t>Tezlatgichlar Fizikasi</a:t>
            </a:r>
            <a:endParaRPr lang="ru-RU" i="1" cap="none" dirty="0"/>
          </a:p>
        </p:txBody>
      </p:sp>
      <p:sp>
        <p:nvSpPr>
          <p:cNvPr id="3" name="Подзаголовок 2">
            <a:extLst>
              <a:ext uri="{FF2B5EF4-FFF2-40B4-BE49-F238E27FC236}">
                <a16:creationId xmlns:a16="http://schemas.microsoft.com/office/drawing/2014/main" id="{917CF016-C615-1B91-519D-9134775DE253}"/>
              </a:ext>
            </a:extLst>
          </p:cNvPr>
          <p:cNvSpPr>
            <a:spLocks noGrp="1"/>
          </p:cNvSpPr>
          <p:nvPr>
            <p:ph type="subTitle" idx="1"/>
          </p:nvPr>
        </p:nvSpPr>
        <p:spPr>
          <a:xfrm>
            <a:off x="656780" y="2423159"/>
            <a:ext cx="10626916" cy="2066545"/>
          </a:xfrm>
        </p:spPr>
        <p:txBody>
          <a:bodyPr>
            <a:normAutofit fontScale="92500" lnSpcReduction="10000"/>
          </a:bodyPr>
          <a:lstStyle/>
          <a:p>
            <a:pPr lvl="1" algn="l"/>
            <a:r>
              <a:rPr lang="en-US" sz="2800" i="1" dirty="0">
                <a:solidFill>
                  <a:schemeClr val="bg1"/>
                </a:solidFill>
              </a:rPr>
              <a:t>TF - 2301 Talabalari</a:t>
            </a:r>
          </a:p>
          <a:p>
            <a:pPr lvl="1" algn="l"/>
            <a:r>
              <a:rPr lang="en-US" sz="2800" i="1" dirty="0">
                <a:solidFill>
                  <a:schemeClr val="bg1"/>
                </a:solidFill>
              </a:rPr>
              <a:t>Sabirov Alibek va Usmonov Boburjon                         </a:t>
            </a:r>
          </a:p>
          <a:p>
            <a:pPr lvl="1" algn="l"/>
            <a:endParaRPr lang="en-US" sz="2800" i="1" dirty="0">
              <a:solidFill>
                <a:schemeClr val="bg1"/>
              </a:solidFill>
            </a:endParaRPr>
          </a:p>
          <a:p>
            <a:pPr lvl="1" algn="l"/>
            <a:r>
              <a:rPr lang="en-US" sz="2800" i="1" dirty="0">
                <a:solidFill>
                  <a:schemeClr val="tx1"/>
                </a:solidFill>
              </a:rPr>
              <a:t>Siklatron va Fazatronlar </a:t>
            </a:r>
            <a:endParaRPr lang="ru-RU" sz="2800" i="1" dirty="0">
              <a:solidFill>
                <a:schemeClr val="tx1"/>
              </a:solidFill>
            </a:endParaRPr>
          </a:p>
        </p:txBody>
      </p:sp>
    </p:spTree>
    <p:extLst>
      <p:ext uri="{BB962C8B-B14F-4D97-AF65-F5344CB8AC3E}">
        <p14:creationId xmlns:p14="http://schemas.microsoft.com/office/powerpoint/2010/main" val="26528406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C719999-8D70-70A6-1890-37AC04929292}"/>
              </a:ext>
            </a:extLst>
          </p:cNvPr>
          <p:cNvSpPr>
            <a:spLocks noGrp="1"/>
          </p:cNvSpPr>
          <p:nvPr>
            <p:ph type="title"/>
          </p:nvPr>
        </p:nvSpPr>
        <p:spPr/>
        <p:txBody>
          <a:bodyPr>
            <a:noAutofit/>
          </a:bodyPr>
          <a:lstStyle/>
          <a:p>
            <a:r>
              <a:rPr lang="en-US" sz="2500" i="1" cap="none" dirty="0">
                <a:solidFill>
                  <a:schemeClr val="bg1"/>
                </a:solidFill>
              </a:rPr>
              <a:t>Sinxrotron </a:t>
            </a:r>
            <a:r>
              <a:rPr lang="ru-RU" sz="2500" i="1" cap="none" dirty="0">
                <a:solidFill>
                  <a:schemeClr val="bg1"/>
                </a:solidFill>
              </a:rPr>
              <a:t> </a:t>
            </a:r>
            <a:r>
              <a:rPr lang="en-US" sz="2500" i="1" cap="none" dirty="0">
                <a:solidFill>
                  <a:schemeClr val="bg1"/>
                </a:solidFill>
              </a:rPr>
              <a:t>.</a:t>
            </a:r>
            <a:r>
              <a:rPr lang="ru-RU" sz="2500" i="1" cap="none" dirty="0">
                <a:solidFill>
                  <a:schemeClr val="bg1"/>
                </a:solidFill>
              </a:rPr>
              <a:t> </a:t>
            </a:r>
            <a:r>
              <a:rPr lang="en-US" sz="2500" i="1" cap="none" dirty="0">
                <a:solidFill>
                  <a:schemeClr val="bg1"/>
                </a:solidFill>
              </a:rPr>
              <a:t>1 – Dastlabki chiziqli tezlatgich 2 – Protonlar manbasi  3 – Elektromagnit bloklar 4 – Vakum kamera 5 – Vakum nasos 6 – Chiqish qurilmasi(nishon).</a:t>
            </a:r>
            <a:endParaRPr lang="ru-RU" sz="2500" i="1" cap="none" dirty="0"/>
          </a:p>
        </p:txBody>
      </p:sp>
      <p:pic>
        <p:nvPicPr>
          <p:cNvPr id="6" name="Объект 5">
            <a:extLst>
              <a:ext uri="{FF2B5EF4-FFF2-40B4-BE49-F238E27FC236}">
                <a16:creationId xmlns:a16="http://schemas.microsoft.com/office/drawing/2014/main" id="{52B60E38-8D09-A5EC-5E5C-7FE0327E8771}"/>
              </a:ext>
            </a:extLst>
          </p:cNvPr>
          <p:cNvPicPr>
            <a:picLocks noGrp="1" noChangeAspect="1"/>
          </p:cNvPicPr>
          <p:nvPr>
            <p:ph sz="half" idx="1"/>
          </p:nvPr>
        </p:nvPicPr>
        <p:blipFill>
          <a:blip r:embed="rId2"/>
          <a:stretch>
            <a:fillRect/>
          </a:stretch>
        </p:blipFill>
        <p:spPr>
          <a:xfrm>
            <a:off x="164593" y="685801"/>
            <a:ext cx="5456746" cy="3615266"/>
          </a:xfrm>
        </p:spPr>
      </p:pic>
      <p:pic>
        <p:nvPicPr>
          <p:cNvPr id="8" name="Объект 7">
            <a:extLst>
              <a:ext uri="{FF2B5EF4-FFF2-40B4-BE49-F238E27FC236}">
                <a16:creationId xmlns:a16="http://schemas.microsoft.com/office/drawing/2014/main" id="{E507577A-F6D6-6E8A-2E37-5FFAB032DC1A}"/>
              </a:ext>
            </a:extLst>
          </p:cNvPr>
          <p:cNvPicPr>
            <a:picLocks noGrp="1" noChangeAspect="1"/>
          </p:cNvPicPr>
          <p:nvPr>
            <p:ph sz="half" idx="2"/>
          </p:nvPr>
        </p:nvPicPr>
        <p:blipFill>
          <a:blip r:embed="rId3"/>
          <a:stretch>
            <a:fillRect/>
          </a:stretch>
        </p:blipFill>
        <p:spPr>
          <a:xfrm>
            <a:off x="5982398" y="685801"/>
            <a:ext cx="5136705" cy="3615265"/>
          </a:xfrm>
        </p:spPr>
      </p:pic>
    </p:spTree>
    <p:extLst>
      <p:ext uri="{BB962C8B-B14F-4D97-AF65-F5344CB8AC3E}">
        <p14:creationId xmlns:p14="http://schemas.microsoft.com/office/powerpoint/2010/main" val="31463360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A07637D-1E4D-0DBB-668C-0D9433A0EFDA}"/>
              </a:ext>
            </a:extLst>
          </p:cNvPr>
          <p:cNvSpPr>
            <a:spLocks noGrp="1"/>
          </p:cNvSpPr>
          <p:nvPr>
            <p:ph type="title"/>
          </p:nvPr>
        </p:nvSpPr>
        <p:spPr>
          <a:xfrm>
            <a:off x="1760537" y="1991782"/>
            <a:ext cx="8534400" cy="1507067"/>
          </a:xfrm>
        </p:spPr>
        <p:txBody>
          <a:bodyPr/>
          <a:lstStyle/>
          <a:p>
            <a:r>
              <a:rPr lang="en-US" cap="none" dirty="0">
                <a:solidFill>
                  <a:schemeClr val="bg1"/>
                </a:solidFill>
              </a:rPr>
              <a:t>2) </a:t>
            </a:r>
            <a:r>
              <a:rPr lang="en-US" sz="3200" cap="none" dirty="0">
                <a:solidFill>
                  <a:schemeClr val="bg1"/>
                </a:solidFill>
              </a:rPr>
              <a:t>siklatron va fozotronlarning ishlash prinsipi</a:t>
            </a:r>
            <a:endParaRPr lang="ru-RU" cap="none" dirty="0">
              <a:solidFill>
                <a:schemeClr val="bg1"/>
              </a:solidFill>
            </a:endParaRPr>
          </a:p>
        </p:txBody>
      </p:sp>
    </p:spTree>
    <p:extLst>
      <p:ext uri="{BB962C8B-B14F-4D97-AF65-F5344CB8AC3E}">
        <p14:creationId xmlns:p14="http://schemas.microsoft.com/office/powerpoint/2010/main" val="42523624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D6D4B4-9F63-65BC-77A9-2083BC9E38FD}"/>
              </a:ext>
            </a:extLst>
          </p:cNvPr>
          <p:cNvSpPr>
            <a:spLocks noGrp="1"/>
          </p:cNvSpPr>
          <p:nvPr>
            <p:ph type="title"/>
          </p:nvPr>
        </p:nvSpPr>
        <p:spPr>
          <a:xfrm>
            <a:off x="1351724" y="4665132"/>
            <a:ext cx="8534400" cy="1507067"/>
          </a:xfrm>
        </p:spPr>
        <p:txBody>
          <a:bodyPr>
            <a:normAutofit fontScale="90000"/>
          </a:bodyPr>
          <a:lstStyle/>
          <a:p>
            <a:pPr algn="ctr"/>
            <a:r>
              <a:rPr lang="en-US" sz="2500" cap="none" dirty="0">
                <a:solidFill>
                  <a:schemeClr val="bg1"/>
                </a:solidFill>
              </a:rPr>
              <a:t>Siklatron tuzilishi 1 – Tezlashtiriladigan zarralar(ion proton) manbasi 2 – elektrostatik deflektor 3 - Duantlar 4 – O’zgaruvchan tok manbai </a:t>
            </a:r>
            <a:br>
              <a:rPr lang="en-US" sz="2500" cap="none" dirty="0">
                <a:solidFill>
                  <a:schemeClr val="bg1"/>
                </a:solidFill>
              </a:rPr>
            </a:br>
            <a:r>
              <a:rPr lang="ru-RU" sz="2500" cap="none" dirty="0">
                <a:solidFill>
                  <a:schemeClr val="bg1"/>
                </a:solidFill>
              </a:rPr>
              <a:t>С – </a:t>
            </a:r>
            <a:r>
              <a:rPr lang="en-US" sz="2500" cap="none" dirty="0">
                <a:solidFill>
                  <a:schemeClr val="bg1"/>
                </a:solidFill>
              </a:rPr>
              <a:t>Mahnitning shimoliy qutbi </a:t>
            </a:r>
            <a:r>
              <a:rPr lang="ru-RU" sz="2500" cap="none" dirty="0">
                <a:solidFill>
                  <a:schemeClr val="bg1"/>
                </a:solidFill>
              </a:rPr>
              <a:t>Ю – </a:t>
            </a:r>
            <a:r>
              <a:rPr lang="en-US" sz="2500" cap="none" dirty="0">
                <a:solidFill>
                  <a:schemeClr val="bg1"/>
                </a:solidFill>
              </a:rPr>
              <a:t>magnitning janubiy qutbi B – Magnit mayon induksiya vektori </a:t>
            </a:r>
            <a:endParaRPr lang="ru-RU" sz="2500" cap="none" dirty="0">
              <a:solidFill>
                <a:schemeClr val="bg1"/>
              </a:solidFill>
            </a:endParaRPr>
          </a:p>
        </p:txBody>
      </p:sp>
      <p:pic>
        <p:nvPicPr>
          <p:cNvPr id="6" name="Объект 5">
            <a:extLst>
              <a:ext uri="{FF2B5EF4-FFF2-40B4-BE49-F238E27FC236}">
                <a16:creationId xmlns:a16="http://schemas.microsoft.com/office/drawing/2014/main" id="{50CB7F06-F3A0-A243-0F9C-438FE90C39ED}"/>
              </a:ext>
            </a:extLst>
          </p:cNvPr>
          <p:cNvPicPr>
            <a:picLocks noGrp="1" noChangeAspect="1"/>
          </p:cNvPicPr>
          <p:nvPr>
            <p:ph sz="half" idx="1"/>
          </p:nvPr>
        </p:nvPicPr>
        <p:blipFill>
          <a:blip r:embed="rId2"/>
          <a:stretch>
            <a:fillRect/>
          </a:stretch>
        </p:blipFill>
        <p:spPr>
          <a:xfrm>
            <a:off x="684212" y="685801"/>
            <a:ext cx="3988372" cy="3615266"/>
          </a:xfrm>
        </p:spPr>
      </p:pic>
      <p:pic>
        <p:nvPicPr>
          <p:cNvPr id="8" name="Объект 7">
            <a:extLst>
              <a:ext uri="{FF2B5EF4-FFF2-40B4-BE49-F238E27FC236}">
                <a16:creationId xmlns:a16="http://schemas.microsoft.com/office/drawing/2014/main" id="{D3FAA8A7-7612-84A7-AEB3-13FB46BA186A}"/>
              </a:ext>
            </a:extLst>
          </p:cNvPr>
          <p:cNvPicPr>
            <a:picLocks noGrp="1" noChangeAspect="1"/>
          </p:cNvPicPr>
          <p:nvPr>
            <p:ph sz="half" idx="2"/>
          </p:nvPr>
        </p:nvPicPr>
        <p:blipFill>
          <a:blip r:embed="rId3"/>
          <a:stretch>
            <a:fillRect/>
          </a:stretch>
        </p:blipFill>
        <p:spPr>
          <a:xfrm>
            <a:off x="6096000" y="685801"/>
            <a:ext cx="4081272" cy="3615265"/>
          </a:xfrm>
        </p:spPr>
      </p:pic>
    </p:spTree>
    <p:extLst>
      <p:ext uri="{BB962C8B-B14F-4D97-AF65-F5344CB8AC3E}">
        <p14:creationId xmlns:p14="http://schemas.microsoft.com/office/powerpoint/2010/main" val="8901957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1EEDB2F-D59C-6A95-E306-249FF925CC03}"/>
              </a:ext>
            </a:extLst>
          </p:cNvPr>
          <p:cNvSpPr>
            <a:spLocks noGrp="1"/>
          </p:cNvSpPr>
          <p:nvPr>
            <p:ph type="title"/>
          </p:nvPr>
        </p:nvSpPr>
        <p:spPr>
          <a:xfrm>
            <a:off x="5430076" y="228600"/>
            <a:ext cx="6019800" cy="626364"/>
          </a:xfrm>
        </p:spPr>
        <p:txBody>
          <a:bodyPr/>
          <a:lstStyle/>
          <a:p>
            <a:r>
              <a:rPr lang="en-US" cap="none" dirty="0">
                <a:solidFill>
                  <a:schemeClr val="bg1"/>
                </a:solidFill>
              </a:rPr>
              <a:t>        Siklatron ishlash prinsipi</a:t>
            </a:r>
            <a:endParaRPr lang="ru-RU" cap="none" dirty="0">
              <a:solidFill>
                <a:schemeClr val="bg1"/>
              </a:solidFill>
            </a:endParaRPr>
          </a:p>
        </p:txBody>
      </p:sp>
      <p:pic>
        <p:nvPicPr>
          <p:cNvPr id="6" name="Рисунок 5">
            <a:extLst>
              <a:ext uri="{FF2B5EF4-FFF2-40B4-BE49-F238E27FC236}">
                <a16:creationId xmlns:a16="http://schemas.microsoft.com/office/drawing/2014/main" id="{F6232480-3555-4EF7-CD25-030A61B2DA09}"/>
              </a:ext>
            </a:extLst>
          </p:cNvPr>
          <p:cNvPicPr>
            <a:picLocks noGrp="1" noChangeAspect="1"/>
          </p:cNvPicPr>
          <p:nvPr>
            <p:ph type="pic" idx="1"/>
          </p:nvPr>
        </p:nvPicPr>
        <p:blipFill>
          <a:blip r:embed="rId2"/>
          <a:srcRect l="9865" r="9865"/>
          <a:stretch>
            <a:fillRect/>
          </a:stretch>
        </p:blipFill>
        <p:spPr>
          <a:xfrm>
            <a:off x="458660" y="1001268"/>
            <a:ext cx="3280974" cy="4572000"/>
          </a:xfrm>
          <a:prstGeom prst="snip2DiagRect">
            <a:avLst>
              <a:gd name="adj1" fmla="val 0"/>
              <a:gd name="adj2" fmla="val 0"/>
            </a:avLst>
          </a:prstGeom>
        </p:spPr>
      </p:pic>
      <p:sp>
        <p:nvSpPr>
          <p:cNvPr id="4" name="Текст 3">
            <a:extLst>
              <a:ext uri="{FF2B5EF4-FFF2-40B4-BE49-F238E27FC236}">
                <a16:creationId xmlns:a16="http://schemas.microsoft.com/office/drawing/2014/main" id="{12F79561-4321-5872-EDFA-C24709400649}"/>
              </a:ext>
            </a:extLst>
          </p:cNvPr>
          <p:cNvSpPr>
            <a:spLocks noGrp="1"/>
          </p:cNvSpPr>
          <p:nvPr>
            <p:ph type="body" sz="half" idx="2"/>
          </p:nvPr>
        </p:nvSpPr>
        <p:spPr>
          <a:xfrm>
            <a:off x="4722812" y="1001268"/>
            <a:ext cx="7173532" cy="5856732"/>
          </a:xfrm>
        </p:spPr>
        <p:txBody>
          <a:bodyPr>
            <a:normAutofit lnSpcReduction="10000"/>
          </a:bodyPr>
          <a:lstStyle/>
          <a:p>
            <a:pPr algn="ctr"/>
            <a:r>
              <a:rPr lang="en-US" dirty="0">
                <a:solidFill>
                  <a:schemeClr val="bg1"/>
                </a:solidFill>
              </a:rPr>
              <a:t>Siklatron ikkita magnit qutblaridan , vakum kamerasidan ,  2 ta duantlardan(bitasi manfiy yoki musbat potensiallangan bo’ladi) , o’zgaruvchan to’k manbai hamda duandlar orasiga biriktirllgan zarralar manbasidan tashkil topgan bo’ladi.</a:t>
            </a:r>
          </a:p>
          <a:p>
            <a:pPr algn="ctr"/>
            <a:r>
              <a:rPr lang="en-US" dirty="0">
                <a:solidFill>
                  <a:schemeClr val="bg1"/>
                </a:solidFill>
              </a:rPr>
              <a:t>Zarrachalar(misol uchun proton) manbadan chiqgach manfiy zaryadlangan duant tomon magnit maydon ta’sirida aylanma harakat qiladi zarrachalar duantga yaqinlashgach o’zgaruvchan tok manbai duanttni qarama – qarshi potnsiallaydi (bitta duantni musbat bittasini manfiy zaryadlaydi) buni na’tijasida zarrachalar yana aylanma harakat bilan ikkinchi daunt tomon harakatlanadi va yana shu hol takrorlanadi , bu hol takrorlangan sayin zarrachalar aylanma harakati radiusi brogan sari ortib boradi ya’ni zarrachalar tezligi aylanma harakat radiusiga to’g’ri proporsionalligi tarzida zarrachalar tezligi ortib boradi . So’ngra zarrachalar maksimal tezlikga erishganidan so’ng ular biror bir duantda elektrostatik deflektor orqali duantni tark etib nishonga uriladi . Siklatronlar kamchiligi shindaki ular zarrachalarni juda yam katta energiyagacha tezlashtira olmasligidadir.</a:t>
            </a:r>
          </a:p>
          <a:p>
            <a:pPr algn="ctr"/>
            <a:r>
              <a:rPr lang="en-US" dirty="0">
                <a:solidFill>
                  <a:schemeClr val="bg1"/>
                </a:solidFill>
              </a:rPr>
              <a:t>  </a:t>
            </a:r>
            <a:endParaRPr lang="ru-RU" dirty="0">
              <a:solidFill>
                <a:schemeClr val="bg1"/>
              </a:solidFill>
            </a:endParaRPr>
          </a:p>
        </p:txBody>
      </p:sp>
    </p:spTree>
    <p:extLst>
      <p:ext uri="{BB962C8B-B14F-4D97-AF65-F5344CB8AC3E}">
        <p14:creationId xmlns:p14="http://schemas.microsoft.com/office/powerpoint/2010/main" val="37275503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0FC615A-3E54-34C7-7335-DD949676DCAF}"/>
              </a:ext>
            </a:extLst>
          </p:cNvPr>
          <p:cNvSpPr>
            <a:spLocks noGrp="1"/>
          </p:cNvSpPr>
          <p:nvPr>
            <p:ph type="title"/>
          </p:nvPr>
        </p:nvSpPr>
        <p:spPr>
          <a:xfrm>
            <a:off x="5184648" y="685800"/>
            <a:ext cx="5740844" cy="996696"/>
          </a:xfrm>
        </p:spPr>
        <p:txBody>
          <a:bodyPr>
            <a:normAutofit/>
          </a:bodyPr>
          <a:lstStyle/>
          <a:p>
            <a:r>
              <a:rPr lang="en-US" sz="2800" cap="none" dirty="0">
                <a:solidFill>
                  <a:schemeClr val="bg1"/>
                </a:solidFill>
              </a:rPr>
              <a:t>Fazotron(sinxrosiklatron) ishlash prinsipi  </a:t>
            </a:r>
            <a:endParaRPr lang="ru-RU" sz="2800" cap="none" dirty="0">
              <a:solidFill>
                <a:schemeClr val="bg1"/>
              </a:solidFill>
            </a:endParaRPr>
          </a:p>
        </p:txBody>
      </p:sp>
      <p:pic>
        <p:nvPicPr>
          <p:cNvPr id="6" name="Объект 5">
            <a:extLst>
              <a:ext uri="{FF2B5EF4-FFF2-40B4-BE49-F238E27FC236}">
                <a16:creationId xmlns:a16="http://schemas.microsoft.com/office/drawing/2014/main" id="{4287479B-EE6D-E7DA-1706-2DD173E326F3}"/>
              </a:ext>
            </a:extLst>
          </p:cNvPr>
          <p:cNvPicPr>
            <a:picLocks noGrp="1" noChangeAspect="1"/>
          </p:cNvPicPr>
          <p:nvPr>
            <p:ph idx="1"/>
          </p:nvPr>
        </p:nvPicPr>
        <p:blipFill>
          <a:blip r:embed="rId2"/>
          <a:stretch>
            <a:fillRect/>
          </a:stretch>
        </p:blipFill>
        <p:spPr>
          <a:xfrm>
            <a:off x="611823" y="400315"/>
            <a:ext cx="3978275" cy="2564362"/>
          </a:xfrm>
        </p:spPr>
      </p:pic>
      <mc:AlternateContent xmlns:mc="http://schemas.openxmlformats.org/markup-compatibility/2006" xmlns:a14="http://schemas.microsoft.com/office/drawing/2010/main">
        <mc:Choice Requires="a14">
          <p:sp>
            <p:nvSpPr>
              <p:cNvPr id="4" name="Текст 3">
                <a:extLst>
                  <a:ext uri="{FF2B5EF4-FFF2-40B4-BE49-F238E27FC236}">
                    <a16:creationId xmlns:a16="http://schemas.microsoft.com/office/drawing/2014/main" id="{491BCBA5-A4BC-3431-9F0A-D1D3E5F71394}"/>
                  </a:ext>
                </a:extLst>
              </p:cNvPr>
              <p:cNvSpPr>
                <a:spLocks noGrp="1"/>
              </p:cNvSpPr>
              <p:nvPr>
                <p:ph type="body" sz="half" idx="2"/>
              </p:nvPr>
            </p:nvSpPr>
            <p:spPr>
              <a:xfrm>
                <a:off x="426307" y="3182112"/>
                <a:ext cx="11339385" cy="3401568"/>
              </a:xfrm>
            </p:spPr>
            <p:txBody>
              <a:bodyPr>
                <a:normAutofit fontScale="70000" lnSpcReduction="20000"/>
              </a:bodyPr>
              <a:lstStyle/>
              <a:p>
                <a:r>
                  <a:rPr lang="en-US" sz="2500" i="1" dirty="0">
                    <a:solidFill>
                      <a:schemeClr val="bg1"/>
                    </a:solidFill>
                    <a:latin typeface="+mj-lt"/>
                  </a:rPr>
                  <a:t>Deyarli siklatron ishlash prinsipi bilan bir xil prinsipda ishlaydi . Biroq siklatronda massaning relyativistik oshishi muammosini hal qilish maqsadida fozotron tezlanuvhchan maydon chastotasi</a:t>
                </a:r>
                <a14:m>
                  <m:oMath xmlns:m="http://schemas.openxmlformats.org/officeDocument/2006/math">
                    <m:r>
                      <a:rPr lang="en-US" sz="2500" b="0" i="1" dirty="0" smtClean="0">
                        <a:solidFill>
                          <a:schemeClr val="bg1"/>
                        </a:solidFill>
                        <a:latin typeface="Cambria Math" panose="02040503050406030204" pitchFamily="18" charset="0"/>
                      </a:rPr>
                      <m:t> </m:t>
                    </m:r>
                    <m:sSub>
                      <m:sSubPr>
                        <m:ctrlPr>
                          <a:rPr lang="en-US" sz="2500" i="1" dirty="0" smtClean="0">
                            <a:solidFill>
                              <a:schemeClr val="bg1"/>
                            </a:solidFill>
                            <a:latin typeface="Cambria Math" panose="02040503050406030204" pitchFamily="18" charset="0"/>
                          </a:rPr>
                        </m:ctrlPr>
                      </m:sSubPr>
                      <m:e>
                        <m:r>
                          <a:rPr lang="en-US" sz="2500" b="0" i="1" dirty="0" smtClean="0">
                            <a:solidFill>
                              <a:schemeClr val="bg1"/>
                            </a:solidFill>
                            <a:latin typeface="Cambria Math" panose="02040503050406030204" pitchFamily="18" charset="0"/>
                          </a:rPr>
                          <m:t>𝜔</m:t>
                        </m:r>
                      </m:e>
                      <m:sub>
                        <m:r>
                          <a:rPr lang="en-US" sz="2500" b="0" i="1" dirty="0" smtClean="0">
                            <a:solidFill>
                              <a:schemeClr val="bg1"/>
                            </a:solidFill>
                            <a:latin typeface="Cambria Math" panose="02040503050406030204" pitchFamily="18" charset="0"/>
                          </a:rPr>
                          <m:t>0</m:t>
                        </m:r>
                      </m:sub>
                    </m:sSub>
                  </m:oMath>
                </a14:m>
                <a:r>
                  <a:rPr lang="en-US" sz="2500" i="1" dirty="0">
                    <a:solidFill>
                      <a:schemeClr val="bg1"/>
                    </a:solidFill>
                    <a:latin typeface="+mj-lt"/>
                  </a:rPr>
                  <a:t> vaqt ortishi bilan zarrachaning aylanish chastotasi </a:t>
                </a:r>
                <a14:m>
                  <m:oMath xmlns:m="http://schemas.openxmlformats.org/officeDocument/2006/math">
                    <m:r>
                      <a:rPr lang="en-US" sz="2500" b="0" i="1" smtClean="0">
                        <a:solidFill>
                          <a:schemeClr val="bg1"/>
                        </a:solidFill>
                        <a:latin typeface="Cambria Math" panose="02040503050406030204" pitchFamily="18" charset="0"/>
                      </a:rPr>
                      <m:t>𝜔</m:t>
                    </m:r>
                  </m:oMath>
                </a14:m>
                <a:r>
                  <a:rPr lang="en-US" sz="2500" i="1" dirty="0">
                    <a:solidFill>
                      <a:schemeClr val="bg1"/>
                    </a:solidFill>
                    <a:latin typeface="+mj-lt"/>
                  </a:rPr>
                  <a:t> bilan sinxron  tarzda kamayib borishi kerak . Agar siklatronda to'plamlarning zichligi barcha yo'l bo'ylab tarqalgan bo'lsa, har biri o'zining tezlatish bosqichida joylashgan bo'lsa, fazotronda faqat bitta to'plam tezlashtiriladi. Chunki zarrachaning aylanish chastotasi kamayganda, tezlatish maydonining chastotasi faqat tezlashtirilayotgan zarrachalarning chastotasi bilan mos keladi, qolganlari esa tezlatish rejimidan chiqib ketadi. Shuning uchun fazotron uchun uzluksiz emas, balki impulsli tezlatish rejimi xosdir.</a:t>
                </a:r>
              </a:p>
              <a:p>
                <a:r>
                  <a:rPr lang="en-US" sz="2500" i="1" dirty="0">
                    <a:solidFill>
                      <a:schemeClr val="bg1"/>
                    </a:solidFill>
                    <a:latin typeface="+mj-lt"/>
                  </a:rPr>
                  <a:t>Bundan tashqari, impulslarning (to'plamlarning) ketma-ketligi chastotasi tezlatish maydonining chastotasi bilan emas, balki uning chastota modulyatsiyasining davri bilan belgilanadi. Boshqacha qilib aytganda, fazotron, zarrachalarning energiyasi oshgani sayin, tezlatish maydonining chastotasi pasayib, keyin esa dastlabki qiymatiga qaytib, yangi tezlatish intervali boshlanadigan, ma'lum bir chastotada takrorlanadigan interval rejimida ishlaydi.</a:t>
                </a:r>
              </a:p>
              <a:p>
                <a:endParaRPr lang="ru-RU" dirty="0"/>
              </a:p>
            </p:txBody>
          </p:sp>
        </mc:Choice>
        <mc:Fallback xmlns="">
          <p:sp>
            <p:nvSpPr>
              <p:cNvPr id="4" name="Текст 3">
                <a:extLst>
                  <a:ext uri="{FF2B5EF4-FFF2-40B4-BE49-F238E27FC236}">
                    <a16:creationId xmlns:a16="http://schemas.microsoft.com/office/drawing/2014/main" id="{491BCBA5-A4BC-3431-9F0A-D1D3E5F71394}"/>
                  </a:ext>
                </a:extLst>
              </p:cNvPr>
              <p:cNvSpPr>
                <a:spLocks noGrp="1" noRot="1" noChangeAspect="1" noMove="1" noResize="1" noEditPoints="1" noAdjustHandles="1" noChangeArrowheads="1" noChangeShapeType="1" noTextEdit="1"/>
              </p:cNvSpPr>
              <p:nvPr>
                <p:ph type="body" sz="half" idx="2"/>
              </p:nvPr>
            </p:nvSpPr>
            <p:spPr>
              <a:xfrm>
                <a:off x="426307" y="3182112"/>
                <a:ext cx="11339385" cy="3401568"/>
              </a:xfrm>
              <a:blipFill>
                <a:blip r:embed="rId3"/>
                <a:stretch>
                  <a:fillRect l="-484" t="-2509" r="-806"/>
                </a:stretch>
              </a:blipFill>
            </p:spPr>
            <p:txBody>
              <a:bodyPr/>
              <a:lstStyle/>
              <a:p>
                <a:r>
                  <a:rPr lang="ru-RU">
                    <a:noFill/>
                  </a:rPr>
                  <a:t> </a:t>
                </a:r>
              </a:p>
            </p:txBody>
          </p:sp>
        </mc:Fallback>
      </mc:AlternateContent>
    </p:spTree>
    <p:extLst>
      <p:ext uri="{BB962C8B-B14F-4D97-AF65-F5344CB8AC3E}">
        <p14:creationId xmlns:p14="http://schemas.microsoft.com/office/powerpoint/2010/main" val="7979746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5966E3-8B29-251F-BFDA-F4D329A26C3C}"/>
              </a:ext>
            </a:extLst>
          </p:cNvPr>
          <p:cNvSpPr>
            <a:spLocks noGrp="1"/>
          </p:cNvSpPr>
          <p:nvPr>
            <p:ph type="title"/>
          </p:nvPr>
        </p:nvSpPr>
        <p:spPr>
          <a:xfrm>
            <a:off x="1828800" y="1921933"/>
            <a:ext cx="8534400" cy="1507067"/>
          </a:xfrm>
        </p:spPr>
        <p:txBody>
          <a:bodyPr>
            <a:normAutofit/>
          </a:bodyPr>
          <a:lstStyle/>
          <a:p>
            <a:r>
              <a:rPr lang="en-US" sz="3200" i="1" cap="none" dirty="0">
                <a:solidFill>
                  <a:schemeClr val="bg1"/>
                </a:solidFill>
              </a:rPr>
              <a:t>3) Siklatron va fozotronlarning amaliyotda qo’llanilishi.</a:t>
            </a:r>
            <a:endParaRPr lang="ru-RU" sz="3200" i="1" cap="none" dirty="0">
              <a:solidFill>
                <a:schemeClr val="bg1"/>
              </a:solidFill>
            </a:endParaRPr>
          </a:p>
        </p:txBody>
      </p:sp>
    </p:spTree>
    <p:extLst>
      <p:ext uri="{BB962C8B-B14F-4D97-AF65-F5344CB8AC3E}">
        <p14:creationId xmlns:p14="http://schemas.microsoft.com/office/powerpoint/2010/main" val="12739314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7681B18-358F-BBE9-AD02-1D9080DAD23A}"/>
              </a:ext>
            </a:extLst>
          </p:cNvPr>
          <p:cNvSpPr>
            <a:spLocks noGrp="1"/>
          </p:cNvSpPr>
          <p:nvPr>
            <p:ph type="title"/>
          </p:nvPr>
        </p:nvSpPr>
        <p:spPr>
          <a:xfrm>
            <a:off x="5183188" y="283464"/>
            <a:ext cx="6019800" cy="630936"/>
          </a:xfrm>
        </p:spPr>
        <p:txBody>
          <a:bodyPr/>
          <a:lstStyle/>
          <a:p>
            <a:pPr algn="ctr"/>
            <a:r>
              <a:rPr lang="en-US" cap="none" dirty="0">
                <a:solidFill>
                  <a:schemeClr val="bg1"/>
                </a:solidFill>
              </a:rPr>
              <a:t>Siklatron</a:t>
            </a:r>
            <a:endParaRPr lang="ru-RU" cap="none" dirty="0">
              <a:solidFill>
                <a:schemeClr val="bg1"/>
              </a:solidFill>
            </a:endParaRPr>
          </a:p>
        </p:txBody>
      </p:sp>
      <p:pic>
        <p:nvPicPr>
          <p:cNvPr id="6" name="Рисунок 5">
            <a:extLst>
              <a:ext uri="{FF2B5EF4-FFF2-40B4-BE49-F238E27FC236}">
                <a16:creationId xmlns:a16="http://schemas.microsoft.com/office/drawing/2014/main" id="{E5C73C08-F6C7-3B33-0D20-BDA3B81B53D8}"/>
              </a:ext>
            </a:extLst>
          </p:cNvPr>
          <p:cNvPicPr>
            <a:picLocks noGrp="1" noChangeAspect="1"/>
          </p:cNvPicPr>
          <p:nvPr>
            <p:ph type="pic" idx="1"/>
          </p:nvPr>
        </p:nvPicPr>
        <p:blipFill>
          <a:blip r:embed="rId2"/>
          <a:srcRect l="26068" r="26068"/>
          <a:stretch>
            <a:fillRect/>
          </a:stretch>
        </p:blipFill>
        <p:spPr>
          <a:xfrm>
            <a:off x="365760" y="914400"/>
            <a:ext cx="3904226" cy="5486400"/>
          </a:xfrm>
          <a:prstGeom prst="snip2DiagRect">
            <a:avLst>
              <a:gd name="adj1" fmla="val 2733"/>
              <a:gd name="adj2" fmla="val 0"/>
            </a:avLst>
          </a:prstGeom>
        </p:spPr>
      </p:pic>
      <p:sp>
        <p:nvSpPr>
          <p:cNvPr id="4" name="Текст 3">
            <a:extLst>
              <a:ext uri="{FF2B5EF4-FFF2-40B4-BE49-F238E27FC236}">
                <a16:creationId xmlns:a16="http://schemas.microsoft.com/office/drawing/2014/main" id="{426A4DE7-051A-9F39-1B0C-C1AE3648CFE8}"/>
              </a:ext>
            </a:extLst>
          </p:cNvPr>
          <p:cNvSpPr>
            <a:spLocks noGrp="1"/>
          </p:cNvSpPr>
          <p:nvPr>
            <p:ph type="body" sz="half" idx="2"/>
          </p:nvPr>
        </p:nvSpPr>
        <p:spPr>
          <a:xfrm>
            <a:off x="4725194" y="1197864"/>
            <a:ext cx="6935788" cy="3605446"/>
          </a:xfrm>
        </p:spPr>
        <p:txBody>
          <a:bodyPr>
            <a:noAutofit/>
          </a:bodyPr>
          <a:lstStyle/>
          <a:p>
            <a:pPr algn="ctr"/>
            <a:r>
              <a:rPr lang="en-US" sz="2000" i="1" dirty="0">
                <a:solidFill>
                  <a:schemeClr val="bg1"/>
                </a:solidFill>
              </a:rPr>
              <a:t>Tsiklotronlar tibbiyotda radioizotoplar ishlab chiqarish uchun qo‘llaniladi, ular esa radiofarmatsevtika sohasida ishlatiladi. Bu radioizotoplar onkologik va boshqa kasalliklarni aniqlash va davolash uchun muhim ahamiyatga ega., u protonlar yoki deuteronlarni yuqori energiyaga qadar tezlatadi. Keyin ular nishonga (odatda ma’lum kimyoviy element) uriladi va natijada radioaktiv izotoplar hosil bo‘ladi.Siklatron radioizotoplarining afzalliki shundaki u saraton o’simtalarini aniqlashda yuqori aniqlikga , bemorga kamroq nurlanish dozasi , nishonli davolash imkoniyati ya’ni izotop faqat o’simta hujayralariga ta’sir qilishidadir . Siklatronlar zamonaiy yadro tibbiyotining muhim qismidir . Ular samarali va xavfsiz radiofarmasevtik dorilarni ishlab chiqarishga imkon beradi , bu esa kassaliklarni aniq tashxislashda va davolashimkoniyatlarni yaratadi</a:t>
            </a:r>
            <a:r>
              <a:rPr lang="en-US" i="1" dirty="0">
                <a:solidFill>
                  <a:schemeClr val="bg1"/>
                </a:solidFill>
              </a:rPr>
              <a:t>.</a:t>
            </a:r>
            <a:endParaRPr lang="ru-RU" i="1" dirty="0">
              <a:solidFill>
                <a:schemeClr val="bg1"/>
              </a:solidFill>
            </a:endParaRPr>
          </a:p>
        </p:txBody>
      </p:sp>
    </p:spTree>
    <p:extLst>
      <p:ext uri="{BB962C8B-B14F-4D97-AF65-F5344CB8AC3E}">
        <p14:creationId xmlns:p14="http://schemas.microsoft.com/office/powerpoint/2010/main" val="12421427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F115FCB-EB0A-EA5F-6BF2-921389717E2C}"/>
              </a:ext>
            </a:extLst>
          </p:cNvPr>
          <p:cNvSpPr>
            <a:spLocks noGrp="1"/>
          </p:cNvSpPr>
          <p:nvPr>
            <p:ph type="title"/>
          </p:nvPr>
        </p:nvSpPr>
        <p:spPr>
          <a:xfrm>
            <a:off x="1964372" y="555412"/>
            <a:ext cx="8534400" cy="1507067"/>
          </a:xfrm>
        </p:spPr>
        <p:txBody>
          <a:bodyPr>
            <a:normAutofit/>
          </a:bodyPr>
          <a:lstStyle/>
          <a:p>
            <a:pPr algn="ctr"/>
            <a:r>
              <a:rPr lang="en-US" sz="2800" i="1" cap="none" dirty="0">
                <a:solidFill>
                  <a:schemeClr val="bg1"/>
                </a:solidFill>
              </a:rPr>
              <a:t> Fozotronlarning tibbiyotda qo’llanilishi </a:t>
            </a:r>
            <a:endParaRPr lang="ru-RU" sz="2800" i="1" cap="none" dirty="0">
              <a:solidFill>
                <a:schemeClr val="bg1"/>
              </a:solidFill>
            </a:endParaRPr>
          </a:p>
        </p:txBody>
      </p:sp>
      <p:pic>
        <p:nvPicPr>
          <p:cNvPr id="6" name="Объект 5">
            <a:extLst>
              <a:ext uri="{FF2B5EF4-FFF2-40B4-BE49-F238E27FC236}">
                <a16:creationId xmlns:a16="http://schemas.microsoft.com/office/drawing/2014/main" id="{74AD44BA-250C-E3E0-0C11-2178481B13E0}"/>
              </a:ext>
            </a:extLst>
          </p:cNvPr>
          <p:cNvPicPr>
            <a:picLocks noGrp="1" noChangeAspect="1"/>
          </p:cNvPicPr>
          <p:nvPr>
            <p:ph sz="half" idx="1"/>
          </p:nvPr>
        </p:nvPicPr>
        <p:blipFill>
          <a:blip r:embed="rId2"/>
          <a:stretch>
            <a:fillRect/>
          </a:stretch>
        </p:blipFill>
        <p:spPr>
          <a:xfrm>
            <a:off x="492189" y="2660904"/>
            <a:ext cx="5268531" cy="3641684"/>
          </a:xfrm>
        </p:spPr>
      </p:pic>
      <p:pic>
        <p:nvPicPr>
          <p:cNvPr id="8" name="Объект 7">
            <a:extLst>
              <a:ext uri="{FF2B5EF4-FFF2-40B4-BE49-F238E27FC236}">
                <a16:creationId xmlns:a16="http://schemas.microsoft.com/office/drawing/2014/main" id="{02F935DB-DF6A-4429-EE73-C66AB5EFC511}"/>
              </a:ext>
            </a:extLst>
          </p:cNvPr>
          <p:cNvPicPr>
            <a:picLocks noGrp="1" noChangeAspect="1"/>
          </p:cNvPicPr>
          <p:nvPr>
            <p:ph sz="half" idx="2"/>
          </p:nvPr>
        </p:nvPicPr>
        <p:blipFill>
          <a:blip r:embed="rId3"/>
          <a:stretch>
            <a:fillRect/>
          </a:stretch>
        </p:blipFill>
        <p:spPr>
          <a:xfrm>
            <a:off x="6096000" y="2673732"/>
            <a:ext cx="5416296" cy="3616028"/>
          </a:xfrm>
        </p:spPr>
      </p:pic>
    </p:spTree>
    <p:extLst>
      <p:ext uri="{BB962C8B-B14F-4D97-AF65-F5344CB8AC3E}">
        <p14:creationId xmlns:p14="http://schemas.microsoft.com/office/powerpoint/2010/main" val="16303407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E32A211-FEA6-F370-7117-1E1A4E684288}"/>
              </a:ext>
            </a:extLst>
          </p:cNvPr>
          <p:cNvSpPr>
            <a:spLocks noGrp="1"/>
          </p:cNvSpPr>
          <p:nvPr>
            <p:ph type="title"/>
          </p:nvPr>
        </p:nvSpPr>
        <p:spPr>
          <a:xfrm>
            <a:off x="605361" y="4015951"/>
            <a:ext cx="10548594" cy="2121031"/>
          </a:xfrm>
        </p:spPr>
        <p:txBody>
          <a:bodyPr>
            <a:normAutofit fontScale="90000"/>
          </a:bodyPr>
          <a:lstStyle/>
          <a:p>
            <a:pPr algn="ctr"/>
            <a:br>
              <a:rPr lang="en-US" dirty="0"/>
            </a:br>
            <a:r>
              <a:rPr lang="en-US" sz="2400" cap="none" dirty="0">
                <a:solidFill>
                  <a:schemeClr val="bg1"/>
                </a:solidFill>
              </a:rPr>
              <a:t>Fozotronlar tibbiyotda asosan proton terapiyasi va radioizotop ishlab chiqarish uchun ishlatiladi. Ular onkologik kasalliklarni aniq va samarali davolash hamda PET diagnostika uchun muhim ahamiyatga ega. Ayniqsa, proton terapiyasi tufayli sog‘lom to‘qimalarga zarar yetkazmagan holda saratonni davolash imkoniyati kengaymoqda.</a:t>
            </a:r>
            <a:endParaRPr lang="ru-RU" sz="2400" dirty="0"/>
          </a:p>
        </p:txBody>
      </p:sp>
      <p:pic>
        <p:nvPicPr>
          <p:cNvPr id="6" name="Объект 5">
            <a:extLst>
              <a:ext uri="{FF2B5EF4-FFF2-40B4-BE49-F238E27FC236}">
                <a16:creationId xmlns:a16="http://schemas.microsoft.com/office/drawing/2014/main" id="{7425B63C-4961-F39B-4510-F83784147170}"/>
              </a:ext>
            </a:extLst>
          </p:cNvPr>
          <p:cNvPicPr>
            <a:picLocks noGrp="1" noChangeAspect="1"/>
          </p:cNvPicPr>
          <p:nvPr>
            <p:ph sz="half" idx="1"/>
          </p:nvPr>
        </p:nvPicPr>
        <p:blipFill>
          <a:blip r:embed="rId2"/>
          <a:stretch>
            <a:fillRect/>
          </a:stretch>
        </p:blipFill>
        <p:spPr>
          <a:xfrm>
            <a:off x="784796" y="721018"/>
            <a:ext cx="4937125" cy="2927155"/>
          </a:xfrm>
        </p:spPr>
      </p:pic>
      <p:pic>
        <p:nvPicPr>
          <p:cNvPr id="8" name="Объект 7">
            <a:extLst>
              <a:ext uri="{FF2B5EF4-FFF2-40B4-BE49-F238E27FC236}">
                <a16:creationId xmlns:a16="http://schemas.microsoft.com/office/drawing/2014/main" id="{FDDA57BE-AE9B-487D-B366-E6536BAB9D16}"/>
              </a:ext>
            </a:extLst>
          </p:cNvPr>
          <p:cNvPicPr>
            <a:picLocks noGrp="1" noChangeAspect="1"/>
          </p:cNvPicPr>
          <p:nvPr>
            <p:ph sz="half" idx="2"/>
          </p:nvPr>
        </p:nvPicPr>
        <p:blipFill>
          <a:blip r:embed="rId3"/>
          <a:stretch>
            <a:fillRect/>
          </a:stretch>
        </p:blipFill>
        <p:spPr>
          <a:xfrm>
            <a:off x="6220005" y="721018"/>
            <a:ext cx="4933950" cy="2927155"/>
          </a:xfrm>
        </p:spPr>
      </p:pic>
    </p:spTree>
    <p:extLst>
      <p:ext uri="{BB962C8B-B14F-4D97-AF65-F5344CB8AC3E}">
        <p14:creationId xmlns:p14="http://schemas.microsoft.com/office/powerpoint/2010/main" val="42656832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4BB12AD-DCE1-B740-346C-A6F4D021491E}"/>
              </a:ext>
            </a:extLst>
          </p:cNvPr>
          <p:cNvSpPr>
            <a:spLocks noGrp="1"/>
          </p:cNvSpPr>
          <p:nvPr>
            <p:ph type="title"/>
          </p:nvPr>
        </p:nvSpPr>
        <p:spPr>
          <a:xfrm>
            <a:off x="5033708" y="342900"/>
            <a:ext cx="6019800" cy="1143000"/>
          </a:xfrm>
        </p:spPr>
        <p:txBody>
          <a:bodyPr>
            <a:normAutofit/>
          </a:bodyPr>
          <a:lstStyle/>
          <a:p>
            <a:pPr algn="ctr"/>
            <a:r>
              <a:rPr lang="en-US" sz="3200" cap="none" dirty="0">
                <a:solidFill>
                  <a:schemeClr val="bg1"/>
                </a:solidFill>
              </a:rPr>
              <a:t>Fozotronda fizik tadqiqotlar</a:t>
            </a:r>
            <a:endParaRPr lang="ru-RU" sz="3200" cap="none" dirty="0">
              <a:solidFill>
                <a:schemeClr val="bg1"/>
              </a:solidFill>
            </a:endParaRPr>
          </a:p>
        </p:txBody>
      </p:sp>
      <p:pic>
        <p:nvPicPr>
          <p:cNvPr id="6" name="Рисунок 5">
            <a:extLst>
              <a:ext uri="{FF2B5EF4-FFF2-40B4-BE49-F238E27FC236}">
                <a16:creationId xmlns:a16="http://schemas.microsoft.com/office/drawing/2014/main" id="{8D2A1B70-4514-9EF3-A89C-B091EBF9507E}"/>
              </a:ext>
            </a:extLst>
          </p:cNvPr>
          <p:cNvPicPr>
            <a:picLocks noGrp="1" noChangeAspect="1"/>
          </p:cNvPicPr>
          <p:nvPr>
            <p:ph type="pic" idx="1"/>
          </p:nvPr>
        </p:nvPicPr>
        <p:blipFill>
          <a:blip r:embed="rId2"/>
          <a:srcRect l="14618" r="14618"/>
          <a:stretch>
            <a:fillRect/>
          </a:stretch>
        </p:blipFill>
        <p:spPr>
          <a:xfrm>
            <a:off x="989012" y="905256"/>
            <a:ext cx="3280974" cy="4581144"/>
          </a:xfrm>
          <a:prstGeom prst="snip2DiagRect">
            <a:avLst>
              <a:gd name="adj1" fmla="val 0"/>
              <a:gd name="adj2" fmla="val 0"/>
            </a:avLst>
          </a:prstGeom>
        </p:spPr>
      </p:pic>
      <mc:AlternateContent xmlns:mc="http://schemas.openxmlformats.org/markup-compatibility/2006" xmlns:a14="http://schemas.microsoft.com/office/drawing/2010/main">
        <mc:Choice Requires="a14">
          <p:sp>
            <p:nvSpPr>
              <p:cNvPr id="4" name="Текст 3">
                <a:extLst>
                  <a:ext uri="{FF2B5EF4-FFF2-40B4-BE49-F238E27FC236}">
                    <a16:creationId xmlns:a16="http://schemas.microsoft.com/office/drawing/2014/main" id="{3543A3B4-9E5D-D690-7A55-A87DFA2AADF5}"/>
                  </a:ext>
                </a:extLst>
              </p:cNvPr>
              <p:cNvSpPr>
                <a:spLocks noGrp="1"/>
              </p:cNvSpPr>
              <p:nvPr>
                <p:ph type="body" sz="half" idx="2"/>
              </p:nvPr>
            </p:nvSpPr>
            <p:spPr>
              <a:xfrm>
                <a:off x="4722812" y="1618488"/>
                <a:ext cx="6862636" cy="4791456"/>
              </a:xfrm>
            </p:spPr>
            <p:txBody>
              <a:bodyPr/>
              <a:lstStyle/>
              <a:p>
                <a:r>
                  <a:rPr lang="en-US" i="1" dirty="0">
                    <a:solidFill>
                      <a:schemeClr val="bg1"/>
                    </a:solidFill>
                    <a:latin typeface="+mj-lt"/>
                  </a:rPr>
                  <a:t>Fizik tadqiqotlar chiqarilgan proton to'plamlari asosida o‘tkazildi. Fazotronda 10 ta to'plam kanali amalga oshirildi, ulardan pi-mesonlar, myonlar, neytronlar va protonlar bilan tajribalar o‘tkazish uchun foydalanildi. Beshta ikkilamchi to'plam esa asosan onkologik kasalliklarni davolash bo‘yicha tibbiy tadqiqotlar uchun ishlatiladi.</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800" b="0" i="1" u="none" strike="noStrike" cap="none" normalizeH="0" baseline="0" dirty="0">
                    <a:ln>
                      <a:noFill/>
                    </a:ln>
                    <a:solidFill>
                      <a:schemeClr val="bg1"/>
                    </a:solidFill>
                    <a:effectLst/>
                    <a:latin typeface="+mj-lt"/>
                  </a:rPr>
                  <a:t>Fazotron bo‘yicha asosiy tadqiqot yo‘nalishlari:</a:t>
                </a:r>
                <a:endParaRPr kumimoji="0" lang="en-US" altLang="ru-RU" sz="1800" b="0" i="1" u="none" strike="noStrike" cap="none" normalizeH="0" baseline="0" dirty="0">
                  <a:ln>
                    <a:noFill/>
                  </a:ln>
                  <a:solidFill>
                    <a:schemeClr val="bg1"/>
                  </a:solidFill>
                  <a:effectLst/>
                  <a:latin typeface="+mj-lt"/>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altLang="ru-RU" dirty="0">
                    <a:solidFill>
                      <a:schemeClr val="bg1"/>
                    </a:solidFill>
                    <a:latin typeface="+mj-lt"/>
                  </a:rPr>
                  <a:t> </a:t>
                </a:r>
                <a:r>
                  <a:rPr lang="en-US" altLang="ru-RU" i="1" dirty="0">
                    <a:solidFill>
                      <a:schemeClr val="bg1"/>
                    </a:solidFill>
                    <a:latin typeface="+mj-lt"/>
                  </a:rPr>
                  <a:t>Yadro spektralizatsiyasi </a:t>
                </a:r>
                <a:r>
                  <a:rPr lang="en-US" altLang="ru-RU" dirty="0">
                    <a:solidFill>
                      <a:schemeClr val="bg1"/>
                    </a:solidFill>
                    <a:latin typeface="+mj-lt"/>
                  </a:rPr>
                  <a:t>.</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14:m>
                  <m:oMath xmlns:m="http://schemas.openxmlformats.org/officeDocument/2006/math">
                    <m:r>
                      <a:rPr lang="en-US" altLang="ru-RU" i="1" dirty="0" smtClean="0">
                        <a:solidFill>
                          <a:schemeClr val="bg1"/>
                        </a:solidFill>
                        <a:latin typeface="Cambria Math" panose="02040503050406030204" pitchFamily="18" charset="0"/>
                      </a:rPr>
                      <m:t>𝜇</m:t>
                    </m:r>
                    <m:r>
                      <a:rPr lang="en-US" altLang="ru-RU" b="0" i="1" dirty="0" smtClean="0">
                        <a:solidFill>
                          <a:schemeClr val="bg1"/>
                        </a:solidFill>
                        <a:latin typeface="Cambria Math" panose="02040503050406030204" pitchFamily="18" charset="0"/>
                      </a:rPr>
                      <m:t> </m:t>
                    </m:r>
                    <m:r>
                      <a:rPr lang="en-US" altLang="ru-RU" b="0" i="1" dirty="0" smtClean="0">
                        <a:solidFill>
                          <a:schemeClr val="bg1"/>
                        </a:solidFill>
                        <a:latin typeface="Cambria Math" panose="02040503050406030204" pitchFamily="18" charset="0"/>
                      </a:rPr>
                      <m:t>𝐾𝑎𝑡𝑎𝑙𝑖𝑧</m:t>
                    </m:r>
                    <m:r>
                      <a:rPr lang="en-US" altLang="ru-RU" b="0" i="1" dirty="0" smtClean="0">
                        <a:solidFill>
                          <a:schemeClr val="bg1"/>
                        </a:solidFill>
                        <a:latin typeface="Cambria Math" panose="02040503050406030204" pitchFamily="18" charset="0"/>
                      </a:rPr>
                      <m:t> </m:t>
                    </m:r>
                    <m:r>
                      <a:rPr lang="en-US" altLang="ru-RU" b="0" i="1" dirty="0" smtClean="0">
                        <a:solidFill>
                          <a:schemeClr val="bg1"/>
                        </a:solidFill>
                        <a:latin typeface="Cambria Math" panose="02040503050406030204" pitchFamily="18" charset="0"/>
                      </a:rPr>
                      <m:t>𝑡𝑎𝑑𝑞𝑖𝑞𝑜𝑡𝑙𝑎𝑟𝑖</m:t>
                    </m:r>
                    <m:r>
                      <a:rPr lang="en-US" altLang="ru-RU" b="0" i="1" dirty="0" smtClean="0">
                        <a:solidFill>
                          <a:schemeClr val="bg1"/>
                        </a:solidFill>
                        <a:latin typeface="Cambria Math" panose="02040503050406030204" pitchFamily="18" charset="0"/>
                      </a:rPr>
                      <m:t>.</m:t>
                    </m:r>
                  </m:oMath>
                </a14:m>
                <a:r>
                  <a:rPr lang="en-US" altLang="ru-RU" i="1" dirty="0">
                    <a:solidFill>
                      <a:schemeClr val="bg1"/>
                    </a:solidFill>
                    <a:latin typeface="+mj-lt"/>
                  </a:rPr>
                  <a:t>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altLang="ru-RU" i="1" dirty="0">
                    <a:solidFill>
                      <a:schemeClr val="bg1"/>
                    </a:solidFill>
                    <a:latin typeface="+mj-lt"/>
                  </a:rPr>
                  <a:t>Zarrachalarning kam uchraydigan parchalanishlarini o’rganish.</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altLang="ru-RU" i="1" dirty="0">
                    <a:solidFill>
                      <a:schemeClr val="bg1"/>
                    </a:solidFill>
                    <a:latin typeface="+mj-lt"/>
                  </a:rPr>
                  <a:t>Kondensrlangan muhit xususiyatlarini </a:t>
                </a:r>
                <a14:m>
                  <m:oMath xmlns:m="http://schemas.openxmlformats.org/officeDocument/2006/math">
                    <m:r>
                      <a:rPr lang="en-US" altLang="ru-RU" i="1" dirty="0" smtClean="0">
                        <a:solidFill>
                          <a:schemeClr val="bg1"/>
                        </a:solidFill>
                        <a:latin typeface="Cambria Math" panose="02040503050406030204" pitchFamily="18" charset="0"/>
                      </a:rPr>
                      <m:t>𝜇</m:t>
                    </m:r>
                    <m:r>
                      <a:rPr lang="en-US" altLang="ru-RU" b="0" i="1" dirty="0" smtClean="0">
                        <a:solidFill>
                          <a:schemeClr val="bg1"/>
                        </a:solidFill>
                        <a:latin typeface="Cambria Math" panose="02040503050406030204" pitchFamily="18" charset="0"/>
                      </a:rPr>
                      <m:t>𝑆𝑅</m:t>
                    </m:r>
                    <m:r>
                      <a:rPr lang="en-US" altLang="ru-RU" b="0" i="1" dirty="0" smtClean="0">
                        <a:solidFill>
                          <a:schemeClr val="bg1"/>
                        </a:solidFill>
                        <a:latin typeface="Cambria Math" panose="02040503050406030204" pitchFamily="18" charset="0"/>
                      </a:rPr>
                      <m:t> </m:t>
                    </m:r>
                    <m:r>
                      <a:rPr lang="en-US" altLang="ru-RU" b="0" i="1" dirty="0" smtClean="0">
                        <a:solidFill>
                          <a:schemeClr val="bg1"/>
                        </a:solidFill>
                        <a:latin typeface="Cambria Math" panose="02040503050406030204" pitchFamily="18" charset="0"/>
                      </a:rPr>
                      <m:t>𝑚𝑒𝑡𝑜𝑑𝑖</m:t>
                    </m:r>
                    <m:r>
                      <a:rPr lang="en-US" altLang="ru-RU" b="0" i="1" dirty="0" smtClean="0">
                        <a:solidFill>
                          <a:schemeClr val="bg1"/>
                        </a:solidFill>
                        <a:latin typeface="Cambria Math" panose="02040503050406030204" pitchFamily="18" charset="0"/>
                      </a:rPr>
                      <m:t> </m:t>
                    </m:r>
                    <m:r>
                      <a:rPr lang="en-US" altLang="ru-RU" b="0" i="1" dirty="0" smtClean="0">
                        <a:solidFill>
                          <a:schemeClr val="bg1"/>
                        </a:solidFill>
                        <a:latin typeface="Cambria Math" panose="02040503050406030204" pitchFamily="18" charset="0"/>
                      </a:rPr>
                      <m:t>𝑦𝑜𝑟𝑑𝑎𝑚𝑖𝑑𝑎</m:t>
                    </m:r>
                  </m:oMath>
                </a14:m>
                <a:r>
                  <a:rPr lang="en-US" altLang="ru-RU" b="0" i="1" dirty="0">
                    <a:solidFill>
                      <a:schemeClr val="bg1"/>
                    </a:solidFill>
                    <a:latin typeface="+mj-lt"/>
                  </a:rPr>
                  <a:t> o’rganish.</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altLang="ru-RU" i="1" dirty="0">
                    <a:solidFill>
                      <a:schemeClr val="bg1"/>
                    </a:solidFill>
                    <a:latin typeface="+mj-lt"/>
                  </a:rPr>
                  <a:t>Mediko-Biologik tadqiqotlar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ru-RU" altLang="ru-RU" sz="1800" b="0" i="0" u="none" strike="noStrike" cap="none" normalizeH="0" baseline="0" dirty="0">
                  <a:ln>
                    <a:noFill/>
                  </a:ln>
                  <a:solidFill>
                    <a:schemeClr val="bg1"/>
                  </a:solidFill>
                  <a:effectLst/>
                  <a:latin typeface="+mj-lt"/>
                </a:endParaRPr>
              </a:p>
              <a:p>
                <a:endParaRPr lang="ru-RU" i="1" dirty="0"/>
              </a:p>
            </p:txBody>
          </p:sp>
        </mc:Choice>
        <mc:Fallback xmlns="">
          <p:sp>
            <p:nvSpPr>
              <p:cNvPr id="4" name="Текст 3">
                <a:extLst>
                  <a:ext uri="{FF2B5EF4-FFF2-40B4-BE49-F238E27FC236}">
                    <a16:creationId xmlns:a16="http://schemas.microsoft.com/office/drawing/2014/main" id="{3543A3B4-9E5D-D690-7A55-A87DFA2AADF5}"/>
                  </a:ext>
                </a:extLst>
              </p:cNvPr>
              <p:cNvSpPr>
                <a:spLocks noGrp="1" noRot="1" noChangeAspect="1" noMove="1" noResize="1" noEditPoints="1" noAdjustHandles="1" noChangeArrowheads="1" noChangeShapeType="1" noTextEdit="1"/>
              </p:cNvSpPr>
              <p:nvPr>
                <p:ph type="body" sz="half" idx="2"/>
              </p:nvPr>
            </p:nvSpPr>
            <p:spPr>
              <a:xfrm>
                <a:off x="4722812" y="1618488"/>
                <a:ext cx="6862636" cy="4791456"/>
              </a:xfrm>
              <a:blipFill>
                <a:blip r:embed="rId3"/>
                <a:stretch>
                  <a:fillRect l="-799" t="-763"/>
                </a:stretch>
              </a:blipFill>
            </p:spPr>
            <p:txBody>
              <a:bodyPr/>
              <a:lstStyle/>
              <a:p>
                <a:r>
                  <a:rPr lang="ru-RU">
                    <a:noFill/>
                  </a:rPr>
                  <a:t> </a:t>
                </a:r>
              </a:p>
            </p:txBody>
          </p:sp>
        </mc:Fallback>
      </mc:AlternateContent>
    </p:spTree>
    <p:extLst>
      <p:ext uri="{BB962C8B-B14F-4D97-AF65-F5344CB8AC3E}">
        <p14:creationId xmlns:p14="http://schemas.microsoft.com/office/powerpoint/2010/main" val="36565476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675412-EB07-02AF-7641-B45783BC4ABC}"/>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CCB96381-017F-073C-931D-AF2DB2DCCF07}"/>
              </a:ext>
            </a:extLst>
          </p:cNvPr>
          <p:cNvSpPr>
            <a:spLocks noGrp="1"/>
          </p:cNvSpPr>
          <p:nvPr>
            <p:ph type="ctrTitle"/>
          </p:nvPr>
        </p:nvSpPr>
        <p:spPr>
          <a:xfrm>
            <a:off x="0" y="566928"/>
            <a:ext cx="11466576" cy="731520"/>
          </a:xfrm>
        </p:spPr>
        <p:txBody>
          <a:bodyPr>
            <a:normAutofit fontScale="90000"/>
          </a:bodyPr>
          <a:lstStyle/>
          <a:p>
            <a:pPr algn="ctr"/>
            <a:r>
              <a:rPr lang="en-US" cap="none" dirty="0">
                <a:solidFill>
                  <a:schemeClr val="bg1"/>
                </a:solidFill>
              </a:rPr>
              <a:t>Re’ja</a:t>
            </a:r>
            <a:endParaRPr lang="ru-RU" cap="none" dirty="0">
              <a:solidFill>
                <a:schemeClr val="bg1"/>
              </a:solidFill>
            </a:endParaRPr>
          </a:p>
        </p:txBody>
      </p:sp>
      <p:sp>
        <p:nvSpPr>
          <p:cNvPr id="3" name="Подзаголовок 2">
            <a:extLst>
              <a:ext uri="{FF2B5EF4-FFF2-40B4-BE49-F238E27FC236}">
                <a16:creationId xmlns:a16="http://schemas.microsoft.com/office/drawing/2014/main" id="{DAC6EBA2-EE7D-A16D-CDAA-AA3514AF1766}"/>
              </a:ext>
            </a:extLst>
          </p:cNvPr>
          <p:cNvSpPr>
            <a:spLocks noGrp="1"/>
          </p:cNvSpPr>
          <p:nvPr>
            <p:ph type="subTitle" idx="1"/>
          </p:nvPr>
        </p:nvSpPr>
        <p:spPr>
          <a:xfrm>
            <a:off x="684212" y="3843867"/>
            <a:ext cx="10626916" cy="2319190"/>
          </a:xfrm>
        </p:spPr>
        <p:txBody>
          <a:bodyPr/>
          <a:lstStyle/>
          <a:p>
            <a:pPr marL="914400" lvl="1" indent="-457200" algn="l">
              <a:buFont typeface="+mj-lt"/>
              <a:buAutoNum type="arabicPeriod"/>
            </a:pPr>
            <a:r>
              <a:rPr lang="en-US" sz="2000" i="1" dirty="0">
                <a:solidFill>
                  <a:schemeClr val="bg1"/>
                </a:solidFill>
              </a:rPr>
              <a:t>Siklatron va Fozotronlarning yasalish tarixi.</a:t>
            </a:r>
          </a:p>
          <a:p>
            <a:pPr marL="914400" lvl="1" indent="-457200" algn="l">
              <a:buFont typeface="+mj-lt"/>
              <a:buAutoNum type="arabicPeriod"/>
            </a:pPr>
            <a:r>
              <a:rPr lang="en-US" sz="2000" i="1" dirty="0">
                <a:solidFill>
                  <a:schemeClr val="bg1"/>
                </a:solidFill>
              </a:rPr>
              <a:t>Siklatron va Fozotronlarning ishlash prinsipi.</a:t>
            </a:r>
          </a:p>
          <a:p>
            <a:pPr marL="914400" lvl="1" indent="-457200" algn="l">
              <a:buFont typeface="+mj-lt"/>
              <a:buAutoNum type="arabicPeriod"/>
            </a:pPr>
            <a:r>
              <a:rPr lang="en-US" sz="2000" i="1" dirty="0">
                <a:solidFill>
                  <a:schemeClr val="bg1"/>
                </a:solidFill>
              </a:rPr>
              <a:t>Siklatron va Fozotronlarning</a:t>
            </a:r>
            <a:r>
              <a:rPr lang="ru-RU" sz="2000" i="1" dirty="0">
                <a:solidFill>
                  <a:schemeClr val="bg1"/>
                </a:solidFill>
              </a:rPr>
              <a:t> </a:t>
            </a:r>
            <a:r>
              <a:rPr lang="en-US" sz="2000" i="1" dirty="0">
                <a:solidFill>
                  <a:schemeClr val="bg1"/>
                </a:solidFill>
              </a:rPr>
              <a:t>amaliyotda qo’llanilishi</a:t>
            </a:r>
            <a:r>
              <a:rPr lang="en-US" i="1" dirty="0">
                <a:solidFill>
                  <a:schemeClr val="bg1"/>
                </a:solidFill>
              </a:rPr>
              <a:t>.</a:t>
            </a:r>
            <a:endParaRPr lang="ru-RU" i="1" dirty="0">
              <a:solidFill>
                <a:schemeClr val="bg1"/>
              </a:solidFill>
            </a:endParaRPr>
          </a:p>
        </p:txBody>
      </p:sp>
    </p:spTree>
    <p:extLst>
      <p:ext uri="{BB962C8B-B14F-4D97-AF65-F5344CB8AC3E}">
        <p14:creationId xmlns:p14="http://schemas.microsoft.com/office/powerpoint/2010/main" val="669241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12947C5-794F-7C60-7F2D-CA45AEB8BC66}"/>
              </a:ext>
            </a:extLst>
          </p:cNvPr>
          <p:cNvSpPr>
            <a:spLocks noGrp="1"/>
          </p:cNvSpPr>
          <p:nvPr>
            <p:ph type="title"/>
          </p:nvPr>
        </p:nvSpPr>
        <p:spPr>
          <a:xfrm>
            <a:off x="1828799" y="457200"/>
            <a:ext cx="8534401" cy="621456"/>
          </a:xfrm>
        </p:spPr>
        <p:txBody>
          <a:bodyPr>
            <a:normAutofit fontScale="90000"/>
          </a:bodyPr>
          <a:lstStyle/>
          <a:p>
            <a:pPr algn="ctr"/>
            <a:r>
              <a:rPr lang="en-US" i="1" cap="none" dirty="0">
                <a:solidFill>
                  <a:schemeClr val="bg1"/>
                </a:solidFill>
              </a:rPr>
              <a:t>Foydalanilgan adabiyotlar va Saytlar</a:t>
            </a:r>
            <a:endParaRPr lang="ru-RU" i="1" cap="none" dirty="0">
              <a:solidFill>
                <a:schemeClr val="bg1"/>
              </a:solidFill>
            </a:endParaRPr>
          </a:p>
        </p:txBody>
      </p:sp>
      <p:sp>
        <p:nvSpPr>
          <p:cNvPr id="3" name="Текст 2">
            <a:extLst>
              <a:ext uri="{FF2B5EF4-FFF2-40B4-BE49-F238E27FC236}">
                <a16:creationId xmlns:a16="http://schemas.microsoft.com/office/drawing/2014/main" id="{271165B4-E88D-0D88-3707-49142A225E77}"/>
              </a:ext>
            </a:extLst>
          </p:cNvPr>
          <p:cNvSpPr>
            <a:spLocks noGrp="1"/>
          </p:cNvSpPr>
          <p:nvPr>
            <p:ph type="body" idx="1"/>
          </p:nvPr>
        </p:nvSpPr>
        <p:spPr>
          <a:xfrm>
            <a:off x="684213" y="1216152"/>
            <a:ext cx="8534400" cy="4778248"/>
          </a:xfrm>
        </p:spPr>
        <p:txBody>
          <a:bodyPr>
            <a:normAutofit lnSpcReduction="10000"/>
          </a:bodyPr>
          <a:lstStyle/>
          <a:p>
            <a:pPr marL="342900" indent="-342900">
              <a:buAutoNum type="arabicParenR"/>
            </a:pPr>
            <a:r>
              <a:rPr lang="en-US" dirty="0">
                <a:solidFill>
                  <a:schemeClr val="bg1"/>
                </a:solidFill>
              </a:rPr>
              <a:t>– </a:t>
            </a:r>
            <a:r>
              <a:rPr lang="ru-RU" dirty="0">
                <a:solidFill>
                  <a:schemeClr val="bg1"/>
                </a:solidFill>
              </a:rPr>
              <a:t>И</a:t>
            </a:r>
            <a:r>
              <a:rPr lang="en-US" dirty="0">
                <a:solidFill>
                  <a:schemeClr val="bg1"/>
                </a:solidFill>
              </a:rPr>
              <a:t> . </a:t>
            </a:r>
            <a:r>
              <a:rPr lang="ru-RU" dirty="0">
                <a:solidFill>
                  <a:schemeClr val="bg1"/>
                </a:solidFill>
              </a:rPr>
              <a:t>Б </a:t>
            </a:r>
            <a:r>
              <a:rPr lang="en-US" dirty="0">
                <a:solidFill>
                  <a:schemeClr val="bg1"/>
                </a:solidFill>
              </a:rPr>
              <a:t>. </a:t>
            </a:r>
            <a:r>
              <a:rPr lang="ru-RU" dirty="0">
                <a:solidFill>
                  <a:schemeClr val="bg1"/>
                </a:solidFill>
              </a:rPr>
              <a:t>Исинский введение в физику ускорителей заряженных частиц</a:t>
            </a:r>
          </a:p>
          <a:p>
            <a:pPr marL="342900" indent="-342900">
              <a:buFont typeface="Wingdings 3" panose="05040102010807070707" pitchFamily="18" charset="2"/>
              <a:buAutoNum type="arabicParenR"/>
            </a:pPr>
            <a:r>
              <a:rPr lang="ru-RU" i="1" dirty="0">
                <a:solidFill>
                  <a:schemeClr val="bg1"/>
                </a:solidFill>
              </a:rPr>
              <a:t>А. П. Черняев, М.А. Белихин, М. В.Желтоножская </a:t>
            </a:r>
            <a:r>
              <a:rPr lang="ru-RU" dirty="0">
                <a:solidFill>
                  <a:schemeClr val="bg1"/>
                </a:solidFill>
              </a:rPr>
              <a:t>введение в физику ускорителей заряженных частиц</a:t>
            </a:r>
            <a:endParaRPr lang="en-US" dirty="0">
              <a:solidFill>
                <a:schemeClr val="bg1"/>
              </a:solidFill>
            </a:endParaRPr>
          </a:p>
          <a:p>
            <a:pPr marL="342900" indent="-342900">
              <a:buFont typeface="Wingdings 3" panose="05040102010807070707" pitchFamily="18" charset="2"/>
              <a:buAutoNum type="arabicParenR"/>
            </a:pPr>
            <a:endParaRPr lang="en-US" dirty="0">
              <a:solidFill>
                <a:schemeClr val="bg1"/>
              </a:solidFill>
            </a:endParaRPr>
          </a:p>
          <a:p>
            <a:endParaRPr lang="en-US" dirty="0">
              <a:solidFill>
                <a:schemeClr val="bg1"/>
              </a:solidFill>
            </a:endParaRPr>
          </a:p>
          <a:p>
            <a:r>
              <a:rPr lang="en-US" dirty="0">
                <a:solidFill>
                  <a:schemeClr val="bg1"/>
                </a:solidFill>
                <a:hlinkClick r:id="rId2"/>
              </a:rPr>
              <a:t>WWW.iaea.org</a:t>
            </a:r>
            <a:endParaRPr lang="en-US" dirty="0">
              <a:solidFill>
                <a:schemeClr val="bg1"/>
              </a:solidFill>
            </a:endParaRPr>
          </a:p>
          <a:p>
            <a:r>
              <a:rPr lang="en-US" dirty="0">
                <a:solidFill>
                  <a:schemeClr val="bg1"/>
                </a:solidFill>
                <a:hlinkClick r:id="rId3"/>
              </a:rPr>
              <a:t>http://ru.Wikipedia.org</a:t>
            </a:r>
            <a:endParaRPr lang="en-US" dirty="0">
              <a:solidFill>
                <a:schemeClr val="bg1"/>
              </a:solidFill>
            </a:endParaRPr>
          </a:p>
          <a:p>
            <a:r>
              <a:rPr lang="en-US" dirty="0">
                <a:solidFill>
                  <a:schemeClr val="bg1"/>
                </a:solidFill>
                <a:hlinkClick r:id="rId4"/>
              </a:rPr>
              <a:t>http://nuclphys.sinp.msu.ru</a:t>
            </a:r>
            <a:endParaRPr lang="en-US" dirty="0">
              <a:solidFill>
                <a:schemeClr val="bg1"/>
              </a:solidFill>
            </a:endParaRPr>
          </a:p>
          <a:p>
            <a:r>
              <a:rPr lang="en-US" dirty="0">
                <a:solidFill>
                  <a:schemeClr val="bg1"/>
                </a:solidFill>
                <a:hlinkClick r:id="rId5"/>
              </a:rPr>
              <a:t>www.nuu.uz</a:t>
            </a:r>
            <a:endParaRPr lang="en-US" dirty="0">
              <a:solidFill>
                <a:schemeClr val="bg1"/>
              </a:solidFill>
            </a:endParaRPr>
          </a:p>
          <a:p>
            <a:r>
              <a:rPr lang="en-US" dirty="0">
                <a:solidFill>
                  <a:schemeClr val="bg1"/>
                </a:solidFill>
                <a:hlinkClick r:id="rId6"/>
              </a:rPr>
              <a:t>www.ziyonet.uz</a:t>
            </a:r>
            <a:endParaRPr lang="en-US" dirty="0">
              <a:solidFill>
                <a:schemeClr val="bg1"/>
              </a:solidFill>
            </a:endParaRPr>
          </a:p>
          <a:p>
            <a:endParaRPr lang="ru-RU" dirty="0">
              <a:solidFill>
                <a:schemeClr val="bg1"/>
              </a:solidFill>
            </a:endParaRPr>
          </a:p>
          <a:p>
            <a:r>
              <a:rPr lang="en-US" i="1" dirty="0">
                <a:solidFill>
                  <a:schemeClr val="bg1"/>
                </a:solidFill>
              </a:rPr>
              <a:t> </a:t>
            </a:r>
          </a:p>
          <a:p>
            <a:endParaRPr lang="en-US" i="1" dirty="0">
              <a:solidFill>
                <a:schemeClr val="bg1"/>
              </a:solidFill>
            </a:endParaRPr>
          </a:p>
          <a:p>
            <a:endParaRPr lang="en-US" i="1" dirty="0">
              <a:solidFill>
                <a:schemeClr val="bg1"/>
              </a:solidFill>
            </a:endParaRPr>
          </a:p>
        </p:txBody>
      </p:sp>
    </p:spTree>
    <p:extLst>
      <p:ext uri="{BB962C8B-B14F-4D97-AF65-F5344CB8AC3E}">
        <p14:creationId xmlns:p14="http://schemas.microsoft.com/office/powerpoint/2010/main" val="29628062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4DA025A-CF2D-C5FB-A04B-E3B7A28C81A4}"/>
              </a:ext>
            </a:extLst>
          </p:cNvPr>
          <p:cNvSpPr>
            <a:spLocks noGrp="1"/>
          </p:cNvSpPr>
          <p:nvPr>
            <p:ph type="title"/>
          </p:nvPr>
        </p:nvSpPr>
        <p:spPr>
          <a:xfrm>
            <a:off x="1690052" y="2384212"/>
            <a:ext cx="8534400" cy="1507067"/>
          </a:xfrm>
        </p:spPr>
        <p:txBody>
          <a:bodyPr/>
          <a:lstStyle/>
          <a:p>
            <a:pPr algn="ctr"/>
            <a:r>
              <a:rPr lang="en-US" dirty="0"/>
              <a:t>E’tiboringiz uchun </a:t>
            </a:r>
            <a:r>
              <a:rPr lang="en-US" dirty="0">
                <a:solidFill>
                  <a:schemeClr val="accent6"/>
                </a:solidFill>
              </a:rPr>
              <a:t>Rahmat!</a:t>
            </a:r>
            <a:endParaRPr lang="ru-RU" dirty="0">
              <a:solidFill>
                <a:schemeClr val="accent6"/>
              </a:solidFill>
            </a:endParaRPr>
          </a:p>
        </p:txBody>
      </p:sp>
    </p:spTree>
    <p:extLst>
      <p:ext uri="{BB962C8B-B14F-4D97-AF65-F5344CB8AC3E}">
        <p14:creationId xmlns:p14="http://schemas.microsoft.com/office/powerpoint/2010/main" val="3080512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339FABD-A7D1-F428-B1CC-90E0B9140188}"/>
              </a:ext>
            </a:extLst>
          </p:cNvPr>
          <p:cNvSpPr>
            <a:spLocks noGrp="1"/>
          </p:cNvSpPr>
          <p:nvPr>
            <p:ph type="title"/>
          </p:nvPr>
        </p:nvSpPr>
        <p:spPr>
          <a:xfrm>
            <a:off x="1589087" y="2134657"/>
            <a:ext cx="8534400" cy="1507067"/>
          </a:xfrm>
        </p:spPr>
        <p:txBody>
          <a:bodyPr>
            <a:normAutofit fontScale="90000"/>
          </a:bodyPr>
          <a:lstStyle/>
          <a:p>
            <a:pPr marL="742950" indent="-742950">
              <a:buFont typeface="+mj-lt"/>
              <a:buAutoNum type="arabicParenR"/>
            </a:pPr>
            <a:r>
              <a:rPr lang="en-US" i="1" cap="none" dirty="0">
                <a:solidFill>
                  <a:schemeClr val="bg1"/>
                </a:solidFill>
              </a:rPr>
              <a:t>Tsiklatron va fozotronlarning hamda ba’zi tezlatgichlarning yasalish ta’rixi</a:t>
            </a:r>
            <a:endParaRPr lang="ru-RU" i="1" cap="none" dirty="0">
              <a:solidFill>
                <a:schemeClr val="bg1"/>
              </a:solidFill>
            </a:endParaRPr>
          </a:p>
        </p:txBody>
      </p:sp>
    </p:spTree>
    <p:extLst>
      <p:ext uri="{BB962C8B-B14F-4D97-AF65-F5344CB8AC3E}">
        <p14:creationId xmlns:p14="http://schemas.microsoft.com/office/powerpoint/2010/main" val="11906694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6C06660-71A1-95C3-89CA-34B7020EEE8E}"/>
              </a:ext>
            </a:extLst>
          </p:cNvPr>
          <p:cNvSpPr>
            <a:spLocks noGrp="1"/>
          </p:cNvSpPr>
          <p:nvPr>
            <p:ph type="title"/>
          </p:nvPr>
        </p:nvSpPr>
        <p:spPr>
          <a:xfrm>
            <a:off x="0" y="0"/>
            <a:ext cx="12051792" cy="6729984"/>
          </a:xfrm>
        </p:spPr>
        <p:txBody>
          <a:bodyPr>
            <a:normAutofit/>
          </a:bodyPr>
          <a:lstStyle/>
          <a:p>
            <a:pPr marL="457200" indent="-457200" algn="ctr">
              <a:buFont typeface="Arial" panose="020B0604020202020204" pitchFamily="34" charset="0"/>
              <a:buChar char="•"/>
            </a:pPr>
            <a:r>
              <a:rPr lang="en-US" sz="2500" i="1" cap="none" dirty="0">
                <a:solidFill>
                  <a:schemeClr val="bg1"/>
                </a:solidFill>
              </a:rPr>
              <a:t>Eng birinchi </a:t>
            </a:r>
            <a:r>
              <a:rPr lang="en-US" sz="2500" b="1" i="1" cap="none" dirty="0">
                <a:solidFill>
                  <a:schemeClr val="bg1"/>
                </a:solidFill>
              </a:rPr>
              <a:t>siklatron</a:t>
            </a:r>
            <a:r>
              <a:rPr lang="en-US" sz="2500" i="1" cap="none" dirty="0">
                <a:solidFill>
                  <a:schemeClr val="bg1"/>
                </a:solidFill>
              </a:rPr>
              <a:t> 1930 - yilda Amerikalik fizik olim Ernest Lourens tomonidan yaratildi . Lourensning eng birinchi tsiklatroni 10 santimerlik diametrga ega bo’lib, protonlar-ionlar energiyasini 80keV gacha tezlashtirish imkoniyatiga ega edi 1936 - yilga kelib zarrachalar energiyasini 8MeV gacha , so'ngra 1946 - yilda 200MeV gacha tezlashtirishga qodir bo'lgan siklatronlar yaratildi. Biroq zarrachaning enrgiyasi oshishi bilan uning massasining relyativistik oshib borishi muammosi paydo bo’ldi. Xususan energiyasi 20mev dan katta bo'lgan protonlar-ionlar massasi shu darajada oshib ketdiki natijada ularning aylanish chastotasi kamayib borardi va tezlanuvchan maydon rezonansidan chiqib ketishi sodir bo'lardi. Bu muammoni yechish maqsadida yangi turdagi tezlatgichlar ya'ni </a:t>
            </a:r>
            <a:r>
              <a:rPr lang="en-US" sz="2500" b="1" i="1" cap="none" dirty="0">
                <a:solidFill>
                  <a:schemeClr val="bg1"/>
                </a:solidFill>
              </a:rPr>
              <a:t>fazatronlar</a:t>
            </a:r>
            <a:r>
              <a:rPr lang="en-US" sz="2500" i="1" cap="none" dirty="0">
                <a:solidFill>
                  <a:schemeClr val="bg1"/>
                </a:solidFill>
              </a:rPr>
              <a:t> va </a:t>
            </a:r>
            <a:r>
              <a:rPr lang="en-US" sz="2500" b="1" i="1" cap="none" dirty="0">
                <a:solidFill>
                  <a:schemeClr val="bg1"/>
                </a:solidFill>
              </a:rPr>
              <a:t>sinxrotronlar</a:t>
            </a:r>
            <a:r>
              <a:rPr lang="en-US" sz="2500" i="1" cap="none" dirty="0">
                <a:solidFill>
                  <a:schemeClr val="bg1"/>
                </a:solidFill>
              </a:rPr>
              <a:t> yaratildi. </a:t>
            </a:r>
            <a:endParaRPr lang="ru-RU" sz="2500" i="1" cap="none" dirty="0">
              <a:solidFill>
                <a:schemeClr val="bg1"/>
              </a:solidFill>
            </a:endParaRPr>
          </a:p>
        </p:txBody>
      </p:sp>
    </p:spTree>
    <p:extLst>
      <p:ext uri="{BB962C8B-B14F-4D97-AF65-F5344CB8AC3E}">
        <p14:creationId xmlns:p14="http://schemas.microsoft.com/office/powerpoint/2010/main" val="500870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B3FB0B3-9510-2828-B161-456983DB944A}"/>
              </a:ext>
            </a:extLst>
          </p:cNvPr>
          <p:cNvSpPr>
            <a:spLocks noGrp="1"/>
          </p:cNvSpPr>
          <p:nvPr>
            <p:ph type="title"/>
          </p:nvPr>
        </p:nvSpPr>
        <p:spPr>
          <a:xfrm>
            <a:off x="0" y="649224"/>
            <a:ext cx="12192000" cy="5559552"/>
          </a:xfrm>
        </p:spPr>
        <p:txBody>
          <a:bodyPr>
            <a:normAutofit fontScale="90000"/>
          </a:bodyPr>
          <a:lstStyle/>
          <a:p>
            <a:pPr marL="457200" indent="-457200" algn="ctr">
              <a:buFont typeface="Arial" panose="020B0604020202020204" pitchFamily="34" charset="0"/>
              <a:buChar char="•"/>
            </a:pPr>
            <a:r>
              <a:rPr lang="en-US" sz="2800" b="1" i="1" cap="none" dirty="0">
                <a:solidFill>
                  <a:schemeClr val="bg1"/>
                </a:solidFill>
              </a:rPr>
              <a:t>Fozotron</a:t>
            </a:r>
            <a:r>
              <a:rPr lang="en-US" sz="2800" i="1" cap="none" dirty="0">
                <a:solidFill>
                  <a:schemeClr val="bg1"/>
                </a:solidFill>
              </a:rPr>
              <a:t> yoki sinxrotsiklatron bu siklatron modifikatsiyasi bo'lib ilgari aytib o'tilgan massa oshishi bilan bo'g'liq bo'lgan muammoni hal qilishga qodir.  fozotronda elektr maydon chastotasi zarrachaning aylanish chastotasiga bog'liq ravishda o'zgarib boradi , ya'ni bu zarracha massasini relyativistik oshib borishini qoplab , rezonans tezlanishni qo'llab boradi. </a:t>
            </a:r>
            <a:r>
              <a:rPr lang="en-US" sz="2800" b="1" i="1" cap="none" dirty="0">
                <a:solidFill>
                  <a:schemeClr val="bg1"/>
                </a:solidFill>
              </a:rPr>
              <a:t>Sinxrofazatron</a:t>
            </a:r>
            <a:r>
              <a:rPr lang="en-US" sz="2800" i="1" cap="none" dirty="0">
                <a:solidFill>
                  <a:schemeClr val="bg1"/>
                </a:solidFill>
              </a:rPr>
              <a:t> - bu fazatron g'oyalari rivoji . Sinxrofazatron bir vaqtni o'zida tezlanuvchan elektr maydon chastotasi va magnit maydon kuchlanganligi o'zgartirish imkonini berdi bu esa o'z navbatida zarrachalarni o'zgarmas orbitada ushlab turish va katta energiyalargacha tezlashtirish imkonini berdi . Eng birinchi sinxrofazatron 1952 - yilda Bruxveyn milliy laboratoriyasi(AQSH)da ishga tushirilib 3.3GeV energiyasigacha erishdi . 1957 - yilda Dubna(USSR)da birlashgan yadroviy tadqiqotlar institutida 10Gev energiyaga erishishgan edi. </a:t>
            </a:r>
            <a:endParaRPr lang="ru-RU" sz="2800" i="1" cap="none" dirty="0">
              <a:solidFill>
                <a:schemeClr val="bg1"/>
              </a:solidFill>
            </a:endParaRPr>
          </a:p>
        </p:txBody>
      </p:sp>
    </p:spTree>
    <p:extLst>
      <p:ext uri="{BB962C8B-B14F-4D97-AF65-F5344CB8AC3E}">
        <p14:creationId xmlns:p14="http://schemas.microsoft.com/office/powerpoint/2010/main" val="1763635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8A89EAA-FCF0-359F-72C8-F6A3748578E8}"/>
              </a:ext>
            </a:extLst>
          </p:cNvPr>
          <p:cNvSpPr>
            <a:spLocks noGrp="1"/>
          </p:cNvSpPr>
          <p:nvPr>
            <p:ph type="title"/>
          </p:nvPr>
        </p:nvSpPr>
        <p:spPr>
          <a:xfrm>
            <a:off x="0" y="0"/>
            <a:ext cx="12192000" cy="6574536"/>
          </a:xfrm>
        </p:spPr>
        <p:txBody>
          <a:bodyPr>
            <a:normAutofit/>
          </a:bodyPr>
          <a:lstStyle/>
          <a:p>
            <a:pPr algn="ctr"/>
            <a:r>
              <a:rPr lang="en-US" sz="2500" b="1" i="1" cap="none" dirty="0">
                <a:solidFill>
                  <a:schemeClr val="bg1"/>
                </a:solidFill>
              </a:rPr>
              <a:t>Sinxrotron</a:t>
            </a:r>
            <a:r>
              <a:rPr lang="en-US" sz="2500" i="1" cap="none" dirty="0">
                <a:solidFill>
                  <a:schemeClr val="bg1"/>
                </a:solidFill>
              </a:rPr>
              <a:t> -  rezonansli tsiklik tezlatkichlarning bir turi. U shunday xususiyatlarga ega bo’lib : zarrachalarni tezlashtirish jarayonida nurlanish yo‘li doimiy radiusda qoladi, lekin ushbu radiusni belgilovchi burilish magnitlarining asosiy magnit maydoni vaqt o‘tishi bilan ortadi. Bundan tashqari, elektr maydonining tezlashtiruvchi chastotasi doimiy bo‘lib qoladi (sinxrofazotrondan farqli o‘laroq). </a:t>
            </a:r>
            <a:br>
              <a:rPr lang="en-US" sz="2500" i="1" cap="none" dirty="0">
                <a:solidFill>
                  <a:schemeClr val="bg1"/>
                </a:solidFill>
              </a:rPr>
            </a:br>
            <a:r>
              <a:rPr lang="en-US" sz="2500" i="1" cap="none" dirty="0">
                <a:solidFill>
                  <a:schemeClr val="bg1"/>
                </a:solidFill>
              </a:rPr>
              <a:t>1944 yilda Edvin Makmillian(AQSH) va Vladimir Veksler(USSR) lar tomonidan taklif qilingan edi . Ular bir - biridan o'zaro mustaqil tarzda avtofozirovka prinsipini ochishgan edi , bu esa o'z navbatida zarrachalarning massasini relyativistik oshib borishi muammosini qoplab berdi. </a:t>
            </a:r>
            <a:endParaRPr lang="ru-RU" sz="2500" i="1" cap="none" dirty="0">
              <a:solidFill>
                <a:schemeClr val="bg1"/>
              </a:solidFill>
            </a:endParaRPr>
          </a:p>
        </p:txBody>
      </p:sp>
    </p:spTree>
    <p:extLst>
      <p:ext uri="{BB962C8B-B14F-4D97-AF65-F5344CB8AC3E}">
        <p14:creationId xmlns:p14="http://schemas.microsoft.com/office/powerpoint/2010/main" val="12181221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583AC0-390D-E6C5-9DF7-848FB3C67361}"/>
              </a:ext>
            </a:extLst>
          </p:cNvPr>
          <p:cNvSpPr>
            <a:spLocks noGrp="1"/>
          </p:cNvSpPr>
          <p:nvPr>
            <p:ph type="title"/>
          </p:nvPr>
        </p:nvSpPr>
        <p:spPr>
          <a:xfrm>
            <a:off x="452564" y="478536"/>
            <a:ext cx="6019800" cy="1143000"/>
          </a:xfrm>
        </p:spPr>
        <p:txBody>
          <a:bodyPr>
            <a:normAutofit/>
          </a:bodyPr>
          <a:lstStyle/>
          <a:p>
            <a:pPr algn="ctr"/>
            <a:r>
              <a:rPr lang="en-US" sz="2500" b="1" i="1" cap="none" dirty="0">
                <a:solidFill>
                  <a:schemeClr val="bg1"/>
                </a:solidFill>
              </a:rPr>
              <a:t>Ernest Lourens siklatroni , eng birinchi siklatron</a:t>
            </a:r>
            <a:endParaRPr lang="ru-RU" sz="2500" b="1" i="1" cap="none" dirty="0">
              <a:solidFill>
                <a:schemeClr val="bg1"/>
              </a:solidFill>
            </a:endParaRPr>
          </a:p>
        </p:txBody>
      </p:sp>
      <p:sp>
        <p:nvSpPr>
          <p:cNvPr id="4" name="Текст 3">
            <a:extLst>
              <a:ext uri="{FF2B5EF4-FFF2-40B4-BE49-F238E27FC236}">
                <a16:creationId xmlns:a16="http://schemas.microsoft.com/office/drawing/2014/main" id="{330551B9-232F-6BE7-F104-D0855EC9A6C3}"/>
              </a:ext>
            </a:extLst>
          </p:cNvPr>
          <p:cNvSpPr>
            <a:spLocks noGrp="1"/>
          </p:cNvSpPr>
          <p:nvPr>
            <p:ph type="body" sz="half" idx="2"/>
          </p:nvPr>
        </p:nvSpPr>
        <p:spPr>
          <a:xfrm>
            <a:off x="516572" y="2764536"/>
            <a:ext cx="6021388" cy="2048933"/>
          </a:xfrm>
        </p:spPr>
        <p:txBody>
          <a:bodyPr>
            <a:normAutofit/>
          </a:bodyPr>
          <a:lstStyle/>
          <a:p>
            <a:pPr algn="ctr"/>
            <a:r>
              <a:rPr lang="en-US" sz="2500" dirty="0">
                <a:solidFill>
                  <a:schemeClr val="bg1"/>
                </a:solidFill>
              </a:rPr>
              <a:t> </a:t>
            </a:r>
            <a:r>
              <a:rPr lang="en-US" sz="2500" i="1" dirty="0">
                <a:solidFill>
                  <a:schemeClr val="bg1"/>
                </a:solidFill>
              </a:rPr>
              <a:t>Proton va ionlarni tezlashtirishga mo’ljallangan asosan 80keV gacha tezlashtirish imkoniyatiga ega.</a:t>
            </a:r>
            <a:endParaRPr lang="ru-RU" sz="2500" i="1" dirty="0">
              <a:solidFill>
                <a:schemeClr val="bg1"/>
              </a:solidFill>
            </a:endParaRPr>
          </a:p>
        </p:txBody>
      </p:sp>
      <p:pic>
        <p:nvPicPr>
          <p:cNvPr id="1026" name="Picture 2" descr="First Cyclotron">
            <a:extLst>
              <a:ext uri="{FF2B5EF4-FFF2-40B4-BE49-F238E27FC236}">
                <a16:creationId xmlns:a16="http://schemas.microsoft.com/office/drawing/2014/main" id="{3CDBB623-48DD-B222-063E-44FA1013AE98}"/>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4470" r="4470"/>
          <a:stretch>
            <a:fillRect/>
          </a:stretch>
        </p:blipFill>
        <p:spPr bwMode="auto">
          <a:xfrm>
            <a:off x="7306056" y="478536"/>
            <a:ext cx="4215122" cy="58491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27093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1C95725-C9E8-659D-2E42-0B71AD20C93B}"/>
              </a:ext>
            </a:extLst>
          </p:cNvPr>
          <p:cNvSpPr>
            <a:spLocks noGrp="1"/>
          </p:cNvSpPr>
          <p:nvPr>
            <p:ph type="title"/>
          </p:nvPr>
        </p:nvSpPr>
        <p:spPr>
          <a:xfrm>
            <a:off x="4722812" y="612648"/>
            <a:ext cx="6019800" cy="576072"/>
          </a:xfrm>
        </p:spPr>
        <p:txBody>
          <a:bodyPr>
            <a:normAutofit/>
          </a:bodyPr>
          <a:lstStyle/>
          <a:p>
            <a:pPr algn="ctr"/>
            <a:r>
              <a:rPr lang="en-US" sz="2500" cap="none" dirty="0">
                <a:solidFill>
                  <a:schemeClr val="bg1"/>
                </a:solidFill>
              </a:rPr>
              <a:t>      </a:t>
            </a:r>
            <a:r>
              <a:rPr lang="en-US" sz="2500" b="1" i="1" cap="none" dirty="0">
                <a:solidFill>
                  <a:schemeClr val="bg1"/>
                </a:solidFill>
              </a:rPr>
              <a:t>Fozotron - Sinxrotsiklatron</a:t>
            </a:r>
            <a:endParaRPr lang="ru-RU" sz="2500" b="1" i="1" cap="none" dirty="0">
              <a:solidFill>
                <a:schemeClr val="bg1"/>
              </a:solidFill>
            </a:endParaRPr>
          </a:p>
        </p:txBody>
      </p:sp>
      <p:pic>
        <p:nvPicPr>
          <p:cNvPr id="8" name="Рисунок 7">
            <a:extLst>
              <a:ext uri="{FF2B5EF4-FFF2-40B4-BE49-F238E27FC236}">
                <a16:creationId xmlns:a16="http://schemas.microsoft.com/office/drawing/2014/main" id="{962CA8C8-25A9-AE6F-30B1-9C8F0136DB1F}"/>
              </a:ext>
            </a:extLst>
          </p:cNvPr>
          <p:cNvPicPr>
            <a:picLocks noGrp="1" noChangeAspect="1"/>
          </p:cNvPicPr>
          <p:nvPr>
            <p:ph type="pic" idx="1"/>
          </p:nvPr>
        </p:nvPicPr>
        <p:blipFill>
          <a:blip r:embed="rId2"/>
          <a:srcRect l="2153" r="2153"/>
          <a:stretch>
            <a:fillRect/>
          </a:stretch>
        </p:blipFill>
        <p:spPr>
          <a:xfrm>
            <a:off x="448056" y="457200"/>
            <a:ext cx="3821930" cy="5879592"/>
          </a:xfrm>
          <a:prstGeom prst="snip2DiagRect">
            <a:avLst>
              <a:gd name="adj1" fmla="val 0"/>
              <a:gd name="adj2" fmla="val 0"/>
            </a:avLst>
          </a:prstGeom>
        </p:spPr>
      </p:pic>
      <p:sp>
        <p:nvSpPr>
          <p:cNvPr id="4" name="Текст 3">
            <a:extLst>
              <a:ext uri="{FF2B5EF4-FFF2-40B4-BE49-F238E27FC236}">
                <a16:creationId xmlns:a16="http://schemas.microsoft.com/office/drawing/2014/main" id="{C1BC640A-23E8-38BE-0A41-6C07A5375415}"/>
              </a:ext>
            </a:extLst>
          </p:cNvPr>
          <p:cNvSpPr>
            <a:spLocks noGrp="1"/>
          </p:cNvSpPr>
          <p:nvPr>
            <p:ph type="body" sz="half" idx="2"/>
          </p:nvPr>
        </p:nvSpPr>
        <p:spPr/>
        <p:txBody>
          <a:bodyPr>
            <a:noAutofit/>
          </a:bodyPr>
          <a:lstStyle/>
          <a:p>
            <a:r>
              <a:rPr lang="en-US" sz="2500" i="1" dirty="0">
                <a:solidFill>
                  <a:schemeClr val="bg1"/>
                </a:solidFill>
              </a:rPr>
              <a:t>Fozotron ishlashi uchun  katta ya’ni massasi bir necha tonna atrofida bo’lgan magnitni talab qiladi . Bu esa o’z navbatda ish faoliyatini qimmat va hamda murakkab ta’mirlash bilan to’ldiradi. Biroq tibbiyotda hozirgacha qo’llaniladi.</a:t>
            </a:r>
            <a:endParaRPr lang="ru-RU" sz="2500" i="1" dirty="0">
              <a:solidFill>
                <a:schemeClr val="bg1"/>
              </a:solidFill>
            </a:endParaRPr>
          </a:p>
        </p:txBody>
      </p:sp>
    </p:spTree>
    <p:extLst>
      <p:ext uri="{BB962C8B-B14F-4D97-AF65-F5344CB8AC3E}">
        <p14:creationId xmlns:p14="http://schemas.microsoft.com/office/powerpoint/2010/main" val="15063050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ACAF6F6-95E7-44FF-3D7F-5E3DADDF24A8}"/>
              </a:ext>
            </a:extLst>
          </p:cNvPr>
          <p:cNvSpPr>
            <a:spLocks noGrp="1"/>
          </p:cNvSpPr>
          <p:nvPr>
            <p:ph type="title"/>
          </p:nvPr>
        </p:nvSpPr>
        <p:spPr>
          <a:xfrm>
            <a:off x="411480" y="5276088"/>
            <a:ext cx="2697480" cy="448056"/>
          </a:xfrm>
        </p:spPr>
        <p:txBody>
          <a:bodyPr>
            <a:noAutofit/>
          </a:bodyPr>
          <a:lstStyle/>
          <a:p>
            <a:pPr algn="ctr"/>
            <a:r>
              <a:rPr lang="en-US" sz="2500" b="1" i="1" cap="none" dirty="0">
                <a:solidFill>
                  <a:schemeClr val="bg1"/>
                </a:solidFill>
              </a:rPr>
              <a:t>Sinxrofozotron</a:t>
            </a:r>
            <a:endParaRPr lang="ru-RU" sz="2500" b="1" i="1" cap="none" dirty="0">
              <a:solidFill>
                <a:schemeClr val="bg1"/>
              </a:solidFill>
            </a:endParaRPr>
          </a:p>
        </p:txBody>
      </p:sp>
      <p:pic>
        <p:nvPicPr>
          <p:cNvPr id="8" name="Рисунок 7">
            <a:extLst>
              <a:ext uri="{FF2B5EF4-FFF2-40B4-BE49-F238E27FC236}">
                <a16:creationId xmlns:a16="http://schemas.microsoft.com/office/drawing/2014/main" id="{7F2AC17E-9488-CF82-DB4E-217D343B3B05}"/>
              </a:ext>
            </a:extLst>
          </p:cNvPr>
          <p:cNvPicPr>
            <a:picLocks noGrp="1" noChangeAspect="1"/>
          </p:cNvPicPr>
          <p:nvPr>
            <p:ph type="pic" idx="1"/>
          </p:nvPr>
        </p:nvPicPr>
        <p:blipFill>
          <a:blip r:link="rId2"/>
          <a:srcRect l="84" t="-620" r="-67" b="414"/>
          <a:stretch>
            <a:fillRect/>
          </a:stretch>
        </p:blipFill>
        <p:spPr>
          <a:xfrm>
            <a:off x="411480" y="292608"/>
            <a:ext cx="11155680" cy="4425696"/>
          </a:xfrm>
          <a:prstGeom prst="snip2DiagRect">
            <a:avLst>
              <a:gd name="adj1" fmla="val 0"/>
              <a:gd name="adj2" fmla="val 0"/>
            </a:avLst>
          </a:prstGeom>
        </p:spPr>
      </p:pic>
      <p:sp>
        <p:nvSpPr>
          <p:cNvPr id="4" name="Текст 3">
            <a:extLst>
              <a:ext uri="{FF2B5EF4-FFF2-40B4-BE49-F238E27FC236}">
                <a16:creationId xmlns:a16="http://schemas.microsoft.com/office/drawing/2014/main" id="{1D1A361C-1E5A-0B12-FF1F-CE11144AAE0D}"/>
              </a:ext>
            </a:extLst>
          </p:cNvPr>
          <p:cNvSpPr>
            <a:spLocks noGrp="1"/>
          </p:cNvSpPr>
          <p:nvPr>
            <p:ph type="body" sz="half" idx="2"/>
          </p:nvPr>
        </p:nvSpPr>
        <p:spPr>
          <a:xfrm>
            <a:off x="4494212" y="4850892"/>
            <a:ext cx="6021388" cy="1746504"/>
          </a:xfrm>
        </p:spPr>
        <p:txBody>
          <a:bodyPr>
            <a:normAutofit fontScale="62500" lnSpcReduction="20000"/>
          </a:bodyPr>
          <a:lstStyle/>
          <a:p>
            <a:pPr algn="ctr"/>
            <a:r>
              <a:rPr lang="ru-RU" sz="2900" i="1" dirty="0">
                <a:solidFill>
                  <a:schemeClr val="bg1"/>
                </a:solidFill>
              </a:rPr>
              <a:t>ОИЯИ</a:t>
            </a:r>
            <a:r>
              <a:rPr lang="en-US" sz="2900" i="1" dirty="0">
                <a:solidFill>
                  <a:schemeClr val="bg1"/>
                </a:solidFill>
              </a:rPr>
              <a:t> sinxrofazotroni — 10 </a:t>
            </a:r>
            <a:r>
              <a:rPr lang="ru-RU" sz="2900" i="1" dirty="0">
                <a:solidFill>
                  <a:schemeClr val="bg1"/>
                </a:solidFill>
              </a:rPr>
              <a:t>ГэВ </a:t>
            </a:r>
            <a:r>
              <a:rPr lang="en-US" sz="2900" i="1" dirty="0">
                <a:solidFill>
                  <a:schemeClr val="bg1"/>
                </a:solidFill>
              </a:rPr>
              <a:t>gacha bo‘lgan energiyaga ega bo‘lgan sinxrofazotron turidagi zaif fokusli proton tezlashtirgich bo‘lib, Uyg‘unlashtirilgan yadro tadqiqotlari institutida joylashgan. Sinxrofazotron magnitining ekskursiyasi. Sinxrofazotron Dubnada, akademik V. I. rahbarligida qurilgan</a:t>
            </a:r>
            <a:r>
              <a:rPr lang="en-US" i="1" dirty="0">
                <a:solidFill>
                  <a:schemeClr val="bg1"/>
                </a:solidFill>
              </a:rPr>
              <a:t>.</a:t>
            </a:r>
            <a:endParaRPr lang="ru-RU" i="1" dirty="0">
              <a:solidFill>
                <a:schemeClr val="bg1"/>
              </a:solidFill>
            </a:endParaRPr>
          </a:p>
        </p:txBody>
      </p:sp>
    </p:spTree>
    <p:extLst>
      <p:ext uri="{BB962C8B-B14F-4D97-AF65-F5344CB8AC3E}">
        <p14:creationId xmlns:p14="http://schemas.microsoft.com/office/powerpoint/2010/main" val="371985787"/>
      </p:ext>
    </p:extLst>
  </p:cSld>
  <p:clrMapOvr>
    <a:masterClrMapping/>
  </p:clrMapOvr>
</p:sld>
</file>

<file path=ppt/theme/theme1.xml><?xml version="1.0" encoding="utf-8"?>
<a:theme xmlns:a="http://schemas.openxmlformats.org/drawingml/2006/main" name="Сектор">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758</TotalTime>
  <Words>1203</Words>
  <Application>Microsoft Office PowerPoint</Application>
  <PresentationFormat>Широкоэкранный</PresentationFormat>
  <Paragraphs>55</Paragraphs>
  <Slides>21</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21</vt:i4>
      </vt:variant>
    </vt:vector>
  </HeadingPairs>
  <TitlesOfParts>
    <vt:vector size="26" baseType="lpstr">
      <vt:lpstr>Arial</vt:lpstr>
      <vt:lpstr>Cambria Math</vt:lpstr>
      <vt:lpstr>Century Gothic</vt:lpstr>
      <vt:lpstr>Wingdings 3</vt:lpstr>
      <vt:lpstr>Сектор</vt:lpstr>
      <vt:lpstr>Tezlatgichlar Fizikasi</vt:lpstr>
      <vt:lpstr>Re’ja</vt:lpstr>
      <vt:lpstr>Tsiklatron va fozotronlarning hamda ba’zi tezlatgichlarning yasalish ta’rixi</vt:lpstr>
      <vt:lpstr>Eng birinchi siklatron 1930 - yilda Amerikalik fizik olim Ernest Lourens tomonidan yaratildi . Lourensning eng birinchi tsiklatroni 10 santimerlik diametrga ega bo’lib, protonlar-ionlar energiyasini 80keV gacha tezlashtirish imkoniyatiga ega edi 1936 - yilga kelib zarrachalar energiyasini 8MeV gacha , so'ngra 1946 - yilda 200MeV gacha tezlashtirishga qodir bo'lgan siklatronlar yaratildi. Biroq zarrachaning enrgiyasi oshishi bilan uning massasining relyativistik oshib borishi muammosi paydo bo’ldi. Xususan energiyasi 20mev dan katta bo'lgan protonlar-ionlar massasi shu darajada oshib ketdiki natijada ularning aylanish chastotasi kamayib borardi va tezlanuvchan maydon rezonansidan chiqib ketishi sodir bo'lardi. Bu muammoni yechish maqsadida yangi turdagi tezlatgichlar ya'ni fazatronlar va sinxrotronlar yaratildi. </vt:lpstr>
      <vt:lpstr>Fozotron yoki sinxrotsiklatron bu siklatron modifikatsiyasi bo'lib ilgari aytib o'tilgan massa oshishi bilan bo'g'liq bo'lgan muammoni hal qilishga qodir.  fozotronda elektr maydon chastotasi zarrachaning aylanish chastotasiga bog'liq ravishda o'zgarib boradi , ya'ni bu zarracha massasini relyativistik oshib borishini qoplab , rezonans tezlanishni qo'llab boradi. Sinxrofazatron - bu fazatron g'oyalari rivoji . Sinxrofazatron bir vaqtni o'zida tezlanuvchan elektr maydon chastotasi va magnit maydon kuchlanganligi o'zgartirish imkonini berdi bu esa o'z navbatida zarrachalarni o'zgarmas orbitada ushlab turish va katta energiyalargacha tezlashtirish imkonini berdi . Eng birinchi sinxrofazatron 1952 - yilda Bruxveyn milliy laboratoriyasi(AQSH)da ishga tushirilib 3.3GeV energiyasigacha erishdi . 1957 - yilda Dubna(USSR)da birlashgan yadroviy tadqiqotlar institutida 10Gev energiyaga erishishgan edi. </vt:lpstr>
      <vt:lpstr>Sinxrotron -  rezonansli tsiklik tezlatkichlarning bir turi. U shunday xususiyatlarga ega bo’lib : zarrachalarni tezlashtirish jarayonida nurlanish yo‘li doimiy radiusda qoladi, lekin ushbu radiusni belgilovchi burilish magnitlarining asosiy magnit maydoni vaqt o‘tishi bilan ortadi. Bundan tashqari, elektr maydonining tezlashtiruvchi chastotasi doimiy bo‘lib qoladi (sinxrofazotrondan farqli o‘laroq).  1944 yilda Edvin Makmillian(AQSH) va Vladimir Veksler(USSR) lar tomonidan taklif qilingan edi . Ular bir - biridan o'zaro mustaqil tarzda avtofozirovka prinsipini ochishgan edi , bu esa o'z navbatida zarrachalarning massasini relyativistik oshib borishi muammosini qoplab berdi. </vt:lpstr>
      <vt:lpstr>Ernest Lourens siklatroni , eng birinchi siklatron</vt:lpstr>
      <vt:lpstr>      Fozotron - Sinxrotsiklatron</vt:lpstr>
      <vt:lpstr>Sinxrofozotron</vt:lpstr>
      <vt:lpstr>Sinxrotron  . 1 – Dastlabki chiziqli tezlatgich 2 – Protonlar manbasi  3 – Elektromagnit bloklar 4 – Vakum kamera 5 – Vakum nasos 6 – Chiqish qurilmasi(nishon).</vt:lpstr>
      <vt:lpstr>2) siklatron va fozotronlarning ishlash prinsipi</vt:lpstr>
      <vt:lpstr>Siklatron tuzilishi 1 – Tezlashtiriladigan zarralar(ion proton) manbasi 2 – elektrostatik deflektor 3 - Duantlar 4 – O’zgaruvchan tok manbai  С – Mahnitning shimoliy qutbi Ю – magnitning janubiy qutbi B – Magnit mayon induksiya vektori </vt:lpstr>
      <vt:lpstr>        Siklatron ishlash prinsipi</vt:lpstr>
      <vt:lpstr>Fazotron(sinxrosiklatron) ishlash prinsipi  </vt:lpstr>
      <vt:lpstr>3) Siklatron va fozotronlarning amaliyotda qo’llanilishi.</vt:lpstr>
      <vt:lpstr>Siklatron</vt:lpstr>
      <vt:lpstr> Fozotronlarning tibbiyotda qo’llanilishi </vt:lpstr>
      <vt:lpstr> Fozotronlar tibbiyotda asosan proton terapiyasi va radioizotop ishlab chiqarish uchun ishlatiladi. Ular onkologik kasalliklarni aniq va samarali davolash hamda PET diagnostika uchun muhim ahamiyatga ega. Ayniqsa, proton terapiyasi tufayli sog‘lom to‘qimalarga zarar yetkazmagan holda saratonni davolash imkoniyati kengaymoqda.</vt:lpstr>
      <vt:lpstr>Fozotronda fizik tadqiqotlar</vt:lpstr>
      <vt:lpstr>Foydalanilgan adabiyotlar va Saytlar</vt:lpstr>
      <vt:lpstr>E’tiboringiz uchun Rahmat!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Jesse Pinkman</dc:creator>
  <cp:lastModifiedBy>Jesse Pinkman</cp:lastModifiedBy>
  <cp:revision>6</cp:revision>
  <dcterms:created xsi:type="dcterms:W3CDTF">2025-03-07T04:11:54Z</dcterms:created>
  <dcterms:modified xsi:type="dcterms:W3CDTF">2025-03-11T03:11:07Z</dcterms:modified>
</cp:coreProperties>
</file>