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handoutMasterIdLst>
    <p:handoutMasterId r:id="rId19"/>
  </p:handoutMasterIdLst>
  <p:sldIdLst>
    <p:sldId id="325" r:id="rId5"/>
    <p:sldId id="326" r:id="rId6"/>
    <p:sldId id="327" r:id="rId7"/>
    <p:sldId id="339" r:id="rId8"/>
    <p:sldId id="329" r:id="rId9"/>
    <p:sldId id="340" r:id="rId10"/>
    <p:sldId id="330" r:id="rId11"/>
    <p:sldId id="336" r:id="rId12"/>
    <p:sldId id="338" r:id="rId13"/>
    <p:sldId id="332" r:id="rId14"/>
    <p:sldId id="335" r:id="rId15"/>
    <p:sldId id="341" r:id="rId16"/>
    <p:sldId id="33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7292A2E-F333-43FB-9621-5CBBE7FDCDCB}">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5806" autoAdjust="0"/>
  </p:normalViewPr>
  <p:slideViewPr>
    <p:cSldViewPr snapToGrid="0">
      <p:cViewPr varScale="1">
        <p:scale>
          <a:sx n="96" d="100"/>
          <a:sy n="96" d="100"/>
        </p:scale>
        <p:origin x="86" y="106"/>
      </p:cViewPr>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4/29/2025</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4/29/2025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C58EC616-C518-4358-9496-6C33B2F5FA56}" type="slidenum">
              <a:rPr lang="en-US" smtClean="0"/>
              <a:t>8</a:t>
            </a:fld>
            <a:endParaRPr lang="en-US" dirty="0"/>
          </a:p>
        </p:txBody>
      </p:sp>
    </p:spTree>
    <p:extLst>
      <p:ext uri="{BB962C8B-B14F-4D97-AF65-F5344CB8AC3E}">
        <p14:creationId xmlns:p14="http://schemas.microsoft.com/office/powerpoint/2010/main" val="37251154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1A476F7-D5C8-1CEC-9F4A-86A24C0BF39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0"/>
            <a:ext cx="5423337" cy="5356522"/>
          </a:xfrm>
          <a:prstGeom prst="rect">
            <a:avLst/>
          </a:prstGeom>
        </p:spPr>
      </p:pic>
      <p:pic>
        <p:nvPicPr>
          <p:cNvPr id="3" name="Graphic 2">
            <a:extLst>
              <a:ext uri="{FF2B5EF4-FFF2-40B4-BE49-F238E27FC236}">
                <a16:creationId xmlns:a16="http://schemas.microsoft.com/office/drawing/2014/main" id="{D0CBB0B7-F53E-97B4-C0F5-2D1842F1D2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14735" y="726953"/>
            <a:ext cx="3069021" cy="2381688"/>
          </a:xfrm>
          <a:prstGeom prst="rect">
            <a:avLst/>
          </a:prstGeom>
        </p:spPr>
      </p:pic>
      <p:sp>
        <p:nvSpPr>
          <p:cNvPr id="4" name="Rectangle 3">
            <a:extLst>
              <a:ext uri="{FF2B5EF4-FFF2-40B4-BE49-F238E27FC236}">
                <a16:creationId xmlns:a16="http://schemas.microsoft.com/office/drawing/2014/main" id="{EABE1252-9BC4-8186-499A-2A7107C2945E}"/>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4873752"/>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5568696"/>
            <a:ext cx="5276088" cy="859536"/>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277970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3F9824-10E6-81A0-0A31-9658CC0091BE}"/>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C3002FB0-0A62-2FA3-FB8D-3275F1072D07}"/>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4B5BF220-87F8-C1D3-102B-15C9BF2EE478}"/>
              </a:ext>
            </a:extLst>
          </p:cNvPr>
          <p:cNvSpPr>
            <a:spLocks noGrp="1"/>
          </p:cNvSpPr>
          <p:nvPr>
            <p:ph idx="13"/>
          </p:nvPr>
        </p:nvSpPr>
        <p:spPr>
          <a:xfrm>
            <a:off x="804672" y="2093976"/>
            <a:ext cx="10469880"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91047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E4764D-8226-78DF-9303-299C95FA31F7}"/>
              </a:ext>
              <a:ext uri="{C183D7F6-B498-43B3-948B-1728B52AA6E4}">
                <adec:decorative xmlns:adec="http://schemas.microsoft.com/office/drawing/2017/decorative" val="1"/>
              </a:ext>
            </a:extLst>
          </p:cNvPr>
          <p:cNvSpPr/>
          <p:nvPr userDrawn="1"/>
        </p:nvSpPr>
        <p:spPr>
          <a:xfrm>
            <a:off x="3598984" y="0"/>
            <a:ext cx="133643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77C27D79-5B49-F06F-29C2-BF64295274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53477" y="5154421"/>
            <a:ext cx="3279227" cy="1229710"/>
          </a:xfrm>
          <a:prstGeom prst="rect">
            <a:avLst/>
          </a:prstGeom>
        </p:spPr>
      </p:pic>
      <p:pic>
        <p:nvPicPr>
          <p:cNvPr id="11" name="Graphic 10">
            <a:extLst>
              <a:ext uri="{FF2B5EF4-FFF2-40B4-BE49-F238E27FC236}">
                <a16:creationId xmlns:a16="http://schemas.microsoft.com/office/drawing/2014/main" id="{1545B34A-525D-FD4C-2384-D583B495C03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5455" t="5126"/>
          <a:stretch/>
        </p:blipFill>
        <p:spPr>
          <a:xfrm flipH="1">
            <a:off x="6768663" y="1729776"/>
            <a:ext cx="5423337" cy="5356522"/>
          </a:xfrm>
          <a:prstGeom prst="rect">
            <a:avLst/>
          </a:prstGeom>
        </p:spPr>
      </p:pic>
      <p:sp>
        <p:nvSpPr>
          <p:cNvPr id="7" name="Title 6">
            <a:extLst>
              <a:ext uri="{FF2B5EF4-FFF2-40B4-BE49-F238E27FC236}">
                <a16:creationId xmlns:a16="http://schemas.microsoft.com/office/drawing/2014/main" id="{1B59FA15-E93F-D07D-D82B-86E08C540E92}"/>
              </a:ext>
            </a:extLst>
          </p:cNvPr>
          <p:cNvSpPr>
            <a:spLocks noGrp="1"/>
          </p:cNvSpPr>
          <p:nvPr>
            <p:ph type="title" hasCustomPrompt="1"/>
          </p:nvPr>
        </p:nvSpPr>
        <p:spPr>
          <a:xfrm>
            <a:off x="5632704" y="795528"/>
            <a:ext cx="6099048" cy="5120640"/>
          </a:xfrm>
          <a:prstGeom prst="rect">
            <a:avLst/>
          </a:prstGeom>
          <a:solidFill>
            <a:schemeClr val="tx1">
              <a:alpha val="5000"/>
            </a:schemeClr>
          </a:solidFill>
        </p:spPr>
        <p:txBody>
          <a:bodyPr anchor="ctr"/>
          <a:lstStyle>
            <a:lvl1pPr>
              <a:lnSpc>
                <a:spcPct val="90000"/>
              </a:lnSpc>
              <a:defRPr sz="4800" cap="all" spc="0" baseline="0"/>
            </a:lvl1pPr>
          </a:lstStyle>
          <a:p>
            <a:r>
              <a:rPr lang="en-US" dirty="0"/>
              <a:t>Click to add title</a:t>
            </a:r>
          </a:p>
        </p:txBody>
      </p:sp>
      <p:sp>
        <p:nvSpPr>
          <p:cNvPr id="8" name="Picture Placeholder 10">
            <a:extLst>
              <a:ext uri="{FF2B5EF4-FFF2-40B4-BE49-F238E27FC236}">
                <a16:creationId xmlns:a16="http://schemas.microsoft.com/office/drawing/2014/main" id="{4F1B2B40-3852-2BC5-AA67-3AC0C94B5350}"/>
              </a:ext>
            </a:extLst>
          </p:cNvPr>
          <p:cNvSpPr>
            <a:spLocks noGrp="1"/>
          </p:cNvSpPr>
          <p:nvPr>
            <p:ph type="pic" sz="quarter" idx="13" hasCustomPrompt="1"/>
          </p:nvPr>
        </p:nvSpPr>
        <p:spPr>
          <a:xfrm>
            <a:off x="576072" y="950976"/>
            <a:ext cx="4050792" cy="4965192"/>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4185421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4">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6177962F-BF83-8BF0-521C-AC2FE18512C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7" name="Rectangle 6">
            <a:extLst>
              <a:ext uri="{FF2B5EF4-FFF2-40B4-BE49-F238E27FC236}">
                <a16:creationId xmlns:a16="http://schemas.microsoft.com/office/drawing/2014/main" id="{5D003ACC-3116-807F-81D2-E8057D4C2C0F}"/>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43485B2-AA3A-87CC-3B1B-A193C6EB5985}"/>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16EF9689-52F4-4A6F-BEAC-E0B840C117B5}"/>
              </a:ext>
            </a:extLst>
          </p:cNvPr>
          <p:cNvSpPr>
            <a:spLocks noGrp="1"/>
          </p:cNvSpPr>
          <p:nvPr>
            <p:ph idx="1"/>
          </p:nvPr>
        </p:nvSpPr>
        <p:spPr>
          <a:xfrm>
            <a:off x="777240" y="2093976"/>
            <a:ext cx="5833872" cy="3776472"/>
          </a:xfrm>
          <a:solidFill>
            <a:schemeClr val="bg1">
              <a:lumMod val="95000"/>
            </a:schemeClr>
          </a:solidFill>
        </p:spPr>
        <p:txBody>
          <a:bodyPr rIns="91440" anchor="t" anchorCtr="0">
            <a:normAutofit/>
          </a:bodyPr>
          <a:lstStyle>
            <a:lvl1pPr marL="457200" indent="-457200">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828800" indent="-457200">
              <a:buFont typeface="+mj-lt"/>
              <a:buAutoNum type="alphaLcParenR"/>
              <a:defRPr sz="1400"/>
            </a:lvl4pPr>
            <a:lvl5pPr marL="2286000" indent="-457200">
              <a:buFont typeface="+mj-lt"/>
              <a:buAutoNum type="roman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DB532826-83B5-DC67-7DDB-45FD78E830A1}"/>
              </a:ext>
            </a:extLst>
          </p:cNvPr>
          <p:cNvSpPr>
            <a:spLocks noGrp="1"/>
          </p:cNvSpPr>
          <p:nvPr>
            <p:ph idx="13"/>
          </p:nvPr>
        </p:nvSpPr>
        <p:spPr>
          <a:xfrm>
            <a:off x="7306056" y="2093976"/>
            <a:ext cx="3172968"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421904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47051E-220B-9586-3E85-05AF9DC9B680}"/>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68FA6629-B230-F528-AAE3-D182D963F05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pic>
        <p:nvPicPr>
          <p:cNvPr id="8" name="Graphic 7">
            <a:extLst>
              <a:ext uri="{FF2B5EF4-FFF2-40B4-BE49-F238E27FC236}">
                <a16:creationId xmlns:a16="http://schemas.microsoft.com/office/drawing/2014/main" id="{7FA0390C-256A-CE3C-1348-C39DBAE01D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37644"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3666744"/>
          </a:xfrm>
          <a:prstGeom prst="rect">
            <a:avLst/>
          </a:prstGeom>
        </p:spPr>
        <p:txBody>
          <a:bodyPr anchor="b">
            <a:normAutofit/>
          </a:bodyPr>
          <a:lstStyle>
            <a:lvl1pPr>
              <a:lnSpc>
                <a:spcPct val="100000"/>
              </a:lnSpc>
              <a:defRPr sz="48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636008"/>
            <a:ext cx="5276088" cy="1554480"/>
          </a:xfrm>
          <a:prstGeom prst="rect">
            <a:avLst/>
          </a:prstGeom>
        </p:spPr>
        <p:txBody>
          <a:bodyPr anchor="t"/>
          <a:lstStyle>
            <a:lvl1pPr marL="0" indent="0">
              <a:spcAft>
                <a:spcPts val="600"/>
              </a:spcAft>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23360"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55356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ED2A3BD-B73E-1BD7-6B8B-22C9FB12483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sp>
        <p:nvSpPr>
          <p:cNvPr id="8" name="Rectangle 7">
            <a:extLst>
              <a:ext uri="{FF2B5EF4-FFF2-40B4-BE49-F238E27FC236}">
                <a16:creationId xmlns:a16="http://schemas.microsoft.com/office/drawing/2014/main" id="{0B3FCFB4-857F-ED0B-D469-F2A392F06BE2}"/>
              </a:ext>
              <a:ext uri="{C183D7F6-B498-43B3-948B-1728B52AA6E4}">
                <adec:decorative xmlns:adec="http://schemas.microsoft.com/office/drawing/2017/decorative" val="1"/>
              </a:ext>
            </a:extLst>
          </p:cNvPr>
          <p:cNvSpPr/>
          <p:nvPr userDrawn="1"/>
        </p:nvSpPr>
        <p:spPr>
          <a:xfrm>
            <a:off x="10142482" y="0"/>
            <a:ext cx="204951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E0604BC-34A9-95A0-8560-88E7547176F4}"/>
              </a:ext>
              <a:ext uri="{C183D7F6-B498-43B3-948B-1728B52AA6E4}">
                <adec:decorative xmlns:adec="http://schemas.microsoft.com/office/drawing/2017/decorative" val="1"/>
              </a:ext>
            </a:extLst>
          </p:cNvPr>
          <p:cNvSpPr/>
          <p:nvPr userDrawn="1"/>
        </p:nvSpPr>
        <p:spPr>
          <a:xfrm flipH="1">
            <a:off x="9911255"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FF2F08ED-0715-2E8A-476E-A005A7D75B5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9013145" y="4934929"/>
            <a:ext cx="1841938" cy="968936"/>
          </a:xfrm>
          <a:prstGeom prst="rect">
            <a:avLst/>
          </a:prstGeom>
        </p:spPr>
      </p:pic>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68096" y="667512"/>
            <a:ext cx="3291840" cy="5513832"/>
          </a:xfrm>
          <a:solidFill>
            <a:schemeClr val="bg1">
              <a:lumMod val="95000"/>
            </a:schemeClr>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5239512" y="667512"/>
            <a:ext cx="4105656" cy="5568696"/>
          </a:xfrm>
          <a:solidFill>
            <a:schemeClr val="bg1">
              <a:lumMod val="95000"/>
            </a:schemeClr>
          </a:solidFill>
        </p:spPr>
        <p:txBody>
          <a:bodyPr anchor="ctr" anchorCtr="0"/>
          <a:lstStyle>
            <a:lvl1pPr>
              <a:lnSpc>
                <a:spcPct val="15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6193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image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248277F-DB00-5149-6533-E8AEF0BAD4D5}"/>
              </a:ext>
              <a:ext uri="{C183D7F6-B498-43B3-948B-1728B52AA6E4}">
                <adec:decorative xmlns:adec="http://schemas.microsoft.com/office/drawing/2017/decorative" val="1"/>
              </a:ext>
            </a:extLst>
          </p:cNvPr>
          <p:cNvSpPr/>
          <p:nvPr userDrawn="1"/>
        </p:nvSpPr>
        <p:spPr>
          <a:xfrm>
            <a:off x="3573518"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8067A69A-84EE-0E71-D053-F462EBCC8E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3520"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099048" y="658368"/>
            <a:ext cx="5486400" cy="3621024"/>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30936" y="576072"/>
            <a:ext cx="4023360" cy="5495544"/>
          </a:xfrm>
          <a:prstGeom prst="rect">
            <a:avLst/>
          </a:prstGeom>
        </p:spPr>
        <p:txBody>
          <a:bodyPr/>
          <a:lstStyle>
            <a:lvl1pPr marL="0" indent="0" algn="ctr">
              <a:buNone/>
              <a:defRPr spc="400" baseline="0"/>
            </a:lvl1pPr>
          </a:lstStyle>
          <a:p>
            <a:r>
              <a:rPr lang="en-US" dirty="0"/>
              <a:t>Click to add photo</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099048" y="4553712"/>
            <a:ext cx="5486400" cy="1005840"/>
          </a:xfrm>
          <a:prstGeom prst="rect">
            <a:avLst/>
          </a:prstGeom>
          <a:solidFill>
            <a:schemeClr val="bg1">
              <a:lumMod val="9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Tree>
    <p:extLst>
      <p:ext uri="{BB962C8B-B14F-4D97-AF65-F5344CB8AC3E}">
        <p14:creationId xmlns:p14="http://schemas.microsoft.com/office/powerpoint/2010/main" val="345133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17B23C3-2F98-4465-21EA-A49296DA1F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149840"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4370832" cy="3776472"/>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6099048" y="2112264"/>
            <a:ext cx="4370832"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06378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7C8AFE-E640-9C6A-F20C-CDE1D4EF5745}"/>
              </a:ext>
              <a:ext uri="{C183D7F6-B498-43B3-948B-1728B52AA6E4}">
                <adec:decorative xmlns:adec="http://schemas.microsoft.com/office/drawing/2017/decorative" val="1"/>
              </a:ext>
            </a:extLst>
          </p:cNvPr>
          <p:cNvSpPr/>
          <p:nvPr userDrawn="1"/>
        </p:nvSpPr>
        <p:spPr>
          <a:xfrm>
            <a:off x="9627476"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id="{31CF2607-B5C7-9992-C51D-DD5E7FC5FB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9827" y="3157140"/>
            <a:ext cx="2438400" cy="2070100"/>
          </a:xfrm>
          <a:prstGeom prst="rect">
            <a:avLst/>
          </a:prstGeom>
        </p:spPr>
      </p:pic>
      <p:pic>
        <p:nvPicPr>
          <p:cNvPr id="4" name="Graphic 3">
            <a:extLst>
              <a:ext uri="{FF2B5EF4-FFF2-40B4-BE49-F238E27FC236}">
                <a16:creationId xmlns:a16="http://schemas.microsoft.com/office/drawing/2014/main" id="{6D2F83CD-8345-462A-4412-5A54CB1FDD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916"/>
          <a:stretch/>
        </p:blipFill>
        <p:spPr>
          <a:xfrm>
            <a:off x="0" y="3950466"/>
            <a:ext cx="3005804" cy="2224362"/>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85800"/>
            <a:ext cx="5486400" cy="3383280"/>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343400"/>
            <a:ext cx="5486400" cy="1005840"/>
          </a:xfrm>
          <a:prstGeom prst="rect">
            <a:avLst/>
          </a:prstGeom>
          <a:solidFill>
            <a:schemeClr val="tx1">
              <a:alpha val="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684264" y="576072"/>
            <a:ext cx="4023360" cy="5495544"/>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130673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3419856" cy="3776472"/>
          </a:xfrm>
          <a:solidFill>
            <a:schemeClr val="tx1">
              <a:alpha val="5000"/>
            </a:schemeClr>
          </a:solidFill>
        </p:spPr>
        <p:txBody>
          <a:bodyPr rIns="45720" anchor="t" anchorCtr="0">
            <a:normAutofit/>
          </a:bodyPr>
          <a:lstStyle>
            <a:lvl1pPr>
              <a:spcAft>
                <a:spcPts val="1800"/>
              </a:spcAft>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4864608" y="2093976"/>
            <a:ext cx="6382512" cy="3749040"/>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pic>
        <p:nvPicPr>
          <p:cNvPr id="10" name="Graphic 9">
            <a:extLst>
              <a:ext uri="{FF2B5EF4-FFF2-40B4-BE49-F238E27FC236}">
                <a16:creationId xmlns:a16="http://schemas.microsoft.com/office/drawing/2014/main" id="{CB897DD0-4462-B31B-50A9-D399FD0F589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529"/>
          <a:stretch/>
        </p:blipFill>
        <p:spPr>
          <a:xfrm>
            <a:off x="3815" y="4389845"/>
            <a:ext cx="5024198" cy="2463772"/>
          </a:xfrm>
          <a:prstGeom prst="rect">
            <a:avLst/>
          </a:prstGeom>
        </p:spPr>
      </p:pic>
    </p:spTree>
    <p:extLst>
      <p:ext uri="{BB962C8B-B14F-4D97-AF65-F5344CB8AC3E}">
        <p14:creationId xmlns:p14="http://schemas.microsoft.com/office/powerpoint/2010/main" val="364542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5EA319-BD06-493B-D1CD-EC2AF739443B}"/>
              </a:ext>
              <a:ext uri="{C183D7F6-B498-43B3-948B-1728B52AA6E4}">
                <adec:decorative xmlns:adec="http://schemas.microsoft.com/office/drawing/2017/decorative" val="1"/>
              </a:ext>
            </a:extLst>
          </p:cNvPr>
          <p:cNvSpPr/>
          <p:nvPr userDrawn="1"/>
        </p:nvSpPr>
        <p:spPr>
          <a:xfrm>
            <a:off x="7547991" y="0"/>
            <a:ext cx="1703832"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560446E-E817-5E2A-D76A-43A4168EF1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246669" y="4842646"/>
            <a:ext cx="1611949" cy="1853259"/>
          </a:xfrm>
          <a:prstGeom prst="rect">
            <a:avLst/>
          </a:prstGeom>
        </p:spPr>
      </p:pic>
      <p:sp>
        <p:nvSpPr>
          <p:cNvPr id="10" name="Title 1">
            <a:extLst>
              <a:ext uri="{FF2B5EF4-FFF2-40B4-BE49-F238E27FC236}">
                <a16:creationId xmlns:a16="http://schemas.microsoft.com/office/drawing/2014/main" id="{17DC846D-C40C-085A-6A57-EBD733E9C244}"/>
              </a:ext>
            </a:extLst>
          </p:cNvPr>
          <p:cNvSpPr>
            <a:spLocks noGrp="1"/>
          </p:cNvSpPr>
          <p:nvPr>
            <p:ph type="title"/>
          </p:nvPr>
        </p:nvSpPr>
        <p:spPr>
          <a:xfrm>
            <a:off x="777240" y="365760"/>
            <a:ext cx="6291072" cy="2670048"/>
          </a:xfrm>
          <a:solidFill>
            <a:schemeClr val="bg1">
              <a:lumMod val="95000"/>
            </a:schemeClr>
          </a:solidFill>
        </p:spPr>
        <p:txBody>
          <a:bodyPr/>
          <a:lstStyle>
            <a:lvl1pPr>
              <a:defRPr baseline="0"/>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0F5F674E-A7FF-FC97-AC6B-9E98247F633F}"/>
              </a:ext>
            </a:extLst>
          </p:cNvPr>
          <p:cNvSpPr>
            <a:spLocks noGrp="1"/>
          </p:cNvSpPr>
          <p:nvPr>
            <p:ph idx="1"/>
          </p:nvPr>
        </p:nvSpPr>
        <p:spPr>
          <a:xfrm>
            <a:off x="777240" y="3346704"/>
            <a:ext cx="6016752" cy="2670048"/>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10">
            <a:extLst>
              <a:ext uri="{FF2B5EF4-FFF2-40B4-BE49-F238E27FC236}">
                <a16:creationId xmlns:a16="http://schemas.microsoft.com/office/drawing/2014/main" id="{F3752326-0FB4-41C5-2D91-5CBFDC2DAD85}"/>
              </a:ext>
            </a:extLst>
          </p:cNvPr>
          <p:cNvSpPr>
            <a:spLocks noGrp="1"/>
          </p:cNvSpPr>
          <p:nvPr>
            <p:ph type="pic" sz="quarter" idx="13" hasCustomPrompt="1"/>
          </p:nvPr>
        </p:nvSpPr>
        <p:spPr>
          <a:xfrm>
            <a:off x="7818120" y="950976"/>
            <a:ext cx="4050792" cy="4965192"/>
          </a:xfrm>
          <a:prstGeom prst="rect">
            <a:avLst/>
          </a:prstGeom>
        </p:spPr>
        <p:txBody>
          <a:bodyPr/>
          <a:lstStyle>
            <a:lvl1pPr marL="0" indent="0" algn="ctr">
              <a:buNone/>
              <a:defRPr spc="400" baseline="0"/>
            </a:lvl1pPr>
          </a:lstStyle>
          <a:p>
            <a:r>
              <a:rPr lang="en-US" dirty="0"/>
              <a:t>Click to add photo</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427159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1729776"/>
            <a:ext cx="5423337" cy="5356522"/>
          </a:xfrm>
          <a:prstGeom prst="rect">
            <a:avLst/>
          </a:prstGeom>
        </p:spPr>
      </p:pic>
      <p:sp>
        <p:nvSpPr>
          <p:cNvPr id="13" name="Rectangle 12">
            <a:extLst>
              <a:ext uri="{FF2B5EF4-FFF2-40B4-BE49-F238E27FC236}">
                <a16:creationId xmlns:a16="http://schemas.microsoft.com/office/drawing/2014/main" id="{A931BC73-A262-809F-6027-25B33F16B5F3}"/>
              </a:ext>
              <a:ext uri="{C183D7F6-B498-43B3-948B-1728B52AA6E4}">
                <adec:decorative xmlns:adec="http://schemas.microsoft.com/office/drawing/2017/decorative" val="1"/>
              </a:ext>
            </a:extLst>
          </p:cNvPr>
          <p:cNvSpPr/>
          <p:nvPr userDrawn="1"/>
        </p:nvSpPr>
        <p:spPr>
          <a:xfrm>
            <a:off x="10941270"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FAEA2C9-0142-1847-0FE5-307C101C610D}"/>
              </a:ext>
              <a:ext uri="{C183D7F6-B498-43B3-948B-1728B52AA6E4}">
                <adec:decorative xmlns:adec="http://schemas.microsoft.com/office/drawing/2017/decorative" val="1"/>
              </a:ext>
            </a:extLst>
          </p:cNvPr>
          <p:cNvSpPr/>
          <p:nvPr userDrawn="1"/>
        </p:nvSpPr>
        <p:spPr>
          <a:xfrm flipH="1">
            <a:off x="10683241"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4153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0B854-EF27-FB51-FED5-D9C462D789D0}"/>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7AAF96D3-D3E2-FEAC-EE69-279502A579CE}"/>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FFA9ADD0-45A7-DB71-D010-70B5B174CC7B}"/>
              </a:ext>
            </a:extLst>
          </p:cNvPr>
          <p:cNvSpPr>
            <a:spLocks noGrp="1"/>
          </p:cNvSpPr>
          <p:nvPr>
            <p:ph idx="1"/>
          </p:nvPr>
        </p:nvSpPr>
        <p:spPr>
          <a:xfrm>
            <a:off x="777240" y="2093976"/>
            <a:ext cx="2880360" cy="3776472"/>
          </a:xfrm>
          <a:solidFill>
            <a:schemeClr val="tx1">
              <a:alpha val="5000"/>
            </a:schemeClr>
          </a:solidFill>
        </p:spPr>
        <p:txBody>
          <a:bodyPr rIns="45720" anchor="t" anchorCtr="0">
            <a:normAutofit/>
          </a:bodyPr>
          <a:lstStyle>
            <a:lvl1pPr>
              <a:spcAft>
                <a:spcPts val="1800"/>
              </a:spcAft>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D4ECD368-DD7D-CC8B-3678-D0BFE829181C}"/>
              </a:ext>
            </a:extLst>
          </p:cNvPr>
          <p:cNvSpPr>
            <a:spLocks noGrp="1"/>
          </p:cNvSpPr>
          <p:nvPr>
            <p:ph idx="13"/>
          </p:nvPr>
        </p:nvSpPr>
        <p:spPr>
          <a:xfrm>
            <a:off x="4261104" y="2093976"/>
            <a:ext cx="6967728"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3596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accent4">
                    <a:lumMod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accent4">
                    <a:lumMod val="75000"/>
                  </a:schemeClr>
                </a:solidFill>
              </a:defRPr>
            </a:lvl1pPr>
          </a:lstStyle>
          <a:p>
            <a:endParaRPr lang="en-US" dirty="0"/>
          </a:p>
        </p:txBody>
      </p:sp>
      <p:sp>
        <p:nvSpPr>
          <p:cNvPr id="6" name="Slide Number Placeholder 5">
            <a:extLst>
              <a:ext uri="{FF2B5EF4-FFF2-40B4-BE49-F238E27FC236}">
                <a16:creationId xmlns:a16="http://schemas.microsoft.com/office/drawing/2014/main"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accent4">
                    <a:lumMod val="75000"/>
                  </a:schemeClr>
                </a:solidFill>
              </a:defRPr>
            </a:lvl1pPr>
          </a:lstStyle>
          <a:p>
            <a:fld id="{F91729D4-A164-47A3-830D-E792BCE699E4}" type="slidenum">
              <a:rPr lang="en-US" smtClean="0"/>
              <a:pPr/>
              <a:t>‹#›</a:t>
            </a:fld>
            <a:endParaRPr lang="en-US" dirty="0"/>
          </a:p>
        </p:txBody>
      </p:sp>
      <p:sp>
        <p:nvSpPr>
          <p:cNvPr id="2" name="Title Placeholder 1">
            <a:extLst>
              <a:ext uri="{FF2B5EF4-FFF2-40B4-BE49-F238E27FC236}">
                <a16:creationId xmlns:a16="http://schemas.microsoft.com/office/drawing/2014/main" id="{7575F976-A881-DB46-9D98-9D55727C1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9C7589-D4CD-50AB-9AA4-198FD4932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3" r:id="rId5"/>
    <p:sldLayoutId id="2147483684" r:id="rId6"/>
    <p:sldLayoutId id="2147483677" r:id="rId7"/>
    <p:sldLayoutId id="2147483678" r:id="rId8"/>
    <p:sldLayoutId id="2147483679" r:id="rId9"/>
    <p:sldLayoutId id="2147483680" r:id="rId10"/>
    <p:sldLayoutId id="2147483681" r:id="rId11"/>
    <p:sldLayoutId id="2147483682"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accent4">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byjus.com/physics/betatron/?utm_source" TargetMode="External"/><Relationship Id="rId2" Type="http://schemas.openxmlformats.org/officeDocument/2006/relationships/hyperlink" Target="https://byjus.com/physics/betatron" TargetMode="External"/><Relationship Id="rId1" Type="http://schemas.openxmlformats.org/officeDocument/2006/relationships/slideLayout" Target="../slideLayouts/slideLayout4.xml"/><Relationship Id="rId4" Type="http://schemas.openxmlformats.org/officeDocument/2006/relationships/hyperlink" Target="https://www.geeksforgeeks.org/betatron/"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9680-7C22-BFF1-165D-52AB411C0F66}"/>
              </a:ext>
            </a:extLst>
          </p:cNvPr>
          <p:cNvSpPr>
            <a:spLocks noGrp="1"/>
          </p:cNvSpPr>
          <p:nvPr>
            <p:ph type="title"/>
          </p:nvPr>
        </p:nvSpPr>
        <p:spPr>
          <a:xfrm>
            <a:off x="2406065" y="826538"/>
            <a:ext cx="5916168" cy="3125260"/>
          </a:xfrm>
        </p:spPr>
        <p:txBody>
          <a:bodyPr>
            <a:normAutofit/>
          </a:bodyPr>
          <a:lstStyle/>
          <a:p>
            <a:r>
              <a:rPr lang="en-US" sz="3600" dirty="0">
                <a:solidFill>
                  <a:schemeClr val="tx1">
                    <a:lumMod val="95000"/>
                    <a:lumOff val="5000"/>
                  </a:schemeClr>
                </a:solidFill>
              </a:rPr>
              <a:t>BETATRON</a:t>
            </a:r>
          </a:p>
        </p:txBody>
      </p:sp>
      <p:sp>
        <p:nvSpPr>
          <p:cNvPr id="6" name="Text Placeholder 5">
            <a:extLst>
              <a:ext uri="{FF2B5EF4-FFF2-40B4-BE49-F238E27FC236}">
                <a16:creationId xmlns:a16="http://schemas.microsoft.com/office/drawing/2014/main" id="{6A834D14-AB1C-4069-B1F9-A377408A6900}"/>
              </a:ext>
            </a:extLst>
          </p:cNvPr>
          <p:cNvSpPr>
            <a:spLocks noGrp="1"/>
          </p:cNvSpPr>
          <p:nvPr>
            <p:ph type="body" sz="quarter" idx="10"/>
          </p:nvPr>
        </p:nvSpPr>
        <p:spPr/>
        <p:txBody>
          <a:bodyPr/>
          <a:lstStyle/>
          <a:p>
            <a:r>
              <a:rPr lang="en-US" dirty="0">
                <a:solidFill>
                  <a:schemeClr val="tx1"/>
                </a:solidFill>
              </a:rPr>
              <a:t>TF-2301 </a:t>
            </a:r>
            <a:r>
              <a:rPr lang="en-US" dirty="0" err="1">
                <a:solidFill>
                  <a:schemeClr val="tx1"/>
                </a:solidFill>
              </a:rPr>
              <a:t>guruhi</a:t>
            </a:r>
            <a:r>
              <a:rPr lang="en-US" dirty="0">
                <a:solidFill>
                  <a:schemeClr val="tx1"/>
                </a:solidFill>
              </a:rPr>
              <a:t> </a:t>
            </a:r>
            <a:r>
              <a:rPr lang="en-US" dirty="0" err="1">
                <a:solidFill>
                  <a:schemeClr val="tx1"/>
                </a:solidFill>
              </a:rPr>
              <a:t>talabalari:Sotimova</a:t>
            </a:r>
            <a:r>
              <a:rPr lang="en-US" dirty="0">
                <a:solidFill>
                  <a:schemeClr val="tx1"/>
                </a:solidFill>
              </a:rPr>
              <a:t> </a:t>
            </a:r>
            <a:r>
              <a:rPr lang="en-US" dirty="0" err="1">
                <a:solidFill>
                  <a:schemeClr val="tx1"/>
                </a:solidFill>
              </a:rPr>
              <a:t>Sevinch_Eshimmatova</a:t>
            </a:r>
            <a:r>
              <a:rPr lang="en-US" dirty="0">
                <a:solidFill>
                  <a:schemeClr val="tx1"/>
                </a:solidFill>
              </a:rPr>
              <a:t> </a:t>
            </a:r>
            <a:r>
              <a:rPr lang="en-US" dirty="0" err="1">
                <a:solidFill>
                  <a:schemeClr val="tx1"/>
                </a:solidFill>
              </a:rPr>
              <a:t>Ozoda</a:t>
            </a:r>
            <a:endParaRPr lang="ru-RU" dirty="0">
              <a:solidFill>
                <a:schemeClr val="tx1"/>
              </a:solidFill>
            </a:endParaRPr>
          </a:p>
        </p:txBody>
      </p:sp>
      <p:sp>
        <p:nvSpPr>
          <p:cNvPr id="4" name="Picture Placeholder 3">
            <a:extLst>
              <a:ext uri="{FF2B5EF4-FFF2-40B4-BE49-F238E27FC236}">
                <a16:creationId xmlns:a16="http://schemas.microsoft.com/office/drawing/2014/main" id="{A43246FB-6F27-4924-BFB1-D368C8411FDC}"/>
              </a:ext>
            </a:extLst>
          </p:cNvPr>
          <p:cNvSpPr>
            <a:spLocks noGrp="1"/>
          </p:cNvSpPr>
          <p:nvPr>
            <p:ph type="pic" sz="quarter" idx="11"/>
          </p:nvPr>
        </p:nvSpPr>
        <p:spPr/>
      </p:sp>
      <p:pic>
        <p:nvPicPr>
          <p:cNvPr id="8" name="Picture 7">
            <a:extLst>
              <a:ext uri="{FF2B5EF4-FFF2-40B4-BE49-F238E27FC236}">
                <a16:creationId xmlns:a16="http://schemas.microsoft.com/office/drawing/2014/main" id="{3B8525F8-A4BD-4822-B4B9-B4AD0A1B9E1D}"/>
              </a:ext>
            </a:extLst>
          </p:cNvPr>
          <p:cNvPicPr>
            <a:picLocks noChangeAspect="1"/>
          </p:cNvPicPr>
          <p:nvPr/>
        </p:nvPicPr>
        <p:blipFill>
          <a:blip r:embed="rId2"/>
          <a:stretch>
            <a:fillRect/>
          </a:stretch>
        </p:blipFill>
        <p:spPr>
          <a:xfrm>
            <a:off x="7468775" y="826537"/>
            <a:ext cx="4444779" cy="5383431"/>
          </a:xfrm>
          <a:prstGeom prst="rect">
            <a:avLst/>
          </a:prstGeom>
        </p:spPr>
      </p:pic>
    </p:spTree>
    <p:extLst>
      <p:ext uri="{BB962C8B-B14F-4D97-AF65-F5344CB8AC3E}">
        <p14:creationId xmlns:p14="http://schemas.microsoft.com/office/powerpoint/2010/main" val="3262765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6C3EB53-F5A8-F2BE-C684-067C8F8AA61A}"/>
              </a:ext>
            </a:extLst>
          </p:cNvPr>
          <p:cNvSpPr>
            <a:spLocks noGrp="1"/>
          </p:cNvSpPr>
          <p:nvPr>
            <p:ph idx="1"/>
          </p:nvPr>
        </p:nvSpPr>
        <p:spPr>
          <a:xfrm>
            <a:off x="4846320" y="1161288"/>
            <a:ext cx="5276088" cy="4535424"/>
          </a:xfrm>
        </p:spPr>
        <p:txBody>
          <a:bodyPr>
            <a:normAutofit/>
          </a:bodyPr>
          <a:lstStyle/>
          <a:p>
            <a:pPr marL="0" indent="0">
              <a:buNone/>
            </a:pPr>
            <a:r>
              <a:rPr lang="en-US" dirty="0"/>
              <a:t>                    </a:t>
            </a:r>
            <a:r>
              <a:rPr lang="en-US" dirty="0" err="1"/>
              <a:t>Kamchiliklari</a:t>
            </a:r>
            <a:r>
              <a:rPr lang="en-US" dirty="0"/>
              <a:t>:</a:t>
            </a:r>
          </a:p>
          <a:p>
            <a:pPr marL="0" indent="0">
              <a:buNone/>
            </a:pPr>
            <a:r>
              <a:rPr lang="en-US" dirty="0" err="1"/>
              <a:t>Foydalanish</a:t>
            </a:r>
            <a:r>
              <a:rPr lang="en-US" dirty="0"/>
              <a:t> </a:t>
            </a:r>
            <a:r>
              <a:rPr lang="en-US" dirty="0" err="1"/>
              <a:t>cheklovlari:Betatronlar</a:t>
            </a:r>
            <a:r>
              <a:rPr lang="en-US" dirty="0"/>
              <a:t> </a:t>
            </a:r>
            <a:r>
              <a:rPr lang="en-US" dirty="0" err="1"/>
              <a:t>faqat</a:t>
            </a:r>
            <a:r>
              <a:rPr lang="en-US" dirty="0"/>
              <a:t> </a:t>
            </a:r>
            <a:r>
              <a:rPr lang="en-US" dirty="0" err="1"/>
              <a:t>elektronlar</a:t>
            </a:r>
            <a:r>
              <a:rPr lang="en-US" dirty="0"/>
              <a:t> </a:t>
            </a:r>
            <a:r>
              <a:rPr lang="en-US" dirty="0" err="1"/>
              <a:t>yoki</a:t>
            </a:r>
            <a:r>
              <a:rPr lang="en-US" dirty="0"/>
              <a:t> </a:t>
            </a:r>
            <a:r>
              <a:rPr lang="en-US" dirty="0" err="1"/>
              <a:t>pozitronlarni</a:t>
            </a:r>
            <a:r>
              <a:rPr lang="en-US" dirty="0"/>
              <a:t> </a:t>
            </a:r>
            <a:r>
              <a:rPr lang="en-US" dirty="0" err="1"/>
              <a:t>tezlashtira</a:t>
            </a:r>
            <a:r>
              <a:rPr lang="en-US" dirty="0"/>
              <a:t> </a:t>
            </a:r>
            <a:r>
              <a:rPr lang="en-US" dirty="0" err="1"/>
              <a:t>oladi</a:t>
            </a:r>
            <a:endParaRPr lang="en-US" dirty="0"/>
          </a:p>
          <a:p>
            <a:pPr marL="0" indent="0">
              <a:buNone/>
            </a:pPr>
            <a:r>
              <a:rPr lang="en-US" dirty="0" err="1"/>
              <a:t>Energiya</a:t>
            </a:r>
            <a:r>
              <a:rPr lang="en-US" dirty="0"/>
              <a:t> </a:t>
            </a:r>
            <a:r>
              <a:rPr lang="en-US" dirty="0" err="1"/>
              <a:t>chegarasi:Ularning</a:t>
            </a:r>
            <a:r>
              <a:rPr lang="en-US" dirty="0"/>
              <a:t> </a:t>
            </a:r>
            <a:r>
              <a:rPr lang="en-US" dirty="0" err="1"/>
              <a:t>maksimal</a:t>
            </a:r>
            <a:r>
              <a:rPr lang="en-US" dirty="0"/>
              <a:t> </a:t>
            </a:r>
            <a:r>
              <a:rPr lang="en-US" dirty="0" err="1"/>
              <a:t>energiyasi</a:t>
            </a:r>
            <a:r>
              <a:rPr lang="en-US" dirty="0"/>
              <a:t> 300 MeV </a:t>
            </a:r>
            <a:r>
              <a:rPr lang="en-US" dirty="0" err="1"/>
              <a:t>bilan</a:t>
            </a:r>
            <a:r>
              <a:rPr lang="en-US" dirty="0"/>
              <a:t> </a:t>
            </a:r>
            <a:r>
              <a:rPr lang="en-US" dirty="0" err="1"/>
              <a:t>cheklangan</a:t>
            </a:r>
            <a:r>
              <a:rPr lang="en-US" dirty="0"/>
              <a:t>.</a:t>
            </a:r>
          </a:p>
          <a:p>
            <a:pPr marL="0" indent="0">
              <a:buNone/>
            </a:pPr>
            <a:r>
              <a:rPr lang="en-US" dirty="0"/>
              <a:t>Katta </a:t>
            </a:r>
            <a:r>
              <a:rPr lang="en-US" dirty="0" err="1"/>
              <a:t>o’lcham</a:t>
            </a:r>
            <a:r>
              <a:rPr lang="en-US" dirty="0"/>
              <a:t> </a:t>
            </a:r>
            <a:r>
              <a:rPr lang="en-US" dirty="0" err="1"/>
              <a:t>va</a:t>
            </a:r>
            <a:r>
              <a:rPr lang="en-US" dirty="0"/>
              <a:t> </a:t>
            </a:r>
            <a:r>
              <a:rPr lang="en-US" dirty="0" err="1"/>
              <a:t>og’irlik:Kuchli</a:t>
            </a:r>
            <a:r>
              <a:rPr lang="en-US" dirty="0"/>
              <a:t>  </a:t>
            </a:r>
            <a:r>
              <a:rPr lang="en-US" dirty="0" err="1"/>
              <a:t>magnit</a:t>
            </a:r>
            <a:r>
              <a:rPr lang="en-US" dirty="0"/>
              <a:t> </a:t>
            </a:r>
            <a:r>
              <a:rPr lang="en-US" dirty="0" err="1"/>
              <a:t>maydon</a:t>
            </a:r>
            <a:r>
              <a:rPr lang="en-US" dirty="0"/>
              <a:t> </a:t>
            </a:r>
            <a:r>
              <a:rPr lang="en-US" dirty="0" err="1"/>
              <a:t>hosil</a:t>
            </a:r>
            <a:r>
              <a:rPr lang="en-US" dirty="0"/>
              <a:t> </a:t>
            </a:r>
            <a:r>
              <a:rPr lang="en-US" dirty="0" err="1"/>
              <a:t>qilsh</a:t>
            </a:r>
            <a:r>
              <a:rPr lang="en-US" dirty="0"/>
              <a:t> </a:t>
            </a:r>
            <a:r>
              <a:rPr lang="en-US" dirty="0" err="1"/>
              <a:t>uchun</a:t>
            </a:r>
            <a:r>
              <a:rPr lang="en-US" dirty="0"/>
              <a:t> </a:t>
            </a:r>
            <a:r>
              <a:rPr lang="en-US" dirty="0" err="1"/>
              <a:t>juda</a:t>
            </a:r>
            <a:r>
              <a:rPr lang="en-US" dirty="0"/>
              <a:t> </a:t>
            </a:r>
            <a:r>
              <a:rPr lang="en-US" dirty="0" err="1"/>
              <a:t>katta</a:t>
            </a:r>
            <a:r>
              <a:rPr lang="en-US" dirty="0"/>
              <a:t> </a:t>
            </a:r>
            <a:r>
              <a:rPr lang="en-US" dirty="0" err="1"/>
              <a:t>va</a:t>
            </a:r>
            <a:r>
              <a:rPr lang="en-US" dirty="0"/>
              <a:t> </a:t>
            </a:r>
            <a:r>
              <a:rPr lang="en-US" dirty="0" err="1"/>
              <a:t>og’ir</a:t>
            </a:r>
            <a:r>
              <a:rPr lang="en-US" dirty="0"/>
              <a:t> </a:t>
            </a:r>
            <a:r>
              <a:rPr lang="en-US" dirty="0" err="1"/>
              <a:t>elektromagnitlar</a:t>
            </a:r>
            <a:r>
              <a:rPr lang="en-US" dirty="0"/>
              <a:t> </a:t>
            </a:r>
            <a:r>
              <a:rPr lang="en-US" dirty="0" err="1"/>
              <a:t>kerak</a:t>
            </a:r>
            <a:r>
              <a:rPr lang="en-US" dirty="0"/>
              <a:t> </a:t>
            </a:r>
            <a:r>
              <a:rPr lang="en-US" dirty="0" err="1"/>
              <a:t>bo’ladi</a:t>
            </a:r>
            <a:r>
              <a:rPr lang="en-US" dirty="0"/>
              <a:t>.</a:t>
            </a:r>
          </a:p>
          <a:p>
            <a:pPr marL="0" indent="0">
              <a:buNone/>
            </a:pPr>
            <a:r>
              <a:rPr lang="en-US" dirty="0" err="1"/>
              <a:t>Narxi</a:t>
            </a:r>
            <a:r>
              <a:rPr lang="en-US" dirty="0"/>
              <a:t> </a:t>
            </a:r>
            <a:r>
              <a:rPr lang="en-US" dirty="0" err="1"/>
              <a:t>nisbatan</a:t>
            </a:r>
            <a:r>
              <a:rPr lang="en-US" dirty="0"/>
              <a:t> </a:t>
            </a:r>
            <a:r>
              <a:rPr lang="en-US" dirty="0" err="1"/>
              <a:t>qimmatligi</a:t>
            </a:r>
            <a:r>
              <a:rPr lang="en-US" dirty="0"/>
              <a:t>. </a:t>
            </a:r>
          </a:p>
        </p:txBody>
      </p:sp>
      <p:sp>
        <p:nvSpPr>
          <p:cNvPr id="3" name="Slide Number Placeholder 2">
            <a:extLst>
              <a:ext uri="{FF2B5EF4-FFF2-40B4-BE49-F238E27FC236}">
                <a16:creationId xmlns:a16="http://schemas.microsoft.com/office/drawing/2014/main" id="{B24C7587-DB63-4AB0-CEFD-FA701A9E8F26}"/>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10</a:t>
            </a:fld>
            <a:endParaRPr lang="en-US" dirty="0"/>
          </a:p>
        </p:txBody>
      </p:sp>
      <p:sp>
        <p:nvSpPr>
          <p:cNvPr id="6" name="Title 5">
            <a:extLst>
              <a:ext uri="{FF2B5EF4-FFF2-40B4-BE49-F238E27FC236}">
                <a16:creationId xmlns:a16="http://schemas.microsoft.com/office/drawing/2014/main" id="{5A01EA2B-7237-40D0-9A2C-43A9FF649E86}"/>
              </a:ext>
            </a:extLst>
          </p:cNvPr>
          <p:cNvSpPr>
            <a:spLocks noGrp="1"/>
          </p:cNvSpPr>
          <p:nvPr>
            <p:ph type="title"/>
          </p:nvPr>
        </p:nvSpPr>
        <p:spPr>
          <a:xfrm>
            <a:off x="198783" y="1161288"/>
            <a:ext cx="4516341" cy="4535423"/>
          </a:xfrm>
        </p:spPr>
        <p:txBody>
          <a:bodyPr>
            <a:normAutofit fontScale="90000"/>
          </a:bodyPr>
          <a:lstStyle/>
          <a:p>
            <a:r>
              <a:rPr lang="en-US" sz="2800" dirty="0"/>
              <a:t>               </a:t>
            </a:r>
            <a:r>
              <a:rPr lang="en-US" sz="2800" dirty="0" err="1"/>
              <a:t>Afzalliklari</a:t>
            </a:r>
            <a:r>
              <a:rPr lang="en-US" sz="2800" dirty="0"/>
              <a:t>:</a:t>
            </a:r>
            <a:br>
              <a:rPr lang="en-US" sz="2800" dirty="0"/>
            </a:br>
            <a:r>
              <a:rPr lang="en-US" sz="2800" dirty="0" err="1"/>
              <a:t>Yuqori</a:t>
            </a:r>
            <a:r>
              <a:rPr lang="en-US" sz="2800" dirty="0"/>
              <a:t> </a:t>
            </a:r>
            <a:r>
              <a:rPr lang="en-US" sz="2800" dirty="0" err="1"/>
              <a:t>energiyali</a:t>
            </a:r>
            <a:r>
              <a:rPr lang="en-US" sz="2800" dirty="0"/>
              <a:t> </a:t>
            </a:r>
            <a:r>
              <a:rPr lang="en-US" sz="2800" dirty="0" err="1"/>
              <a:t>elektronlar</a:t>
            </a:r>
            <a:r>
              <a:rPr lang="en-US" sz="2800" dirty="0"/>
              <a:t>:</a:t>
            </a:r>
            <a:br>
              <a:rPr lang="en-US" sz="2800" dirty="0"/>
            </a:br>
            <a:r>
              <a:rPr lang="en-US" sz="2800" dirty="0" err="1"/>
              <a:t>Betatronlar</a:t>
            </a:r>
            <a:r>
              <a:rPr lang="en-US" sz="2800" dirty="0"/>
              <a:t> </a:t>
            </a:r>
            <a:r>
              <a:rPr lang="en-US" sz="2800" dirty="0" err="1"/>
              <a:t>elektronlarni</a:t>
            </a:r>
            <a:r>
              <a:rPr lang="en-US" sz="2800" dirty="0"/>
              <a:t> </a:t>
            </a:r>
            <a:r>
              <a:rPr lang="en-US" sz="2800" dirty="0" err="1"/>
              <a:t>yuqori</a:t>
            </a:r>
            <a:r>
              <a:rPr lang="en-US" sz="2800" dirty="0"/>
              <a:t> </a:t>
            </a:r>
            <a:r>
              <a:rPr lang="en-US" sz="2800" dirty="0" err="1"/>
              <a:t>energiyalarga</a:t>
            </a:r>
            <a:r>
              <a:rPr lang="en-US" sz="2800" dirty="0"/>
              <a:t> </a:t>
            </a:r>
            <a:r>
              <a:rPr lang="en-US" sz="2800" dirty="0" err="1"/>
              <a:t>tezlashtira</a:t>
            </a:r>
            <a:r>
              <a:rPr lang="en-US" sz="2800" dirty="0"/>
              <a:t> </a:t>
            </a:r>
            <a:r>
              <a:rPr lang="en-US" sz="2800" dirty="0" err="1"/>
              <a:t>oladi</a:t>
            </a:r>
            <a:r>
              <a:rPr lang="en-US" sz="2800" dirty="0"/>
              <a:t>.</a:t>
            </a:r>
            <a:br>
              <a:rPr lang="en-US" sz="2800" dirty="0"/>
            </a:br>
            <a:r>
              <a:rPr lang="en-US" sz="2800" dirty="0" err="1"/>
              <a:t>Radiatsiya</a:t>
            </a:r>
            <a:r>
              <a:rPr lang="en-US" sz="2800" dirty="0"/>
              <a:t> </a:t>
            </a:r>
            <a:r>
              <a:rPr lang="en-US" sz="2800" dirty="0" err="1"/>
              <a:t>manbai</a:t>
            </a:r>
            <a:r>
              <a:rPr lang="en-US" sz="2800" dirty="0"/>
              <a:t> </a:t>
            </a:r>
            <a:r>
              <a:rPr lang="en-US" sz="2800" dirty="0" err="1"/>
              <a:t>sifatida:Ular</a:t>
            </a:r>
            <a:r>
              <a:rPr lang="en-US" sz="2800" dirty="0"/>
              <a:t> </a:t>
            </a:r>
            <a:r>
              <a:rPr lang="en-US" sz="2800" dirty="0" err="1"/>
              <a:t>rentgen</a:t>
            </a:r>
            <a:r>
              <a:rPr lang="en-US" sz="2800" dirty="0"/>
              <a:t> </a:t>
            </a:r>
            <a:r>
              <a:rPr lang="en-US" sz="2800" dirty="0" err="1"/>
              <a:t>nurlari</a:t>
            </a:r>
            <a:r>
              <a:rPr lang="en-US" sz="2800" dirty="0"/>
              <a:t> </a:t>
            </a:r>
            <a:r>
              <a:rPr lang="en-US" sz="2800" dirty="0" err="1"/>
              <a:t>va</a:t>
            </a:r>
            <a:r>
              <a:rPr lang="en-US" sz="2800" dirty="0"/>
              <a:t> </a:t>
            </a:r>
            <a:r>
              <a:rPr lang="en-US" sz="2800" dirty="0" err="1"/>
              <a:t>boshqa</a:t>
            </a:r>
            <a:r>
              <a:rPr lang="en-US" sz="2800" dirty="0"/>
              <a:t> </a:t>
            </a:r>
            <a:r>
              <a:rPr lang="en-US" sz="2800" dirty="0" err="1"/>
              <a:t>nurlanishlarni</a:t>
            </a:r>
            <a:r>
              <a:rPr lang="en-US" sz="2800" dirty="0"/>
              <a:t> </a:t>
            </a:r>
            <a:r>
              <a:rPr lang="en-US" sz="2800" dirty="0" err="1"/>
              <a:t>hosil</a:t>
            </a:r>
            <a:r>
              <a:rPr lang="en-US" sz="2800" dirty="0"/>
              <a:t> </a:t>
            </a:r>
            <a:r>
              <a:rPr lang="en-US" sz="2800" dirty="0" err="1"/>
              <a:t>qilishda</a:t>
            </a:r>
            <a:r>
              <a:rPr lang="en-US" sz="2800" dirty="0"/>
              <a:t> </a:t>
            </a:r>
            <a:r>
              <a:rPr lang="en-US" sz="2800" dirty="0" err="1"/>
              <a:t>ishlatiladi</a:t>
            </a:r>
            <a:r>
              <a:rPr lang="en-US" sz="2800" dirty="0"/>
              <a:t>.</a:t>
            </a:r>
            <a:br>
              <a:rPr lang="en-US" sz="2800" dirty="0"/>
            </a:br>
            <a:r>
              <a:rPr lang="en-US" sz="2800" dirty="0" err="1"/>
              <a:t>Tibbiyotda</a:t>
            </a:r>
            <a:r>
              <a:rPr lang="en-US" sz="2800" dirty="0"/>
              <a:t> </a:t>
            </a:r>
            <a:r>
              <a:rPr lang="en-US" sz="2800" dirty="0" err="1"/>
              <a:t>qo’llanilishi</a:t>
            </a:r>
            <a:r>
              <a:rPr lang="en-US" sz="2800" dirty="0"/>
              <a:t>:</a:t>
            </a:r>
            <a:br>
              <a:rPr lang="en-US" sz="2800" dirty="0"/>
            </a:br>
            <a:r>
              <a:rPr lang="en-US" sz="2800" dirty="0" err="1"/>
              <a:t>Radioterapiyada,ayniqsa,saraton</a:t>
            </a:r>
            <a:r>
              <a:rPr lang="en-US" sz="2800" dirty="0"/>
              <a:t> </a:t>
            </a:r>
            <a:r>
              <a:rPr lang="en-US" sz="2800" dirty="0" err="1"/>
              <a:t>kasalligini</a:t>
            </a:r>
            <a:r>
              <a:rPr lang="en-US" sz="2800" dirty="0"/>
              <a:t> </a:t>
            </a:r>
            <a:r>
              <a:rPr lang="en-US" sz="2800" dirty="0" err="1"/>
              <a:t>davolashda</a:t>
            </a:r>
            <a:r>
              <a:rPr lang="en-US" sz="2800" dirty="0"/>
              <a:t> </a:t>
            </a:r>
            <a:r>
              <a:rPr lang="en-US" sz="2800" dirty="0" err="1"/>
              <a:t>qo’llaniladi</a:t>
            </a:r>
            <a:r>
              <a:rPr lang="en-US" sz="2800" dirty="0"/>
              <a:t>.</a:t>
            </a:r>
            <a:endParaRPr lang="ru-RU" sz="2800" dirty="0"/>
          </a:p>
        </p:txBody>
      </p:sp>
    </p:spTree>
    <p:extLst>
      <p:ext uri="{BB962C8B-B14F-4D97-AF65-F5344CB8AC3E}">
        <p14:creationId xmlns:p14="http://schemas.microsoft.com/office/powerpoint/2010/main" val="675328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80B411-C43A-6F9F-4E0A-2D77669726BB}"/>
              </a:ext>
            </a:extLst>
          </p:cNvPr>
          <p:cNvSpPr>
            <a:spLocks noGrp="1"/>
          </p:cNvSpPr>
          <p:nvPr>
            <p:ph type="title"/>
          </p:nvPr>
        </p:nvSpPr>
        <p:spPr/>
        <p:txBody>
          <a:bodyPr>
            <a:normAutofit/>
          </a:bodyPr>
          <a:lstStyle/>
          <a:p>
            <a:r>
              <a:rPr lang="en-US" dirty="0"/>
              <a:t>             </a:t>
            </a:r>
            <a:r>
              <a:rPr lang="en-US" sz="3600" dirty="0" err="1"/>
              <a:t>xulosa</a:t>
            </a:r>
            <a:br>
              <a:rPr lang="en-US" sz="3600" dirty="0"/>
            </a:br>
            <a:r>
              <a:rPr lang="en-US" sz="2200" dirty="0" err="1"/>
              <a:t>tibbiyotda</a:t>
            </a:r>
            <a:r>
              <a:rPr lang="en-US" sz="2200" dirty="0"/>
              <a:t> </a:t>
            </a:r>
            <a:r>
              <a:rPr lang="en-US" sz="2200" dirty="0" err="1"/>
              <a:t>hozirgi</a:t>
            </a:r>
            <a:r>
              <a:rPr lang="en-US" sz="2200" dirty="0"/>
              <a:t> </a:t>
            </a:r>
            <a:r>
              <a:rPr lang="en-US" sz="2200" dirty="0" err="1"/>
              <a:t>kunda</a:t>
            </a:r>
            <a:r>
              <a:rPr lang="en-US" sz="2200" dirty="0"/>
              <a:t> </a:t>
            </a:r>
            <a:r>
              <a:rPr lang="en-US" sz="2200" dirty="0" err="1"/>
              <a:t>rentgen</a:t>
            </a:r>
            <a:r>
              <a:rPr lang="en-US" sz="2200" dirty="0"/>
              <a:t> </a:t>
            </a:r>
            <a:r>
              <a:rPr lang="en-US" sz="2200" dirty="0" err="1"/>
              <a:t>nurlari</a:t>
            </a:r>
            <a:r>
              <a:rPr lang="en-US" sz="2200" dirty="0"/>
              <a:t> </a:t>
            </a:r>
            <a:r>
              <a:rPr lang="en-US" sz="2200" dirty="0" err="1"/>
              <a:t>ishlab</a:t>
            </a:r>
            <a:r>
              <a:rPr lang="en-US" sz="2200" dirty="0"/>
              <a:t> </a:t>
            </a:r>
            <a:r>
              <a:rPr lang="en-US" sz="2200" dirty="0" err="1"/>
              <a:t>chiqarish</a:t>
            </a:r>
            <a:r>
              <a:rPr lang="en-US" sz="2200" dirty="0"/>
              <a:t> </a:t>
            </a:r>
            <a:r>
              <a:rPr lang="en-US" sz="2200" dirty="0" err="1"/>
              <a:t>uchun</a:t>
            </a:r>
            <a:r>
              <a:rPr lang="en-US" sz="2200" dirty="0"/>
              <a:t> </a:t>
            </a:r>
            <a:r>
              <a:rPr lang="en-US" sz="2200" dirty="0" err="1"/>
              <a:t>betatron</a:t>
            </a:r>
            <a:r>
              <a:rPr lang="en-US" sz="2200" dirty="0"/>
              <a:t> </a:t>
            </a:r>
            <a:r>
              <a:rPr lang="en-US" sz="2200" dirty="0" err="1"/>
              <a:t>o’rniga</a:t>
            </a:r>
            <a:r>
              <a:rPr lang="en-US" sz="2200" dirty="0"/>
              <a:t> </a:t>
            </a:r>
            <a:r>
              <a:rPr lang="en-US" sz="2200" dirty="0" err="1"/>
              <a:t>zamonaviy</a:t>
            </a:r>
            <a:r>
              <a:rPr lang="en-US" sz="2200" dirty="0"/>
              <a:t> </a:t>
            </a:r>
            <a:r>
              <a:rPr lang="en-US" sz="2200" dirty="0" err="1"/>
              <a:t>akseleratorlar</a:t>
            </a:r>
            <a:r>
              <a:rPr lang="en-US" sz="2200" dirty="0"/>
              <a:t> </a:t>
            </a:r>
            <a:r>
              <a:rPr lang="en-US" sz="2200" dirty="0" err="1"/>
              <a:t>va</a:t>
            </a:r>
            <a:r>
              <a:rPr lang="en-US" sz="2200" dirty="0"/>
              <a:t> </a:t>
            </a:r>
            <a:r>
              <a:rPr lang="en-US" sz="2200" dirty="0" err="1"/>
              <a:t>boshqa</a:t>
            </a:r>
            <a:r>
              <a:rPr lang="en-US" sz="2200" dirty="0"/>
              <a:t> </a:t>
            </a:r>
            <a:r>
              <a:rPr lang="en-US" sz="2200" dirty="0" err="1"/>
              <a:t>apparatlar</a:t>
            </a:r>
            <a:r>
              <a:rPr lang="en-US" sz="2200" dirty="0"/>
              <a:t> </a:t>
            </a:r>
            <a:r>
              <a:rPr lang="en-US" sz="2200" dirty="0" err="1"/>
              <a:t>afzalroq</a:t>
            </a:r>
            <a:r>
              <a:rPr lang="en-US" sz="3600" dirty="0"/>
              <a:t>.</a:t>
            </a:r>
            <a:br>
              <a:rPr lang="en-US" sz="3600" dirty="0"/>
            </a:br>
            <a:r>
              <a:rPr lang="en-US" sz="2000" dirty="0" err="1"/>
              <a:t>Materialshunoslikda</a:t>
            </a:r>
            <a:r>
              <a:rPr lang="en-US" sz="2000" dirty="0"/>
              <a:t> </a:t>
            </a:r>
            <a:r>
              <a:rPr lang="en-US" sz="2000" dirty="0" err="1"/>
              <a:t>esa</a:t>
            </a:r>
            <a:r>
              <a:rPr lang="en-US" sz="2000" dirty="0"/>
              <a:t> </a:t>
            </a:r>
            <a:r>
              <a:rPr lang="en-US" sz="2000" dirty="0" err="1"/>
              <a:t>uning</a:t>
            </a:r>
            <a:r>
              <a:rPr lang="en-US" sz="2000" dirty="0"/>
              <a:t> </a:t>
            </a:r>
            <a:r>
              <a:rPr lang="en-US" sz="2000" dirty="0" err="1"/>
              <a:t>o’rnida</a:t>
            </a:r>
            <a:r>
              <a:rPr lang="en-US" sz="2000" dirty="0"/>
              <a:t> </a:t>
            </a:r>
            <a:r>
              <a:rPr lang="en-US" sz="2000" dirty="0" err="1"/>
              <a:t>ko’proq</a:t>
            </a:r>
            <a:r>
              <a:rPr lang="en-US" sz="2000" dirty="0"/>
              <a:t> </a:t>
            </a:r>
            <a:r>
              <a:rPr lang="en-US" sz="2000" dirty="0" err="1"/>
              <a:t>sinxrotronlar</a:t>
            </a:r>
            <a:r>
              <a:rPr lang="en-US" sz="2000" dirty="0"/>
              <a:t> </a:t>
            </a:r>
            <a:r>
              <a:rPr lang="en-US" sz="2000" dirty="0" err="1"/>
              <a:t>ishlatilmoqda</a:t>
            </a:r>
            <a:br>
              <a:rPr lang="en-US" dirty="0"/>
            </a:br>
            <a:endParaRPr lang="en-US" dirty="0"/>
          </a:p>
        </p:txBody>
      </p:sp>
      <p:sp>
        <p:nvSpPr>
          <p:cNvPr id="2" name="Text Placeholder 1">
            <a:extLst>
              <a:ext uri="{FF2B5EF4-FFF2-40B4-BE49-F238E27FC236}">
                <a16:creationId xmlns:a16="http://schemas.microsoft.com/office/drawing/2014/main" id="{BA3E0989-F34C-4340-823A-2422CA74671D}"/>
              </a:ext>
            </a:extLst>
          </p:cNvPr>
          <p:cNvSpPr>
            <a:spLocks noGrp="1"/>
          </p:cNvSpPr>
          <p:nvPr>
            <p:ph type="body" sz="quarter" idx="10"/>
          </p:nvPr>
        </p:nvSpPr>
        <p:spPr/>
        <p:txBody>
          <a:bodyPr/>
          <a:lstStyle/>
          <a:p>
            <a:endParaRPr lang="ru-RU"/>
          </a:p>
        </p:txBody>
      </p:sp>
      <p:sp>
        <p:nvSpPr>
          <p:cNvPr id="5" name="Picture Placeholder 4">
            <a:extLst>
              <a:ext uri="{FF2B5EF4-FFF2-40B4-BE49-F238E27FC236}">
                <a16:creationId xmlns:a16="http://schemas.microsoft.com/office/drawing/2014/main" id="{55CE2738-F0C8-4FD9-A864-F61724B22FF7}"/>
              </a:ext>
            </a:extLst>
          </p:cNvPr>
          <p:cNvSpPr>
            <a:spLocks noGrp="1"/>
          </p:cNvSpPr>
          <p:nvPr>
            <p:ph type="pic" sz="quarter" idx="11"/>
          </p:nvPr>
        </p:nvSpPr>
        <p:spPr/>
      </p:sp>
      <p:pic>
        <p:nvPicPr>
          <p:cNvPr id="7" name="Picture 6">
            <a:extLst>
              <a:ext uri="{FF2B5EF4-FFF2-40B4-BE49-F238E27FC236}">
                <a16:creationId xmlns:a16="http://schemas.microsoft.com/office/drawing/2014/main" id="{46CBAAC2-B04E-497F-AB61-EADDB5197C38}"/>
              </a:ext>
            </a:extLst>
          </p:cNvPr>
          <p:cNvPicPr>
            <a:picLocks noChangeAspect="1"/>
          </p:cNvPicPr>
          <p:nvPr/>
        </p:nvPicPr>
        <p:blipFill>
          <a:blip r:embed="rId2"/>
          <a:stretch>
            <a:fillRect/>
          </a:stretch>
        </p:blipFill>
        <p:spPr>
          <a:xfrm>
            <a:off x="7477522" y="947737"/>
            <a:ext cx="4324714" cy="5354408"/>
          </a:xfrm>
          <a:prstGeom prst="rect">
            <a:avLst/>
          </a:prstGeom>
        </p:spPr>
      </p:pic>
    </p:spTree>
    <p:extLst>
      <p:ext uri="{BB962C8B-B14F-4D97-AF65-F5344CB8AC3E}">
        <p14:creationId xmlns:p14="http://schemas.microsoft.com/office/powerpoint/2010/main" val="3087350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B818CF-BBE1-4007-AF66-0CCB8CF4953D}"/>
              </a:ext>
            </a:extLst>
          </p:cNvPr>
          <p:cNvSpPr>
            <a:spLocks noGrp="1"/>
          </p:cNvSpPr>
          <p:nvPr>
            <p:ph type="title"/>
          </p:nvPr>
        </p:nvSpPr>
        <p:spPr/>
        <p:txBody>
          <a:bodyPr>
            <a:normAutofit/>
          </a:bodyPr>
          <a:lstStyle/>
          <a:p>
            <a:r>
              <a:rPr lang="en-US" sz="3200" dirty="0" err="1"/>
              <a:t>Foydalanilgan</a:t>
            </a:r>
            <a:r>
              <a:rPr lang="en-US" sz="3200" dirty="0"/>
              <a:t> </a:t>
            </a:r>
            <a:r>
              <a:rPr lang="en-US" sz="3200" dirty="0" err="1"/>
              <a:t>adabiyot</a:t>
            </a:r>
            <a:r>
              <a:rPr lang="en-US" sz="3200" dirty="0"/>
              <a:t> </a:t>
            </a:r>
            <a:r>
              <a:rPr lang="en-US" sz="3200" dirty="0" err="1"/>
              <a:t>va</a:t>
            </a:r>
            <a:r>
              <a:rPr lang="en-US" sz="3200" dirty="0"/>
              <a:t> </a:t>
            </a:r>
            <a:r>
              <a:rPr lang="en-US" sz="3200" dirty="0" err="1"/>
              <a:t>saytlar</a:t>
            </a:r>
            <a:endParaRPr lang="ru-RU" sz="3200" dirty="0"/>
          </a:p>
        </p:txBody>
      </p:sp>
      <p:sp>
        <p:nvSpPr>
          <p:cNvPr id="5" name="Content Placeholder 4">
            <a:extLst>
              <a:ext uri="{FF2B5EF4-FFF2-40B4-BE49-F238E27FC236}">
                <a16:creationId xmlns:a16="http://schemas.microsoft.com/office/drawing/2014/main" id="{DDB90F1B-4562-4FA8-ADED-46C2EC21B368}"/>
              </a:ext>
            </a:extLst>
          </p:cNvPr>
          <p:cNvSpPr>
            <a:spLocks noGrp="1"/>
          </p:cNvSpPr>
          <p:nvPr>
            <p:ph idx="1"/>
          </p:nvPr>
        </p:nvSpPr>
        <p:spPr/>
        <p:txBody>
          <a:bodyPr/>
          <a:lstStyle/>
          <a:p>
            <a:r>
              <a:rPr lang="en-US" dirty="0">
                <a:hlinkClick r:id="rId2"/>
              </a:rPr>
              <a:t>https://byjus.com/physics/betatron</a:t>
            </a:r>
            <a:r>
              <a:rPr lang="en-US" dirty="0"/>
              <a:t> </a:t>
            </a:r>
            <a:r>
              <a:rPr lang="en-US" dirty="0">
                <a:hlinkClick r:id="rId3"/>
              </a:rPr>
              <a:t>https://byjus.com/physics/betatron/?utm_source</a:t>
            </a:r>
            <a:r>
              <a:rPr lang="en-US" dirty="0"/>
              <a:t> </a:t>
            </a:r>
          </a:p>
          <a:p>
            <a:r>
              <a:rPr lang="en-US" dirty="0"/>
              <a:t> </a:t>
            </a:r>
            <a:r>
              <a:rPr lang="en-US" dirty="0" err="1"/>
              <a:t>Betatron</a:t>
            </a:r>
            <a:r>
              <a:rPr lang="en-US" dirty="0"/>
              <a:t> | </a:t>
            </a:r>
            <a:r>
              <a:rPr lang="en-US" dirty="0" err="1"/>
              <a:t>GeeksforGeeks</a:t>
            </a:r>
            <a:r>
              <a:rPr lang="en-US" dirty="0"/>
              <a:t> (</a:t>
            </a:r>
            <a:r>
              <a:rPr lang="en-US" dirty="0">
                <a:hlinkClick r:id="rId4"/>
              </a:rPr>
              <a:t>https://www.geeksforgeeks.org/betatron/</a:t>
            </a:r>
            <a:r>
              <a:rPr lang="en-US" dirty="0"/>
              <a:t>)</a:t>
            </a:r>
          </a:p>
          <a:p>
            <a:endParaRPr lang="ru-RU" dirty="0"/>
          </a:p>
        </p:txBody>
      </p:sp>
      <p:sp>
        <p:nvSpPr>
          <p:cNvPr id="6" name="Content Placeholder 5">
            <a:extLst>
              <a:ext uri="{FF2B5EF4-FFF2-40B4-BE49-F238E27FC236}">
                <a16:creationId xmlns:a16="http://schemas.microsoft.com/office/drawing/2014/main" id="{865A2943-1CE1-42F0-BE5F-D563CA9D31C5}"/>
              </a:ext>
            </a:extLst>
          </p:cNvPr>
          <p:cNvSpPr>
            <a:spLocks noGrp="1"/>
          </p:cNvSpPr>
          <p:nvPr>
            <p:ph idx="13"/>
          </p:nvPr>
        </p:nvSpPr>
        <p:spPr/>
        <p:txBody>
          <a:bodyPr/>
          <a:lstStyle/>
          <a:p>
            <a:endParaRPr lang="ru-RU"/>
          </a:p>
        </p:txBody>
      </p:sp>
    </p:spTree>
    <p:extLst>
      <p:ext uri="{BB962C8B-B14F-4D97-AF65-F5344CB8AC3E}">
        <p14:creationId xmlns:p14="http://schemas.microsoft.com/office/powerpoint/2010/main" val="1331675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CCF9-507A-9B33-F360-5F3A97BF4E61}"/>
              </a:ext>
            </a:extLst>
          </p:cNvPr>
          <p:cNvSpPr>
            <a:spLocks noGrp="1"/>
          </p:cNvSpPr>
          <p:nvPr>
            <p:ph type="title"/>
          </p:nvPr>
        </p:nvSpPr>
        <p:spPr/>
        <p:txBody>
          <a:bodyPr/>
          <a:lstStyle/>
          <a:p>
            <a:r>
              <a:rPr lang="en-US" dirty="0"/>
              <a:t>THANK YOU</a:t>
            </a:r>
          </a:p>
        </p:txBody>
      </p:sp>
      <p:pic>
        <p:nvPicPr>
          <p:cNvPr id="5" name="Picture Placeholder 4" descr="Aerial view of the beach">
            <a:extLst>
              <a:ext uri="{FF2B5EF4-FFF2-40B4-BE49-F238E27FC236}">
                <a16:creationId xmlns:a16="http://schemas.microsoft.com/office/drawing/2014/main" id="{69435B0A-4EE0-1346-7375-E8C7E1ED6C91}"/>
              </a:ext>
            </a:extLst>
          </p:cNvPr>
          <p:cNvPicPr>
            <a:picLocks noGrp="1" noChangeAspect="1"/>
          </p:cNvPicPr>
          <p:nvPr>
            <p:ph type="pic" sz="quarter" idx="13"/>
          </p:nvPr>
        </p:nvPicPr>
        <p:blipFill rotWithShape="1">
          <a:blip r:embed="rId2"/>
          <a:srcRect t="370" b="370"/>
          <a:stretch/>
        </p:blipFill>
        <p:spPr/>
      </p:pic>
      <p:sp>
        <p:nvSpPr>
          <p:cNvPr id="3" name="Text Placeholder 2">
            <a:extLst>
              <a:ext uri="{FF2B5EF4-FFF2-40B4-BE49-F238E27FC236}">
                <a16:creationId xmlns:a16="http://schemas.microsoft.com/office/drawing/2014/main" id="{FA394F8A-4651-0476-8C8A-075A356960DE}"/>
              </a:ext>
            </a:extLst>
          </p:cNvPr>
          <p:cNvSpPr>
            <a:spLocks noGrp="1"/>
          </p:cNvSpPr>
          <p:nvPr>
            <p:ph type="body" sz="quarter" idx="4294967295"/>
          </p:nvPr>
        </p:nvSpPr>
        <p:spPr>
          <a:xfrm>
            <a:off x="0" y="4635500"/>
            <a:ext cx="5275263" cy="1555750"/>
          </a:xfrm>
        </p:spPr>
        <p:txBody>
          <a:bodyPr/>
          <a:lstStyle/>
          <a:p>
            <a:endParaRPr lang="en-US" dirty="0"/>
          </a:p>
          <a:p>
            <a:endParaRPr lang="en-US" dirty="0"/>
          </a:p>
          <a:p>
            <a:endParaRPr lang="en-US" dirty="0"/>
          </a:p>
        </p:txBody>
      </p:sp>
    </p:spTree>
    <p:extLst>
      <p:ext uri="{BB962C8B-B14F-4D97-AF65-F5344CB8AC3E}">
        <p14:creationId xmlns:p14="http://schemas.microsoft.com/office/powerpoint/2010/main" val="4165655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F76D-A0D2-8179-168C-8025D377329E}"/>
              </a:ext>
            </a:extLst>
          </p:cNvPr>
          <p:cNvSpPr>
            <a:spLocks noGrp="1"/>
          </p:cNvSpPr>
          <p:nvPr>
            <p:ph type="title"/>
          </p:nvPr>
        </p:nvSpPr>
        <p:spPr>
          <a:xfrm>
            <a:off x="768096" y="667512"/>
            <a:ext cx="3291840" cy="5513832"/>
          </a:xfrm>
        </p:spPr>
        <p:txBody>
          <a:bodyPr/>
          <a:lstStyle/>
          <a:p>
            <a:r>
              <a:rPr lang="en-US" dirty="0"/>
              <a:t>REJA:</a:t>
            </a:r>
          </a:p>
        </p:txBody>
      </p:sp>
      <p:sp>
        <p:nvSpPr>
          <p:cNvPr id="3" name="Content Placeholder 2">
            <a:extLst>
              <a:ext uri="{FF2B5EF4-FFF2-40B4-BE49-F238E27FC236}">
                <a16:creationId xmlns:a16="http://schemas.microsoft.com/office/drawing/2014/main" id="{B16F5ACA-5B20-DED2-F6EA-E50B5B17F3AE}"/>
              </a:ext>
            </a:extLst>
          </p:cNvPr>
          <p:cNvSpPr>
            <a:spLocks noGrp="1"/>
          </p:cNvSpPr>
          <p:nvPr>
            <p:ph idx="1"/>
          </p:nvPr>
        </p:nvSpPr>
        <p:spPr>
          <a:xfrm>
            <a:off x="5239512" y="667512"/>
            <a:ext cx="4105656" cy="5568696"/>
          </a:xfrm>
        </p:spPr>
        <p:txBody>
          <a:bodyPr/>
          <a:lstStyle/>
          <a:p>
            <a:r>
              <a:rPr lang="en-US" sz="1800" dirty="0"/>
              <a:t>BETATRON KELIB CHIQISH TARIXI</a:t>
            </a:r>
          </a:p>
          <a:p>
            <a:r>
              <a:rPr lang="en-US" sz="1800" dirty="0" err="1"/>
              <a:t>Betatron</a:t>
            </a:r>
            <a:r>
              <a:rPr lang="en-US" sz="1800" dirty="0"/>
              <a:t> </a:t>
            </a:r>
            <a:r>
              <a:rPr lang="en-US" sz="1800" dirty="0" err="1"/>
              <a:t>tuzilishi</a:t>
            </a:r>
            <a:r>
              <a:rPr lang="en-US" sz="1800" dirty="0"/>
              <a:t> </a:t>
            </a:r>
            <a:r>
              <a:rPr lang="en-US" sz="1800" dirty="0" err="1"/>
              <a:t>va</a:t>
            </a:r>
            <a:r>
              <a:rPr lang="en-US" sz="1800" dirty="0"/>
              <a:t> </a:t>
            </a:r>
            <a:r>
              <a:rPr lang="en-US" sz="1800" dirty="0" err="1"/>
              <a:t>Ishlash</a:t>
            </a:r>
            <a:r>
              <a:rPr lang="en-US" sz="1800" dirty="0"/>
              <a:t> </a:t>
            </a:r>
            <a:r>
              <a:rPr lang="en-US" sz="1800" dirty="0" err="1"/>
              <a:t>prinsipi</a:t>
            </a:r>
            <a:endParaRPr lang="en-US" sz="1800" dirty="0"/>
          </a:p>
          <a:p>
            <a:r>
              <a:rPr lang="en-US" sz="1800" dirty="0" err="1"/>
              <a:t>Qo’llanilish</a:t>
            </a:r>
            <a:r>
              <a:rPr lang="en-US" sz="1800" dirty="0"/>
              <a:t> </a:t>
            </a:r>
            <a:r>
              <a:rPr lang="en-US" sz="1800" dirty="0" err="1"/>
              <a:t>sohalari</a:t>
            </a:r>
            <a:endParaRPr lang="en-US" sz="1800" dirty="0"/>
          </a:p>
          <a:p>
            <a:r>
              <a:rPr lang="en-US" sz="1800" dirty="0" err="1"/>
              <a:t>Xulosa</a:t>
            </a:r>
            <a:endParaRPr lang="en-US" sz="1800" dirty="0"/>
          </a:p>
          <a:p>
            <a:endParaRPr lang="en-US" sz="1800" dirty="0"/>
          </a:p>
        </p:txBody>
      </p:sp>
      <p:sp>
        <p:nvSpPr>
          <p:cNvPr id="5" name="Slide Number Placeholder 4">
            <a:extLst>
              <a:ext uri="{FF2B5EF4-FFF2-40B4-BE49-F238E27FC236}">
                <a16:creationId xmlns:a16="http://schemas.microsoft.com/office/drawing/2014/main" id="{269330A5-9701-4D21-4CCC-742D1F9B425E}"/>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2</a:t>
            </a:fld>
            <a:endParaRPr lang="en-US" dirty="0"/>
          </a:p>
        </p:txBody>
      </p:sp>
    </p:spTree>
    <p:extLst>
      <p:ext uri="{BB962C8B-B14F-4D97-AF65-F5344CB8AC3E}">
        <p14:creationId xmlns:p14="http://schemas.microsoft.com/office/powerpoint/2010/main" val="85220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B81E6-1867-27A1-6531-F327A72D5C84}"/>
              </a:ext>
            </a:extLst>
          </p:cNvPr>
          <p:cNvSpPr>
            <a:spLocks noGrp="1"/>
          </p:cNvSpPr>
          <p:nvPr>
            <p:ph type="title"/>
          </p:nvPr>
        </p:nvSpPr>
        <p:spPr>
          <a:xfrm>
            <a:off x="6154708" y="870668"/>
            <a:ext cx="5486400" cy="1005840"/>
          </a:xfrm>
        </p:spPr>
        <p:txBody>
          <a:bodyPr>
            <a:noAutofit/>
          </a:bodyPr>
          <a:lstStyle/>
          <a:p>
            <a:r>
              <a:rPr lang="en-US" sz="3200" dirty="0" err="1"/>
              <a:t>Betatron</a:t>
            </a:r>
            <a:r>
              <a:rPr lang="en-US" sz="3200" dirty="0"/>
              <a:t> </a:t>
            </a:r>
            <a:r>
              <a:rPr lang="en-US" sz="3200" dirty="0" err="1"/>
              <a:t>yaratilish</a:t>
            </a:r>
            <a:r>
              <a:rPr lang="en-US" sz="3200" dirty="0"/>
              <a:t>        </a:t>
            </a:r>
            <a:r>
              <a:rPr lang="en-US" sz="3200" dirty="0" err="1"/>
              <a:t>tarixi</a:t>
            </a:r>
            <a:endParaRPr lang="en-US" sz="3200" dirty="0"/>
          </a:p>
        </p:txBody>
      </p:sp>
      <p:sp>
        <p:nvSpPr>
          <p:cNvPr id="3" name="Text Placeholder 2">
            <a:extLst>
              <a:ext uri="{FF2B5EF4-FFF2-40B4-BE49-F238E27FC236}">
                <a16:creationId xmlns:a16="http://schemas.microsoft.com/office/drawing/2014/main" id="{5C27B755-8483-1C3D-23B2-7AFF295A449E}"/>
              </a:ext>
            </a:extLst>
          </p:cNvPr>
          <p:cNvSpPr>
            <a:spLocks noGrp="1"/>
          </p:cNvSpPr>
          <p:nvPr>
            <p:ph type="body" sz="quarter" idx="10"/>
          </p:nvPr>
        </p:nvSpPr>
        <p:spPr>
          <a:xfrm>
            <a:off x="6099048" y="2170706"/>
            <a:ext cx="5486400" cy="3753016"/>
          </a:xfrm>
        </p:spPr>
        <p:txBody>
          <a:bodyPr/>
          <a:lstStyle/>
          <a:p>
            <a:r>
              <a:rPr lang="en-US" sz="1800" dirty="0"/>
              <a:t>1935-1940-yillar </a:t>
            </a:r>
            <a:r>
              <a:rPr lang="en-US" sz="1800" dirty="0" err="1"/>
              <a:t>oralig’ida</a:t>
            </a:r>
            <a:r>
              <a:rPr lang="en-US" sz="1800" dirty="0"/>
              <a:t> </a:t>
            </a:r>
            <a:r>
              <a:rPr lang="en-US" sz="1800" dirty="0" err="1"/>
              <a:t>fiziklar</a:t>
            </a:r>
            <a:r>
              <a:rPr lang="en-US" sz="1800" dirty="0"/>
              <a:t> </a:t>
            </a:r>
            <a:r>
              <a:rPr lang="en-US" sz="1800" dirty="0" err="1"/>
              <a:t>kuchli</a:t>
            </a:r>
            <a:r>
              <a:rPr lang="en-US" sz="1800" dirty="0"/>
              <a:t> </a:t>
            </a:r>
            <a:r>
              <a:rPr lang="en-US" sz="1800" dirty="0" err="1"/>
              <a:t>energiyali</a:t>
            </a:r>
            <a:r>
              <a:rPr lang="en-US" sz="1800" dirty="0"/>
              <a:t> </a:t>
            </a:r>
            <a:r>
              <a:rPr lang="en-US" sz="1800" dirty="0" err="1"/>
              <a:t>elektronlarni</a:t>
            </a:r>
            <a:r>
              <a:rPr lang="en-US" sz="1800" dirty="0"/>
              <a:t> </a:t>
            </a:r>
            <a:r>
              <a:rPr lang="en-US" sz="1800" dirty="0" err="1"/>
              <a:t>tezlashtirish</a:t>
            </a:r>
            <a:r>
              <a:rPr lang="en-US" sz="1800" dirty="0"/>
              <a:t> </a:t>
            </a:r>
            <a:r>
              <a:rPr lang="en-US" sz="1800" dirty="0" err="1"/>
              <a:t>uchun</a:t>
            </a:r>
            <a:r>
              <a:rPr lang="en-US" sz="1800" dirty="0"/>
              <a:t> </a:t>
            </a:r>
            <a:r>
              <a:rPr lang="en-US" sz="1800" dirty="0" err="1"/>
              <a:t>turli</a:t>
            </a:r>
            <a:r>
              <a:rPr lang="en-US" sz="1800" dirty="0"/>
              <a:t> </a:t>
            </a:r>
            <a:r>
              <a:rPr lang="en-US" sz="1800" dirty="0" err="1"/>
              <a:t>usullarni</a:t>
            </a:r>
            <a:r>
              <a:rPr lang="en-US" sz="1800" dirty="0"/>
              <a:t> </a:t>
            </a:r>
            <a:r>
              <a:rPr lang="en-US" sz="1800" dirty="0" err="1"/>
              <a:t>izlashdi</a:t>
            </a:r>
            <a:r>
              <a:rPr lang="en-US" sz="1800" dirty="0"/>
              <a:t>.</a:t>
            </a:r>
          </a:p>
          <a:p>
            <a:r>
              <a:rPr lang="en-US" sz="1800" dirty="0"/>
              <a:t>1940-yilda </a:t>
            </a:r>
            <a:r>
              <a:rPr lang="en-US" sz="1800" dirty="0" err="1"/>
              <a:t>Amerikalik</a:t>
            </a:r>
            <a:r>
              <a:rPr lang="en-US" sz="1800" dirty="0"/>
              <a:t> </a:t>
            </a:r>
            <a:r>
              <a:rPr lang="en-US" sz="1800" dirty="0" err="1"/>
              <a:t>fizik</a:t>
            </a:r>
            <a:r>
              <a:rPr lang="en-US" sz="1800" dirty="0"/>
              <a:t> Donald </a:t>
            </a:r>
            <a:r>
              <a:rPr lang="en-US" sz="1800" dirty="0" err="1"/>
              <a:t>Kerst</a:t>
            </a:r>
            <a:r>
              <a:rPr lang="en-US" sz="1800" dirty="0"/>
              <a:t> </a:t>
            </a:r>
            <a:r>
              <a:rPr lang="en-US" sz="1800" dirty="0" err="1"/>
              <a:t>birinchi</a:t>
            </a:r>
            <a:r>
              <a:rPr lang="en-US" sz="1800" dirty="0"/>
              <a:t> </a:t>
            </a:r>
            <a:r>
              <a:rPr lang="en-US" sz="1800" dirty="0" err="1"/>
              <a:t>marta</a:t>
            </a:r>
            <a:r>
              <a:rPr lang="en-US" sz="1800" dirty="0"/>
              <a:t> </a:t>
            </a:r>
            <a:r>
              <a:rPr lang="en-US" sz="1800" dirty="0" err="1"/>
              <a:t>betatron</a:t>
            </a:r>
            <a:r>
              <a:rPr lang="en-US" sz="1800" dirty="0"/>
              <a:t> </a:t>
            </a:r>
            <a:r>
              <a:rPr lang="en-US" sz="1800" dirty="0" err="1"/>
              <a:t>qurilmasini</a:t>
            </a:r>
            <a:r>
              <a:rPr lang="en-US" sz="1800" dirty="0"/>
              <a:t> </a:t>
            </a:r>
            <a:r>
              <a:rPr lang="en-US" sz="1800" dirty="0" err="1"/>
              <a:t>muvaffaqiyatli</a:t>
            </a:r>
            <a:r>
              <a:rPr lang="en-US" sz="1800" dirty="0"/>
              <a:t> </a:t>
            </a:r>
            <a:r>
              <a:rPr lang="en-US" sz="1800" dirty="0" err="1"/>
              <a:t>ishlab</a:t>
            </a:r>
            <a:r>
              <a:rPr lang="en-US" sz="1800" dirty="0"/>
              <a:t> </a:t>
            </a:r>
            <a:r>
              <a:rPr lang="en-US" sz="1800" dirty="0" err="1"/>
              <a:t>chiqdi</a:t>
            </a:r>
            <a:r>
              <a:rPr lang="en-US" sz="1800" dirty="0"/>
              <a:t>.</a:t>
            </a:r>
          </a:p>
          <a:p>
            <a:r>
              <a:rPr lang="en-US" sz="1800" dirty="0"/>
              <a:t>1941-yilda u </a:t>
            </a:r>
            <a:r>
              <a:rPr lang="en-US" sz="1800" dirty="0" err="1"/>
              <a:t>o’zining</a:t>
            </a:r>
            <a:r>
              <a:rPr lang="en-US" sz="1800" dirty="0"/>
              <a:t> </a:t>
            </a:r>
            <a:r>
              <a:rPr lang="en-US" sz="1800" dirty="0" err="1"/>
              <a:t>birinchi</a:t>
            </a:r>
            <a:r>
              <a:rPr lang="en-US" sz="1800" dirty="0"/>
              <a:t> </a:t>
            </a:r>
            <a:r>
              <a:rPr lang="en-US" sz="1800" dirty="0" err="1"/>
              <a:t>betatronini</a:t>
            </a:r>
            <a:r>
              <a:rPr lang="en-US" sz="1800" dirty="0"/>
              <a:t> </a:t>
            </a:r>
            <a:r>
              <a:rPr lang="en-US" sz="1800" dirty="0" err="1"/>
              <a:t>yaratdi.U</a:t>
            </a:r>
            <a:r>
              <a:rPr lang="en-US" sz="1800" dirty="0"/>
              <a:t> </a:t>
            </a:r>
            <a:r>
              <a:rPr lang="en-US" sz="1800" dirty="0" err="1"/>
              <a:t>elektronlarni</a:t>
            </a:r>
            <a:r>
              <a:rPr lang="en-US" sz="1800" dirty="0"/>
              <a:t> 2.3 MeV </a:t>
            </a:r>
            <a:r>
              <a:rPr lang="en-US" sz="1800" dirty="0" err="1"/>
              <a:t>energiyagacha</a:t>
            </a:r>
            <a:r>
              <a:rPr lang="en-US" sz="1800" dirty="0"/>
              <a:t> </a:t>
            </a:r>
            <a:r>
              <a:rPr lang="en-US" sz="1800" dirty="0" err="1"/>
              <a:t>tezlashtira</a:t>
            </a:r>
            <a:r>
              <a:rPr lang="en-US" sz="1800" dirty="0"/>
              <a:t> </a:t>
            </a:r>
            <a:r>
              <a:rPr lang="en-US" sz="1800" dirty="0" err="1"/>
              <a:t>olgan</a:t>
            </a:r>
            <a:r>
              <a:rPr lang="en-US" sz="1800" dirty="0"/>
              <a:t>.</a:t>
            </a:r>
          </a:p>
          <a:p>
            <a:r>
              <a:rPr lang="en-US" sz="1800" dirty="0"/>
              <a:t>1940-1950-yillar </a:t>
            </a:r>
            <a:r>
              <a:rPr lang="en-US" sz="1800" dirty="0" err="1"/>
              <a:t>betatronlar</a:t>
            </a:r>
            <a:r>
              <a:rPr lang="en-US" sz="1800" dirty="0"/>
              <a:t> </a:t>
            </a:r>
            <a:r>
              <a:rPr lang="en-US" sz="1800" dirty="0" err="1"/>
              <a:t>takomillashtirildi</a:t>
            </a:r>
            <a:r>
              <a:rPr lang="en-US" sz="1800" dirty="0"/>
              <a:t> </a:t>
            </a:r>
            <a:r>
              <a:rPr lang="en-US" sz="1800" dirty="0" err="1"/>
              <a:t>va</a:t>
            </a:r>
            <a:r>
              <a:rPr lang="en-US" sz="1800" dirty="0"/>
              <a:t> 20 MeV dan 50 MeV </a:t>
            </a:r>
            <a:r>
              <a:rPr lang="en-US" sz="1800" dirty="0" err="1"/>
              <a:t>va</a:t>
            </a:r>
            <a:r>
              <a:rPr lang="en-US" sz="1800" dirty="0"/>
              <a:t> </a:t>
            </a:r>
            <a:r>
              <a:rPr lang="en-US" sz="1800" dirty="0" err="1"/>
              <a:t>undan</a:t>
            </a:r>
            <a:r>
              <a:rPr lang="en-US" sz="1800" dirty="0"/>
              <a:t> </a:t>
            </a:r>
            <a:r>
              <a:rPr lang="en-US" sz="1800" dirty="0" err="1"/>
              <a:t>yuqori</a:t>
            </a:r>
            <a:r>
              <a:rPr lang="en-US" sz="1800" dirty="0"/>
              <a:t> </a:t>
            </a:r>
            <a:r>
              <a:rPr lang="en-US" sz="1800" dirty="0" err="1"/>
              <a:t>energiyalarni</a:t>
            </a:r>
            <a:r>
              <a:rPr lang="en-US" sz="1800" dirty="0"/>
              <a:t> </a:t>
            </a:r>
            <a:r>
              <a:rPr lang="en-US" sz="1800" dirty="0" err="1"/>
              <a:t>olish</a:t>
            </a:r>
            <a:r>
              <a:rPr lang="en-US" sz="1800" dirty="0"/>
              <a:t> </a:t>
            </a:r>
            <a:r>
              <a:rPr lang="en-US" sz="1800" dirty="0" err="1"/>
              <a:t>mumkin</a:t>
            </a:r>
            <a:r>
              <a:rPr lang="en-US" sz="1800" dirty="0"/>
              <a:t> </a:t>
            </a:r>
            <a:r>
              <a:rPr lang="en-US" sz="1800" dirty="0" err="1"/>
              <a:t>bo’ldi</a:t>
            </a:r>
            <a:r>
              <a:rPr lang="en-US" sz="1800" dirty="0"/>
              <a:t>.</a:t>
            </a:r>
          </a:p>
          <a:p>
            <a:endParaRPr lang="en-US" dirty="0"/>
          </a:p>
        </p:txBody>
      </p:sp>
      <p:sp>
        <p:nvSpPr>
          <p:cNvPr id="6" name="Picture Placeholder 5">
            <a:extLst>
              <a:ext uri="{FF2B5EF4-FFF2-40B4-BE49-F238E27FC236}">
                <a16:creationId xmlns:a16="http://schemas.microsoft.com/office/drawing/2014/main" id="{2EC805B7-A079-4FA4-8CAB-B0E2627D7D4E}"/>
              </a:ext>
            </a:extLst>
          </p:cNvPr>
          <p:cNvSpPr>
            <a:spLocks noGrp="1"/>
          </p:cNvSpPr>
          <p:nvPr>
            <p:ph type="pic" sz="quarter" idx="11"/>
          </p:nvPr>
        </p:nvSpPr>
        <p:spPr>
          <a:xfrm>
            <a:off x="269151" y="1146579"/>
            <a:ext cx="4023360" cy="5495544"/>
          </a:xfrm>
        </p:spPr>
      </p:sp>
      <p:pic>
        <p:nvPicPr>
          <p:cNvPr id="5" name="Picture 4">
            <a:extLst>
              <a:ext uri="{FF2B5EF4-FFF2-40B4-BE49-F238E27FC236}">
                <a16:creationId xmlns:a16="http://schemas.microsoft.com/office/drawing/2014/main" id="{409503C3-CCC9-4F50-9D19-07B7C183533A}"/>
              </a:ext>
            </a:extLst>
          </p:cNvPr>
          <p:cNvPicPr>
            <a:picLocks noChangeAspect="1"/>
          </p:cNvPicPr>
          <p:nvPr/>
        </p:nvPicPr>
        <p:blipFill>
          <a:blip r:embed="rId2"/>
          <a:stretch>
            <a:fillRect/>
          </a:stretch>
        </p:blipFill>
        <p:spPr>
          <a:xfrm>
            <a:off x="269151" y="1207606"/>
            <a:ext cx="3617815" cy="5373490"/>
          </a:xfrm>
          <a:prstGeom prst="rect">
            <a:avLst/>
          </a:prstGeom>
        </p:spPr>
      </p:pic>
    </p:spTree>
    <p:extLst>
      <p:ext uri="{BB962C8B-B14F-4D97-AF65-F5344CB8AC3E}">
        <p14:creationId xmlns:p14="http://schemas.microsoft.com/office/powerpoint/2010/main" val="2348906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264C2F92-6B47-451B-AF9C-7147DAFEFACF}"/>
              </a:ext>
            </a:extLst>
          </p:cNvPr>
          <p:cNvSpPr>
            <a:spLocks noGrp="1"/>
          </p:cNvSpPr>
          <p:nvPr>
            <p:ph type="title"/>
          </p:nvPr>
        </p:nvSpPr>
        <p:spPr/>
        <p:txBody>
          <a:bodyPr/>
          <a:lstStyle/>
          <a:p>
            <a:endParaRPr lang="ru-RU"/>
          </a:p>
        </p:txBody>
      </p:sp>
      <p:sp>
        <p:nvSpPr>
          <p:cNvPr id="17" name="Content Placeholder 16">
            <a:extLst>
              <a:ext uri="{FF2B5EF4-FFF2-40B4-BE49-F238E27FC236}">
                <a16:creationId xmlns:a16="http://schemas.microsoft.com/office/drawing/2014/main" id="{6E9218D3-E8F1-4B5D-9016-9B8BC9875591}"/>
              </a:ext>
            </a:extLst>
          </p:cNvPr>
          <p:cNvSpPr>
            <a:spLocks noGrp="1"/>
          </p:cNvSpPr>
          <p:nvPr>
            <p:ph idx="1"/>
          </p:nvPr>
        </p:nvSpPr>
        <p:spPr/>
        <p:txBody>
          <a:bodyPr/>
          <a:lstStyle/>
          <a:p>
            <a:endParaRPr lang="ru-RU"/>
          </a:p>
        </p:txBody>
      </p:sp>
      <p:pic>
        <p:nvPicPr>
          <p:cNvPr id="8" name="Picture 7">
            <a:extLst>
              <a:ext uri="{FF2B5EF4-FFF2-40B4-BE49-F238E27FC236}">
                <a16:creationId xmlns:a16="http://schemas.microsoft.com/office/drawing/2014/main" id="{9A1951E2-8CD7-4360-910F-B70F7FB437C2}"/>
              </a:ext>
            </a:extLst>
          </p:cNvPr>
          <p:cNvPicPr>
            <a:picLocks noChangeAspect="1"/>
          </p:cNvPicPr>
          <p:nvPr/>
        </p:nvPicPr>
        <p:blipFill>
          <a:blip r:embed="rId2"/>
          <a:stretch>
            <a:fillRect/>
          </a:stretch>
        </p:blipFill>
        <p:spPr>
          <a:xfrm>
            <a:off x="679152" y="667512"/>
            <a:ext cx="3874776" cy="5504687"/>
          </a:xfrm>
          <a:prstGeom prst="rect">
            <a:avLst/>
          </a:prstGeom>
        </p:spPr>
      </p:pic>
      <p:pic>
        <p:nvPicPr>
          <p:cNvPr id="15" name="Picture 14">
            <a:extLst>
              <a:ext uri="{FF2B5EF4-FFF2-40B4-BE49-F238E27FC236}">
                <a16:creationId xmlns:a16="http://schemas.microsoft.com/office/drawing/2014/main" id="{E24371B7-5228-414A-A10C-85A8496FE2F8}"/>
              </a:ext>
            </a:extLst>
          </p:cNvPr>
          <p:cNvPicPr>
            <a:picLocks noChangeAspect="1"/>
          </p:cNvPicPr>
          <p:nvPr/>
        </p:nvPicPr>
        <p:blipFill>
          <a:blip r:embed="rId3"/>
          <a:stretch>
            <a:fillRect/>
          </a:stretch>
        </p:blipFill>
        <p:spPr>
          <a:xfrm>
            <a:off x="4846498" y="667512"/>
            <a:ext cx="4891683" cy="5568696"/>
          </a:xfrm>
          <a:prstGeom prst="rect">
            <a:avLst/>
          </a:prstGeom>
        </p:spPr>
      </p:pic>
    </p:spTree>
    <p:extLst>
      <p:ext uri="{BB962C8B-B14F-4D97-AF65-F5344CB8AC3E}">
        <p14:creationId xmlns:p14="http://schemas.microsoft.com/office/powerpoint/2010/main" val="287269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D5C0C-AC08-411A-5743-AAEE17931EFD}"/>
              </a:ext>
            </a:extLst>
          </p:cNvPr>
          <p:cNvSpPr>
            <a:spLocks noGrp="1"/>
          </p:cNvSpPr>
          <p:nvPr>
            <p:ph type="title"/>
          </p:nvPr>
        </p:nvSpPr>
        <p:spPr>
          <a:xfrm>
            <a:off x="768096" y="685802"/>
            <a:ext cx="5486400" cy="1612126"/>
          </a:xfrm>
        </p:spPr>
        <p:txBody>
          <a:bodyPr>
            <a:normAutofit/>
          </a:bodyPr>
          <a:lstStyle/>
          <a:p>
            <a:r>
              <a:rPr lang="en-US" sz="3600" dirty="0"/>
              <a:t>BETATRON NIMA</a:t>
            </a:r>
          </a:p>
        </p:txBody>
      </p:sp>
      <p:sp>
        <p:nvSpPr>
          <p:cNvPr id="3" name="Text Placeholder 2">
            <a:extLst>
              <a:ext uri="{FF2B5EF4-FFF2-40B4-BE49-F238E27FC236}">
                <a16:creationId xmlns:a16="http://schemas.microsoft.com/office/drawing/2014/main" id="{B37360DF-3FD1-505F-FB7F-3AD167868E9D}"/>
              </a:ext>
            </a:extLst>
          </p:cNvPr>
          <p:cNvSpPr>
            <a:spLocks noGrp="1"/>
          </p:cNvSpPr>
          <p:nvPr>
            <p:ph type="body" sz="quarter" idx="10"/>
          </p:nvPr>
        </p:nvSpPr>
        <p:spPr>
          <a:xfrm>
            <a:off x="768096" y="2806811"/>
            <a:ext cx="5486400" cy="3776869"/>
          </a:xfrm>
        </p:spPr>
        <p:txBody>
          <a:bodyPr/>
          <a:lstStyle/>
          <a:p>
            <a:r>
              <a:rPr lang="en-US" dirty="0" err="1"/>
              <a:t>Betatron-bu</a:t>
            </a:r>
            <a:r>
              <a:rPr lang="en-US" dirty="0"/>
              <a:t> </a:t>
            </a:r>
            <a:r>
              <a:rPr lang="en-US" dirty="0" err="1"/>
              <a:t>elektronlarni</a:t>
            </a:r>
            <a:r>
              <a:rPr lang="en-US" dirty="0"/>
              <a:t> (beta-</a:t>
            </a:r>
            <a:r>
              <a:rPr lang="en-US" dirty="0" err="1"/>
              <a:t>zarralarni</a:t>
            </a:r>
            <a:r>
              <a:rPr lang="en-US" dirty="0"/>
              <a:t>) </a:t>
            </a:r>
            <a:r>
              <a:rPr lang="en-US" dirty="0" err="1"/>
              <a:t>yuqori</a:t>
            </a:r>
            <a:r>
              <a:rPr lang="en-US" dirty="0"/>
              <a:t> </a:t>
            </a:r>
            <a:r>
              <a:rPr lang="en-US" dirty="0" err="1"/>
              <a:t>energiyaga</a:t>
            </a:r>
            <a:r>
              <a:rPr lang="en-US" dirty="0"/>
              <a:t> </a:t>
            </a:r>
            <a:r>
              <a:rPr lang="en-US" dirty="0" err="1"/>
              <a:t>tezlashtirish</a:t>
            </a:r>
            <a:r>
              <a:rPr lang="en-US" dirty="0"/>
              <a:t> </a:t>
            </a:r>
            <a:r>
              <a:rPr lang="en-US" dirty="0" err="1"/>
              <a:t>uchun</a:t>
            </a:r>
            <a:r>
              <a:rPr lang="en-US" dirty="0"/>
              <a:t> </a:t>
            </a:r>
            <a:r>
              <a:rPr lang="en-US" dirty="0" err="1"/>
              <a:t>ishlatiladigan</a:t>
            </a:r>
            <a:r>
              <a:rPr lang="en-US" dirty="0"/>
              <a:t> </a:t>
            </a:r>
            <a:r>
              <a:rPr lang="en-US" dirty="0" err="1"/>
              <a:t>zarracha</a:t>
            </a:r>
            <a:r>
              <a:rPr lang="en-US" dirty="0"/>
              <a:t> </a:t>
            </a:r>
            <a:r>
              <a:rPr lang="en-US" dirty="0" err="1"/>
              <a:t>tezlatkichdir.U</a:t>
            </a:r>
            <a:r>
              <a:rPr lang="en-US" dirty="0"/>
              <a:t> </a:t>
            </a:r>
            <a:r>
              <a:rPr lang="en-US" dirty="0" err="1"/>
              <a:t>elektromagnit</a:t>
            </a:r>
            <a:r>
              <a:rPr lang="en-US" dirty="0"/>
              <a:t> </a:t>
            </a:r>
            <a:r>
              <a:rPr lang="en-US" dirty="0" err="1"/>
              <a:t>induksiya</a:t>
            </a:r>
            <a:r>
              <a:rPr lang="en-US" dirty="0"/>
              <a:t> </a:t>
            </a:r>
            <a:r>
              <a:rPr lang="en-US" dirty="0" err="1"/>
              <a:t>prinsipiga</a:t>
            </a:r>
            <a:r>
              <a:rPr lang="en-US" dirty="0"/>
              <a:t> </a:t>
            </a:r>
            <a:r>
              <a:rPr lang="en-US" dirty="0" err="1"/>
              <a:t>asoslanadi</a:t>
            </a:r>
            <a:r>
              <a:rPr lang="en-US" dirty="0"/>
              <a:t> </a:t>
            </a:r>
            <a:r>
              <a:rPr lang="en-US" dirty="0" err="1"/>
              <a:t>va</a:t>
            </a:r>
            <a:r>
              <a:rPr lang="en-US" dirty="0"/>
              <a:t> </a:t>
            </a:r>
            <a:r>
              <a:rPr lang="en-US" dirty="0" err="1"/>
              <a:t>elektronlarni</a:t>
            </a:r>
            <a:r>
              <a:rPr lang="en-US" dirty="0"/>
              <a:t> </a:t>
            </a:r>
            <a:r>
              <a:rPr lang="en-US" dirty="0" err="1"/>
              <a:t>aylana</a:t>
            </a:r>
            <a:r>
              <a:rPr lang="en-US" dirty="0"/>
              <a:t> </a:t>
            </a:r>
            <a:r>
              <a:rPr lang="en-US" dirty="0" err="1"/>
              <a:t>traektoriyada</a:t>
            </a:r>
            <a:r>
              <a:rPr lang="en-US" dirty="0"/>
              <a:t> </a:t>
            </a:r>
            <a:r>
              <a:rPr lang="en-US" dirty="0" err="1"/>
              <a:t>harakatlantirib,ularni</a:t>
            </a:r>
            <a:r>
              <a:rPr lang="en-US" dirty="0"/>
              <a:t> </a:t>
            </a:r>
            <a:r>
              <a:rPr lang="en-US" dirty="0" err="1"/>
              <a:t>yuqori</a:t>
            </a:r>
            <a:r>
              <a:rPr lang="en-US" dirty="0"/>
              <a:t> </a:t>
            </a:r>
            <a:r>
              <a:rPr lang="en-US" dirty="0" err="1"/>
              <a:t>tezlikka</a:t>
            </a:r>
            <a:r>
              <a:rPr lang="en-US" dirty="0"/>
              <a:t> </a:t>
            </a:r>
            <a:r>
              <a:rPr lang="en-US" dirty="0" err="1"/>
              <a:t>yetkazadi.Betatron</a:t>
            </a:r>
            <a:r>
              <a:rPr lang="en-US" dirty="0"/>
              <a:t> </a:t>
            </a:r>
            <a:r>
              <a:rPr lang="en-US" dirty="0" err="1"/>
              <a:t>zarrachalar</a:t>
            </a:r>
            <a:r>
              <a:rPr lang="en-US" dirty="0"/>
              <a:t> </a:t>
            </a:r>
            <a:r>
              <a:rPr lang="en-US" dirty="0" err="1"/>
              <a:t>fizikasi</a:t>
            </a:r>
            <a:r>
              <a:rPr lang="en-US" dirty="0"/>
              <a:t> </a:t>
            </a:r>
            <a:r>
              <a:rPr lang="en-US" dirty="0" err="1"/>
              <a:t>sohasida</a:t>
            </a:r>
            <a:r>
              <a:rPr lang="en-US" dirty="0"/>
              <a:t> </a:t>
            </a:r>
            <a:r>
              <a:rPr lang="en-US" dirty="0" err="1"/>
              <a:t>dastlabki</a:t>
            </a:r>
            <a:r>
              <a:rPr lang="en-US" dirty="0"/>
              <a:t> </a:t>
            </a:r>
            <a:r>
              <a:rPr lang="en-US" dirty="0" err="1"/>
              <a:t>tadqiqot</a:t>
            </a:r>
            <a:r>
              <a:rPr lang="en-US" dirty="0"/>
              <a:t> </a:t>
            </a:r>
            <a:r>
              <a:rPr lang="en-US" dirty="0" err="1"/>
              <a:t>va</a:t>
            </a:r>
            <a:r>
              <a:rPr lang="en-US" dirty="0"/>
              <a:t> </a:t>
            </a:r>
            <a:r>
              <a:rPr lang="en-US" dirty="0" err="1"/>
              <a:t>rivojlanishlar</a:t>
            </a:r>
            <a:r>
              <a:rPr lang="en-US" dirty="0"/>
              <a:t> </a:t>
            </a:r>
            <a:r>
              <a:rPr lang="en-US" dirty="0" err="1"/>
              <a:t>uchun</a:t>
            </a:r>
            <a:r>
              <a:rPr lang="en-US" dirty="0"/>
              <a:t> </a:t>
            </a:r>
            <a:r>
              <a:rPr lang="en-US" dirty="0" err="1"/>
              <a:t>yaratilgan</a:t>
            </a:r>
            <a:r>
              <a:rPr lang="en-US" dirty="0"/>
              <a:t> </a:t>
            </a:r>
            <a:r>
              <a:rPr lang="en-US" dirty="0" err="1"/>
              <a:t>eng</a:t>
            </a:r>
            <a:r>
              <a:rPr lang="en-US" dirty="0"/>
              <a:t> </a:t>
            </a:r>
            <a:r>
              <a:rPr lang="en-US" dirty="0" err="1"/>
              <a:t>qadimgi</a:t>
            </a:r>
            <a:r>
              <a:rPr lang="en-US" dirty="0"/>
              <a:t> </a:t>
            </a:r>
            <a:r>
              <a:rPr lang="en-US" dirty="0" err="1"/>
              <a:t>tezlatkichlardan</a:t>
            </a:r>
            <a:r>
              <a:rPr lang="en-US" dirty="0"/>
              <a:t> </a:t>
            </a:r>
            <a:r>
              <a:rPr lang="en-US" dirty="0" err="1"/>
              <a:t>biridir</a:t>
            </a:r>
            <a:r>
              <a:rPr lang="en-US" dirty="0"/>
              <a:t>.</a:t>
            </a:r>
          </a:p>
          <a:p>
            <a:endParaRPr lang="en-US" dirty="0"/>
          </a:p>
        </p:txBody>
      </p:sp>
      <p:sp>
        <p:nvSpPr>
          <p:cNvPr id="5" name="Picture Placeholder 4">
            <a:extLst>
              <a:ext uri="{FF2B5EF4-FFF2-40B4-BE49-F238E27FC236}">
                <a16:creationId xmlns:a16="http://schemas.microsoft.com/office/drawing/2014/main" id="{E5AC4BA4-C9A8-4615-82C5-1FF21128C30E}"/>
              </a:ext>
            </a:extLst>
          </p:cNvPr>
          <p:cNvSpPr>
            <a:spLocks noGrp="1"/>
          </p:cNvSpPr>
          <p:nvPr>
            <p:ph type="pic" sz="quarter" idx="11"/>
          </p:nvPr>
        </p:nvSpPr>
        <p:spPr>
          <a:xfrm>
            <a:off x="6684264" y="1478942"/>
            <a:ext cx="4023360" cy="4592673"/>
          </a:xfrm>
        </p:spPr>
      </p:sp>
      <p:pic>
        <p:nvPicPr>
          <p:cNvPr id="6" name="Picture 5">
            <a:extLst>
              <a:ext uri="{FF2B5EF4-FFF2-40B4-BE49-F238E27FC236}">
                <a16:creationId xmlns:a16="http://schemas.microsoft.com/office/drawing/2014/main" id="{58FC119F-C754-462D-BF4B-4943EB5D078D}"/>
              </a:ext>
            </a:extLst>
          </p:cNvPr>
          <p:cNvPicPr>
            <a:picLocks noChangeAspect="1"/>
          </p:cNvPicPr>
          <p:nvPr/>
        </p:nvPicPr>
        <p:blipFill>
          <a:blip r:embed="rId2"/>
          <a:stretch>
            <a:fillRect/>
          </a:stretch>
        </p:blipFill>
        <p:spPr>
          <a:xfrm>
            <a:off x="6684264" y="1491865"/>
            <a:ext cx="4272623" cy="4524111"/>
          </a:xfrm>
          <a:prstGeom prst="rect">
            <a:avLst/>
          </a:prstGeom>
        </p:spPr>
      </p:pic>
    </p:spTree>
    <p:extLst>
      <p:ext uri="{BB962C8B-B14F-4D97-AF65-F5344CB8AC3E}">
        <p14:creationId xmlns:p14="http://schemas.microsoft.com/office/powerpoint/2010/main" val="2207652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16AD0-7002-449C-A2A6-CEA4E5995215}"/>
              </a:ext>
            </a:extLst>
          </p:cNvPr>
          <p:cNvSpPr>
            <a:spLocks noGrp="1"/>
          </p:cNvSpPr>
          <p:nvPr>
            <p:ph type="title"/>
          </p:nvPr>
        </p:nvSpPr>
        <p:spPr/>
        <p:txBody>
          <a:bodyPr>
            <a:normAutofit/>
          </a:bodyPr>
          <a:lstStyle/>
          <a:p>
            <a:r>
              <a:rPr lang="en-US" sz="1800" dirty="0"/>
              <a:t>1)</a:t>
            </a:r>
            <a:r>
              <a:rPr lang="en-US" sz="1800" dirty="0" err="1"/>
              <a:t>Elektronlar</a:t>
            </a:r>
            <a:r>
              <a:rPr lang="en-US" sz="1800" dirty="0"/>
              <a:t> </a:t>
            </a:r>
            <a:r>
              <a:rPr lang="en-US" sz="1800" dirty="0" err="1"/>
              <a:t>vakuumli</a:t>
            </a:r>
            <a:r>
              <a:rPr lang="en-US" sz="1800" dirty="0"/>
              <a:t> </a:t>
            </a:r>
            <a:r>
              <a:rPr lang="en-US" sz="1800" dirty="0" err="1"/>
              <a:t>kamerada</a:t>
            </a:r>
            <a:r>
              <a:rPr lang="en-US" sz="1800" dirty="0"/>
              <a:t> </a:t>
            </a:r>
            <a:r>
              <a:rPr lang="en-US" sz="1800" dirty="0" err="1"/>
              <a:t>doira</a:t>
            </a:r>
            <a:r>
              <a:rPr lang="en-US" sz="1800" dirty="0"/>
              <a:t> </a:t>
            </a:r>
            <a:r>
              <a:rPr lang="en-US" sz="1800" dirty="0" err="1"/>
              <a:t>bo'ylab</a:t>
            </a:r>
            <a:r>
              <a:rPr lang="en-US" sz="1800" dirty="0"/>
              <a:t> </a:t>
            </a:r>
            <a:r>
              <a:rPr lang="en-US" sz="1800" dirty="0" err="1"/>
              <a:t>harakatlanadi</a:t>
            </a:r>
            <a:r>
              <a:rPr lang="en-US" sz="1800" dirty="0"/>
              <a:t>.</a:t>
            </a:r>
            <a:br>
              <a:rPr lang="en-US" sz="1800" dirty="0"/>
            </a:br>
            <a:r>
              <a:rPr lang="en-US" sz="1800" dirty="0"/>
              <a:t>2)</a:t>
            </a:r>
            <a:r>
              <a:rPr lang="en-US" sz="1800" dirty="0" err="1"/>
              <a:t>Magnit</a:t>
            </a:r>
            <a:r>
              <a:rPr lang="en-US" sz="1800" dirty="0"/>
              <a:t> </a:t>
            </a:r>
            <a:r>
              <a:rPr lang="en-US" sz="1800" dirty="0" err="1"/>
              <a:t>o'ramlar</a:t>
            </a:r>
            <a:r>
              <a:rPr lang="en-US" sz="1800" dirty="0"/>
              <a:t> </a:t>
            </a:r>
            <a:r>
              <a:rPr lang="en-US" sz="1800" dirty="0" err="1"/>
              <a:t>hisobiga</a:t>
            </a:r>
            <a:r>
              <a:rPr lang="en-US" sz="1800" dirty="0"/>
              <a:t> </a:t>
            </a:r>
            <a:r>
              <a:rPr lang="en-US" sz="1800" dirty="0" err="1"/>
              <a:t>doira</a:t>
            </a:r>
            <a:r>
              <a:rPr lang="en-US" sz="1800" dirty="0"/>
              <a:t> </a:t>
            </a:r>
            <a:r>
              <a:rPr lang="en-US" sz="1800" dirty="0" err="1"/>
              <a:t>ichida</a:t>
            </a:r>
            <a:r>
              <a:rPr lang="en-US" sz="1800" dirty="0"/>
              <a:t> </a:t>
            </a:r>
            <a:r>
              <a:rPr lang="en-US" sz="1800" dirty="0" err="1"/>
              <a:t>magnit</a:t>
            </a:r>
            <a:r>
              <a:rPr lang="en-US" sz="1800" dirty="0"/>
              <a:t> </a:t>
            </a:r>
            <a:r>
              <a:rPr lang="en-US" sz="1800" dirty="0" err="1"/>
              <a:t>maydon</a:t>
            </a:r>
            <a:r>
              <a:rPr lang="en-US" sz="1800" dirty="0"/>
              <a:t> </a:t>
            </a:r>
            <a:r>
              <a:rPr lang="en-US" sz="1800" dirty="0" err="1"/>
              <a:t>hosil</a:t>
            </a:r>
            <a:r>
              <a:rPr lang="en-US" sz="1800" dirty="0"/>
              <a:t> </a:t>
            </a:r>
            <a:r>
              <a:rPr lang="en-US" sz="1800" dirty="0" err="1"/>
              <a:t>qilinadi</a:t>
            </a:r>
            <a:r>
              <a:rPr lang="en-US" sz="1800" dirty="0"/>
              <a:t>.</a:t>
            </a:r>
            <a:br>
              <a:rPr lang="en-US" sz="1800" dirty="0"/>
            </a:br>
            <a:r>
              <a:rPr lang="en-US" sz="1800" dirty="0"/>
              <a:t>3)Bu </a:t>
            </a:r>
            <a:r>
              <a:rPr lang="en-US" sz="1800" dirty="0" err="1"/>
              <a:t>maydon</a:t>
            </a:r>
            <a:r>
              <a:rPr lang="en-US" sz="1800" dirty="0"/>
              <a:t> </a:t>
            </a:r>
            <a:r>
              <a:rPr lang="en-US" sz="1800" dirty="0" err="1"/>
              <a:t>vaqt</a:t>
            </a:r>
            <a:r>
              <a:rPr lang="en-US" sz="1800" dirty="0"/>
              <a:t> </a:t>
            </a:r>
            <a:r>
              <a:rPr lang="en-US" sz="1800" dirty="0" err="1"/>
              <a:t>bo'yicha</a:t>
            </a:r>
            <a:r>
              <a:rPr lang="en-US" sz="1800" dirty="0"/>
              <a:t> </a:t>
            </a:r>
            <a:r>
              <a:rPr lang="en-US" sz="1800" dirty="0" err="1"/>
              <a:t>o'zgarib</a:t>
            </a:r>
            <a:r>
              <a:rPr lang="en-US" sz="1800" dirty="0"/>
              <a:t> </a:t>
            </a:r>
            <a:r>
              <a:rPr lang="en-US" sz="1800" dirty="0" err="1"/>
              <a:t>turadi</a:t>
            </a:r>
            <a:r>
              <a:rPr lang="en-US" sz="1800" dirty="0"/>
              <a:t> </a:t>
            </a:r>
            <a:r>
              <a:rPr lang="en-US" sz="1800" dirty="0" err="1"/>
              <a:t>va</a:t>
            </a:r>
            <a:r>
              <a:rPr lang="en-US" sz="1800" dirty="0"/>
              <a:t> </a:t>
            </a:r>
            <a:r>
              <a:rPr lang="en-US" sz="1800" dirty="0" err="1"/>
              <a:t>o'zgaruvchan</a:t>
            </a:r>
            <a:r>
              <a:rPr lang="en-US" sz="1800" dirty="0"/>
              <a:t> </a:t>
            </a:r>
            <a:r>
              <a:rPr lang="en-US" sz="1800" dirty="0" err="1"/>
              <a:t>magnit</a:t>
            </a:r>
            <a:r>
              <a:rPr lang="en-US" sz="1800" dirty="0"/>
              <a:t> </a:t>
            </a:r>
            <a:r>
              <a:rPr lang="en-US" sz="1800" dirty="0" err="1"/>
              <a:t>maydoni</a:t>
            </a:r>
            <a:r>
              <a:rPr lang="en-US" sz="1800" dirty="0"/>
              <a:t> </a:t>
            </a:r>
            <a:r>
              <a:rPr lang="en-US" sz="1800" dirty="0" err="1"/>
              <a:t>hisobiga</a:t>
            </a:r>
            <a:r>
              <a:rPr lang="en-US" sz="1800" dirty="0"/>
              <a:t> </a:t>
            </a:r>
            <a:r>
              <a:rPr lang="en-US" sz="1800" dirty="0" err="1"/>
              <a:t>elektr</a:t>
            </a:r>
            <a:r>
              <a:rPr lang="en-US" sz="1800" dirty="0"/>
              <a:t> </a:t>
            </a:r>
            <a:r>
              <a:rPr lang="en-US" sz="1800" dirty="0" err="1"/>
              <a:t>maydonini</a:t>
            </a:r>
            <a:r>
              <a:rPr lang="en-US" sz="1800" dirty="0"/>
              <a:t> </a:t>
            </a:r>
            <a:r>
              <a:rPr lang="en-US" sz="1800" dirty="0" err="1"/>
              <a:t>hosil</a:t>
            </a:r>
            <a:r>
              <a:rPr lang="en-US" sz="1800" dirty="0"/>
              <a:t> </a:t>
            </a:r>
            <a:r>
              <a:rPr lang="en-US" sz="1800" dirty="0" err="1"/>
              <a:t>qiladi</a:t>
            </a:r>
            <a:r>
              <a:rPr lang="en-US" sz="1800" dirty="0"/>
              <a:t>.</a:t>
            </a:r>
            <a:br>
              <a:rPr lang="en-US" sz="1800" dirty="0"/>
            </a:br>
            <a:r>
              <a:rPr lang="en-US" sz="1800" dirty="0"/>
              <a:t>4)</a:t>
            </a:r>
            <a:r>
              <a:rPr lang="en-US" sz="1800" dirty="0" err="1"/>
              <a:t>Elektr</a:t>
            </a:r>
            <a:r>
              <a:rPr lang="en-US" sz="1800" dirty="0"/>
              <a:t> </a:t>
            </a:r>
            <a:r>
              <a:rPr lang="en-US" sz="1800" dirty="0" err="1"/>
              <a:t>maydon</a:t>
            </a:r>
            <a:r>
              <a:rPr lang="en-US" sz="1800" dirty="0"/>
              <a:t> </a:t>
            </a:r>
            <a:r>
              <a:rPr lang="en-US" sz="1800" dirty="0" err="1"/>
              <a:t>elektronlarga</a:t>
            </a:r>
            <a:r>
              <a:rPr lang="en-US" dirty="0"/>
              <a:t> </a:t>
            </a:r>
            <a:r>
              <a:rPr lang="en-US" sz="1800" dirty="0" err="1"/>
              <a:t>energiya</a:t>
            </a:r>
            <a:r>
              <a:rPr lang="en-US" sz="1800" dirty="0"/>
              <a:t> </a:t>
            </a:r>
            <a:r>
              <a:rPr lang="en-US" sz="1800" dirty="0" err="1"/>
              <a:t>beradi,ya'ni</a:t>
            </a:r>
            <a:r>
              <a:rPr lang="en-US" sz="1800" dirty="0"/>
              <a:t> </a:t>
            </a:r>
            <a:r>
              <a:rPr lang="en-US" sz="1800" dirty="0" err="1"/>
              <a:t>ularni</a:t>
            </a:r>
            <a:r>
              <a:rPr lang="en-US" sz="1800" dirty="0"/>
              <a:t> </a:t>
            </a:r>
            <a:r>
              <a:rPr lang="en-US" sz="1800" dirty="0" err="1"/>
              <a:t>teshlashtiradi</a:t>
            </a:r>
            <a:r>
              <a:rPr lang="en-US" sz="1800" dirty="0"/>
              <a:t>.</a:t>
            </a:r>
            <a:br>
              <a:rPr lang="en-US" sz="1800" dirty="0"/>
            </a:br>
            <a:r>
              <a:rPr lang="en-US" sz="1800" dirty="0"/>
              <a:t>5)</a:t>
            </a:r>
            <a:r>
              <a:rPr lang="en-US" sz="1800" dirty="0" err="1"/>
              <a:t>Magnit</a:t>
            </a:r>
            <a:r>
              <a:rPr lang="en-US" sz="1800" dirty="0"/>
              <a:t> </a:t>
            </a:r>
            <a:r>
              <a:rPr lang="en-US" sz="1800" dirty="0" err="1"/>
              <a:t>maydonning</a:t>
            </a:r>
            <a:r>
              <a:rPr lang="en-US" sz="1800" dirty="0"/>
              <a:t> </a:t>
            </a:r>
            <a:r>
              <a:rPr lang="en-US" sz="1800" dirty="0" err="1"/>
              <a:t>roli</a:t>
            </a:r>
            <a:r>
              <a:rPr lang="en-US" sz="1800" dirty="0"/>
              <a:t>:</a:t>
            </a:r>
            <a:br>
              <a:rPr lang="en-US" sz="1800" dirty="0"/>
            </a:br>
            <a:r>
              <a:rPr lang="en-US" sz="1800" dirty="0"/>
              <a:t>    1.Tezlashtirish </a:t>
            </a:r>
            <a:r>
              <a:rPr lang="en-US" sz="1800" dirty="0" err="1"/>
              <a:t>uchun</a:t>
            </a:r>
            <a:r>
              <a:rPr lang="en-US" sz="1800" dirty="0"/>
              <a:t> </a:t>
            </a:r>
            <a:r>
              <a:rPr lang="en-US" sz="1800" dirty="0" err="1"/>
              <a:t>elektr</a:t>
            </a:r>
            <a:r>
              <a:rPr lang="en-US" sz="1800" dirty="0"/>
              <a:t> </a:t>
            </a:r>
            <a:r>
              <a:rPr lang="en-US" sz="1800" dirty="0" err="1"/>
              <a:t>maydonini</a:t>
            </a:r>
            <a:r>
              <a:rPr lang="en-US" sz="1800" dirty="0"/>
              <a:t> </a:t>
            </a:r>
            <a:r>
              <a:rPr lang="en-US" sz="1800" dirty="0" err="1"/>
              <a:t>hosil</a:t>
            </a:r>
            <a:r>
              <a:rPr lang="en-US" sz="1800" dirty="0"/>
              <a:t> </a:t>
            </a:r>
            <a:r>
              <a:rPr lang="en-US" sz="1800" dirty="0" err="1"/>
              <a:t>qiladi</a:t>
            </a:r>
            <a:r>
              <a:rPr lang="en-US" sz="1800" dirty="0"/>
              <a:t>.</a:t>
            </a:r>
            <a:br>
              <a:rPr lang="en-US" sz="1800" dirty="0"/>
            </a:br>
            <a:r>
              <a:rPr lang="en-US" sz="1800" dirty="0"/>
              <a:t>    2.Shu </a:t>
            </a:r>
            <a:r>
              <a:rPr lang="en-US" sz="1800" dirty="0" err="1"/>
              <a:t>bilan</a:t>
            </a:r>
            <a:r>
              <a:rPr lang="en-US" sz="1800" dirty="0"/>
              <a:t> </a:t>
            </a:r>
            <a:r>
              <a:rPr lang="en-US" sz="1800" dirty="0" err="1"/>
              <a:t>birga</a:t>
            </a:r>
            <a:r>
              <a:rPr lang="en-US" sz="1800" dirty="0"/>
              <a:t> </a:t>
            </a:r>
            <a:r>
              <a:rPr lang="en-US" sz="1800" dirty="0" err="1"/>
              <a:t>elektronlarni</a:t>
            </a:r>
            <a:r>
              <a:rPr lang="en-US" sz="1800" dirty="0"/>
              <a:t> </a:t>
            </a:r>
            <a:r>
              <a:rPr lang="en-US" sz="1800" dirty="0" err="1"/>
              <a:t>orbitadan</a:t>
            </a:r>
            <a:r>
              <a:rPr lang="en-US" sz="1800" dirty="0"/>
              <a:t> </a:t>
            </a:r>
            <a:r>
              <a:rPr lang="en-US" sz="1800" dirty="0" err="1"/>
              <a:t>chiqib</a:t>
            </a:r>
            <a:r>
              <a:rPr lang="en-US" sz="1800" dirty="0"/>
              <a:t> </a:t>
            </a:r>
            <a:r>
              <a:rPr lang="en-US" sz="1800" dirty="0" err="1"/>
              <a:t>ketmasligi</a:t>
            </a:r>
            <a:r>
              <a:rPr lang="en-US" sz="1800" dirty="0"/>
              <a:t> </a:t>
            </a:r>
            <a:r>
              <a:rPr lang="en-US" sz="1800" dirty="0" err="1"/>
              <a:t>uchun</a:t>
            </a:r>
            <a:r>
              <a:rPr lang="en-US" sz="1800" dirty="0"/>
              <a:t> </a:t>
            </a:r>
            <a:r>
              <a:rPr lang="en-US" sz="1800" dirty="0" err="1"/>
              <a:t>ularni</a:t>
            </a:r>
            <a:r>
              <a:rPr lang="en-US" sz="1800" dirty="0"/>
              <a:t> </a:t>
            </a:r>
            <a:r>
              <a:rPr lang="en-US" sz="1800" dirty="0" err="1"/>
              <a:t>doirada</a:t>
            </a:r>
            <a:r>
              <a:rPr lang="en-US" sz="1800" dirty="0"/>
              <a:t> </a:t>
            </a:r>
            <a:r>
              <a:rPr lang="en-US" sz="1800" dirty="0" err="1"/>
              <a:t>saqlab</a:t>
            </a:r>
            <a:r>
              <a:rPr lang="en-US" sz="1800" dirty="0"/>
              <a:t> </a:t>
            </a:r>
            <a:r>
              <a:rPr lang="en-US" sz="1800" dirty="0" err="1"/>
              <a:t>turadi</a:t>
            </a:r>
            <a:r>
              <a:rPr lang="en-US" sz="1800" dirty="0"/>
              <a:t>.</a:t>
            </a:r>
            <a:br>
              <a:rPr lang="en-US" sz="1800" dirty="0"/>
            </a:br>
            <a:r>
              <a:rPr lang="en-US" sz="1800" dirty="0"/>
              <a:t>6)</a:t>
            </a:r>
            <a:r>
              <a:rPr lang="en-US" sz="1800" dirty="0" err="1"/>
              <a:t>Elektronlar</a:t>
            </a:r>
            <a:r>
              <a:rPr lang="en-US" sz="1800" dirty="0"/>
              <a:t> </a:t>
            </a:r>
            <a:r>
              <a:rPr lang="en-US" sz="1800" dirty="0" err="1"/>
              <a:t>to'liq</a:t>
            </a:r>
            <a:r>
              <a:rPr lang="en-US" sz="1800" dirty="0"/>
              <a:t> </a:t>
            </a:r>
            <a:r>
              <a:rPr lang="en-US" sz="1800" dirty="0" err="1"/>
              <a:t>aylana</a:t>
            </a:r>
            <a:r>
              <a:rPr lang="en-US" sz="1800" dirty="0"/>
              <a:t> </a:t>
            </a:r>
            <a:r>
              <a:rPr lang="en-US" sz="1800" dirty="0" err="1"/>
              <a:t>boylab</a:t>
            </a:r>
            <a:r>
              <a:rPr lang="en-US" sz="1800" dirty="0"/>
              <a:t> </a:t>
            </a:r>
            <a:r>
              <a:rPr lang="en-US" sz="1800" dirty="0" err="1"/>
              <a:t>harakatlanib,har</a:t>
            </a:r>
            <a:r>
              <a:rPr lang="en-US" sz="1800" dirty="0"/>
              <a:t> </a:t>
            </a:r>
            <a:r>
              <a:rPr lang="en-US" sz="1800" dirty="0" err="1"/>
              <a:t>bir</a:t>
            </a:r>
            <a:r>
              <a:rPr lang="en-US" sz="1800" dirty="0"/>
              <a:t> </a:t>
            </a:r>
            <a:r>
              <a:rPr lang="en-US" sz="1800" dirty="0" err="1"/>
              <a:t>aylanishida</a:t>
            </a:r>
            <a:r>
              <a:rPr lang="en-US" sz="1800" dirty="0"/>
              <a:t> </a:t>
            </a:r>
            <a:r>
              <a:rPr lang="en-US" sz="1800" dirty="0" err="1"/>
              <a:t>energiya</a:t>
            </a:r>
            <a:r>
              <a:rPr lang="en-US" sz="1800" dirty="0"/>
              <a:t> </a:t>
            </a:r>
            <a:r>
              <a:rPr lang="en-US" sz="1800" dirty="0" err="1"/>
              <a:t>ortadi</a:t>
            </a:r>
            <a:r>
              <a:rPr lang="en-US" dirty="0"/>
              <a:t>.</a:t>
            </a:r>
            <a:endParaRPr lang="ru-RU" dirty="0"/>
          </a:p>
        </p:txBody>
      </p:sp>
      <p:pic>
        <p:nvPicPr>
          <p:cNvPr id="4" name="Picture 3">
            <a:extLst>
              <a:ext uri="{FF2B5EF4-FFF2-40B4-BE49-F238E27FC236}">
                <a16:creationId xmlns:a16="http://schemas.microsoft.com/office/drawing/2014/main" id="{080E890E-BEC4-4320-8DCE-D7FBD834AEA9}"/>
              </a:ext>
            </a:extLst>
          </p:cNvPr>
          <p:cNvPicPr>
            <a:picLocks noChangeAspect="1"/>
          </p:cNvPicPr>
          <p:nvPr/>
        </p:nvPicPr>
        <p:blipFill>
          <a:blip r:embed="rId2"/>
          <a:stretch>
            <a:fillRect/>
          </a:stretch>
        </p:blipFill>
        <p:spPr>
          <a:xfrm>
            <a:off x="174928" y="1104190"/>
            <a:ext cx="4961615" cy="4649620"/>
          </a:xfrm>
          <a:prstGeom prst="rect">
            <a:avLst/>
          </a:prstGeom>
        </p:spPr>
      </p:pic>
    </p:spTree>
    <p:extLst>
      <p:ext uri="{BB962C8B-B14F-4D97-AF65-F5344CB8AC3E}">
        <p14:creationId xmlns:p14="http://schemas.microsoft.com/office/powerpoint/2010/main" val="3187530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5FB9-8092-6AC4-0B88-415B5224C3DC}"/>
              </a:ext>
            </a:extLst>
          </p:cNvPr>
          <p:cNvSpPr>
            <a:spLocks noGrp="1"/>
          </p:cNvSpPr>
          <p:nvPr>
            <p:ph type="title"/>
          </p:nvPr>
        </p:nvSpPr>
        <p:spPr/>
        <p:txBody>
          <a:bodyPr/>
          <a:lstStyle/>
          <a:p>
            <a:r>
              <a:rPr lang="en-US" dirty="0" err="1"/>
              <a:t>Betatronning</a:t>
            </a:r>
            <a:r>
              <a:rPr lang="en-US" dirty="0"/>
              <a:t> </a:t>
            </a:r>
            <a:r>
              <a:rPr lang="en-US" dirty="0" err="1"/>
              <a:t>tibbiyotdagi</a:t>
            </a:r>
            <a:r>
              <a:rPr lang="en-US" dirty="0"/>
              <a:t> </a:t>
            </a:r>
            <a:r>
              <a:rPr lang="en-US" dirty="0" err="1"/>
              <a:t>o’rni</a:t>
            </a:r>
            <a:endParaRPr lang="en-US" dirty="0"/>
          </a:p>
        </p:txBody>
      </p:sp>
      <p:sp>
        <p:nvSpPr>
          <p:cNvPr id="3" name="Content Placeholder 2">
            <a:extLst>
              <a:ext uri="{FF2B5EF4-FFF2-40B4-BE49-F238E27FC236}">
                <a16:creationId xmlns:a16="http://schemas.microsoft.com/office/drawing/2014/main" id="{5EDF0A71-CCBA-435C-46F6-1381739D2F56}"/>
              </a:ext>
            </a:extLst>
          </p:cNvPr>
          <p:cNvSpPr>
            <a:spLocks noGrp="1"/>
          </p:cNvSpPr>
          <p:nvPr>
            <p:ph idx="1"/>
          </p:nvPr>
        </p:nvSpPr>
        <p:spPr/>
        <p:txBody>
          <a:bodyPr/>
          <a:lstStyle/>
          <a:p>
            <a:pPr marL="0" indent="0">
              <a:spcAft>
                <a:spcPts val="1800"/>
              </a:spcAft>
              <a:buClr>
                <a:schemeClr val="accent3">
                  <a:lumMod val="75000"/>
                </a:schemeClr>
              </a:buClr>
              <a:buNone/>
            </a:pPr>
            <a:endParaRPr lang="en-US" sz="1800" dirty="0">
              <a:solidFill>
                <a:schemeClr val="accent4">
                  <a:lumMod val="50000"/>
                </a:schemeClr>
              </a:solidFill>
            </a:endParaRPr>
          </a:p>
          <a:p>
            <a:endParaRPr lang="en-US" dirty="0"/>
          </a:p>
        </p:txBody>
      </p:sp>
      <p:sp>
        <p:nvSpPr>
          <p:cNvPr id="5" name="Slide Number Placeholder 4">
            <a:extLst>
              <a:ext uri="{FF2B5EF4-FFF2-40B4-BE49-F238E27FC236}">
                <a16:creationId xmlns:a16="http://schemas.microsoft.com/office/drawing/2014/main" id="{A915BC64-6AC5-A7BE-0281-C9832CBF4D7F}"/>
              </a:ext>
            </a:extLst>
          </p:cNvPr>
          <p:cNvSpPr>
            <a:spLocks noGrp="1"/>
          </p:cNvSpPr>
          <p:nvPr>
            <p:ph type="sldNum" sz="quarter" idx="12"/>
          </p:nvPr>
        </p:nvSpPr>
        <p:spPr/>
        <p:txBody>
          <a:bodyPr/>
          <a:lstStyle/>
          <a:p>
            <a:fld id="{CBD12358-51D2-46B3-9BDE-DF29528B9454}" type="slidenum">
              <a:rPr lang="en-US" smtClean="0"/>
              <a:t>7</a:t>
            </a:fld>
            <a:endParaRPr lang="en-US" dirty="0"/>
          </a:p>
        </p:txBody>
      </p:sp>
      <p:sp>
        <p:nvSpPr>
          <p:cNvPr id="6" name="Content Placeholder 5">
            <a:extLst>
              <a:ext uri="{FF2B5EF4-FFF2-40B4-BE49-F238E27FC236}">
                <a16:creationId xmlns:a16="http://schemas.microsoft.com/office/drawing/2014/main" id="{EBD35C66-A101-40C1-B77D-65B4376A86CF}"/>
              </a:ext>
            </a:extLst>
          </p:cNvPr>
          <p:cNvSpPr>
            <a:spLocks noGrp="1"/>
          </p:cNvSpPr>
          <p:nvPr>
            <p:ph idx="13"/>
          </p:nvPr>
        </p:nvSpPr>
        <p:spPr/>
        <p:txBody>
          <a:bodyPr/>
          <a:lstStyle/>
          <a:p>
            <a:r>
              <a:rPr lang="en-US" dirty="0"/>
              <a:t>1.Rentgen </a:t>
            </a:r>
            <a:r>
              <a:rPr lang="en-US" dirty="0" err="1"/>
              <a:t>nurlari</a:t>
            </a:r>
            <a:r>
              <a:rPr lang="en-US" dirty="0"/>
              <a:t> </a:t>
            </a:r>
            <a:r>
              <a:rPr lang="en-US" dirty="0" err="1"/>
              <a:t>ishlab</a:t>
            </a:r>
            <a:r>
              <a:rPr lang="en-US" dirty="0"/>
              <a:t> </a:t>
            </a:r>
            <a:r>
              <a:rPr lang="en-US" dirty="0" err="1"/>
              <a:t>chiqarish</a:t>
            </a:r>
            <a:r>
              <a:rPr lang="en-US" dirty="0"/>
              <a:t>.</a:t>
            </a:r>
          </a:p>
          <a:p>
            <a:r>
              <a:rPr lang="en-US" dirty="0"/>
              <a:t>2.Radioterapiya.</a:t>
            </a:r>
          </a:p>
          <a:p>
            <a:r>
              <a:rPr lang="en-US" dirty="0"/>
              <a:t>3.Diagnostika.</a:t>
            </a:r>
          </a:p>
          <a:p>
            <a:r>
              <a:rPr lang="en-US" dirty="0"/>
              <a:t>4.Yuqori </a:t>
            </a:r>
            <a:r>
              <a:rPr lang="en-US" dirty="0" err="1"/>
              <a:t>energiyali</a:t>
            </a:r>
            <a:r>
              <a:rPr lang="en-US" dirty="0"/>
              <a:t> electron </a:t>
            </a:r>
            <a:r>
              <a:rPr lang="en-US" dirty="0" err="1"/>
              <a:t>terapiyasi</a:t>
            </a:r>
            <a:r>
              <a:rPr lang="en-US" dirty="0"/>
              <a:t>.</a:t>
            </a:r>
          </a:p>
          <a:p>
            <a:pPr marL="0" indent="0">
              <a:buNone/>
            </a:pPr>
            <a:endParaRPr lang="ru-RU" dirty="0"/>
          </a:p>
        </p:txBody>
      </p:sp>
      <p:pic>
        <p:nvPicPr>
          <p:cNvPr id="9" name="Picture 8">
            <a:extLst>
              <a:ext uri="{FF2B5EF4-FFF2-40B4-BE49-F238E27FC236}">
                <a16:creationId xmlns:a16="http://schemas.microsoft.com/office/drawing/2014/main" id="{FB4F9C43-F0E7-44AB-AE84-F67E41CB97E4}"/>
              </a:ext>
            </a:extLst>
          </p:cNvPr>
          <p:cNvPicPr>
            <a:picLocks noChangeAspect="1"/>
          </p:cNvPicPr>
          <p:nvPr/>
        </p:nvPicPr>
        <p:blipFill>
          <a:blip r:embed="rId2"/>
          <a:stretch>
            <a:fillRect/>
          </a:stretch>
        </p:blipFill>
        <p:spPr>
          <a:xfrm>
            <a:off x="723855" y="2076682"/>
            <a:ext cx="3806997" cy="4059141"/>
          </a:xfrm>
          <a:prstGeom prst="rect">
            <a:avLst/>
          </a:prstGeom>
        </p:spPr>
      </p:pic>
    </p:spTree>
    <p:extLst>
      <p:ext uri="{BB962C8B-B14F-4D97-AF65-F5344CB8AC3E}">
        <p14:creationId xmlns:p14="http://schemas.microsoft.com/office/powerpoint/2010/main" val="1408565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31B0D7-DAD1-8AD2-F7B4-83A6863C81F5}"/>
              </a:ext>
            </a:extLst>
          </p:cNvPr>
          <p:cNvSpPr>
            <a:spLocks noGrp="1"/>
          </p:cNvSpPr>
          <p:nvPr>
            <p:ph type="title"/>
          </p:nvPr>
        </p:nvSpPr>
        <p:spPr>
          <a:xfrm>
            <a:off x="777240" y="365760"/>
            <a:ext cx="10890504" cy="1545336"/>
          </a:xfrm>
        </p:spPr>
        <p:txBody>
          <a:bodyPr>
            <a:normAutofit/>
          </a:bodyPr>
          <a:lstStyle/>
          <a:p>
            <a:r>
              <a:rPr lang="en-US" sz="3600" dirty="0" err="1"/>
              <a:t>Betatronda</a:t>
            </a:r>
            <a:r>
              <a:rPr lang="en-US" sz="3600" dirty="0"/>
              <a:t> </a:t>
            </a:r>
            <a:r>
              <a:rPr lang="en-US" sz="3600" dirty="0" err="1"/>
              <a:t>rentgen</a:t>
            </a:r>
            <a:r>
              <a:rPr lang="en-US" sz="3600" dirty="0"/>
              <a:t> </a:t>
            </a:r>
            <a:r>
              <a:rPr lang="en-US" sz="3600" dirty="0" err="1"/>
              <a:t>nurlari</a:t>
            </a:r>
            <a:r>
              <a:rPr lang="en-US" sz="3600" dirty="0"/>
              <a:t> </a:t>
            </a:r>
            <a:r>
              <a:rPr lang="en-US" sz="3600" dirty="0" err="1"/>
              <a:t>qanday</a:t>
            </a:r>
            <a:r>
              <a:rPr lang="en-US" sz="3600" dirty="0"/>
              <a:t> </a:t>
            </a:r>
            <a:r>
              <a:rPr lang="en-US" sz="3600" dirty="0" err="1"/>
              <a:t>hosil</a:t>
            </a:r>
            <a:r>
              <a:rPr lang="en-US" sz="3600" dirty="0"/>
              <a:t> </a:t>
            </a:r>
            <a:r>
              <a:rPr lang="en-US" sz="3600" dirty="0" err="1"/>
              <a:t>bo’ladi</a:t>
            </a:r>
            <a:r>
              <a:rPr lang="en-US" sz="3600" dirty="0"/>
              <a:t>? </a:t>
            </a:r>
          </a:p>
        </p:txBody>
      </p:sp>
      <p:sp>
        <p:nvSpPr>
          <p:cNvPr id="5" name="Content Placeholder 4">
            <a:extLst>
              <a:ext uri="{FF2B5EF4-FFF2-40B4-BE49-F238E27FC236}">
                <a16:creationId xmlns:a16="http://schemas.microsoft.com/office/drawing/2014/main" id="{E17D3A0F-8DE2-B626-823A-0F9F18E331A5}"/>
              </a:ext>
            </a:extLst>
          </p:cNvPr>
          <p:cNvSpPr>
            <a:spLocks noGrp="1"/>
          </p:cNvSpPr>
          <p:nvPr>
            <p:ph idx="1"/>
          </p:nvPr>
        </p:nvSpPr>
        <p:spPr>
          <a:xfrm>
            <a:off x="777240" y="2092057"/>
            <a:ext cx="5833872" cy="4083332"/>
          </a:xfrm>
        </p:spPr>
        <p:txBody>
          <a:bodyPr>
            <a:normAutofit fontScale="77500" lnSpcReduction="20000"/>
          </a:bodyPr>
          <a:lstStyle/>
          <a:p>
            <a:pPr marL="0" indent="0">
              <a:buNone/>
            </a:pPr>
            <a:r>
              <a:rPr lang="en-US" b="1" dirty="0"/>
              <a:t>                        </a:t>
            </a:r>
            <a:endParaRPr lang="en-US" sz="2300" dirty="0"/>
          </a:p>
          <a:p>
            <a:r>
              <a:rPr lang="en-US" sz="2300" dirty="0" err="1"/>
              <a:t>Betatron</a:t>
            </a:r>
            <a:r>
              <a:rPr lang="en-US" sz="2300" dirty="0"/>
              <a:t> </a:t>
            </a:r>
            <a:r>
              <a:rPr lang="en-US" sz="2300" dirty="0" err="1"/>
              <a:t>ichida</a:t>
            </a:r>
            <a:r>
              <a:rPr lang="en-US" sz="2300" dirty="0"/>
              <a:t> </a:t>
            </a:r>
            <a:r>
              <a:rPr lang="en-US" sz="2300" dirty="0" err="1"/>
              <a:t>elektronlar</a:t>
            </a:r>
            <a:r>
              <a:rPr lang="en-US" sz="2300" dirty="0"/>
              <a:t> </a:t>
            </a:r>
            <a:r>
              <a:rPr lang="en-US" sz="2300" dirty="0" err="1"/>
              <a:t>kuchli</a:t>
            </a:r>
            <a:r>
              <a:rPr lang="en-US" sz="2300" dirty="0"/>
              <a:t> </a:t>
            </a:r>
            <a:r>
              <a:rPr lang="en-US" sz="2300" dirty="0" err="1"/>
              <a:t>o‘zgaruvchan</a:t>
            </a:r>
            <a:r>
              <a:rPr lang="en-US" sz="2300" dirty="0"/>
              <a:t> </a:t>
            </a:r>
            <a:r>
              <a:rPr lang="en-US" sz="2300" dirty="0" err="1"/>
              <a:t>magnit</a:t>
            </a:r>
            <a:r>
              <a:rPr lang="en-US" sz="2300" dirty="0"/>
              <a:t> </a:t>
            </a:r>
            <a:r>
              <a:rPr lang="en-US" sz="2300" dirty="0" err="1"/>
              <a:t>maydon</a:t>
            </a:r>
            <a:r>
              <a:rPr lang="en-US" sz="2300" dirty="0"/>
              <a:t> </a:t>
            </a:r>
            <a:r>
              <a:rPr lang="en-US" sz="2300" dirty="0" err="1"/>
              <a:t>yordamida</a:t>
            </a:r>
            <a:r>
              <a:rPr lang="en-US" sz="2300" dirty="0"/>
              <a:t> </a:t>
            </a:r>
            <a:r>
              <a:rPr lang="en-US" sz="2300" dirty="0" err="1"/>
              <a:t>yuqori</a:t>
            </a:r>
            <a:r>
              <a:rPr lang="en-US" sz="2300" dirty="0"/>
              <a:t> </a:t>
            </a:r>
            <a:r>
              <a:rPr lang="en-US" sz="2300" dirty="0" err="1"/>
              <a:t>energiyagacha</a:t>
            </a:r>
            <a:r>
              <a:rPr lang="en-US" sz="2300" dirty="0"/>
              <a:t> </a:t>
            </a:r>
            <a:r>
              <a:rPr lang="en-US" sz="2300" dirty="0" err="1"/>
              <a:t>tezlashtiriladi</a:t>
            </a:r>
            <a:r>
              <a:rPr lang="en-US" sz="2300" dirty="0"/>
              <a:t> (</a:t>
            </a:r>
            <a:r>
              <a:rPr lang="en-US" sz="2300" dirty="0" err="1"/>
              <a:t>odatda</a:t>
            </a:r>
            <a:r>
              <a:rPr lang="en-US" sz="2300" dirty="0"/>
              <a:t> 20–300 MeV </a:t>
            </a:r>
            <a:r>
              <a:rPr lang="en-US" sz="2300" dirty="0" err="1"/>
              <a:t>gacha</a:t>
            </a:r>
            <a:r>
              <a:rPr lang="en-US" sz="2300" dirty="0"/>
              <a:t>).</a:t>
            </a:r>
          </a:p>
          <a:p>
            <a:r>
              <a:rPr lang="en-US" sz="2300" dirty="0" err="1"/>
              <a:t>Tezlatilgan</a:t>
            </a:r>
            <a:r>
              <a:rPr lang="en-US" sz="2300" dirty="0"/>
              <a:t> </a:t>
            </a:r>
            <a:r>
              <a:rPr lang="en-US" sz="2300" dirty="0" err="1"/>
              <a:t>elektronlar</a:t>
            </a:r>
            <a:r>
              <a:rPr lang="en-US" sz="2300" dirty="0"/>
              <a:t> </a:t>
            </a:r>
            <a:r>
              <a:rPr lang="en-US" sz="2300" dirty="0" err="1"/>
              <a:t>maqsad</a:t>
            </a:r>
            <a:r>
              <a:rPr lang="en-US" sz="2300" dirty="0"/>
              <a:t> </a:t>
            </a:r>
            <a:r>
              <a:rPr lang="en-US" sz="2300" dirty="0" err="1"/>
              <a:t>materialga</a:t>
            </a:r>
            <a:r>
              <a:rPr lang="en-US" sz="2300" dirty="0"/>
              <a:t> (</a:t>
            </a:r>
            <a:r>
              <a:rPr lang="en-US" sz="2300" dirty="0" err="1"/>
              <a:t>odatda</a:t>
            </a:r>
            <a:r>
              <a:rPr lang="en-US" sz="2300" dirty="0"/>
              <a:t> </a:t>
            </a:r>
            <a:r>
              <a:rPr lang="en-US" sz="2300" dirty="0" err="1"/>
              <a:t>og‘ir</a:t>
            </a:r>
            <a:r>
              <a:rPr lang="en-US" sz="2300" dirty="0"/>
              <a:t> </a:t>
            </a:r>
            <a:r>
              <a:rPr lang="en-US" sz="2300" dirty="0" err="1"/>
              <a:t>metall</a:t>
            </a:r>
            <a:r>
              <a:rPr lang="en-US" sz="2300" dirty="0"/>
              <a:t> </a:t>
            </a:r>
            <a:r>
              <a:rPr lang="en-US" sz="2300" dirty="0" err="1"/>
              <a:t>plastinka</a:t>
            </a:r>
            <a:r>
              <a:rPr lang="en-US" sz="2300" dirty="0"/>
              <a:t>, </a:t>
            </a:r>
            <a:r>
              <a:rPr lang="en-US" sz="2300" dirty="0" err="1"/>
              <a:t>masalan</a:t>
            </a:r>
            <a:r>
              <a:rPr lang="en-US" sz="2300" dirty="0"/>
              <a:t> </a:t>
            </a:r>
            <a:r>
              <a:rPr lang="en-US" sz="2300" dirty="0" err="1"/>
              <a:t>volfram</a:t>
            </a:r>
            <a:r>
              <a:rPr lang="en-US" sz="2300" dirty="0"/>
              <a:t>) </a:t>
            </a:r>
            <a:r>
              <a:rPr lang="en-US" sz="2300" dirty="0" err="1"/>
              <a:t>uriladi</a:t>
            </a:r>
            <a:r>
              <a:rPr lang="en-US" sz="2300" dirty="0"/>
              <a:t>.</a:t>
            </a:r>
          </a:p>
          <a:p>
            <a:r>
              <a:rPr lang="en-US" sz="2300" dirty="0" err="1"/>
              <a:t>Elektronlar</a:t>
            </a:r>
            <a:r>
              <a:rPr lang="en-US" sz="2300" dirty="0"/>
              <a:t> </a:t>
            </a:r>
            <a:r>
              <a:rPr lang="en-US" sz="2300" dirty="0" err="1"/>
              <a:t>to‘xtatilganda</a:t>
            </a:r>
            <a:r>
              <a:rPr lang="en-US" sz="2300" dirty="0"/>
              <a:t> </a:t>
            </a:r>
            <a:r>
              <a:rPr lang="en-US" sz="2300" dirty="0" err="1"/>
              <a:t>yoki</a:t>
            </a:r>
            <a:r>
              <a:rPr lang="en-US" sz="2300" dirty="0"/>
              <a:t> </a:t>
            </a:r>
            <a:r>
              <a:rPr lang="en-US" sz="2300" dirty="0" err="1"/>
              <a:t>yo‘nalishini</a:t>
            </a:r>
            <a:r>
              <a:rPr lang="en-US" sz="2300" dirty="0"/>
              <a:t> </a:t>
            </a:r>
            <a:r>
              <a:rPr lang="en-US" sz="2300" dirty="0" err="1"/>
              <a:t>o‘zgartirganda</a:t>
            </a:r>
            <a:r>
              <a:rPr lang="en-US" sz="2300" dirty="0"/>
              <a:t> </a:t>
            </a:r>
            <a:r>
              <a:rPr lang="en-US" sz="2300" dirty="0" err="1"/>
              <a:t>o‘z</a:t>
            </a:r>
            <a:r>
              <a:rPr lang="en-US" sz="2300" dirty="0"/>
              <a:t> </a:t>
            </a:r>
            <a:r>
              <a:rPr lang="en-US" sz="2300" dirty="0" err="1"/>
              <a:t>energiyasining</a:t>
            </a:r>
            <a:r>
              <a:rPr lang="en-US" sz="2300" dirty="0"/>
              <a:t> </a:t>
            </a:r>
            <a:r>
              <a:rPr lang="en-US" sz="2300" dirty="0" err="1"/>
              <a:t>bir</a:t>
            </a:r>
            <a:r>
              <a:rPr lang="en-US" sz="2300" dirty="0"/>
              <a:t> </a:t>
            </a:r>
            <a:r>
              <a:rPr lang="en-US" sz="2300" dirty="0" err="1"/>
              <a:t>qismini</a:t>
            </a:r>
            <a:r>
              <a:rPr lang="en-US" sz="2300" dirty="0"/>
              <a:t> </a:t>
            </a:r>
            <a:r>
              <a:rPr lang="en-US" sz="2300" dirty="0" err="1"/>
              <a:t>rentgen</a:t>
            </a:r>
            <a:r>
              <a:rPr lang="en-US" sz="2300" dirty="0"/>
              <a:t> </a:t>
            </a:r>
            <a:r>
              <a:rPr lang="en-US" sz="2300" dirty="0" err="1"/>
              <a:t>nurlari</a:t>
            </a:r>
            <a:r>
              <a:rPr lang="en-US" sz="2300" dirty="0"/>
              <a:t> </a:t>
            </a:r>
            <a:r>
              <a:rPr lang="en-US" sz="2300" dirty="0" err="1"/>
              <a:t>shaklida</a:t>
            </a:r>
            <a:r>
              <a:rPr lang="en-US" sz="2300" dirty="0"/>
              <a:t> </a:t>
            </a:r>
            <a:r>
              <a:rPr lang="en-US" sz="2300" dirty="0" err="1"/>
              <a:t>chiqaradi</a:t>
            </a:r>
            <a:r>
              <a:rPr lang="en-US" sz="2300" dirty="0"/>
              <a:t>.  Bu </a:t>
            </a:r>
            <a:r>
              <a:rPr lang="en-US" sz="2300" dirty="0" err="1"/>
              <a:t>hodisa</a:t>
            </a:r>
            <a:r>
              <a:rPr lang="en-US" sz="2300" dirty="0"/>
              <a:t> </a:t>
            </a:r>
            <a:r>
              <a:rPr lang="en-US" sz="2300" dirty="0" err="1"/>
              <a:t>fizikada</a:t>
            </a:r>
            <a:r>
              <a:rPr lang="en-US" sz="2300" dirty="0"/>
              <a:t> </a:t>
            </a:r>
            <a:r>
              <a:rPr lang="en-US" sz="2300" dirty="0" err="1"/>
              <a:t>tormozlanish</a:t>
            </a:r>
            <a:r>
              <a:rPr lang="en-US" sz="2300" dirty="0"/>
              <a:t> </a:t>
            </a:r>
            <a:r>
              <a:rPr lang="en-US" sz="2300" dirty="0" err="1"/>
              <a:t>nurlanishi</a:t>
            </a:r>
            <a:r>
              <a:rPr lang="en-US" sz="2300" dirty="0"/>
              <a:t> deb </a:t>
            </a:r>
            <a:r>
              <a:rPr lang="en-US" sz="2300" dirty="0" err="1"/>
              <a:t>ataladi</a:t>
            </a:r>
            <a:r>
              <a:rPr lang="en-US" sz="2300" dirty="0"/>
              <a:t>.</a:t>
            </a:r>
          </a:p>
          <a:p>
            <a:r>
              <a:rPr lang="en-US" sz="2300" dirty="0" err="1"/>
              <a:t>Hosil</a:t>
            </a:r>
            <a:r>
              <a:rPr lang="en-US" sz="2300" dirty="0"/>
              <a:t> </a:t>
            </a:r>
            <a:r>
              <a:rPr lang="en-US" sz="2300" dirty="0" err="1"/>
              <a:t>bo‘lgan</a:t>
            </a:r>
            <a:r>
              <a:rPr lang="en-US" sz="2300" dirty="0"/>
              <a:t> </a:t>
            </a:r>
            <a:r>
              <a:rPr lang="en-US" sz="2300" dirty="0" err="1"/>
              <a:t>rentgen</a:t>
            </a:r>
            <a:r>
              <a:rPr lang="en-US" sz="2300" dirty="0"/>
              <a:t> </a:t>
            </a:r>
            <a:r>
              <a:rPr lang="en-US" sz="2300" dirty="0" err="1"/>
              <a:t>nurlari</a:t>
            </a:r>
            <a:r>
              <a:rPr lang="en-US" sz="2300" dirty="0"/>
              <a:t> </a:t>
            </a:r>
            <a:r>
              <a:rPr lang="en-US" sz="2300" dirty="0" err="1"/>
              <a:t>tashqariga</a:t>
            </a:r>
            <a:r>
              <a:rPr lang="en-US" sz="2300" dirty="0"/>
              <a:t> </a:t>
            </a:r>
            <a:r>
              <a:rPr lang="en-US" sz="2300" dirty="0" err="1"/>
              <a:t>chiqariladi</a:t>
            </a:r>
            <a:r>
              <a:rPr lang="en-US" sz="2300" dirty="0"/>
              <a:t> </a:t>
            </a:r>
            <a:r>
              <a:rPr lang="en-US" sz="2300" dirty="0" err="1"/>
              <a:t>va</a:t>
            </a:r>
            <a:r>
              <a:rPr lang="en-US" sz="2300" dirty="0"/>
              <a:t> </a:t>
            </a:r>
            <a:r>
              <a:rPr lang="en-US" sz="2300" dirty="0" err="1"/>
              <a:t>kerakli</a:t>
            </a:r>
            <a:r>
              <a:rPr lang="en-US" sz="2300" dirty="0"/>
              <a:t> </a:t>
            </a:r>
            <a:r>
              <a:rPr lang="en-US" sz="2300" dirty="0" err="1"/>
              <a:t>maqsadlar</a:t>
            </a:r>
            <a:r>
              <a:rPr lang="en-US" sz="2300" dirty="0"/>
              <a:t> </a:t>
            </a:r>
            <a:r>
              <a:rPr lang="en-US" sz="2300" dirty="0" err="1"/>
              <a:t>uchun</a:t>
            </a:r>
            <a:r>
              <a:rPr lang="en-US" sz="2300" dirty="0"/>
              <a:t> </a:t>
            </a:r>
            <a:r>
              <a:rPr lang="en-US" sz="2300" dirty="0" err="1"/>
              <a:t>ishlatiladi</a:t>
            </a:r>
            <a:endParaRPr lang="en-US" sz="2300" dirty="0"/>
          </a:p>
          <a:p>
            <a:endParaRPr lang="en-US" sz="2300" dirty="0"/>
          </a:p>
          <a:p>
            <a:endParaRPr lang="en-US" dirty="0"/>
          </a:p>
        </p:txBody>
      </p:sp>
      <p:sp>
        <p:nvSpPr>
          <p:cNvPr id="6" name="Content Placeholder 5">
            <a:extLst>
              <a:ext uri="{FF2B5EF4-FFF2-40B4-BE49-F238E27FC236}">
                <a16:creationId xmlns:a16="http://schemas.microsoft.com/office/drawing/2014/main" id="{E3BD9E4F-8FA1-291D-1AFA-EC832A77665A}"/>
              </a:ext>
            </a:extLst>
          </p:cNvPr>
          <p:cNvSpPr>
            <a:spLocks noGrp="1"/>
          </p:cNvSpPr>
          <p:nvPr>
            <p:ph idx="13"/>
          </p:nvPr>
        </p:nvSpPr>
        <p:spPr>
          <a:xfrm>
            <a:off x="7306056" y="2093976"/>
            <a:ext cx="3172968" cy="3776472"/>
          </a:xfrm>
        </p:spPr>
        <p:txBody>
          <a:bodyPr/>
          <a:lstStyle/>
          <a:p>
            <a:pPr marL="0" indent="0">
              <a:buNone/>
            </a:pPr>
            <a:endParaRPr lang="en-US" dirty="0"/>
          </a:p>
          <a:p>
            <a:endParaRPr lang="en-US" dirty="0"/>
          </a:p>
        </p:txBody>
      </p:sp>
      <p:sp>
        <p:nvSpPr>
          <p:cNvPr id="3" name="Slide Number Placeholder 2">
            <a:extLst>
              <a:ext uri="{FF2B5EF4-FFF2-40B4-BE49-F238E27FC236}">
                <a16:creationId xmlns:a16="http://schemas.microsoft.com/office/drawing/2014/main" id="{F785354A-49B3-6FB4-DAF4-06FC9566C839}"/>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8</a:t>
            </a:fld>
            <a:endParaRPr lang="en-US" dirty="0"/>
          </a:p>
        </p:txBody>
      </p:sp>
    </p:spTree>
    <p:extLst>
      <p:ext uri="{BB962C8B-B14F-4D97-AF65-F5344CB8AC3E}">
        <p14:creationId xmlns:p14="http://schemas.microsoft.com/office/powerpoint/2010/main" val="2058503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64F3B-FC14-45DC-B374-E6569A4AA72D}"/>
              </a:ext>
            </a:extLst>
          </p:cNvPr>
          <p:cNvSpPr>
            <a:spLocks noGrp="1"/>
          </p:cNvSpPr>
          <p:nvPr>
            <p:ph type="title"/>
          </p:nvPr>
        </p:nvSpPr>
        <p:spPr>
          <a:xfrm>
            <a:off x="777240" y="365760"/>
            <a:ext cx="10890504" cy="882595"/>
          </a:xfrm>
        </p:spPr>
        <p:txBody>
          <a:bodyPr/>
          <a:lstStyle/>
          <a:p>
            <a:r>
              <a:rPr lang="en-US" dirty="0" err="1"/>
              <a:t>Betatronning</a:t>
            </a:r>
            <a:r>
              <a:rPr lang="en-US" dirty="0"/>
              <a:t> </a:t>
            </a:r>
            <a:r>
              <a:rPr lang="en-US" dirty="0" err="1"/>
              <a:t>sanoatdagi</a:t>
            </a:r>
            <a:r>
              <a:rPr lang="en-US" dirty="0"/>
              <a:t> </a:t>
            </a:r>
            <a:r>
              <a:rPr lang="en-US" dirty="0" err="1"/>
              <a:t>asosiy</a:t>
            </a:r>
            <a:r>
              <a:rPr lang="en-US" dirty="0"/>
              <a:t> </a:t>
            </a:r>
            <a:r>
              <a:rPr lang="en-US" dirty="0" err="1"/>
              <a:t>qo’llanishi</a:t>
            </a:r>
            <a:endParaRPr lang="ru-RU" dirty="0"/>
          </a:p>
        </p:txBody>
      </p:sp>
      <p:sp>
        <p:nvSpPr>
          <p:cNvPr id="3" name="Content Placeholder 2">
            <a:extLst>
              <a:ext uri="{FF2B5EF4-FFF2-40B4-BE49-F238E27FC236}">
                <a16:creationId xmlns:a16="http://schemas.microsoft.com/office/drawing/2014/main" id="{187B5074-83DB-4A5E-BAD9-67207FC7BEB6}"/>
              </a:ext>
            </a:extLst>
          </p:cNvPr>
          <p:cNvSpPr>
            <a:spLocks noGrp="1"/>
          </p:cNvSpPr>
          <p:nvPr>
            <p:ph idx="1"/>
          </p:nvPr>
        </p:nvSpPr>
        <p:spPr>
          <a:xfrm>
            <a:off x="777240" y="1304014"/>
            <a:ext cx="5833872" cy="4762831"/>
          </a:xfrm>
        </p:spPr>
        <p:txBody>
          <a:bodyPr>
            <a:normAutofit/>
          </a:bodyPr>
          <a:lstStyle/>
          <a:p>
            <a:r>
              <a:rPr lang="en-US" sz="1800" dirty="0" err="1"/>
              <a:t>Aviatsiyada</a:t>
            </a:r>
            <a:r>
              <a:rPr lang="en-US" sz="1800" dirty="0"/>
              <a:t> </a:t>
            </a:r>
            <a:r>
              <a:rPr lang="en-US" sz="1800" dirty="0" err="1"/>
              <a:t>samalyot</a:t>
            </a:r>
            <a:r>
              <a:rPr lang="en-US" sz="1800" dirty="0"/>
              <a:t> </a:t>
            </a:r>
            <a:r>
              <a:rPr lang="en-US" sz="1800" dirty="0" err="1"/>
              <a:t>qismlaridagi</a:t>
            </a:r>
            <a:r>
              <a:rPr lang="en-US" sz="1800" dirty="0"/>
              <a:t> </a:t>
            </a:r>
            <a:r>
              <a:rPr lang="en-US" sz="1800" dirty="0" err="1"/>
              <a:t>mikroyoriqlarni</a:t>
            </a:r>
            <a:r>
              <a:rPr lang="en-US" sz="1800" dirty="0"/>
              <a:t> </a:t>
            </a:r>
            <a:r>
              <a:rPr lang="en-US" sz="1800" dirty="0" err="1"/>
              <a:t>aniqlashda</a:t>
            </a:r>
            <a:r>
              <a:rPr lang="en-US" sz="1800" dirty="0"/>
              <a:t>.</a:t>
            </a:r>
          </a:p>
          <a:p>
            <a:r>
              <a:rPr lang="en-US" sz="1800" dirty="0" err="1"/>
              <a:t>Mashinasozlikda</a:t>
            </a:r>
            <a:r>
              <a:rPr lang="en-US" sz="1800" dirty="0"/>
              <a:t> </a:t>
            </a:r>
            <a:r>
              <a:rPr lang="en-US" sz="1800" dirty="0" err="1"/>
              <a:t>dvigatellar</a:t>
            </a:r>
            <a:r>
              <a:rPr lang="en-US" sz="1800" dirty="0"/>
              <a:t> </a:t>
            </a:r>
            <a:r>
              <a:rPr lang="en-US" sz="1800" dirty="0" err="1"/>
              <a:t>va</a:t>
            </a:r>
            <a:r>
              <a:rPr lang="en-US" sz="1800" dirty="0"/>
              <a:t> </a:t>
            </a:r>
            <a:r>
              <a:rPr lang="en-US" sz="1800" dirty="0" err="1"/>
              <a:t>trubinalar</a:t>
            </a:r>
            <a:r>
              <a:rPr lang="en-US" sz="1800" dirty="0"/>
              <a:t> </a:t>
            </a:r>
            <a:r>
              <a:rPr lang="en-US" sz="1800" dirty="0" err="1"/>
              <a:t>sifat</a:t>
            </a:r>
            <a:r>
              <a:rPr lang="en-US" sz="1800" dirty="0"/>
              <a:t> </a:t>
            </a:r>
            <a:r>
              <a:rPr lang="en-US" sz="1800" dirty="0" err="1"/>
              <a:t>nazoratida</a:t>
            </a:r>
            <a:r>
              <a:rPr lang="en-US" sz="1800" dirty="0"/>
              <a:t>.</a:t>
            </a:r>
          </a:p>
          <a:p>
            <a:r>
              <a:rPr lang="en-US" sz="1800" dirty="0" err="1"/>
              <a:t>Yadro</a:t>
            </a:r>
            <a:r>
              <a:rPr lang="en-US" sz="1800" dirty="0"/>
              <a:t> </a:t>
            </a:r>
            <a:r>
              <a:rPr lang="en-US" sz="1800" dirty="0" err="1"/>
              <a:t>sanoatida</a:t>
            </a:r>
            <a:r>
              <a:rPr lang="en-US" sz="1800" dirty="0"/>
              <a:t> </a:t>
            </a:r>
            <a:r>
              <a:rPr lang="en-US" sz="1800" dirty="0" err="1"/>
              <a:t>reaktr</a:t>
            </a:r>
            <a:r>
              <a:rPr lang="en-US" sz="1800" dirty="0"/>
              <a:t> </a:t>
            </a:r>
            <a:r>
              <a:rPr lang="en-US" sz="1800" dirty="0" err="1"/>
              <a:t>kompanentlarining</a:t>
            </a:r>
            <a:r>
              <a:rPr lang="en-US" sz="1800" dirty="0"/>
              <a:t> </a:t>
            </a:r>
            <a:r>
              <a:rPr lang="en-US" sz="1800" dirty="0" err="1"/>
              <a:t>tekshiruvi</a:t>
            </a:r>
            <a:r>
              <a:rPr lang="en-US" sz="1800" dirty="0"/>
              <a:t>.</a:t>
            </a:r>
          </a:p>
          <a:p>
            <a:r>
              <a:rPr lang="en-US" sz="1800" dirty="0" err="1"/>
              <a:t>Kema</a:t>
            </a:r>
            <a:r>
              <a:rPr lang="en-US" sz="1800" dirty="0"/>
              <a:t> </a:t>
            </a:r>
            <a:r>
              <a:rPr lang="en-US" sz="1800" dirty="0" err="1"/>
              <a:t>qurilishida</a:t>
            </a:r>
            <a:r>
              <a:rPr lang="en-US" sz="1800" dirty="0"/>
              <a:t> </a:t>
            </a:r>
            <a:r>
              <a:rPr lang="en-US" sz="1800" dirty="0" err="1"/>
              <a:t>kema</a:t>
            </a:r>
            <a:r>
              <a:rPr lang="en-US" sz="1800" dirty="0"/>
              <a:t> </a:t>
            </a:r>
            <a:r>
              <a:rPr lang="en-US" sz="1800" dirty="0" err="1"/>
              <a:t>korpuslarining</a:t>
            </a:r>
            <a:r>
              <a:rPr lang="en-US" sz="1800" dirty="0"/>
              <a:t> </a:t>
            </a:r>
            <a:r>
              <a:rPr lang="en-US" sz="1800" dirty="0" err="1"/>
              <a:t>ichi</a:t>
            </a:r>
            <a:r>
              <a:rPr lang="en-US" sz="1800" dirty="0"/>
              <a:t> </a:t>
            </a:r>
            <a:r>
              <a:rPr lang="en-US" sz="1800" dirty="0" err="1"/>
              <a:t>va</a:t>
            </a:r>
            <a:r>
              <a:rPr lang="en-US" sz="1800" dirty="0"/>
              <a:t> </a:t>
            </a:r>
            <a:r>
              <a:rPr lang="en-US" sz="1800" dirty="0" err="1"/>
              <a:t>payvand</a:t>
            </a:r>
            <a:r>
              <a:rPr lang="en-US" sz="1800" dirty="0"/>
              <a:t> </a:t>
            </a:r>
            <a:r>
              <a:rPr lang="en-US" sz="1800" dirty="0" err="1"/>
              <a:t>choklarini</a:t>
            </a:r>
            <a:r>
              <a:rPr lang="en-US" sz="1800" dirty="0"/>
              <a:t> </a:t>
            </a:r>
            <a:r>
              <a:rPr lang="en-US" sz="1800" dirty="0" err="1"/>
              <a:t>nazorat</a:t>
            </a:r>
            <a:r>
              <a:rPr lang="en-US" sz="1800" dirty="0"/>
              <a:t> </a:t>
            </a:r>
            <a:r>
              <a:rPr lang="en-US" sz="1800" dirty="0" err="1"/>
              <a:t>qilish</a:t>
            </a:r>
            <a:r>
              <a:rPr lang="en-US" sz="1800" dirty="0"/>
              <a:t>.</a:t>
            </a:r>
          </a:p>
          <a:p>
            <a:r>
              <a:rPr lang="en-US" sz="1800" dirty="0"/>
              <a:t>Temir </a:t>
            </a:r>
            <a:r>
              <a:rPr lang="en-US" sz="1800" dirty="0" err="1"/>
              <a:t>yo’l</a:t>
            </a:r>
            <a:r>
              <a:rPr lang="en-US" sz="1800" dirty="0"/>
              <a:t> </a:t>
            </a:r>
            <a:r>
              <a:rPr lang="en-US" sz="1800" dirty="0" err="1"/>
              <a:t>transportida</a:t>
            </a:r>
            <a:r>
              <a:rPr lang="en-US" sz="1800" dirty="0"/>
              <a:t> </a:t>
            </a:r>
            <a:r>
              <a:rPr lang="en-US" sz="1800" dirty="0" err="1"/>
              <a:t>vagonlar</a:t>
            </a:r>
            <a:r>
              <a:rPr lang="en-US" sz="1800" dirty="0"/>
              <a:t> </a:t>
            </a:r>
            <a:r>
              <a:rPr lang="en-US" sz="1800" dirty="0" err="1"/>
              <a:t>va</a:t>
            </a:r>
            <a:r>
              <a:rPr lang="en-US" sz="1800" dirty="0"/>
              <a:t> </a:t>
            </a:r>
            <a:r>
              <a:rPr lang="en-US" sz="1800" dirty="0" err="1"/>
              <a:t>relslarning</a:t>
            </a:r>
            <a:r>
              <a:rPr lang="en-US" sz="1800" dirty="0"/>
              <a:t> </a:t>
            </a:r>
            <a:r>
              <a:rPr lang="en-US" sz="1800" dirty="0" err="1"/>
              <a:t>tekshiruvi</a:t>
            </a:r>
            <a:r>
              <a:rPr lang="en-US" dirty="0"/>
              <a:t>.</a:t>
            </a:r>
            <a:endParaRPr lang="ru-RU" dirty="0"/>
          </a:p>
        </p:txBody>
      </p:sp>
      <p:sp>
        <p:nvSpPr>
          <p:cNvPr id="4" name="Content Placeholder 3">
            <a:extLst>
              <a:ext uri="{FF2B5EF4-FFF2-40B4-BE49-F238E27FC236}">
                <a16:creationId xmlns:a16="http://schemas.microsoft.com/office/drawing/2014/main" id="{7003218D-91EA-4849-8624-6864D5A4F1EB}"/>
              </a:ext>
            </a:extLst>
          </p:cNvPr>
          <p:cNvSpPr>
            <a:spLocks noGrp="1"/>
          </p:cNvSpPr>
          <p:nvPr>
            <p:ph idx="13"/>
          </p:nvPr>
        </p:nvSpPr>
        <p:spPr>
          <a:xfrm>
            <a:off x="6830170" y="1606163"/>
            <a:ext cx="4837574" cy="4651513"/>
          </a:xfrm>
        </p:spPr>
        <p:txBody>
          <a:bodyPr/>
          <a:lstStyle/>
          <a:p>
            <a:r>
              <a:rPr lang="en-US" dirty="0" err="1"/>
              <a:t>Materiallar</a:t>
            </a:r>
            <a:r>
              <a:rPr lang="en-US" dirty="0"/>
              <a:t> </a:t>
            </a:r>
            <a:r>
              <a:rPr lang="en-US" dirty="0" err="1"/>
              <a:t>tekshiruvi</a:t>
            </a:r>
            <a:r>
              <a:rPr lang="en-US" dirty="0"/>
              <a:t> </a:t>
            </a:r>
            <a:r>
              <a:rPr lang="en-US" dirty="0" err="1"/>
              <a:t>va</a:t>
            </a:r>
            <a:r>
              <a:rPr lang="en-US" dirty="0"/>
              <a:t> </a:t>
            </a:r>
            <a:r>
              <a:rPr lang="en-US" dirty="0" err="1"/>
              <a:t>sifat</a:t>
            </a:r>
            <a:r>
              <a:rPr lang="en-US" dirty="0"/>
              <a:t> </a:t>
            </a:r>
            <a:r>
              <a:rPr lang="en-US" dirty="0" err="1"/>
              <a:t>nazorati</a:t>
            </a:r>
            <a:r>
              <a:rPr lang="en-US" dirty="0"/>
              <a:t>:</a:t>
            </a:r>
          </a:p>
          <a:p>
            <a:pPr marL="0" indent="0">
              <a:buNone/>
            </a:pPr>
            <a:r>
              <a:rPr lang="en-US" dirty="0"/>
              <a:t>1.Neft </a:t>
            </a:r>
            <a:r>
              <a:rPr lang="en-US" dirty="0" err="1"/>
              <a:t>va</a:t>
            </a:r>
            <a:r>
              <a:rPr lang="en-US" dirty="0"/>
              <a:t> </a:t>
            </a:r>
            <a:r>
              <a:rPr lang="en-US" dirty="0" err="1"/>
              <a:t>gaz</a:t>
            </a:r>
            <a:r>
              <a:rPr lang="en-US" dirty="0"/>
              <a:t> </a:t>
            </a:r>
            <a:r>
              <a:rPr lang="en-US" dirty="0" err="1"/>
              <a:t>sanoatida:quvurlar</a:t>
            </a:r>
            <a:r>
              <a:rPr lang="en-US" dirty="0"/>
              <a:t>, armature </a:t>
            </a:r>
            <a:r>
              <a:rPr lang="en-US" dirty="0" err="1"/>
              <a:t>va</a:t>
            </a:r>
            <a:r>
              <a:rPr lang="en-US" dirty="0"/>
              <a:t> </a:t>
            </a:r>
            <a:r>
              <a:rPr lang="en-US" dirty="0" err="1"/>
              <a:t>burg’ilash</a:t>
            </a:r>
            <a:r>
              <a:rPr lang="en-US" dirty="0"/>
              <a:t> </a:t>
            </a:r>
            <a:r>
              <a:rPr lang="en-US" dirty="0" err="1"/>
              <a:t>uskunalarini</a:t>
            </a:r>
            <a:r>
              <a:rPr lang="en-US" dirty="0"/>
              <a:t> </a:t>
            </a:r>
            <a:r>
              <a:rPr lang="en-US" dirty="0" err="1"/>
              <a:t>rentgen</a:t>
            </a:r>
            <a:r>
              <a:rPr lang="en-US" dirty="0"/>
              <a:t> </a:t>
            </a:r>
            <a:r>
              <a:rPr lang="en-US" dirty="0" err="1"/>
              <a:t>nuri</a:t>
            </a:r>
            <a:r>
              <a:rPr lang="en-US" dirty="0"/>
              <a:t> </a:t>
            </a:r>
            <a:r>
              <a:rPr lang="en-US" dirty="0" err="1"/>
              <a:t>nazoratida</a:t>
            </a:r>
            <a:r>
              <a:rPr lang="en-US" dirty="0"/>
              <a:t> </a:t>
            </a:r>
            <a:r>
              <a:rPr lang="en-US" dirty="0" err="1"/>
              <a:t>sifat</a:t>
            </a:r>
            <a:r>
              <a:rPr lang="en-US" dirty="0"/>
              <a:t> </a:t>
            </a:r>
            <a:r>
              <a:rPr lang="en-US" dirty="0" err="1"/>
              <a:t>nazorati</a:t>
            </a:r>
            <a:r>
              <a:rPr lang="en-US" dirty="0"/>
              <a:t>.</a:t>
            </a:r>
          </a:p>
          <a:p>
            <a:pPr marL="0" indent="0">
              <a:buNone/>
            </a:pPr>
            <a:r>
              <a:rPr lang="en-US" dirty="0"/>
              <a:t>2.Qurilish </a:t>
            </a:r>
            <a:r>
              <a:rPr lang="en-US" dirty="0" err="1"/>
              <a:t>sanoatida:beton</a:t>
            </a:r>
            <a:r>
              <a:rPr lang="en-US" dirty="0"/>
              <a:t> </a:t>
            </a:r>
            <a:r>
              <a:rPr lang="en-US" dirty="0" err="1"/>
              <a:t>konstruktsiyalar</a:t>
            </a:r>
            <a:r>
              <a:rPr lang="en-US" dirty="0"/>
              <a:t> </a:t>
            </a:r>
            <a:r>
              <a:rPr lang="en-US" dirty="0" err="1"/>
              <a:t>ko’priklar</a:t>
            </a:r>
            <a:r>
              <a:rPr lang="en-US" dirty="0"/>
              <a:t> </a:t>
            </a:r>
            <a:r>
              <a:rPr lang="en-US" dirty="0" err="1"/>
              <a:t>va</a:t>
            </a:r>
            <a:r>
              <a:rPr lang="en-US" dirty="0"/>
              <a:t> </a:t>
            </a:r>
            <a:r>
              <a:rPr lang="en-US" dirty="0" err="1"/>
              <a:t>inshootlarning</a:t>
            </a:r>
            <a:r>
              <a:rPr lang="en-US" dirty="0"/>
              <a:t> </a:t>
            </a:r>
            <a:r>
              <a:rPr lang="en-US" dirty="0" err="1"/>
              <a:t>ichki</a:t>
            </a:r>
            <a:r>
              <a:rPr lang="en-US" dirty="0"/>
              <a:t> </a:t>
            </a:r>
            <a:r>
              <a:rPr lang="en-US" dirty="0" err="1"/>
              <a:t>tuzilmasini</a:t>
            </a:r>
            <a:r>
              <a:rPr lang="en-US" dirty="0"/>
              <a:t> </a:t>
            </a:r>
            <a:r>
              <a:rPr lang="en-US" dirty="0" err="1"/>
              <a:t>tekshirish</a:t>
            </a:r>
            <a:r>
              <a:rPr lang="en-US" dirty="0"/>
              <a:t>.</a:t>
            </a:r>
            <a:endParaRPr lang="ru-RU" dirty="0"/>
          </a:p>
        </p:txBody>
      </p:sp>
      <p:sp>
        <p:nvSpPr>
          <p:cNvPr id="5" name="Slide Number Placeholder 4">
            <a:extLst>
              <a:ext uri="{FF2B5EF4-FFF2-40B4-BE49-F238E27FC236}">
                <a16:creationId xmlns:a16="http://schemas.microsoft.com/office/drawing/2014/main" id="{19A3690F-0755-430B-BEBF-33B22F287CE4}"/>
              </a:ext>
            </a:extLst>
          </p:cNvPr>
          <p:cNvSpPr>
            <a:spLocks noGrp="1"/>
          </p:cNvSpPr>
          <p:nvPr>
            <p:ph type="sldNum" sz="quarter" idx="12"/>
          </p:nvPr>
        </p:nvSpPr>
        <p:spPr/>
        <p:txBody>
          <a:bodyPr/>
          <a:lstStyle/>
          <a:p>
            <a:fld id="{CBD12358-51D2-46B3-9BDE-DF29528B9454}" type="slidenum">
              <a:rPr lang="en-US" smtClean="0"/>
              <a:t>9</a:t>
            </a:fld>
            <a:endParaRPr lang="en-US" dirty="0"/>
          </a:p>
        </p:txBody>
      </p:sp>
    </p:spTree>
    <p:extLst>
      <p:ext uri="{BB962C8B-B14F-4D97-AF65-F5344CB8AC3E}">
        <p14:creationId xmlns:p14="http://schemas.microsoft.com/office/powerpoint/2010/main" val="132630101"/>
      </p:ext>
    </p:extLst>
  </p:cSld>
  <p:clrMapOvr>
    <a:masterClrMapping/>
  </p:clrMapOvr>
</p:sld>
</file>

<file path=ppt/theme/theme1.xml><?xml version="1.0" encoding="utf-8"?>
<a:theme xmlns:a="http://schemas.openxmlformats.org/drawingml/2006/main" name="Custom">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3468121_win32_CP_V3" id="{DB41292E-DA07-4A60-84D2-21F0B686AF93}" vid="{CD2DD4A9-674C-44A3-BA93-D7C3019ED0B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79BBA1-1277-4614-8DDE-B2EB22751222}">
  <ds:schemaRefs>
    <ds:schemaRef ds:uri="http://schemas.microsoft.com/sharepoint/v3/contenttype/forms"/>
  </ds:schemaRefs>
</ds:datastoreItem>
</file>

<file path=customXml/itemProps2.xml><?xml version="1.0" encoding="utf-8"?>
<ds:datastoreItem xmlns:ds="http://schemas.openxmlformats.org/officeDocument/2006/customXml" ds:itemID="{62AF5DA8-6387-4138-BF96-B65D39F2FC2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E47603A-423C-4B8F-AA3D-8E6FA4710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Coastal presentation</Template>
  <TotalTime>294</TotalTime>
  <Words>597</Words>
  <Application>Microsoft Office PowerPoint</Application>
  <PresentationFormat>Widescreen</PresentationFormat>
  <Paragraphs>53</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Segoe UI Light</vt:lpstr>
      <vt:lpstr>Custom</vt:lpstr>
      <vt:lpstr>BETATRON</vt:lpstr>
      <vt:lpstr>REJA:</vt:lpstr>
      <vt:lpstr>Betatron yaratilish        tarixi</vt:lpstr>
      <vt:lpstr>PowerPoint Presentation</vt:lpstr>
      <vt:lpstr>BETATRON NIMA</vt:lpstr>
      <vt:lpstr>1)Elektronlar vakuumli kamerada doira bo'ylab harakatlanadi. 2)Magnit o'ramlar hisobiga doira ichida magnit maydon hosil qilinadi. 3)Bu maydon vaqt bo'yicha o'zgarib turadi va o'zgaruvchan magnit maydoni hisobiga elektr maydonini hosil qiladi. 4)Elektr maydon elektronlarga energiya beradi,ya'ni ularni teshlashtiradi. 5)Magnit maydonning roli:     1.Tezlashtirish uchun elektr maydonini hosil qiladi.     2.Shu bilan birga elektronlarni orbitadan chiqib ketmasligi uchun ularni doirada saqlab turadi. 6)Elektronlar to'liq aylana boylab harakatlanib,har bir aylanishida energiya ortadi.</vt:lpstr>
      <vt:lpstr>Betatronning tibbiyotdagi o’rni</vt:lpstr>
      <vt:lpstr>Betatronda rentgen nurlari qanday hosil bo’ladi? </vt:lpstr>
      <vt:lpstr>Betatronning sanoatdagi asosiy qo’llanishi</vt:lpstr>
      <vt:lpstr>               Afzalliklari: Yuqori energiyali elektronlar: Betatronlar elektronlarni yuqori energiyalarga tezlashtira oladi. Radiatsiya manbai sifatida:Ular rentgen nurlari va boshqa nurlanishlarni hosil qilishda ishlatiladi. Tibbiyotda qo’llanilishi: Radioterapiyada,ayniqsa,saraton kasalligini davolashda qo’llaniladi.</vt:lpstr>
      <vt:lpstr>             xulosa tibbiyotda hozirgi kunda rentgen nurlari ishlab chiqarish uchun betatron o’rniga zamonaviy akseleratorlar va boshqa apparatlar afzalroq. Materialshunoslikda esa uning o’rnida ko’proq sinxrotronlar ishlatilmoqda </vt:lpstr>
      <vt:lpstr>Foydalanilgan adabiyot va saytlar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BETATRON</dc:title>
  <dc:creator>Пользователь</dc:creator>
  <cp:lastModifiedBy>Пользователь</cp:lastModifiedBy>
  <cp:revision>7</cp:revision>
  <dcterms:created xsi:type="dcterms:W3CDTF">2025-04-28T19:39:19Z</dcterms:created>
  <dcterms:modified xsi:type="dcterms:W3CDTF">2025-04-29T12:06:42Z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