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91" r:id="rId1"/>
  </p:sldMasterIdLst>
  <p:sldIdLst>
    <p:sldId id="256" r:id="rId2"/>
    <p:sldId id="257" r:id="rId3"/>
    <p:sldId id="276" r:id="rId4"/>
    <p:sldId id="258" r:id="rId5"/>
    <p:sldId id="259" r:id="rId6"/>
    <p:sldId id="260" r:id="rId7"/>
    <p:sldId id="261" r:id="rId8"/>
    <p:sldId id="262" r:id="rId9"/>
    <p:sldId id="263" r:id="rId10"/>
    <p:sldId id="264" r:id="rId11"/>
    <p:sldId id="265" r:id="rId12"/>
    <p:sldId id="266" r:id="rId13"/>
    <p:sldId id="267" r:id="rId14"/>
    <p:sldId id="268" r:id="rId15"/>
    <p:sldId id="270" r:id="rId16"/>
    <p:sldId id="271" r:id="rId17"/>
    <p:sldId id="274" r:id="rId18"/>
    <p:sldId id="277" r:id="rId19"/>
    <p:sldId id="278" r:id="rId20"/>
    <p:sldId id="275" r:id="rId21"/>
  </p:sldIdLst>
  <p:sldSz cx="18288000" cy="10287000"/>
  <p:notesSz cx="6858000" cy="9144000"/>
  <p:embeddedFontLst>
    <p:embeddedFont>
      <p:font typeface="Impact" panose="020B0806030902050204" pitchFamily="34" charset="0"/>
      <p:regular r:id="rId22"/>
    </p:embeddedFont>
    <p:embeddedFont>
      <p:font typeface="Times New Roman Bold" panose="020B0604020202020204" charset="0"/>
      <p:regular r:id="rId2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1CEE7A-B40C-44E9-8E92-C62F438E50A8}"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uz-Latn-UZ"/>
        </a:p>
      </dgm:t>
    </dgm:pt>
    <dgm:pt modelId="{83541683-6022-466A-91EA-01B83EEBEA58}">
      <dgm:prSet phldrT="[Текст]"/>
      <dgm:spPr/>
      <dgm:t>
        <a:bodyPr/>
        <a:lstStyle/>
        <a:p>
          <a:r>
            <a:rPr lang="en-US" dirty="0" err="1">
              <a:solidFill>
                <a:schemeClr val="bg1"/>
              </a:solidFill>
              <a:latin typeface="Times New Roman" panose="02020603050405020304" pitchFamily="18" charset="0"/>
              <a:cs typeface="Times New Roman" panose="02020603050405020304" pitchFamily="18" charset="0"/>
            </a:rPr>
            <a:t>Uzoq</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vaqtli</a:t>
          </a:r>
          <a:r>
            <a:rPr lang="en-US" dirty="0">
              <a:solidFill>
                <a:schemeClr val="bg1"/>
              </a:solidFill>
              <a:latin typeface="Times New Roman" panose="02020603050405020304" pitchFamily="18" charset="0"/>
              <a:cs typeface="Times New Roman" panose="02020603050405020304" pitchFamily="18" charset="0"/>
            </a:rPr>
            <a:t> harakat </a:t>
          </a:r>
          <a:r>
            <a:rPr lang="en-US" dirty="0" err="1">
              <a:solidFill>
                <a:schemeClr val="bg1"/>
              </a:solidFill>
              <a:latin typeface="Times New Roman" panose="02020603050405020304" pitchFamily="18" charset="0"/>
              <a:cs typeface="Times New Roman" panose="02020603050405020304" pitchFamily="18" charset="0"/>
            </a:rPr>
            <a:t>yo‘nalishi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umumiy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asriy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tendensiya</a:t>
          </a:r>
          <a:r>
            <a:rPr lang="en-US" dirty="0">
              <a:solidFill>
                <a:schemeClr val="bg1"/>
              </a:solidFill>
              <a:latin typeface="Times New Roman" panose="02020603050405020304" pitchFamily="18" charset="0"/>
              <a:cs typeface="Times New Roman" panose="02020603050405020304" pitchFamily="18" charset="0"/>
            </a:rPr>
            <a:t>;</a:t>
          </a:r>
          <a:endParaRPr lang="uz-Latn-UZ" dirty="0">
            <a:solidFill>
              <a:schemeClr val="bg1"/>
            </a:solidFill>
            <a:latin typeface="Times New Roman" panose="02020603050405020304" pitchFamily="18" charset="0"/>
            <a:cs typeface="Times New Roman" panose="02020603050405020304" pitchFamily="18" charset="0"/>
          </a:endParaRPr>
        </a:p>
      </dgm:t>
    </dgm:pt>
    <dgm:pt modelId="{D5D46836-5514-4B16-B73F-0615D3D3C873}" type="parTrans" cxnId="{188CDC2D-FEAD-4AC9-AF2E-0F9B9F92B2C6}">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E537A101-65B5-4BD6-83FB-6A3E83783416}" type="sibTrans" cxnId="{188CDC2D-FEAD-4AC9-AF2E-0F9B9F92B2C6}">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C1DDD63B-37A5-4699-AE1E-F3468AE27C9B}">
      <dgm:prSet phldrT="[Текст]"/>
      <dgm:spPr/>
      <dgm:t>
        <a:bodyPr/>
        <a:lstStyle/>
        <a:p>
          <a:r>
            <a:rPr lang="en-US" dirty="0" err="1">
              <a:solidFill>
                <a:schemeClr val="bg1"/>
              </a:solidFill>
              <a:latin typeface="Times New Roman" panose="02020603050405020304" pitchFamily="18" charset="0"/>
              <a:cs typeface="Times New Roman" panose="02020603050405020304" pitchFamily="18" charset="0"/>
            </a:rPr>
            <a:t>Qisqa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davrlarga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xos</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siklik</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yoki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lokal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o‘zgarishlar</a:t>
          </a:r>
          <a:r>
            <a:rPr lang="en-US" dirty="0">
              <a:solidFill>
                <a:schemeClr val="bg1"/>
              </a:solidFill>
              <a:latin typeface="Times New Roman" panose="02020603050405020304" pitchFamily="18" charset="0"/>
              <a:cs typeface="Times New Roman" panose="02020603050405020304" pitchFamily="18" charset="0"/>
            </a:rPr>
            <a:t>;</a:t>
          </a:r>
          <a:endParaRPr lang="uz-Latn-UZ" dirty="0">
            <a:solidFill>
              <a:schemeClr val="bg1"/>
            </a:solidFill>
            <a:latin typeface="Times New Roman" panose="02020603050405020304" pitchFamily="18" charset="0"/>
            <a:cs typeface="Times New Roman" panose="02020603050405020304" pitchFamily="18" charset="0"/>
          </a:endParaRPr>
        </a:p>
      </dgm:t>
    </dgm:pt>
    <dgm:pt modelId="{84C0D8D6-FFFE-47EF-BDA5-E4E801FAF847}" type="parTrans" cxnId="{2A3CDD93-C1E5-4FFB-A6F5-704A252C68C0}">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F9CD0559-60FB-4A4D-AC81-7C97515BA27D}" type="sibTrans" cxnId="{2A3CDD93-C1E5-4FFB-A6F5-704A252C68C0}">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CCB13710-968C-4612-A3CA-68E2DB6BF702}">
      <dgm:prSet phldrT="[Текст]"/>
      <dgm:spPr/>
      <dgm:t>
        <a:bodyPr/>
        <a:lstStyle/>
        <a:p>
          <a:r>
            <a:rPr lang="en-US" dirty="0" err="1">
              <a:solidFill>
                <a:schemeClr val="bg1"/>
              </a:solidFill>
              <a:latin typeface="Times New Roman" panose="02020603050405020304" pitchFamily="18" charset="0"/>
              <a:cs typeface="Times New Roman" panose="02020603050405020304" pitchFamily="18" charset="0"/>
            </a:rPr>
            <a:t>Ayrim</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yillarga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tegishli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tebranishlar</a:t>
          </a:r>
          <a:r>
            <a:rPr lang="en-US" dirty="0">
              <a:solidFill>
                <a:schemeClr val="bg1"/>
              </a:solidFill>
              <a:latin typeface="Times New Roman" panose="02020603050405020304" pitchFamily="18" charset="0"/>
              <a:cs typeface="Times New Roman" panose="02020603050405020304" pitchFamily="18" charset="0"/>
            </a:rPr>
            <a:t>;</a:t>
          </a:r>
          <a:endParaRPr lang="uz-Latn-UZ" dirty="0">
            <a:solidFill>
              <a:schemeClr val="bg1"/>
            </a:solidFill>
            <a:latin typeface="Times New Roman" panose="02020603050405020304" pitchFamily="18" charset="0"/>
            <a:cs typeface="Times New Roman" panose="02020603050405020304" pitchFamily="18" charset="0"/>
          </a:endParaRPr>
        </a:p>
      </dgm:t>
    </dgm:pt>
    <dgm:pt modelId="{D07F8630-F888-4719-B076-2439E2667A2B}" type="parTrans" cxnId="{3F7ECD9B-6705-46E7-B908-0A8073E41384}">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A791FEE9-1F7F-415B-B2A1-EBF867AF7509}" type="sibTrans" cxnId="{3F7ECD9B-6705-46E7-B908-0A8073E41384}">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7FC5A2EA-28C4-49DB-9E9A-98F02AF34E9A}">
      <dgm:prSet phldrT="[Текст]"/>
      <dgm:spPr/>
      <dgm:t>
        <a:bodyPr/>
        <a:lstStyle/>
        <a:p>
          <a:r>
            <a:rPr lang="en-US" dirty="0" err="1">
              <a:solidFill>
                <a:schemeClr val="bg1"/>
              </a:solidFill>
              <a:latin typeface="Times New Roman" panose="02020603050405020304" pitchFamily="18" charset="0"/>
              <a:cs typeface="Times New Roman" panose="02020603050405020304" pitchFamily="18" charset="0"/>
            </a:rPr>
            <a:t>Mavsumiy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to‘lqinlar</a:t>
          </a:r>
          <a:r>
            <a:rPr lang="en-US" dirty="0">
              <a:solidFill>
                <a:schemeClr val="bg1"/>
              </a:solidFill>
              <a:latin typeface="Times New Roman" panose="02020603050405020304" pitchFamily="18" charset="0"/>
              <a:cs typeface="Times New Roman" panose="02020603050405020304" pitchFamily="18" charset="0"/>
            </a:rPr>
            <a:t>;</a:t>
          </a:r>
          <a:endParaRPr lang="uz-Latn-UZ" dirty="0">
            <a:solidFill>
              <a:schemeClr val="bg1"/>
            </a:solidFill>
            <a:latin typeface="Times New Roman" panose="02020603050405020304" pitchFamily="18" charset="0"/>
            <a:cs typeface="Times New Roman" panose="02020603050405020304" pitchFamily="18" charset="0"/>
          </a:endParaRPr>
        </a:p>
      </dgm:t>
    </dgm:pt>
    <dgm:pt modelId="{6BD8E022-B0DA-4C17-815B-D6848704E79A}" type="parTrans" cxnId="{125D2176-B033-4276-AFE4-91A4459492C9}">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ADDE14E8-4561-4DDD-A848-671A6FB4E71C}" type="sibTrans" cxnId="{125D2176-B033-4276-AFE4-91A4459492C9}">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2BB866CA-E7F7-4430-91A8-F97059EBFCBB}">
      <dgm:prSet phldrT="[Текст]"/>
      <dgm:spPr/>
      <dgm:t>
        <a:bodyPr/>
        <a:lstStyle/>
        <a:p>
          <a:r>
            <a:rPr lang="en-US" dirty="0" err="1">
              <a:solidFill>
                <a:schemeClr val="bg1"/>
              </a:solidFill>
              <a:latin typeface="Times New Roman" panose="02020603050405020304" pitchFamily="18" charset="0"/>
              <a:cs typeface="Times New Roman" panose="02020603050405020304" pitchFamily="18" charset="0"/>
            </a:rPr>
            <a:t>Konyukturaviy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tebranishlar</a:t>
          </a:r>
          <a:r>
            <a:rPr lang="en-US" dirty="0">
              <a:solidFill>
                <a:schemeClr val="bg1"/>
              </a:solidFill>
              <a:latin typeface="Times New Roman" panose="02020603050405020304" pitchFamily="18" charset="0"/>
              <a:cs typeface="Times New Roman" panose="02020603050405020304" pitchFamily="18" charset="0"/>
            </a:rPr>
            <a:t>.</a:t>
          </a:r>
          <a:endParaRPr lang="uz-Latn-UZ" dirty="0">
            <a:solidFill>
              <a:schemeClr val="bg1"/>
            </a:solidFill>
            <a:latin typeface="Times New Roman" panose="02020603050405020304" pitchFamily="18" charset="0"/>
            <a:cs typeface="Times New Roman" panose="02020603050405020304" pitchFamily="18" charset="0"/>
          </a:endParaRPr>
        </a:p>
      </dgm:t>
    </dgm:pt>
    <dgm:pt modelId="{273790CB-EC85-4F85-AB28-2DB3E08EEB38}" type="parTrans" cxnId="{FC20C98C-A577-4AF1-A0FD-0BB78CE3740E}">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51E302D7-5CBC-418A-93D1-105F733403DF}" type="sibTrans" cxnId="{FC20C98C-A577-4AF1-A0FD-0BB78CE3740E}">
      <dgm:prSet/>
      <dgm:spPr/>
      <dgm:t>
        <a:bodyPr/>
        <a:lstStyle/>
        <a:p>
          <a:endParaRPr lang="uz-Latn-UZ">
            <a:solidFill>
              <a:schemeClr val="bg1"/>
            </a:solidFill>
            <a:latin typeface="Times New Roman" panose="02020603050405020304" pitchFamily="18" charset="0"/>
            <a:cs typeface="Times New Roman" panose="02020603050405020304" pitchFamily="18" charset="0"/>
          </a:endParaRPr>
        </a:p>
      </dgm:t>
    </dgm:pt>
    <dgm:pt modelId="{10289CB2-51EE-44AA-BF1F-F700BE6B81B9}" type="pres">
      <dgm:prSet presAssocID="{5A1CEE7A-B40C-44E9-8E92-C62F438E50A8}" presName="Name0" presStyleCnt="0">
        <dgm:presLayoutVars>
          <dgm:dir/>
          <dgm:resizeHandles val="exact"/>
        </dgm:presLayoutVars>
      </dgm:prSet>
      <dgm:spPr/>
    </dgm:pt>
    <dgm:pt modelId="{70129E0E-4BE3-4590-9F51-E7ADAD633C4A}" type="pres">
      <dgm:prSet presAssocID="{83541683-6022-466A-91EA-01B83EEBEA58}" presName="node" presStyleLbl="node1" presStyleIdx="0" presStyleCnt="5" custLinFactNeighborX="-818" custLinFactNeighborY="-2395">
        <dgm:presLayoutVars>
          <dgm:bulletEnabled val="1"/>
        </dgm:presLayoutVars>
      </dgm:prSet>
      <dgm:spPr/>
    </dgm:pt>
    <dgm:pt modelId="{2E9CBDCA-CA44-4C9F-BE94-7040D60DDC3E}" type="pres">
      <dgm:prSet presAssocID="{E537A101-65B5-4BD6-83FB-6A3E83783416}" presName="sibTrans" presStyleLbl="sibTrans1D1" presStyleIdx="0" presStyleCnt="4"/>
      <dgm:spPr/>
    </dgm:pt>
    <dgm:pt modelId="{774596F1-C855-4581-993D-E818DA0227A2}" type="pres">
      <dgm:prSet presAssocID="{E537A101-65B5-4BD6-83FB-6A3E83783416}" presName="connectorText" presStyleLbl="sibTrans1D1" presStyleIdx="0" presStyleCnt="4"/>
      <dgm:spPr/>
    </dgm:pt>
    <dgm:pt modelId="{4C44A67B-C1D1-4F91-9E92-1CF491D55D7D}" type="pres">
      <dgm:prSet presAssocID="{C1DDD63B-37A5-4699-AE1E-F3468AE27C9B}" presName="node" presStyleLbl="node1" presStyleIdx="1" presStyleCnt="5">
        <dgm:presLayoutVars>
          <dgm:bulletEnabled val="1"/>
        </dgm:presLayoutVars>
      </dgm:prSet>
      <dgm:spPr/>
    </dgm:pt>
    <dgm:pt modelId="{590DA8D3-96BA-4722-9BC1-E4775A50D7B0}" type="pres">
      <dgm:prSet presAssocID="{F9CD0559-60FB-4A4D-AC81-7C97515BA27D}" presName="sibTrans" presStyleLbl="sibTrans1D1" presStyleIdx="1" presStyleCnt="4"/>
      <dgm:spPr/>
    </dgm:pt>
    <dgm:pt modelId="{1124AAB8-2371-41FE-BE7F-5CD3EF2A8EF2}" type="pres">
      <dgm:prSet presAssocID="{F9CD0559-60FB-4A4D-AC81-7C97515BA27D}" presName="connectorText" presStyleLbl="sibTrans1D1" presStyleIdx="1" presStyleCnt="4"/>
      <dgm:spPr/>
    </dgm:pt>
    <dgm:pt modelId="{9DEAE806-C8B9-4043-917C-4CB78BF16F56}" type="pres">
      <dgm:prSet presAssocID="{CCB13710-968C-4612-A3CA-68E2DB6BF702}" presName="node" presStyleLbl="node1" presStyleIdx="2" presStyleCnt="5">
        <dgm:presLayoutVars>
          <dgm:bulletEnabled val="1"/>
        </dgm:presLayoutVars>
      </dgm:prSet>
      <dgm:spPr/>
    </dgm:pt>
    <dgm:pt modelId="{97BEFD1A-929D-44F3-81D8-749604D08CAC}" type="pres">
      <dgm:prSet presAssocID="{A791FEE9-1F7F-415B-B2A1-EBF867AF7509}" presName="sibTrans" presStyleLbl="sibTrans1D1" presStyleIdx="2" presStyleCnt="4"/>
      <dgm:spPr/>
    </dgm:pt>
    <dgm:pt modelId="{0F21549E-65D8-4356-87BB-6B6DBD110A0E}" type="pres">
      <dgm:prSet presAssocID="{A791FEE9-1F7F-415B-B2A1-EBF867AF7509}" presName="connectorText" presStyleLbl="sibTrans1D1" presStyleIdx="2" presStyleCnt="4"/>
      <dgm:spPr/>
    </dgm:pt>
    <dgm:pt modelId="{D3D6C982-4E25-432D-ADB5-40FF7F730DC9}" type="pres">
      <dgm:prSet presAssocID="{7FC5A2EA-28C4-49DB-9E9A-98F02AF34E9A}" presName="node" presStyleLbl="node1" presStyleIdx="3" presStyleCnt="5">
        <dgm:presLayoutVars>
          <dgm:bulletEnabled val="1"/>
        </dgm:presLayoutVars>
      </dgm:prSet>
      <dgm:spPr/>
    </dgm:pt>
    <dgm:pt modelId="{62456149-F1E5-43B2-A3AB-30B5872E89CE}" type="pres">
      <dgm:prSet presAssocID="{ADDE14E8-4561-4DDD-A848-671A6FB4E71C}" presName="sibTrans" presStyleLbl="sibTrans1D1" presStyleIdx="3" presStyleCnt="4"/>
      <dgm:spPr/>
    </dgm:pt>
    <dgm:pt modelId="{686B25EE-BC95-4395-8A4A-6268E80B4333}" type="pres">
      <dgm:prSet presAssocID="{ADDE14E8-4561-4DDD-A848-671A6FB4E71C}" presName="connectorText" presStyleLbl="sibTrans1D1" presStyleIdx="3" presStyleCnt="4"/>
      <dgm:spPr/>
    </dgm:pt>
    <dgm:pt modelId="{944FAE09-D004-4FBD-8548-D397949A7C71}" type="pres">
      <dgm:prSet presAssocID="{2BB866CA-E7F7-4430-91A8-F97059EBFCBB}" presName="node" presStyleLbl="node1" presStyleIdx="4" presStyleCnt="5">
        <dgm:presLayoutVars>
          <dgm:bulletEnabled val="1"/>
        </dgm:presLayoutVars>
      </dgm:prSet>
      <dgm:spPr/>
    </dgm:pt>
  </dgm:ptLst>
  <dgm:cxnLst>
    <dgm:cxn modelId="{EA2B4705-31C1-447F-9CC2-99FED3CDC691}" type="presOf" srcId="{83541683-6022-466A-91EA-01B83EEBEA58}" destId="{70129E0E-4BE3-4590-9F51-E7ADAD633C4A}" srcOrd="0" destOrd="0" presId="urn:microsoft.com/office/officeart/2005/8/layout/bProcess3"/>
    <dgm:cxn modelId="{1EB0ED25-2BF5-426A-9C9E-D27380C3EF62}" type="presOf" srcId="{ADDE14E8-4561-4DDD-A848-671A6FB4E71C}" destId="{62456149-F1E5-43B2-A3AB-30B5872E89CE}" srcOrd="0" destOrd="0" presId="urn:microsoft.com/office/officeart/2005/8/layout/bProcess3"/>
    <dgm:cxn modelId="{188CDC2D-FEAD-4AC9-AF2E-0F9B9F92B2C6}" srcId="{5A1CEE7A-B40C-44E9-8E92-C62F438E50A8}" destId="{83541683-6022-466A-91EA-01B83EEBEA58}" srcOrd="0" destOrd="0" parTransId="{D5D46836-5514-4B16-B73F-0615D3D3C873}" sibTransId="{E537A101-65B5-4BD6-83FB-6A3E83783416}"/>
    <dgm:cxn modelId="{95337C30-F5F2-4E62-A9AA-E9D4DA0E37E0}" type="presOf" srcId="{5A1CEE7A-B40C-44E9-8E92-C62F438E50A8}" destId="{10289CB2-51EE-44AA-BF1F-F700BE6B81B9}" srcOrd="0" destOrd="0" presId="urn:microsoft.com/office/officeart/2005/8/layout/bProcess3"/>
    <dgm:cxn modelId="{302E5131-7D93-491A-B1D2-F0BE3BAB61D9}" type="presOf" srcId="{2BB866CA-E7F7-4430-91A8-F97059EBFCBB}" destId="{944FAE09-D004-4FBD-8548-D397949A7C71}" srcOrd="0" destOrd="0" presId="urn:microsoft.com/office/officeart/2005/8/layout/bProcess3"/>
    <dgm:cxn modelId="{1E3CE147-C74A-4EAA-B799-1E2395AF4ED7}" type="presOf" srcId="{ADDE14E8-4561-4DDD-A848-671A6FB4E71C}" destId="{686B25EE-BC95-4395-8A4A-6268E80B4333}" srcOrd="1" destOrd="0" presId="urn:microsoft.com/office/officeart/2005/8/layout/bProcess3"/>
    <dgm:cxn modelId="{5CAACA6A-9C21-46A6-9687-1827092856CF}" type="presOf" srcId="{A791FEE9-1F7F-415B-B2A1-EBF867AF7509}" destId="{0F21549E-65D8-4356-87BB-6B6DBD110A0E}" srcOrd="1" destOrd="0" presId="urn:microsoft.com/office/officeart/2005/8/layout/bProcess3"/>
    <dgm:cxn modelId="{485AC24D-2361-48AC-94C2-268E868C424F}" type="presOf" srcId="{F9CD0559-60FB-4A4D-AC81-7C97515BA27D}" destId="{590DA8D3-96BA-4722-9BC1-E4775A50D7B0}" srcOrd="0" destOrd="0" presId="urn:microsoft.com/office/officeart/2005/8/layout/bProcess3"/>
    <dgm:cxn modelId="{39CF0051-E2F5-4D75-B959-57977D6A5C03}" type="presOf" srcId="{C1DDD63B-37A5-4699-AE1E-F3468AE27C9B}" destId="{4C44A67B-C1D1-4F91-9E92-1CF491D55D7D}" srcOrd="0" destOrd="0" presId="urn:microsoft.com/office/officeart/2005/8/layout/bProcess3"/>
    <dgm:cxn modelId="{125D2176-B033-4276-AFE4-91A4459492C9}" srcId="{5A1CEE7A-B40C-44E9-8E92-C62F438E50A8}" destId="{7FC5A2EA-28C4-49DB-9E9A-98F02AF34E9A}" srcOrd="3" destOrd="0" parTransId="{6BD8E022-B0DA-4C17-815B-D6848704E79A}" sibTransId="{ADDE14E8-4561-4DDD-A848-671A6FB4E71C}"/>
    <dgm:cxn modelId="{45560A5A-79CB-4639-BD11-0F294F7F0A3A}" type="presOf" srcId="{A791FEE9-1F7F-415B-B2A1-EBF867AF7509}" destId="{97BEFD1A-929D-44F3-81D8-749604D08CAC}" srcOrd="0" destOrd="0" presId="urn:microsoft.com/office/officeart/2005/8/layout/bProcess3"/>
    <dgm:cxn modelId="{8BF68784-93A3-43C7-BECB-AE95CE7DF734}" type="presOf" srcId="{E537A101-65B5-4BD6-83FB-6A3E83783416}" destId="{774596F1-C855-4581-993D-E818DA0227A2}" srcOrd="1" destOrd="0" presId="urn:microsoft.com/office/officeart/2005/8/layout/bProcess3"/>
    <dgm:cxn modelId="{79BFBF85-503C-4B68-8332-1D9E78C1DC8C}" type="presOf" srcId="{CCB13710-968C-4612-A3CA-68E2DB6BF702}" destId="{9DEAE806-C8B9-4043-917C-4CB78BF16F56}" srcOrd="0" destOrd="0" presId="urn:microsoft.com/office/officeart/2005/8/layout/bProcess3"/>
    <dgm:cxn modelId="{FC20C98C-A577-4AF1-A0FD-0BB78CE3740E}" srcId="{5A1CEE7A-B40C-44E9-8E92-C62F438E50A8}" destId="{2BB866CA-E7F7-4430-91A8-F97059EBFCBB}" srcOrd="4" destOrd="0" parTransId="{273790CB-EC85-4F85-AB28-2DB3E08EEB38}" sibTransId="{51E302D7-5CBC-418A-93D1-105F733403DF}"/>
    <dgm:cxn modelId="{20946692-6960-43A4-BE8C-41C8BD3B2C30}" type="presOf" srcId="{7FC5A2EA-28C4-49DB-9E9A-98F02AF34E9A}" destId="{D3D6C982-4E25-432D-ADB5-40FF7F730DC9}" srcOrd="0" destOrd="0" presId="urn:microsoft.com/office/officeart/2005/8/layout/bProcess3"/>
    <dgm:cxn modelId="{2A3CDD93-C1E5-4FFB-A6F5-704A252C68C0}" srcId="{5A1CEE7A-B40C-44E9-8E92-C62F438E50A8}" destId="{C1DDD63B-37A5-4699-AE1E-F3468AE27C9B}" srcOrd="1" destOrd="0" parTransId="{84C0D8D6-FFFE-47EF-BDA5-E4E801FAF847}" sibTransId="{F9CD0559-60FB-4A4D-AC81-7C97515BA27D}"/>
    <dgm:cxn modelId="{3F7ECD9B-6705-46E7-B908-0A8073E41384}" srcId="{5A1CEE7A-B40C-44E9-8E92-C62F438E50A8}" destId="{CCB13710-968C-4612-A3CA-68E2DB6BF702}" srcOrd="2" destOrd="0" parTransId="{D07F8630-F888-4719-B076-2439E2667A2B}" sibTransId="{A791FEE9-1F7F-415B-B2A1-EBF867AF7509}"/>
    <dgm:cxn modelId="{6D4E1BC7-FD00-4EAE-B946-16F6CFD1ABFD}" type="presOf" srcId="{E537A101-65B5-4BD6-83FB-6A3E83783416}" destId="{2E9CBDCA-CA44-4C9F-BE94-7040D60DDC3E}" srcOrd="0" destOrd="0" presId="urn:microsoft.com/office/officeart/2005/8/layout/bProcess3"/>
    <dgm:cxn modelId="{C2AB60D5-2EFE-4941-B8E0-830002B8EC02}" type="presOf" srcId="{F9CD0559-60FB-4A4D-AC81-7C97515BA27D}" destId="{1124AAB8-2371-41FE-BE7F-5CD3EF2A8EF2}" srcOrd="1" destOrd="0" presId="urn:microsoft.com/office/officeart/2005/8/layout/bProcess3"/>
    <dgm:cxn modelId="{6222E8BE-F367-49DF-8C95-838E949B0CAB}" type="presParOf" srcId="{10289CB2-51EE-44AA-BF1F-F700BE6B81B9}" destId="{70129E0E-4BE3-4590-9F51-E7ADAD633C4A}" srcOrd="0" destOrd="0" presId="urn:microsoft.com/office/officeart/2005/8/layout/bProcess3"/>
    <dgm:cxn modelId="{EFB8E1C9-0F14-45E1-A142-9CECC2CAA4AE}" type="presParOf" srcId="{10289CB2-51EE-44AA-BF1F-F700BE6B81B9}" destId="{2E9CBDCA-CA44-4C9F-BE94-7040D60DDC3E}" srcOrd="1" destOrd="0" presId="urn:microsoft.com/office/officeart/2005/8/layout/bProcess3"/>
    <dgm:cxn modelId="{FE1779BE-340E-4E62-94A8-1EB439197C11}" type="presParOf" srcId="{2E9CBDCA-CA44-4C9F-BE94-7040D60DDC3E}" destId="{774596F1-C855-4581-993D-E818DA0227A2}" srcOrd="0" destOrd="0" presId="urn:microsoft.com/office/officeart/2005/8/layout/bProcess3"/>
    <dgm:cxn modelId="{7F1C0228-16C4-4F0C-926A-445694C82E26}" type="presParOf" srcId="{10289CB2-51EE-44AA-BF1F-F700BE6B81B9}" destId="{4C44A67B-C1D1-4F91-9E92-1CF491D55D7D}" srcOrd="2" destOrd="0" presId="urn:microsoft.com/office/officeart/2005/8/layout/bProcess3"/>
    <dgm:cxn modelId="{E24039CB-8295-42D0-B8F5-8B601FAAFEEB}" type="presParOf" srcId="{10289CB2-51EE-44AA-BF1F-F700BE6B81B9}" destId="{590DA8D3-96BA-4722-9BC1-E4775A50D7B0}" srcOrd="3" destOrd="0" presId="urn:microsoft.com/office/officeart/2005/8/layout/bProcess3"/>
    <dgm:cxn modelId="{FECE2575-4290-4C09-B397-9269438C4608}" type="presParOf" srcId="{590DA8D3-96BA-4722-9BC1-E4775A50D7B0}" destId="{1124AAB8-2371-41FE-BE7F-5CD3EF2A8EF2}" srcOrd="0" destOrd="0" presId="urn:microsoft.com/office/officeart/2005/8/layout/bProcess3"/>
    <dgm:cxn modelId="{2A345111-140D-4263-984A-76B8232E97C4}" type="presParOf" srcId="{10289CB2-51EE-44AA-BF1F-F700BE6B81B9}" destId="{9DEAE806-C8B9-4043-917C-4CB78BF16F56}" srcOrd="4" destOrd="0" presId="urn:microsoft.com/office/officeart/2005/8/layout/bProcess3"/>
    <dgm:cxn modelId="{D5A49813-C507-462F-8389-CDD93BF2D2DF}" type="presParOf" srcId="{10289CB2-51EE-44AA-BF1F-F700BE6B81B9}" destId="{97BEFD1A-929D-44F3-81D8-749604D08CAC}" srcOrd="5" destOrd="0" presId="urn:microsoft.com/office/officeart/2005/8/layout/bProcess3"/>
    <dgm:cxn modelId="{B46D158C-1FF9-4B08-88F7-CCE1C90644CD}" type="presParOf" srcId="{97BEFD1A-929D-44F3-81D8-749604D08CAC}" destId="{0F21549E-65D8-4356-87BB-6B6DBD110A0E}" srcOrd="0" destOrd="0" presId="urn:microsoft.com/office/officeart/2005/8/layout/bProcess3"/>
    <dgm:cxn modelId="{0C8A351B-09EC-4B1D-8023-7EFB68F1297C}" type="presParOf" srcId="{10289CB2-51EE-44AA-BF1F-F700BE6B81B9}" destId="{D3D6C982-4E25-432D-ADB5-40FF7F730DC9}" srcOrd="6" destOrd="0" presId="urn:microsoft.com/office/officeart/2005/8/layout/bProcess3"/>
    <dgm:cxn modelId="{F55BF59C-DE90-43EB-A7A7-63A8640541F8}" type="presParOf" srcId="{10289CB2-51EE-44AA-BF1F-F700BE6B81B9}" destId="{62456149-F1E5-43B2-A3AB-30B5872E89CE}" srcOrd="7" destOrd="0" presId="urn:microsoft.com/office/officeart/2005/8/layout/bProcess3"/>
    <dgm:cxn modelId="{DF059390-596B-4689-8DDC-48935818E533}" type="presParOf" srcId="{62456149-F1E5-43B2-A3AB-30B5872E89CE}" destId="{686B25EE-BC95-4395-8A4A-6268E80B4333}" srcOrd="0" destOrd="0" presId="urn:microsoft.com/office/officeart/2005/8/layout/bProcess3"/>
    <dgm:cxn modelId="{120BCA62-B2A1-4E55-A258-5656CDB281A2}" type="presParOf" srcId="{10289CB2-51EE-44AA-BF1F-F700BE6B81B9}" destId="{944FAE09-D004-4FBD-8548-D397949A7C71}" srcOrd="8" destOrd="0" presId="urn:microsoft.com/office/officeart/2005/8/layout/bProcess3"/>
  </dgm:cxnLst>
  <dgm:bg>
    <a:solidFill>
      <a:schemeClr val="accent3">
        <a:lumMod val="40000"/>
        <a:lumOff val="60000"/>
      </a:schemeClr>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7D192E-1649-490B-96E5-44218E17172E}" type="doc">
      <dgm:prSet loTypeId="urn:microsoft.com/office/officeart/2005/8/layout/bList2" loCatId="list" qsTypeId="urn:microsoft.com/office/officeart/2005/8/quickstyle/simple1" qsCatId="simple" csTypeId="urn:microsoft.com/office/officeart/2005/8/colors/accent1_2" csCatId="accent1" phldr="1"/>
      <dgm:spPr/>
    </dgm:pt>
    <dgm:pt modelId="{9D2DEC9E-C6F9-4478-8BBF-3850753AF619}">
      <dgm:prSet phldrT="[Текст]"/>
      <dgm:spPr/>
      <dgm:t>
        <a:bodyPr/>
        <a:lstStyle/>
        <a:p>
          <a:r>
            <a:rPr lang="en-US" dirty="0" err="1">
              <a:latin typeface="Times New Roman" panose="02020603050405020304" pitchFamily="18" charset="0"/>
              <a:cs typeface="Times New Roman" panose="02020603050405020304" pitchFamily="18" charset="0"/>
            </a:rPr>
            <a:t>Additiv</a:t>
          </a:r>
          <a:endParaRPr lang="uz-Latn-UZ" dirty="0">
            <a:latin typeface="Times New Roman" panose="02020603050405020304" pitchFamily="18" charset="0"/>
            <a:cs typeface="Times New Roman" panose="02020603050405020304" pitchFamily="18" charset="0"/>
          </a:endParaRPr>
        </a:p>
      </dgm:t>
    </dgm:pt>
    <dgm:pt modelId="{9B32464F-1140-4435-B7E5-BAFAB2BCEE8E}" type="parTrans" cxnId="{0FA19645-22A7-4E3E-A996-AAEA157B1B95}">
      <dgm:prSet/>
      <dgm:spPr/>
      <dgm:t>
        <a:bodyPr/>
        <a:lstStyle/>
        <a:p>
          <a:endParaRPr lang="uz-Latn-UZ">
            <a:latin typeface="Times New Roman" panose="02020603050405020304" pitchFamily="18" charset="0"/>
            <a:cs typeface="Times New Roman" panose="02020603050405020304" pitchFamily="18" charset="0"/>
          </a:endParaRPr>
        </a:p>
      </dgm:t>
    </dgm:pt>
    <dgm:pt modelId="{2396F8E8-B1F0-40C2-8550-7AA3B93CA180}" type="sibTrans" cxnId="{0FA19645-22A7-4E3E-A996-AAEA157B1B95}">
      <dgm:prSet/>
      <dgm:spPr/>
      <dgm:t>
        <a:bodyPr/>
        <a:lstStyle/>
        <a:p>
          <a:endParaRPr lang="uz-Latn-UZ">
            <a:latin typeface="Times New Roman" panose="02020603050405020304" pitchFamily="18" charset="0"/>
            <a:cs typeface="Times New Roman" panose="02020603050405020304" pitchFamily="18" charset="0"/>
          </a:endParaRPr>
        </a:p>
      </dgm:t>
    </dgm:pt>
    <dgm:pt modelId="{BD060FE0-7410-488B-A6D4-7960CE3FEA4E}">
      <dgm:prSet phldrT="[Текст]"/>
      <dgm:spPr/>
      <dgm:t>
        <a:bodyPr/>
        <a:lstStyle/>
        <a:p>
          <a:r>
            <a:rPr lang="en-US" dirty="0" err="1">
              <a:latin typeface="Times New Roman" panose="02020603050405020304" pitchFamily="18" charset="0"/>
              <a:cs typeface="Times New Roman" panose="02020603050405020304" pitchFamily="18" charset="0"/>
            </a:rPr>
            <a:t>Multiplikativ</a:t>
          </a:r>
          <a:endParaRPr lang="uz-Latn-UZ" dirty="0">
            <a:latin typeface="Times New Roman" panose="02020603050405020304" pitchFamily="18" charset="0"/>
            <a:cs typeface="Times New Roman" panose="02020603050405020304" pitchFamily="18" charset="0"/>
          </a:endParaRPr>
        </a:p>
      </dgm:t>
    </dgm:pt>
    <dgm:pt modelId="{F44619CE-44D3-4891-8CD8-75EC46EFD013}" type="parTrans" cxnId="{39609A43-25B4-4672-A92A-693FA15090C6}">
      <dgm:prSet/>
      <dgm:spPr/>
      <dgm:t>
        <a:bodyPr/>
        <a:lstStyle/>
        <a:p>
          <a:endParaRPr lang="uz-Latn-UZ">
            <a:latin typeface="Times New Roman" panose="02020603050405020304" pitchFamily="18" charset="0"/>
            <a:cs typeface="Times New Roman" panose="02020603050405020304" pitchFamily="18" charset="0"/>
          </a:endParaRPr>
        </a:p>
      </dgm:t>
    </dgm:pt>
    <dgm:pt modelId="{A903C5C6-14D5-4D34-9F37-566D65DB5053}" type="sibTrans" cxnId="{39609A43-25B4-4672-A92A-693FA15090C6}">
      <dgm:prSet/>
      <dgm:spPr/>
      <dgm:t>
        <a:bodyPr/>
        <a:lstStyle/>
        <a:p>
          <a:endParaRPr lang="uz-Latn-UZ">
            <a:latin typeface="Times New Roman" panose="02020603050405020304" pitchFamily="18" charset="0"/>
            <a:cs typeface="Times New Roman" panose="02020603050405020304" pitchFamily="18" charset="0"/>
          </a:endParaRPr>
        </a:p>
      </dgm:t>
    </dgm:pt>
    <dgm:pt modelId="{0C045B55-7C3D-4600-93A2-16D31F18E5AA}">
      <dgm:prSet/>
      <dgm:spPr/>
      <dgm:t>
        <a:bodyPr/>
        <a:lstStyle/>
        <a:p>
          <a:r>
            <a:rPr lang="en-US" i="1">
              <a:latin typeface="Times New Roman" panose="02020603050405020304" pitchFamily="18" charset="0"/>
              <a:cs typeface="Times New Roman" panose="02020603050405020304" pitchFamily="18" charset="0"/>
            </a:rPr>
            <a:t>y</a:t>
          </a:r>
          <a:r>
            <a:rPr lang="en-US" i="1" baseline="-25000">
              <a:latin typeface="Times New Roman" panose="02020603050405020304" pitchFamily="18" charset="0"/>
              <a:cs typeface="Times New Roman" panose="02020603050405020304" pitchFamily="18" charset="0"/>
            </a:rPr>
            <a:t>t</a:t>
          </a:r>
          <a:r>
            <a:rPr lang="en-US">
              <a:latin typeface="Times New Roman" panose="02020603050405020304" pitchFamily="18" charset="0"/>
              <a:cs typeface="Times New Roman" panose="02020603050405020304" pitchFamily="18" charset="0"/>
            </a:rPr>
            <a:t>=</a:t>
          </a:r>
          <a:r>
            <a:rPr lang="en-US" i="1">
              <a:latin typeface="Times New Roman" panose="02020603050405020304" pitchFamily="18" charset="0"/>
              <a:cs typeface="Times New Roman" panose="02020603050405020304" pitchFamily="18" charset="0"/>
            </a:rPr>
            <a:t>u</a:t>
          </a:r>
          <a:r>
            <a:rPr lang="en-US" i="1" baseline="-25000">
              <a:latin typeface="Times New Roman" panose="02020603050405020304" pitchFamily="18" charset="0"/>
              <a:cs typeface="Times New Roman" panose="02020603050405020304" pitchFamily="18" charset="0"/>
            </a:rPr>
            <a:t>t</a:t>
          </a:r>
          <a:r>
            <a:rPr lang="en-US">
              <a:latin typeface="Times New Roman" panose="02020603050405020304" pitchFamily="18" charset="0"/>
              <a:cs typeface="Times New Roman" panose="02020603050405020304" pitchFamily="18" charset="0"/>
            </a:rPr>
            <a:t>+</a:t>
          </a:r>
          <a:r>
            <a:rPr lang="el-GR" i="1">
              <a:latin typeface="Times New Roman" panose="02020603050405020304" pitchFamily="18" charset="0"/>
              <a:cs typeface="Times New Roman" panose="02020603050405020304" pitchFamily="18" charset="0"/>
            </a:rPr>
            <a:t>γ</a:t>
          </a:r>
          <a:r>
            <a:rPr lang="en-US" i="1" baseline="-25000">
              <a:latin typeface="Times New Roman" panose="02020603050405020304" pitchFamily="18" charset="0"/>
              <a:cs typeface="Times New Roman" panose="02020603050405020304" pitchFamily="18" charset="0"/>
            </a:rPr>
            <a:t>t</a:t>
          </a:r>
          <a:r>
            <a:rPr lang="en-US">
              <a:latin typeface="Times New Roman" panose="02020603050405020304" pitchFamily="18" charset="0"/>
              <a:cs typeface="Times New Roman" panose="02020603050405020304" pitchFamily="18" charset="0"/>
            </a:rPr>
            <a:t>+</a:t>
          </a:r>
          <a:r>
            <a:rPr lang="en-US" i="1">
              <a:latin typeface="Times New Roman" panose="02020603050405020304" pitchFamily="18" charset="0"/>
              <a:cs typeface="Times New Roman" panose="02020603050405020304" pitchFamily="18" charset="0"/>
            </a:rPr>
            <a:t>e</a:t>
          </a:r>
          <a:r>
            <a:rPr lang="en-US" i="1" baseline="-25000">
              <a:latin typeface="Times New Roman" panose="02020603050405020304" pitchFamily="18" charset="0"/>
              <a:cs typeface="Times New Roman" panose="02020603050405020304" pitchFamily="18" charset="0"/>
            </a:rPr>
            <a:t>t</a:t>
          </a:r>
          <a:endParaRPr lang="uz-Latn-UZ">
            <a:latin typeface="Times New Roman" panose="02020603050405020304" pitchFamily="18" charset="0"/>
            <a:cs typeface="Times New Roman" panose="02020603050405020304" pitchFamily="18" charset="0"/>
          </a:endParaRPr>
        </a:p>
      </dgm:t>
    </dgm:pt>
    <dgm:pt modelId="{1A7A79DB-0055-48ED-8D89-02B517C08023}" type="parTrans" cxnId="{7E455A87-4341-4826-8F6D-86B1038FCA96}">
      <dgm:prSet/>
      <dgm:spPr/>
      <dgm:t>
        <a:bodyPr/>
        <a:lstStyle/>
        <a:p>
          <a:endParaRPr lang="uz-Latn-UZ"/>
        </a:p>
      </dgm:t>
    </dgm:pt>
    <dgm:pt modelId="{93A784C0-A897-4D46-97ED-3F36715E8033}" type="sibTrans" cxnId="{7E455A87-4341-4826-8F6D-86B1038FCA96}">
      <dgm:prSet/>
      <dgm:spPr/>
      <dgm:t>
        <a:bodyPr/>
        <a:lstStyle/>
        <a:p>
          <a:endParaRPr lang="uz-Latn-UZ"/>
        </a:p>
      </dgm:t>
    </dgm:pt>
    <dgm:pt modelId="{CD058B03-16F7-44F9-82CE-EE362AF170D5}">
      <dgm:prSet/>
      <dgm:spPr/>
      <dgm:t>
        <a:bodyPr/>
        <a:lstStyle/>
        <a:p>
          <a:r>
            <a:rPr lang="en-US" i="1">
              <a:latin typeface="Times New Roman" panose="02020603050405020304" pitchFamily="18" charset="0"/>
              <a:cs typeface="Times New Roman" panose="02020603050405020304" pitchFamily="18" charset="0"/>
            </a:rPr>
            <a:t>y</a:t>
          </a:r>
          <a:r>
            <a:rPr lang="en-US" i="1" baseline="-25000">
              <a:latin typeface="Times New Roman" panose="02020603050405020304" pitchFamily="18" charset="0"/>
              <a:cs typeface="Times New Roman" panose="02020603050405020304" pitchFamily="18" charset="0"/>
            </a:rPr>
            <a:t>t</a:t>
          </a:r>
          <a:r>
            <a:rPr lang="en-US">
              <a:latin typeface="Times New Roman" panose="02020603050405020304" pitchFamily="18" charset="0"/>
              <a:cs typeface="Times New Roman" panose="02020603050405020304" pitchFamily="18" charset="0"/>
            </a:rPr>
            <a:t>=</a:t>
          </a:r>
          <a:r>
            <a:rPr lang="en-US" i="1">
              <a:latin typeface="Times New Roman" panose="02020603050405020304" pitchFamily="18" charset="0"/>
              <a:cs typeface="Times New Roman" panose="02020603050405020304" pitchFamily="18" charset="0"/>
            </a:rPr>
            <a:t>u</a:t>
          </a:r>
          <a:r>
            <a:rPr lang="en-US" i="1" baseline="-25000">
              <a:latin typeface="Times New Roman" panose="02020603050405020304" pitchFamily="18" charset="0"/>
              <a:cs typeface="Times New Roman" panose="02020603050405020304" pitchFamily="18" charset="0"/>
            </a:rPr>
            <a:t>t</a:t>
          </a:r>
          <a:r>
            <a:rPr lang="en-US">
              <a:latin typeface="Times New Roman" panose="02020603050405020304" pitchFamily="18" charset="0"/>
              <a:cs typeface="Times New Roman" panose="02020603050405020304" pitchFamily="18" charset="0"/>
            </a:rPr>
            <a:t>·</a:t>
          </a:r>
          <a:r>
            <a:rPr lang="el-GR" i="1">
              <a:latin typeface="Times New Roman" panose="02020603050405020304" pitchFamily="18" charset="0"/>
              <a:cs typeface="Times New Roman" panose="02020603050405020304" pitchFamily="18" charset="0"/>
            </a:rPr>
            <a:t>γ</a:t>
          </a:r>
          <a:r>
            <a:rPr lang="en-US" i="1" baseline="-25000">
              <a:latin typeface="Times New Roman" panose="02020603050405020304" pitchFamily="18" charset="0"/>
              <a:cs typeface="Times New Roman" panose="02020603050405020304" pitchFamily="18" charset="0"/>
            </a:rPr>
            <a:t>t</a:t>
          </a:r>
          <a:r>
            <a:rPr lang="en-US">
              <a:latin typeface="Times New Roman" panose="02020603050405020304" pitchFamily="18" charset="0"/>
              <a:cs typeface="Times New Roman" panose="02020603050405020304" pitchFamily="18" charset="0"/>
            </a:rPr>
            <a:t>·</a:t>
          </a:r>
          <a:r>
            <a:rPr lang="en-US" i="1">
              <a:latin typeface="Times New Roman" panose="02020603050405020304" pitchFamily="18" charset="0"/>
              <a:cs typeface="Times New Roman" panose="02020603050405020304" pitchFamily="18" charset="0"/>
            </a:rPr>
            <a:t>e</a:t>
          </a:r>
          <a:r>
            <a:rPr lang="en-US" i="1" baseline="-25000">
              <a:latin typeface="Times New Roman" panose="02020603050405020304" pitchFamily="18" charset="0"/>
              <a:cs typeface="Times New Roman" panose="02020603050405020304" pitchFamily="18" charset="0"/>
            </a:rPr>
            <a:t>t</a:t>
          </a:r>
          <a:endParaRPr lang="uz-Latn-UZ">
            <a:latin typeface="Times New Roman" panose="02020603050405020304" pitchFamily="18" charset="0"/>
            <a:cs typeface="Times New Roman" panose="02020603050405020304" pitchFamily="18" charset="0"/>
          </a:endParaRPr>
        </a:p>
      </dgm:t>
    </dgm:pt>
    <dgm:pt modelId="{F3E272C6-0E8D-429C-827B-B9ECF95DD49B}" type="parTrans" cxnId="{19AF78B2-370A-4B97-A378-2D85C177E608}">
      <dgm:prSet/>
      <dgm:spPr/>
      <dgm:t>
        <a:bodyPr/>
        <a:lstStyle/>
        <a:p>
          <a:endParaRPr lang="uz-Latn-UZ"/>
        </a:p>
      </dgm:t>
    </dgm:pt>
    <dgm:pt modelId="{6526B7F1-8D74-4849-89EA-3A7B6761489B}" type="sibTrans" cxnId="{19AF78B2-370A-4B97-A378-2D85C177E608}">
      <dgm:prSet/>
      <dgm:spPr/>
      <dgm:t>
        <a:bodyPr/>
        <a:lstStyle/>
        <a:p>
          <a:endParaRPr lang="uz-Latn-UZ"/>
        </a:p>
      </dgm:t>
    </dgm:pt>
    <dgm:pt modelId="{7F584945-2CCC-4CED-A73F-CD5B2731EA29}" type="pres">
      <dgm:prSet presAssocID="{617D192E-1649-490B-96E5-44218E17172E}" presName="diagram" presStyleCnt="0">
        <dgm:presLayoutVars>
          <dgm:dir/>
          <dgm:animLvl val="lvl"/>
          <dgm:resizeHandles val="exact"/>
        </dgm:presLayoutVars>
      </dgm:prSet>
      <dgm:spPr/>
    </dgm:pt>
    <dgm:pt modelId="{06B4B4CB-7A16-4E8A-909F-1CACFDEDF0DE}" type="pres">
      <dgm:prSet presAssocID="{9D2DEC9E-C6F9-4478-8BBF-3850753AF619}" presName="compNode" presStyleCnt="0"/>
      <dgm:spPr/>
    </dgm:pt>
    <dgm:pt modelId="{D5F26321-1609-4DCE-861A-E1A2B2C81C30}" type="pres">
      <dgm:prSet presAssocID="{9D2DEC9E-C6F9-4478-8BBF-3850753AF619}" presName="childRect" presStyleLbl="bgAcc1" presStyleIdx="0" presStyleCnt="2" custScaleY="59687">
        <dgm:presLayoutVars>
          <dgm:bulletEnabled val="1"/>
        </dgm:presLayoutVars>
      </dgm:prSet>
      <dgm:spPr/>
    </dgm:pt>
    <dgm:pt modelId="{8102B195-C4B7-407F-BEB6-E0631EF381F7}" type="pres">
      <dgm:prSet presAssocID="{9D2DEC9E-C6F9-4478-8BBF-3850753AF619}" presName="parentText" presStyleLbl="node1" presStyleIdx="0" presStyleCnt="0">
        <dgm:presLayoutVars>
          <dgm:chMax val="0"/>
          <dgm:bulletEnabled val="1"/>
        </dgm:presLayoutVars>
      </dgm:prSet>
      <dgm:spPr/>
    </dgm:pt>
    <dgm:pt modelId="{1C44F288-233D-4221-B7E1-3C520E222C16}" type="pres">
      <dgm:prSet presAssocID="{9D2DEC9E-C6F9-4478-8BBF-3850753AF619}" presName="parentRect" presStyleLbl="alignNode1" presStyleIdx="0" presStyleCnt="2"/>
      <dgm:spPr/>
    </dgm:pt>
    <dgm:pt modelId="{D7BA3E4A-B012-4DE5-8A00-FD4D658BF352}" type="pres">
      <dgm:prSet presAssocID="{9D2DEC9E-C6F9-4478-8BBF-3850753AF619}" presName="adorn" presStyleLbl="fgAccFollowNod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pt>
    <dgm:pt modelId="{7DBE5FB2-7674-4A6E-8EF7-476FA0FFC52B}" type="pres">
      <dgm:prSet presAssocID="{2396F8E8-B1F0-40C2-8550-7AA3B93CA180}" presName="sibTrans" presStyleLbl="sibTrans2D1" presStyleIdx="0" presStyleCnt="0"/>
      <dgm:spPr/>
    </dgm:pt>
    <dgm:pt modelId="{B6AFC4CC-91E0-462C-A5E1-9B26F595FC85}" type="pres">
      <dgm:prSet presAssocID="{BD060FE0-7410-488B-A6D4-7960CE3FEA4E}" presName="compNode" presStyleCnt="0"/>
      <dgm:spPr/>
    </dgm:pt>
    <dgm:pt modelId="{B4F4FDFE-0001-4BDE-968D-034209D22D90}" type="pres">
      <dgm:prSet presAssocID="{BD060FE0-7410-488B-A6D4-7960CE3FEA4E}" presName="childRect" presStyleLbl="bgAcc1" presStyleIdx="1" presStyleCnt="2" custScaleY="57168" custLinFactNeighborX="636" custLinFactNeighborY="-95">
        <dgm:presLayoutVars>
          <dgm:bulletEnabled val="1"/>
        </dgm:presLayoutVars>
      </dgm:prSet>
      <dgm:spPr/>
    </dgm:pt>
    <dgm:pt modelId="{9743D15F-C7BE-4B76-9786-00383FEE0BDB}" type="pres">
      <dgm:prSet presAssocID="{BD060FE0-7410-488B-A6D4-7960CE3FEA4E}" presName="parentText" presStyleLbl="node1" presStyleIdx="0" presStyleCnt="0">
        <dgm:presLayoutVars>
          <dgm:chMax val="0"/>
          <dgm:bulletEnabled val="1"/>
        </dgm:presLayoutVars>
      </dgm:prSet>
      <dgm:spPr/>
    </dgm:pt>
    <dgm:pt modelId="{33C753FC-EB5A-4D2E-83D8-45B1B60D18EC}" type="pres">
      <dgm:prSet presAssocID="{BD060FE0-7410-488B-A6D4-7960CE3FEA4E}" presName="parentRect" presStyleLbl="alignNode1" presStyleIdx="1" presStyleCnt="2"/>
      <dgm:spPr/>
    </dgm:pt>
    <dgm:pt modelId="{FB6C2FDF-1CF4-4A90-AE0F-97CD5061711A}" type="pres">
      <dgm:prSet presAssocID="{BD060FE0-7410-488B-A6D4-7960CE3FEA4E}" presName="adorn" presStyleLbl="fgAccFollowNod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pt>
  </dgm:ptLst>
  <dgm:cxnLst>
    <dgm:cxn modelId="{5F42D95E-ED83-486F-908A-EC38E3E89B72}" type="presOf" srcId="{CD058B03-16F7-44F9-82CE-EE362AF170D5}" destId="{B4F4FDFE-0001-4BDE-968D-034209D22D90}" srcOrd="0" destOrd="0" presId="urn:microsoft.com/office/officeart/2005/8/layout/bList2"/>
    <dgm:cxn modelId="{39609A43-25B4-4672-A92A-693FA15090C6}" srcId="{617D192E-1649-490B-96E5-44218E17172E}" destId="{BD060FE0-7410-488B-A6D4-7960CE3FEA4E}" srcOrd="1" destOrd="0" parTransId="{F44619CE-44D3-4891-8CD8-75EC46EFD013}" sibTransId="{A903C5C6-14D5-4D34-9F37-566D65DB5053}"/>
    <dgm:cxn modelId="{0FA19645-22A7-4E3E-A996-AAEA157B1B95}" srcId="{617D192E-1649-490B-96E5-44218E17172E}" destId="{9D2DEC9E-C6F9-4478-8BBF-3850753AF619}" srcOrd="0" destOrd="0" parTransId="{9B32464F-1140-4435-B7E5-BAFAB2BCEE8E}" sibTransId="{2396F8E8-B1F0-40C2-8550-7AA3B93CA180}"/>
    <dgm:cxn modelId="{96154167-E676-4352-8268-F74540C92628}" type="presOf" srcId="{BD060FE0-7410-488B-A6D4-7960CE3FEA4E}" destId="{33C753FC-EB5A-4D2E-83D8-45B1B60D18EC}" srcOrd="1" destOrd="0" presId="urn:microsoft.com/office/officeart/2005/8/layout/bList2"/>
    <dgm:cxn modelId="{7E455A87-4341-4826-8F6D-86B1038FCA96}" srcId="{9D2DEC9E-C6F9-4478-8BBF-3850753AF619}" destId="{0C045B55-7C3D-4600-93A2-16D31F18E5AA}" srcOrd="0" destOrd="0" parTransId="{1A7A79DB-0055-48ED-8D89-02B517C08023}" sibTransId="{93A784C0-A897-4D46-97ED-3F36715E8033}"/>
    <dgm:cxn modelId="{2872AA87-5FD6-4773-A29A-5FCD143B4D8B}" type="presOf" srcId="{617D192E-1649-490B-96E5-44218E17172E}" destId="{7F584945-2CCC-4CED-A73F-CD5B2731EA29}" srcOrd="0" destOrd="0" presId="urn:microsoft.com/office/officeart/2005/8/layout/bList2"/>
    <dgm:cxn modelId="{CE3D19A5-9521-4682-BD51-FD37D1DD2282}" type="presOf" srcId="{2396F8E8-B1F0-40C2-8550-7AA3B93CA180}" destId="{7DBE5FB2-7674-4A6E-8EF7-476FA0FFC52B}" srcOrd="0" destOrd="0" presId="urn:microsoft.com/office/officeart/2005/8/layout/bList2"/>
    <dgm:cxn modelId="{19AF78B2-370A-4B97-A378-2D85C177E608}" srcId="{BD060FE0-7410-488B-A6D4-7960CE3FEA4E}" destId="{CD058B03-16F7-44F9-82CE-EE362AF170D5}" srcOrd="0" destOrd="0" parTransId="{F3E272C6-0E8D-429C-827B-B9ECF95DD49B}" sibTransId="{6526B7F1-8D74-4849-89EA-3A7B6761489B}"/>
    <dgm:cxn modelId="{3A8EE7D4-5617-498C-B05F-8C7F87678F6D}" type="presOf" srcId="{BD060FE0-7410-488B-A6D4-7960CE3FEA4E}" destId="{9743D15F-C7BE-4B76-9786-00383FEE0BDB}" srcOrd="0" destOrd="0" presId="urn:microsoft.com/office/officeart/2005/8/layout/bList2"/>
    <dgm:cxn modelId="{74D452D5-9705-4247-890D-14C268DB6B27}" type="presOf" srcId="{9D2DEC9E-C6F9-4478-8BBF-3850753AF619}" destId="{8102B195-C4B7-407F-BEB6-E0631EF381F7}" srcOrd="0" destOrd="0" presId="urn:microsoft.com/office/officeart/2005/8/layout/bList2"/>
    <dgm:cxn modelId="{12991DE7-846D-4E07-95B9-47DD2BEADBB0}" type="presOf" srcId="{9D2DEC9E-C6F9-4478-8BBF-3850753AF619}" destId="{1C44F288-233D-4221-B7E1-3C520E222C16}" srcOrd="1" destOrd="0" presId="urn:microsoft.com/office/officeart/2005/8/layout/bList2"/>
    <dgm:cxn modelId="{5C0AFEF5-A549-4F3B-977C-8DE6D1D212CB}" type="presOf" srcId="{0C045B55-7C3D-4600-93A2-16D31F18E5AA}" destId="{D5F26321-1609-4DCE-861A-E1A2B2C81C30}" srcOrd="0" destOrd="0" presId="urn:microsoft.com/office/officeart/2005/8/layout/bList2"/>
    <dgm:cxn modelId="{22755E06-83B0-473D-9983-A0B2402D2B51}" type="presParOf" srcId="{7F584945-2CCC-4CED-A73F-CD5B2731EA29}" destId="{06B4B4CB-7A16-4E8A-909F-1CACFDEDF0DE}" srcOrd="0" destOrd="0" presId="urn:microsoft.com/office/officeart/2005/8/layout/bList2"/>
    <dgm:cxn modelId="{E7DC10D8-FED7-47D5-8F8C-2642DE55C25B}" type="presParOf" srcId="{06B4B4CB-7A16-4E8A-909F-1CACFDEDF0DE}" destId="{D5F26321-1609-4DCE-861A-E1A2B2C81C30}" srcOrd="0" destOrd="0" presId="urn:microsoft.com/office/officeart/2005/8/layout/bList2"/>
    <dgm:cxn modelId="{6FC85842-0281-4F00-8D79-7BF8F19898FE}" type="presParOf" srcId="{06B4B4CB-7A16-4E8A-909F-1CACFDEDF0DE}" destId="{8102B195-C4B7-407F-BEB6-E0631EF381F7}" srcOrd="1" destOrd="0" presId="urn:microsoft.com/office/officeart/2005/8/layout/bList2"/>
    <dgm:cxn modelId="{5CF7F47E-73BA-4E96-B705-E63F6FA4C803}" type="presParOf" srcId="{06B4B4CB-7A16-4E8A-909F-1CACFDEDF0DE}" destId="{1C44F288-233D-4221-B7E1-3C520E222C16}" srcOrd="2" destOrd="0" presId="urn:microsoft.com/office/officeart/2005/8/layout/bList2"/>
    <dgm:cxn modelId="{C72A548F-8209-4DBF-B708-D8A4C2A13459}" type="presParOf" srcId="{06B4B4CB-7A16-4E8A-909F-1CACFDEDF0DE}" destId="{D7BA3E4A-B012-4DE5-8A00-FD4D658BF352}" srcOrd="3" destOrd="0" presId="urn:microsoft.com/office/officeart/2005/8/layout/bList2"/>
    <dgm:cxn modelId="{3901FDDE-9C60-4C90-8842-E1F820489E2B}" type="presParOf" srcId="{7F584945-2CCC-4CED-A73F-CD5B2731EA29}" destId="{7DBE5FB2-7674-4A6E-8EF7-476FA0FFC52B}" srcOrd="1" destOrd="0" presId="urn:microsoft.com/office/officeart/2005/8/layout/bList2"/>
    <dgm:cxn modelId="{CF495277-F73C-4374-936E-E13B3D053C87}" type="presParOf" srcId="{7F584945-2CCC-4CED-A73F-CD5B2731EA29}" destId="{B6AFC4CC-91E0-462C-A5E1-9B26F595FC85}" srcOrd="2" destOrd="0" presId="urn:microsoft.com/office/officeart/2005/8/layout/bList2"/>
    <dgm:cxn modelId="{08A5BDAC-1AB0-486C-8764-9B71F85EC17D}" type="presParOf" srcId="{B6AFC4CC-91E0-462C-A5E1-9B26F595FC85}" destId="{B4F4FDFE-0001-4BDE-968D-034209D22D90}" srcOrd="0" destOrd="0" presId="urn:microsoft.com/office/officeart/2005/8/layout/bList2"/>
    <dgm:cxn modelId="{82A13A1A-3463-4FD8-8D80-469E7C423705}" type="presParOf" srcId="{B6AFC4CC-91E0-462C-A5E1-9B26F595FC85}" destId="{9743D15F-C7BE-4B76-9786-00383FEE0BDB}" srcOrd="1" destOrd="0" presId="urn:microsoft.com/office/officeart/2005/8/layout/bList2"/>
    <dgm:cxn modelId="{C272DBA8-5920-4B2E-A5EE-D2487863E9E0}" type="presParOf" srcId="{B6AFC4CC-91E0-462C-A5E1-9B26F595FC85}" destId="{33C753FC-EB5A-4D2E-83D8-45B1B60D18EC}" srcOrd="2" destOrd="0" presId="urn:microsoft.com/office/officeart/2005/8/layout/bList2"/>
    <dgm:cxn modelId="{14FB002D-81E9-4D60-99A6-DDF499DC30AC}" type="presParOf" srcId="{B6AFC4CC-91E0-462C-A5E1-9B26F595FC85}" destId="{FB6C2FDF-1CF4-4A90-AE0F-97CD5061711A}"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CBDCA-CA44-4C9F-BE94-7040D60DDC3E}">
      <dsp:nvSpPr>
        <dsp:cNvPr id="0" name=""/>
        <dsp:cNvSpPr/>
      </dsp:nvSpPr>
      <dsp:spPr>
        <a:xfrm>
          <a:off x="5651283" y="1032986"/>
          <a:ext cx="825820" cy="91440"/>
        </a:xfrm>
        <a:custGeom>
          <a:avLst/>
          <a:gdLst/>
          <a:ahLst/>
          <a:cxnLst/>
          <a:rect l="0" t="0" r="0" b="0"/>
          <a:pathLst>
            <a:path>
              <a:moveTo>
                <a:pt x="0" y="45720"/>
              </a:moveTo>
              <a:lnTo>
                <a:pt x="430010" y="45720"/>
              </a:lnTo>
              <a:lnTo>
                <a:pt x="430010" y="46593"/>
              </a:lnTo>
              <a:lnTo>
                <a:pt x="825820" y="46593"/>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z-Latn-UZ" sz="500" kern="1200">
            <a:solidFill>
              <a:schemeClr val="bg1"/>
            </a:solidFill>
            <a:latin typeface="Times New Roman" panose="02020603050405020304" pitchFamily="18" charset="0"/>
            <a:cs typeface="Times New Roman" panose="02020603050405020304" pitchFamily="18" charset="0"/>
          </a:endParaRPr>
        </a:p>
      </dsp:txBody>
      <dsp:txXfrm>
        <a:off x="6042783" y="1074571"/>
        <a:ext cx="42821" cy="8270"/>
      </dsp:txXfrm>
    </dsp:sp>
    <dsp:sp modelId="{70129E0E-4BE3-4590-9F51-E7ADAD633C4A}">
      <dsp:nvSpPr>
        <dsp:cNvPr id="0" name=""/>
        <dsp:cNvSpPr/>
      </dsp:nvSpPr>
      <dsp:spPr>
        <a:xfrm>
          <a:off x="2057395" y="0"/>
          <a:ext cx="3595687" cy="21574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err="1">
              <a:solidFill>
                <a:schemeClr val="bg1"/>
              </a:solidFill>
              <a:latin typeface="Times New Roman" panose="02020603050405020304" pitchFamily="18" charset="0"/>
              <a:cs typeface="Times New Roman" panose="02020603050405020304" pitchFamily="18" charset="0"/>
            </a:rPr>
            <a:t>Uzoq</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vaqtli</a:t>
          </a:r>
          <a:r>
            <a:rPr lang="en-US" sz="3200" kern="1200" dirty="0">
              <a:solidFill>
                <a:schemeClr val="bg1"/>
              </a:solidFill>
              <a:latin typeface="Times New Roman" panose="02020603050405020304" pitchFamily="18" charset="0"/>
              <a:cs typeface="Times New Roman" panose="02020603050405020304" pitchFamily="18" charset="0"/>
            </a:rPr>
            <a:t> harakat </a:t>
          </a:r>
          <a:r>
            <a:rPr lang="en-US" sz="3200" kern="1200" dirty="0" err="1">
              <a:solidFill>
                <a:schemeClr val="bg1"/>
              </a:solidFill>
              <a:latin typeface="Times New Roman" panose="02020603050405020304" pitchFamily="18" charset="0"/>
              <a:cs typeface="Times New Roman" panose="02020603050405020304" pitchFamily="18" charset="0"/>
            </a:rPr>
            <a:t>yo‘nalishi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umumiy</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asriy</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tendensiya</a:t>
          </a:r>
          <a:r>
            <a:rPr lang="en-US" sz="3200" kern="1200" dirty="0">
              <a:solidFill>
                <a:schemeClr val="bg1"/>
              </a:solidFill>
              <a:latin typeface="Times New Roman" panose="02020603050405020304" pitchFamily="18" charset="0"/>
              <a:cs typeface="Times New Roman" panose="02020603050405020304" pitchFamily="18" charset="0"/>
            </a:rPr>
            <a:t>;</a:t>
          </a:r>
          <a:endParaRPr lang="uz-Latn-UZ" sz="3200" kern="1200" dirty="0">
            <a:solidFill>
              <a:schemeClr val="bg1"/>
            </a:solidFill>
            <a:latin typeface="Times New Roman" panose="02020603050405020304" pitchFamily="18" charset="0"/>
            <a:cs typeface="Times New Roman" panose="02020603050405020304" pitchFamily="18" charset="0"/>
          </a:endParaRPr>
        </a:p>
      </dsp:txBody>
      <dsp:txXfrm>
        <a:off x="2057395" y="0"/>
        <a:ext cx="3595687" cy="2157412"/>
      </dsp:txXfrm>
    </dsp:sp>
    <dsp:sp modelId="{590DA8D3-96BA-4722-9BC1-E4775A50D7B0}">
      <dsp:nvSpPr>
        <dsp:cNvPr id="0" name=""/>
        <dsp:cNvSpPr/>
      </dsp:nvSpPr>
      <dsp:spPr>
        <a:xfrm>
          <a:off x="3884652" y="2156485"/>
          <a:ext cx="4422695" cy="796408"/>
        </a:xfrm>
        <a:custGeom>
          <a:avLst/>
          <a:gdLst/>
          <a:ahLst/>
          <a:cxnLst/>
          <a:rect l="0" t="0" r="0" b="0"/>
          <a:pathLst>
            <a:path>
              <a:moveTo>
                <a:pt x="4422695" y="0"/>
              </a:moveTo>
              <a:lnTo>
                <a:pt x="4422695" y="415304"/>
              </a:lnTo>
              <a:lnTo>
                <a:pt x="0" y="415304"/>
              </a:lnTo>
              <a:lnTo>
                <a:pt x="0" y="79640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z-Latn-UZ" sz="500" kern="1200">
            <a:solidFill>
              <a:schemeClr val="bg1"/>
            </a:solidFill>
            <a:latin typeface="Times New Roman" panose="02020603050405020304" pitchFamily="18" charset="0"/>
            <a:cs typeface="Times New Roman" panose="02020603050405020304" pitchFamily="18" charset="0"/>
          </a:endParaRPr>
        </a:p>
      </dsp:txBody>
      <dsp:txXfrm>
        <a:off x="5983516" y="2550554"/>
        <a:ext cx="224967" cy="8270"/>
      </dsp:txXfrm>
    </dsp:sp>
    <dsp:sp modelId="{4C44A67B-C1D1-4F91-9E92-1CF491D55D7D}">
      <dsp:nvSpPr>
        <dsp:cNvPr id="0" name=""/>
        <dsp:cNvSpPr/>
      </dsp:nvSpPr>
      <dsp:spPr>
        <a:xfrm>
          <a:off x="6509504" y="873"/>
          <a:ext cx="3595687" cy="21574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err="1">
              <a:solidFill>
                <a:schemeClr val="bg1"/>
              </a:solidFill>
              <a:latin typeface="Times New Roman" panose="02020603050405020304" pitchFamily="18" charset="0"/>
              <a:cs typeface="Times New Roman" panose="02020603050405020304" pitchFamily="18" charset="0"/>
            </a:rPr>
            <a:t>Qisqa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davrlarga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xos</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siklik</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yoki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lokal</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o‘zgarishlar</a:t>
          </a:r>
          <a:r>
            <a:rPr lang="en-US" sz="3200" kern="1200" dirty="0">
              <a:solidFill>
                <a:schemeClr val="bg1"/>
              </a:solidFill>
              <a:latin typeface="Times New Roman" panose="02020603050405020304" pitchFamily="18" charset="0"/>
              <a:cs typeface="Times New Roman" panose="02020603050405020304" pitchFamily="18" charset="0"/>
            </a:rPr>
            <a:t>;</a:t>
          </a:r>
          <a:endParaRPr lang="uz-Latn-UZ" sz="3200" kern="1200" dirty="0">
            <a:solidFill>
              <a:schemeClr val="bg1"/>
            </a:solidFill>
            <a:latin typeface="Times New Roman" panose="02020603050405020304" pitchFamily="18" charset="0"/>
            <a:cs typeface="Times New Roman" panose="02020603050405020304" pitchFamily="18" charset="0"/>
          </a:endParaRPr>
        </a:p>
      </dsp:txBody>
      <dsp:txXfrm>
        <a:off x="6509504" y="873"/>
        <a:ext cx="3595687" cy="2157412"/>
      </dsp:txXfrm>
    </dsp:sp>
    <dsp:sp modelId="{97BEFD1A-929D-44F3-81D8-749604D08CAC}">
      <dsp:nvSpPr>
        <dsp:cNvPr id="0" name=""/>
        <dsp:cNvSpPr/>
      </dsp:nvSpPr>
      <dsp:spPr>
        <a:xfrm>
          <a:off x="5680695" y="4018280"/>
          <a:ext cx="796408" cy="91440"/>
        </a:xfrm>
        <a:custGeom>
          <a:avLst/>
          <a:gdLst/>
          <a:ahLst/>
          <a:cxnLst/>
          <a:rect l="0" t="0" r="0" b="0"/>
          <a:pathLst>
            <a:path>
              <a:moveTo>
                <a:pt x="0" y="45720"/>
              </a:moveTo>
              <a:lnTo>
                <a:pt x="79640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z-Latn-UZ" sz="500" kern="1200">
            <a:solidFill>
              <a:schemeClr val="bg1"/>
            </a:solidFill>
            <a:latin typeface="Times New Roman" panose="02020603050405020304" pitchFamily="18" charset="0"/>
            <a:cs typeface="Times New Roman" panose="02020603050405020304" pitchFamily="18" charset="0"/>
          </a:endParaRPr>
        </a:p>
      </dsp:txBody>
      <dsp:txXfrm>
        <a:off x="6058224" y="4059864"/>
        <a:ext cx="41350" cy="8270"/>
      </dsp:txXfrm>
    </dsp:sp>
    <dsp:sp modelId="{9DEAE806-C8B9-4043-917C-4CB78BF16F56}">
      <dsp:nvSpPr>
        <dsp:cNvPr id="0" name=""/>
        <dsp:cNvSpPr/>
      </dsp:nvSpPr>
      <dsp:spPr>
        <a:xfrm>
          <a:off x="2086808" y="2985293"/>
          <a:ext cx="3595687" cy="21574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err="1">
              <a:solidFill>
                <a:schemeClr val="bg1"/>
              </a:solidFill>
              <a:latin typeface="Times New Roman" panose="02020603050405020304" pitchFamily="18" charset="0"/>
              <a:cs typeface="Times New Roman" panose="02020603050405020304" pitchFamily="18" charset="0"/>
            </a:rPr>
            <a:t>Ayrim</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yillarga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tegishli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tebranishlar</a:t>
          </a:r>
          <a:r>
            <a:rPr lang="en-US" sz="3200" kern="1200" dirty="0">
              <a:solidFill>
                <a:schemeClr val="bg1"/>
              </a:solidFill>
              <a:latin typeface="Times New Roman" panose="02020603050405020304" pitchFamily="18" charset="0"/>
              <a:cs typeface="Times New Roman" panose="02020603050405020304" pitchFamily="18" charset="0"/>
            </a:rPr>
            <a:t>;</a:t>
          </a:r>
          <a:endParaRPr lang="uz-Latn-UZ" sz="3200" kern="1200" dirty="0">
            <a:solidFill>
              <a:schemeClr val="bg1"/>
            </a:solidFill>
            <a:latin typeface="Times New Roman" panose="02020603050405020304" pitchFamily="18" charset="0"/>
            <a:cs typeface="Times New Roman" panose="02020603050405020304" pitchFamily="18" charset="0"/>
          </a:endParaRPr>
        </a:p>
      </dsp:txBody>
      <dsp:txXfrm>
        <a:off x="2086808" y="2985293"/>
        <a:ext cx="3595687" cy="2157412"/>
      </dsp:txXfrm>
    </dsp:sp>
    <dsp:sp modelId="{62456149-F1E5-43B2-A3AB-30B5872E89CE}">
      <dsp:nvSpPr>
        <dsp:cNvPr id="0" name=""/>
        <dsp:cNvSpPr/>
      </dsp:nvSpPr>
      <dsp:spPr>
        <a:xfrm>
          <a:off x="3884652" y="5140906"/>
          <a:ext cx="4422695" cy="796408"/>
        </a:xfrm>
        <a:custGeom>
          <a:avLst/>
          <a:gdLst/>
          <a:ahLst/>
          <a:cxnLst/>
          <a:rect l="0" t="0" r="0" b="0"/>
          <a:pathLst>
            <a:path>
              <a:moveTo>
                <a:pt x="4422695" y="0"/>
              </a:moveTo>
              <a:lnTo>
                <a:pt x="4422695" y="415304"/>
              </a:lnTo>
              <a:lnTo>
                <a:pt x="0" y="415304"/>
              </a:lnTo>
              <a:lnTo>
                <a:pt x="0" y="79640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uz-Latn-UZ" sz="500" kern="1200">
            <a:solidFill>
              <a:schemeClr val="bg1"/>
            </a:solidFill>
            <a:latin typeface="Times New Roman" panose="02020603050405020304" pitchFamily="18" charset="0"/>
            <a:cs typeface="Times New Roman" panose="02020603050405020304" pitchFamily="18" charset="0"/>
          </a:endParaRPr>
        </a:p>
      </dsp:txBody>
      <dsp:txXfrm>
        <a:off x="5983516" y="5534975"/>
        <a:ext cx="224967" cy="8270"/>
      </dsp:txXfrm>
    </dsp:sp>
    <dsp:sp modelId="{D3D6C982-4E25-432D-ADB5-40FF7F730DC9}">
      <dsp:nvSpPr>
        <dsp:cNvPr id="0" name=""/>
        <dsp:cNvSpPr/>
      </dsp:nvSpPr>
      <dsp:spPr>
        <a:xfrm>
          <a:off x="6509504" y="2985293"/>
          <a:ext cx="3595687" cy="21574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err="1">
              <a:solidFill>
                <a:schemeClr val="bg1"/>
              </a:solidFill>
              <a:latin typeface="Times New Roman" panose="02020603050405020304" pitchFamily="18" charset="0"/>
              <a:cs typeface="Times New Roman" panose="02020603050405020304" pitchFamily="18" charset="0"/>
            </a:rPr>
            <a:t>Mavsumiy</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to‘lqinlar</a:t>
          </a:r>
          <a:r>
            <a:rPr lang="en-US" sz="3200" kern="1200" dirty="0">
              <a:solidFill>
                <a:schemeClr val="bg1"/>
              </a:solidFill>
              <a:latin typeface="Times New Roman" panose="02020603050405020304" pitchFamily="18" charset="0"/>
              <a:cs typeface="Times New Roman" panose="02020603050405020304" pitchFamily="18" charset="0"/>
            </a:rPr>
            <a:t>;</a:t>
          </a:r>
          <a:endParaRPr lang="uz-Latn-UZ" sz="3200" kern="1200" dirty="0">
            <a:solidFill>
              <a:schemeClr val="bg1"/>
            </a:solidFill>
            <a:latin typeface="Times New Roman" panose="02020603050405020304" pitchFamily="18" charset="0"/>
            <a:cs typeface="Times New Roman" panose="02020603050405020304" pitchFamily="18" charset="0"/>
          </a:endParaRPr>
        </a:p>
      </dsp:txBody>
      <dsp:txXfrm>
        <a:off x="6509504" y="2985293"/>
        <a:ext cx="3595687" cy="2157412"/>
      </dsp:txXfrm>
    </dsp:sp>
    <dsp:sp modelId="{944FAE09-D004-4FBD-8548-D397949A7C71}">
      <dsp:nvSpPr>
        <dsp:cNvPr id="0" name=""/>
        <dsp:cNvSpPr/>
      </dsp:nvSpPr>
      <dsp:spPr>
        <a:xfrm>
          <a:off x="2086808" y="5969714"/>
          <a:ext cx="3595687" cy="21574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err="1">
              <a:solidFill>
                <a:schemeClr val="bg1"/>
              </a:solidFill>
              <a:latin typeface="Times New Roman" panose="02020603050405020304" pitchFamily="18" charset="0"/>
              <a:cs typeface="Times New Roman" panose="02020603050405020304" pitchFamily="18" charset="0"/>
            </a:rPr>
            <a:t>Konyukturaviy</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tebranishlar</a:t>
          </a:r>
          <a:r>
            <a:rPr lang="en-US" sz="3200" kern="1200" dirty="0">
              <a:solidFill>
                <a:schemeClr val="bg1"/>
              </a:solidFill>
              <a:latin typeface="Times New Roman" panose="02020603050405020304" pitchFamily="18" charset="0"/>
              <a:cs typeface="Times New Roman" panose="02020603050405020304" pitchFamily="18" charset="0"/>
            </a:rPr>
            <a:t>.</a:t>
          </a:r>
          <a:endParaRPr lang="uz-Latn-UZ" sz="3200" kern="1200" dirty="0">
            <a:solidFill>
              <a:schemeClr val="bg1"/>
            </a:solidFill>
            <a:latin typeface="Times New Roman" panose="02020603050405020304" pitchFamily="18" charset="0"/>
            <a:cs typeface="Times New Roman" panose="02020603050405020304" pitchFamily="18" charset="0"/>
          </a:endParaRPr>
        </a:p>
      </dsp:txBody>
      <dsp:txXfrm>
        <a:off x="2086808" y="5969714"/>
        <a:ext cx="3595687" cy="2157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F26321-1609-4DCE-861A-E1A2B2C81C30}">
      <dsp:nvSpPr>
        <dsp:cNvPr id="0" name=""/>
        <dsp:cNvSpPr/>
      </dsp:nvSpPr>
      <dsp:spPr>
        <a:xfrm>
          <a:off x="4253" y="425429"/>
          <a:ext cx="4598534" cy="2048880"/>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0" tIns="247650" rIns="82550" bIns="82550" numCol="1" spcCol="1270" anchor="t" anchorCtr="0">
          <a:noAutofit/>
        </a:bodyPr>
        <a:lstStyle/>
        <a:p>
          <a:pPr marL="285750" lvl="1" indent="-285750" algn="l" defTabSz="2889250">
            <a:lnSpc>
              <a:spcPct val="90000"/>
            </a:lnSpc>
            <a:spcBef>
              <a:spcPct val="0"/>
            </a:spcBef>
            <a:spcAft>
              <a:spcPct val="15000"/>
            </a:spcAft>
            <a:buChar char="•"/>
          </a:pPr>
          <a:r>
            <a:rPr lang="en-US" sz="6500" i="1" kern="1200">
              <a:latin typeface="Times New Roman" panose="02020603050405020304" pitchFamily="18" charset="0"/>
              <a:cs typeface="Times New Roman" panose="02020603050405020304" pitchFamily="18" charset="0"/>
            </a:rPr>
            <a:t>y</a:t>
          </a:r>
          <a:r>
            <a:rPr lang="en-US" sz="6500" i="1" kern="1200" baseline="-25000">
              <a:latin typeface="Times New Roman" panose="02020603050405020304" pitchFamily="18" charset="0"/>
              <a:cs typeface="Times New Roman" panose="02020603050405020304" pitchFamily="18" charset="0"/>
            </a:rPr>
            <a:t>t</a:t>
          </a:r>
          <a:r>
            <a:rPr lang="en-US" sz="6500" kern="1200">
              <a:latin typeface="Times New Roman" panose="02020603050405020304" pitchFamily="18" charset="0"/>
              <a:cs typeface="Times New Roman" panose="02020603050405020304" pitchFamily="18" charset="0"/>
            </a:rPr>
            <a:t>=</a:t>
          </a:r>
          <a:r>
            <a:rPr lang="en-US" sz="6500" i="1" kern="1200">
              <a:latin typeface="Times New Roman" panose="02020603050405020304" pitchFamily="18" charset="0"/>
              <a:cs typeface="Times New Roman" panose="02020603050405020304" pitchFamily="18" charset="0"/>
            </a:rPr>
            <a:t>u</a:t>
          </a:r>
          <a:r>
            <a:rPr lang="en-US" sz="6500" i="1" kern="1200" baseline="-25000">
              <a:latin typeface="Times New Roman" panose="02020603050405020304" pitchFamily="18" charset="0"/>
              <a:cs typeface="Times New Roman" panose="02020603050405020304" pitchFamily="18" charset="0"/>
            </a:rPr>
            <a:t>t</a:t>
          </a:r>
          <a:r>
            <a:rPr lang="en-US" sz="6500" kern="1200">
              <a:latin typeface="Times New Roman" panose="02020603050405020304" pitchFamily="18" charset="0"/>
              <a:cs typeface="Times New Roman" panose="02020603050405020304" pitchFamily="18" charset="0"/>
            </a:rPr>
            <a:t>+</a:t>
          </a:r>
          <a:r>
            <a:rPr lang="el-GR" sz="6500" i="1" kern="1200">
              <a:latin typeface="Times New Roman" panose="02020603050405020304" pitchFamily="18" charset="0"/>
              <a:cs typeface="Times New Roman" panose="02020603050405020304" pitchFamily="18" charset="0"/>
            </a:rPr>
            <a:t>γ</a:t>
          </a:r>
          <a:r>
            <a:rPr lang="en-US" sz="6500" i="1" kern="1200" baseline="-25000">
              <a:latin typeface="Times New Roman" panose="02020603050405020304" pitchFamily="18" charset="0"/>
              <a:cs typeface="Times New Roman" panose="02020603050405020304" pitchFamily="18" charset="0"/>
            </a:rPr>
            <a:t>t</a:t>
          </a:r>
          <a:r>
            <a:rPr lang="en-US" sz="6500" kern="1200">
              <a:latin typeface="Times New Roman" panose="02020603050405020304" pitchFamily="18" charset="0"/>
              <a:cs typeface="Times New Roman" panose="02020603050405020304" pitchFamily="18" charset="0"/>
            </a:rPr>
            <a:t>+</a:t>
          </a:r>
          <a:r>
            <a:rPr lang="en-US" sz="6500" i="1" kern="1200">
              <a:latin typeface="Times New Roman" panose="02020603050405020304" pitchFamily="18" charset="0"/>
              <a:cs typeface="Times New Roman" panose="02020603050405020304" pitchFamily="18" charset="0"/>
            </a:rPr>
            <a:t>e</a:t>
          </a:r>
          <a:r>
            <a:rPr lang="en-US" sz="6500" i="1" kern="1200" baseline="-25000">
              <a:latin typeface="Times New Roman" panose="02020603050405020304" pitchFamily="18" charset="0"/>
              <a:cs typeface="Times New Roman" panose="02020603050405020304" pitchFamily="18" charset="0"/>
            </a:rPr>
            <a:t>t</a:t>
          </a:r>
          <a:endParaRPr lang="uz-Latn-UZ" sz="6500" kern="1200">
            <a:latin typeface="Times New Roman" panose="02020603050405020304" pitchFamily="18" charset="0"/>
            <a:cs typeface="Times New Roman" panose="02020603050405020304" pitchFamily="18" charset="0"/>
          </a:endParaRPr>
        </a:p>
      </dsp:txBody>
      <dsp:txXfrm>
        <a:off x="52261" y="473437"/>
        <a:ext cx="4502518" cy="2000872"/>
      </dsp:txXfrm>
    </dsp:sp>
    <dsp:sp modelId="{1C44F288-233D-4221-B7E1-3C520E222C16}">
      <dsp:nvSpPr>
        <dsp:cNvPr id="0" name=""/>
        <dsp:cNvSpPr/>
      </dsp:nvSpPr>
      <dsp:spPr>
        <a:xfrm>
          <a:off x="4253" y="3166224"/>
          <a:ext cx="4598534" cy="1476064"/>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0" rIns="55880" bIns="0" numCol="1" spcCol="1270" anchor="ctr" anchorCtr="0">
          <a:noAutofit/>
        </a:bodyPr>
        <a:lstStyle/>
        <a:p>
          <a:pPr marL="0" lvl="0" indent="0" algn="l" defTabSz="1955800">
            <a:lnSpc>
              <a:spcPct val="90000"/>
            </a:lnSpc>
            <a:spcBef>
              <a:spcPct val="0"/>
            </a:spcBef>
            <a:spcAft>
              <a:spcPct val="35000"/>
            </a:spcAft>
            <a:buNone/>
          </a:pPr>
          <a:r>
            <a:rPr lang="en-US" sz="4400" kern="1200" dirty="0" err="1">
              <a:latin typeface="Times New Roman" panose="02020603050405020304" pitchFamily="18" charset="0"/>
              <a:cs typeface="Times New Roman" panose="02020603050405020304" pitchFamily="18" charset="0"/>
            </a:rPr>
            <a:t>Additiv</a:t>
          </a:r>
          <a:endParaRPr lang="uz-Latn-UZ" sz="4400" kern="1200" dirty="0">
            <a:latin typeface="Times New Roman" panose="02020603050405020304" pitchFamily="18" charset="0"/>
            <a:cs typeface="Times New Roman" panose="02020603050405020304" pitchFamily="18" charset="0"/>
          </a:endParaRPr>
        </a:p>
      </dsp:txBody>
      <dsp:txXfrm>
        <a:off x="4253" y="3166224"/>
        <a:ext cx="3238404" cy="1476064"/>
      </dsp:txXfrm>
    </dsp:sp>
    <dsp:sp modelId="{D7BA3E4A-B012-4DE5-8A00-FD4D658BF352}">
      <dsp:nvSpPr>
        <dsp:cNvPr id="0" name=""/>
        <dsp:cNvSpPr/>
      </dsp:nvSpPr>
      <dsp:spPr>
        <a:xfrm>
          <a:off x="3372742" y="3400683"/>
          <a:ext cx="1609486" cy="160948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F4FDFE-0001-4BDE-968D-034209D22D90}">
      <dsp:nvSpPr>
        <dsp:cNvPr id="0" name=""/>
        <dsp:cNvSpPr/>
      </dsp:nvSpPr>
      <dsp:spPr>
        <a:xfrm>
          <a:off x="5410216" y="443785"/>
          <a:ext cx="4598534" cy="1962410"/>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0" tIns="247650" rIns="82550" bIns="82550" numCol="1" spcCol="1270" anchor="t" anchorCtr="0">
          <a:noAutofit/>
        </a:bodyPr>
        <a:lstStyle/>
        <a:p>
          <a:pPr marL="285750" lvl="1" indent="-285750" algn="l" defTabSz="2889250">
            <a:lnSpc>
              <a:spcPct val="90000"/>
            </a:lnSpc>
            <a:spcBef>
              <a:spcPct val="0"/>
            </a:spcBef>
            <a:spcAft>
              <a:spcPct val="15000"/>
            </a:spcAft>
            <a:buChar char="•"/>
          </a:pPr>
          <a:r>
            <a:rPr lang="en-US" sz="6500" i="1" kern="1200">
              <a:latin typeface="Times New Roman" panose="02020603050405020304" pitchFamily="18" charset="0"/>
              <a:cs typeface="Times New Roman" panose="02020603050405020304" pitchFamily="18" charset="0"/>
            </a:rPr>
            <a:t>y</a:t>
          </a:r>
          <a:r>
            <a:rPr lang="en-US" sz="6500" i="1" kern="1200" baseline="-25000">
              <a:latin typeface="Times New Roman" panose="02020603050405020304" pitchFamily="18" charset="0"/>
              <a:cs typeface="Times New Roman" panose="02020603050405020304" pitchFamily="18" charset="0"/>
            </a:rPr>
            <a:t>t</a:t>
          </a:r>
          <a:r>
            <a:rPr lang="en-US" sz="6500" kern="1200">
              <a:latin typeface="Times New Roman" panose="02020603050405020304" pitchFamily="18" charset="0"/>
              <a:cs typeface="Times New Roman" panose="02020603050405020304" pitchFamily="18" charset="0"/>
            </a:rPr>
            <a:t>=</a:t>
          </a:r>
          <a:r>
            <a:rPr lang="en-US" sz="6500" i="1" kern="1200">
              <a:latin typeface="Times New Roman" panose="02020603050405020304" pitchFamily="18" charset="0"/>
              <a:cs typeface="Times New Roman" panose="02020603050405020304" pitchFamily="18" charset="0"/>
            </a:rPr>
            <a:t>u</a:t>
          </a:r>
          <a:r>
            <a:rPr lang="en-US" sz="6500" i="1" kern="1200" baseline="-25000">
              <a:latin typeface="Times New Roman" panose="02020603050405020304" pitchFamily="18" charset="0"/>
              <a:cs typeface="Times New Roman" panose="02020603050405020304" pitchFamily="18" charset="0"/>
            </a:rPr>
            <a:t>t</a:t>
          </a:r>
          <a:r>
            <a:rPr lang="en-US" sz="6500" kern="1200">
              <a:latin typeface="Times New Roman" panose="02020603050405020304" pitchFamily="18" charset="0"/>
              <a:cs typeface="Times New Roman" panose="02020603050405020304" pitchFamily="18" charset="0"/>
            </a:rPr>
            <a:t>·</a:t>
          </a:r>
          <a:r>
            <a:rPr lang="el-GR" sz="6500" i="1" kern="1200">
              <a:latin typeface="Times New Roman" panose="02020603050405020304" pitchFamily="18" charset="0"/>
              <a:cs typeface="Times New Roman" panose="02020603050405020304" pitchFamily="18" charset="0"/>
            </a:rPr>
            <a:t>γ</a:t>
          </a:r>
          <a:r>
            <a:rPr lang="en-US" sz="6500" i="1" kern="1200" baseline="-25000">
              <a:latin typeface="Times New Roman" panose="02020603050405020304" pitchFamily="18" charset="0"/>
              <a:cs typeface="Times New Roman" panose="02020603050405020304" pitchFamily="18" charset="0"/>
            </a:rPr>
            <a:t>t</a:t>
          </a:r>
          <a:r>
            <a:rPr lang="en-US" sz="6500" kern="1200">
              <a:latin typeface="Times New Roman" panose="02020603050405020304" pitchFamily="18" charset="0"/>
              <a:cs typeface="Times New Roman" panose="02020603050405020304" pitchFamily="18" charset="0"/>
            </a:rPr>
            <a:t>·</a:t>
          </a:r>
          <a:r>
            <a:rPr lang="en-US" sz="6500" i="1" kern="1200">
              <a:latin typeface="Times New Roman" panose="02020603050405020304" pitchFamily="18" charset="0"/>
              <a:cs typeface="Times New Roman" panose="02020603050405020304" pitchFamily="18" charset="0"/>
            </a:rPr>
            <a:t>e</a:t>
          </a:r>
          <a:r>
            <a:rPr lang="en-US" sz="6500" i="1" kern="1200" baseline="-25000">
              <a:latin typeface="Times New Roman" panose="02020603050405020304" pitchFamily="18" charset="0"/>
              <a:cs typeface="Times New Roman" panose="02020603050405020304" pitchFamily="18" charset="0"/>
            </a:rPr>
            <a:t>t</a:t>
          </a:r>
          <a:endParaRPr lang="uz-Latn-UZ" sz="6500" kern="1200">
            <a:latin typeface="Times New Roman" panose="02020603050405020304" pitchFamily="18" charset="0"/>
            <a:cs typeface="Times New Roman" panose="02020603050405020304" pitchFamily="18" charset="0"/>
          </a:endParaRPr>
        </a:p>
      </dsp:txBody>
      <dsp:txXfrm>
        <a:off x="5456198" y="489767"/>
        <a:ext cx="4506570" cy="1916428"/>
      </dsp:txXfrm>
    </dsp:sp>
    <dsp:sp modelId="{33C753FC-EB5A-4D2E-83D8-45B1B60D18EC}">
      <dsp:nvSpPr>
        <dsp:cNvPr id="0" name=""/>
        <dsp:cNvSpPr/>
      </dsp:nvSpPr>
      <dsp:spPr>
        <a:xfrm>
          <a:off x="5380970" y="3144606"/>
          <a:ext cx="4598534" cy="1476064"/>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0" rIns="55880" bIns="0" numCol="1" spcCol="1270" anchor="ctr" anchorCtr="0">
          <a:noAutofit/>
        </a:bodyPr>
        <a:lstStyle/>
        <a:p>
          <a:pPr marL="0" lvl="0" indent="0" algn="l" defTabSz="1955800">
            <a:lnSpc>
              <a:spcPct val="90000"/>
            </a:lnSpc>
            <a:spcBef>
              <a:spcPct val="0"/>
            </a:spcBef>
            <a:spcAft>
              <a:spcPct val="35000"/>
            </a:spcAft>
            <a:buNone/>
          </a:pPr>
          <a:r>
            <a:rPr lang="en-US" sz="4400" kern="1200" dirty="0" err="1">
              <a:latin typeface="Times New Roman" panose="02020603050405020304" pitchFamily="18" charset="0"/>
              <a:cs typeface="Times New Roman" panose="02020603050405020304" pitchFamily="18" charset="0"/>
            </a:rPr>
            <a:t>Multiplikativ</a:t>
          </a:r>
          <a:endParaRPr lang="uz-Latn-UZ" sz="4400" kern="1200" dirty="0">
            <a:latin typeface="Times New Roman" panose="02020603050405020304" pitchFamily="18" charset="0"/>
            <a:cs typeface="Times New Roman" panose="02020603050405020304" pitchFamily="18" charset="0"/>
          </a:endParaRPr>
        </a:p>
      </dsp:txBody>
      <dsp:txXfrm>
        <a:off x="5380970" y="3144606"/>
        <a:ext cx="3238404" cy="1476064"/>
      </dsp:txXfrm>
    </dsp:sp>
    <dsp:sp modelId="{FB6C2FDF-1CF4-4A90-AE0F-97CD5061711A}">
      <dsp:nvSpPr>
        <dsp:cNvPr id="0" name=""/>
        <dsp:cNvSpPr/>
      </dsp:nvSpPr>
      <dsp:spPr>
        <a:xfrm>
          <a:off x="8749459" y="3379066"/>
          <a:ext cx="1609486" cy="1609486"/>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useBgFill="1">
        <p:nvSpPr>
          <p:cNvPr id="12" name="Freeform 11"/>
          <p:cNvSpPr/>
          <p:nvPr/>
        </p:nvSpPr>
        <p:spPr>
          <a:xfrm>
            <a:off x="-23813" y="1"/>
            <a:ext cx="17525715" cy="9882188"/>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1" y="6423386"/>
            <a:ext cx="16993886" cy="3043268"/>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1" y="1"/>
            <a:ext cx="13079369" cy="685316"/>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242700" y="439976"/>
            <a:ext cx="17050674" cy="8627706"/>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1336802" y="993984"/>
            <a:ext cx="14632781" cy="4149792"/>
          </a:xfrm>
        </p:spPr>
        <p:txBody>
          <a:bodyPr anchor="b">
            <a:normAutofit/>
          </a:bodyPr>
          <a:lstStyle>
            <a:lvl1pPr algn="r">
              <a:defRPr sz="12000"/>
            </a:lvl1pPr>
          </a:lstStyle>
          <a:p>
            <a:r>
              <a:rPr lang="ru-RU"/>
              <a:t>Образец заголовка</a:t>
            </a:r>
            <a:endParaRPr lang="en-US" dirty="0"/>
          </a:p>
        </p:txBody>
      </p:sp>
      <p:sp>
        <p:nvSpPr>
          <p:cNvPr id="3" name="Subtitle 2"/>
          <p:cNvSpPr>
            <a:spLocks noGrp="1"/>
          </p:cNvSpPr>
          <p:nvPr>
            <p:ph type="subTitle" idx="1"/>
          </p:nvPr>
        </p:nvSpPr>
        <p:spPr>
          <a:xfrm rot="21420000">
            <a:off x="1474594" y="5257814"/>
            <a:ext cx="14632781" cy="825500"/>
          </a:xfrm>
        </p:spPr>
        <p:txBody>
          <a:bodyPr anchor="t">
            <a:noAutofit/>
          </a:bodyPr>
          <a:lstStyle>
            <a:lvl1pPr marL="0" indent="0" algn="r">
              <a:buNone/>
              <a:defRPr sz="4200">
                <a:solidFill>
                  <a:schemeClr val="bg1">
                    <a:lumMod val="50000"/>
                  </a:schemeClr>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ru-RU"/>
              <a:t>Образец подзаголовка</a:t>
            </a:r>
            <a:endParaRPr lang="en-US" dirty="0"/>
          </a:p>
        </p:txBody>
      </p:sp>
      <p:sp>
        <p:nvSpPr>
          <p:cNvPr id="4" name="Date Placeholder 3"/>
          <p:cNvSpPr>
            <a:spLocks noGrp="1"/>
          </p:cNvSpPr>
          <p:nvPr>
            <p:ph type="dt" sz="half" idx="10"/>
          </p:nvPr>
        </p:nvSpPr>
        <p:spPr>
          <a:xfrm rot="21420000">
            <a:off x="7422812" y="6867695"/>
            <a:ext cx="9215480" cy="1744668"/>
          </a:xfrm>
        </p:spPr>
        <p:txBody>
          <a:bodyPr/>
          <a:lstStyle>
            <a:lvl1pPr algn="ctr">
              <a:defRPr sz="8100">
                <a:solidFill>
                  <a:schemeClr val="accent1">
                    <a:lumMod val="50000"/>
                  </a:schemeClr>
                </a:solidFill>
              </a:defRPr>
            </a:lvl1p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a:xfrm rot="21420000">
            <a:off x="-8340" y="7324536"/>
            <a:ext cx="6070859" cy="1793307"/>
          </a:xfrm>
        </p:spPr>
        <p:txBody>
          <a:bodyPr vert="horz" lIns="91440" tIns="45720" rIns="91440" bIns="45720" rtlCol="0" anchor="ctr"/>
          <a:lstStyle>
            <a:lvl1pPr algn="r">
              <a:defRPr lang="en-US" sz="8100" dirty="0"/>
            </a:lvl1pPr>
          </a:lstStyle>
          <a:p>
            <a:endParaRPr lang="en-US"/>
          </a:p>
        </p:txBody>
      </p:sp>
      <p:sp>
        <p:nvSpPr>
          <p:cNvPr id="6" name="Slide Number Placeholder 5"/>
          <p:cNvSpPr>
            <a:spLocks noGrp="1"/>
          </p:cNvSpPr>
          <p:nvPr>
            <p:ph type="sldNum" sz="quarter" idx="12"/>
          </p:nvPr>
        </p:nvSpPr>
        <p:spPr>
          <a:xfrm rot="21420000">
            <a:off x="14777637" y="5748972"/>
            <a:ext cx="1360779" cy="747705"/>
          </a:xfrm>
        </p:spPr>
        <p:txBody>
          <a:bodyPr/>
          <a:lstStyle>
            <a:lvl1pPr>
              <a:defRPr sz="3600">
                <a:solidFill>
                  <a:schemeClr val="tx1">
                    <a:lumMod val="75000"/>
                    <a:lumOff val="25000"/>
                  </a:schemeClr>
                </a:solidFill>
              </a:defRPr>
            </a:lvl1pPr>
          </a:lstStyle>
          <a:p>
            <a:fld id="{B6F15528-21DE-4FAA-801E-634DDDAF4B2B}" type="slidenum">
              <a:rPr lang="en-US" smtClean="0"/>
              <a:pPr/>
              <a:t>‹#›</a:t>
            </a:fld>
            <a:endParaRPr lang="en-US"/>
          </a:p>
        </p:txBody>
      </p:sp>
      <p:sp>
        <p:nvSpPr>
          <p:cNvPr id="25" name="5-Point Star 24"/>
          <p:cNvSpPr/>
          <p:nvPr/>
        </p:nvSpPr>
        <p:spPr>
          <a:xfrm rot="21420000">
            <a:off x="6332078" y="7667034"/>
            <a:ext cx="773079" cy="773079"/>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19788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28700" y="6159499"/>
            <a:ext cx="15592062" cy="883269"/>
          </a:xfrm>
        </p:spPr>
        <p:txBody>
          <a:bodyPr anchor="b"/>
          <a:lstStyle>
            <a:lvl1pPr>
              <a:defRPr sz="48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28702" y="1028699"/>
            <a:ext cx="15588770" cy="4792355"/>
          </a:xfrm>
          <a:ln w="57150" cmpd="thinThick">
            <a:solidFill>
              <a:schemeClr val="bg1">
                <a:lumMod val="50000"/>
              </a:schemeClr>
            </a:solidFill>
            <a:miter lim="800000"/>
          </a:ln>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ru-RU"/>
              <a:t>Вставка рисунка</a:t>
            </a:r>
            <a:endParaRPr lang="en-US" dirty="0"/>
          </a:p>
        </p:txBody>
      </p:sp>
      <p:sp>
        <p:nvSpPr>
          <p:cNvPr id="4" name="Text Placeholder 3"/>
          <p:cNvSpPr>
            <a:spLocks noGrp="1"/>
          </p:cNvSpPr>
          <p:nvPr>
            <p:ph type="body" sz="half" idx="2"/>
          </p:nvPr>
        </p:nvSpPr>
        <p:spPr>
          <a:xfrm>
            <a:off x="1028670" y="7054385"/>
            <a:ext cx="15592092" cy="1023708"/>
          </a:xfrm>
        </p:spPr>
        <p:txBody>
          <a:bodyPr anchor="t"/>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3193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028702" y="1028701"/>
            <a:ext cx="15595353" cy="4792355"/>
          </a:xfrm>
        </p:spPr>
        <p:txBody>
          <a:bodyPr anchor="ctr">
            <a:normAutofit/>
          </a:bodyPr>
          <a:lstStyle>
            <a:lvl1pPr algn="ctr">
              <a:defRPr sz="7200"/>
            </a:lvl1pPr>
          </a:lstStyle>
          <a:p>
            <a:r>
              <a:rPr lang="ru-RU"/>
              <a:t>Образец заголовка</a:t>
            </a:r>
            <a:endParaRPr lang="en-US" dirty="0"/>
          </a:p>
        </p:txBody>
      </p:sp>
      <p:sp>
        <p:nvSpPr>
          <p:cNvPr id="4" name="Text Placeholder 3"/>
          <p:cNvSpPr>
            <a:spLocks noGrp="1"/>
          </p:cNvSpPr>
          <p:nvPr>
            <p:ph type="body" sz="half" idx="2"/>
          </p:nvPr>
        </p:nvSpPr>
        <p:spPr>
          <a:xfrm>
            <a:off x="1028669" y="6159500"/>
            <a:ext cx="15592094" cy="1910409"/>
          </a:xfrm>
        </p:spPr>
        <p:txBody>
          <a:bodyPr anchor="ctr">
            <a:normAutofit/>
          </a:bodyPr>
          <a:lstStyle>
            <a:lvl1pPr marL="0" indent="0" algn="ctr">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1595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82598" y="1028700"/>
            <a:ext cx="14287530" cy="4375056"/>
          </a:xfrm>
        </p:spPr>
        <p:txBody>
          <a:bodyPr anchor="ctr">
            <a:normAutofit/>
          </a:bodyPr>
          <a:lstStyle>
            <a:lvl1pPr algn="ctr">
              <a:defRPr sz="7200"/>
            </a:lvl1pPr>
          </a:lstStyle>
          <a:p>
            <a:r>
              <a:rPr lang="ru-RU"/>
              <a:t>Образец заголовка</a:t>
            </a:r>
            <a:endParaRPr lang="en-US" dirty="0"/>
          </a:p>
        </p:txBody>
      </p:sp>
      <p:sp>
        <p:nvSpPr>
          <p:cNvPr id="12" name="Text Placeholder 3"/>
          <p:cNvSpPr>
            <a:spLocks noGrp="1"/>
          </p:cNvSpPr>
          <p:nvPr>
            <p:ph type="body" sz="half" idx="13"/>
          </p:nvPr>
        </p:nvSpPr>
        <p:spPr>
          <a:xfrm>
            <a:off x="2325396" y="5415048"/>
            <a:ext cx="13001934" cy="566652"/>
          </a:xfrm>
        </p:spPr>
        <p:txBody>
          <a:bodyPr anchor="t">
            <a:normAutofit/>
          </a:bodyPr>
          <a:lstStyle>
            <a:lvl1pPr marL="0" indent="0" algn="r">
              <a:buNone/>
              <a:defRPr sz="2100">
                <a:solidFill>
                  <a:schemeClr val="tx1">
                    <a:lumMod val="50000"/>
                    <a:lumOff val="50000"/>
                  </a:schemeClr>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a:t>Образец текста</a:t>
            </a:r>
          </a:p>
        </p:txBody>
      </p:sp>
      <p:sp>
        <p:nvSpPr>
          <p:cNvPr id="4" name="Text Placeholder 3"/>
          <p:cNvSpPr>
            <a:spLocks noGrp="1"/>
          </p:cNvSpPr>
          <p:nvPr>
            <p:ph type="body" sz="half" idx="2"/>
          </p:nvPr>
        </p:nvSpPr>
        <p:spPr>
          <a:xfrm>
            <a:off x="1028702" y="6159501"/>
            <a:ext cx="15595323" cy="1902378"/>
          </a:xfrm>
        </p:spPr>
        <p:txBody>
          <a:bodyPr anchor="ctr">
            <a:normAutofit/>
          </a:bodyPr>
          <a:lstStyle>
            <a:lvl1pPr marL="0" indent="0" algn="ctr">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3" name="TextBox 12"/>
          <p:cNvSpPr txBox="1"/>
          <p:nvPr/>
        </p:nvSpPr>
        <p:spPr>
          <a:xfrm>
            <a:off x="1028702" y="1338942"/>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000" dirty="0">
                <a:solidFill>
                  <a:schemeClr val="tx1"/>
                </a:solidFill>
                <a:effectLst/>
              </a:rPr>
              <a:t>“</a:t>
            </a:r>
          </a:p>
        </p:txBody>
      </p:sp>
      <p:sp>
        <p:nvSpPr>
          <p:cNvPr id="14" name="TextBox 13"/>
          <p:cNvSpPr txBox="1"/>
          <p:nvPr/>
        </p:nvSpPr>
        <p:spPr>
          <a:xfrm>
            <a:off x="15709625" y="4384241"/>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2000" dirty="0">
                <a:solidFill>
                  <a:schemeClr val="tx1"/>
                </a:solidFill>
                <a:effectLst/>
              </a:rPr>
              <a:t>”</a:t>
            </a:r>
          </a:p>
        </p:txBody>
      </p:sp>
    </p:spTree>
    <p:extLst>
      <p:ext uri="{BB962C8B-B14F-4D97-AF65-F5344CB8AC3E}">
        <p14:creationId xmlns:p14="http://schemas.microsoft.com/office/powerpoint/2010/main" val="697370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028701" y="2585782"/>
            <a:ext cx="15592061" cy="3767753"/>
          </a:xfrm>
        </p:spPr>
        <p:txBody>
          <a:bodyPr anchor="b">
            <a:normAutofit/>
          </a:bodyPr>
          <a:lstStyle>
            <a:lvl1pPr algn="l">
              <a:defRPr sz="7200"/>
            </a:lvl1pPr>
          </a:lstStyle>
          <a:p>
            <a:r>
              <a:rPr lang="ru-RU"/>
              <a:t>Образец заголовка</a:t>
            </a:r>
            <a:endParaRPr lang="en-US" dirty="0"/>
          </a:p>
        </p:txBody>
      </p:sp>
      <p:sp>
        <p:nvSpPr>
          <p:cNvPr id="4" name="Text Placeholder 3"/>
          <p:cNvSpPr>
            <a:spLocks noGrp="1"/>
          </p:cNvSpPr>
          <p:nvPr>
            <p:ph type="body" sz="half" idx="2"/>
          </p:nvPr>
        </p:nvSpPr>
        <p:spPr>
          <a:xfrm>
            <a:off x="1028701" y="6371202"/>
            <a:ext cx="15592061" cy="1710966"/>
          </a:xfrm>
        </p:spPr>
        <p:txBody>
          <a:bodyPr anchor="t">
            <a:normAutofit/>
          </a:bodyPr>
          <a:lstStyle>
            <a:lvl1pPr marL="0" indent="0" algn="l">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8399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028703" y="1028701"/>
            <a:ext cx="15592059" cy="1727948"/>
          </a:xfrm>
        </p:spPr>
        <p:txBody>
          <a:bodyPr/>
          <a:lstStyle>
            <a:lvl1pPr algn="ctr">
              <a:defRPr/>
            </a:lvl1pPr>
          </a:lstStyle>
          <a:p>
            <a:r>
              <a:rPr lang="ru-RU"/>
              <a:t>Образец заголовка</a:t>
            </a:r>
            <a:endParaRPr lang="en-US" dirty="0"/>
          </a:p>
        </p:txBody>
      </p:sp>
      <p:sp>
        <p:nvSpPr>
          <p:cNvPr id="7" name="Text Placeholder 2"/>
          <p:cNvSpPr>
            <a:spLocks noGrp="1"/>
          </p:cNvSpPr>
          <p:nvPr>
            <p:ph type="body" idx="1"/>
          </p:nvPr>
        </p:nvSpPr>
        <p:spPr>
          <a:xfrm>
            <a:off x="1028703" y="3095093"/>
            <a:ext cx="4965192" cy="864393"/>
          </a:xfrm>
        </p:spPr>
        <p:txBody>
          <a:bodyPr anchor="b">
            <a:noAutofit/>
          </a:bodyPr>
          <a:lstStyle>
            <a:lvl1pPr marL="0" indent="0" algn="ctr">
              <a:lnSpc>
                <a:spcPct val="90000"/>
              </a:lnSpc>
              <a:buNone/>
              <a:defRPr sz="36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8" name="Text Placeholder 3"/>
          <p:cNvSpPr>
            <a:spLocks noGrp="1"/>
          </p:cNvSpPr>
          <p:nvPr>
            <p:ph type="body" sz="half" idx="15"/>
          </p:nvPr>
        </p:nvSpPr>
        <p:spPr>
          <a:xfrm>
            <a:off x="1028703" y="3959487"/>
            <a:ext cx="4965192" cy="4102392"/>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9" name="Text Placeholder 4"/>
          <p:cNvSpPr>
            <a:spLocks noGrp="1"/>
          </p:cNvSpPr>
          <p:nvPr>
            <p:ph type="body" sz="quarter" idx="3"/>
          </p:nvPr>
        </p:nvSpPr>
        <p:spPr>
          <a:xfrm>
            <a:off x="6351933" y="3095093"/>
            <a:ext cx="4965192" cy="864393"/>
          </a:xfrm>
        </p:spPr>
        <p:txBody>
          <a:bodyPr anchor="b">
            <a:noAutofit/>
          </a:bodyPr>
          <a:lstStyle>
            <a:lvl1pPr marL="0" indent="0" algn="ctr">
              <a:lnSpc>
                <a:spcPct val="90000"/>
              </a:lnSpc>
              <a:buNone/>
              <a:defRPr sz="36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10" name="Text Placeholder 3"/>
          <p:cNvSpPr>
            <a:spLocks noGrp="1"/>
          </p:cNvSpPr>
          <p:nvPr>
            <p:ph type="body" sz="half" idx="16"/>
          </p:nvPr>
        </p:nvSpPr>
        <p:spPr>
          <a:xfrm>
            <a:off x="6351932" y="3959487"/>
            <a:ext cx="4965192" cy="4102392"/>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11" name="Text Placeholder 4"/>
          <p:cNvSpPr>
            <a:spLocks noGrp="1"/>
          </p:cNvSpPr>
          <p:nvPr>
            <p:ph type="body" sz="quarter" idx="13"/>
          </p:nvPr>
        </p:nvSpPr>
        <p:spPr>
          <a:xfrm>
            <a:off x="11655570" y="3095093"/>
            <a:ext cx="4965192" cy="864393"/>
          </a:xfrm>
        </p:spPr>
        <p:txBody>
          <a:bodyPr anchor="b">
            <a:noAutofit/>
          </a:bodyPr>
          <a:lstStyle>
            <a:lvl1pPr marL="0" indent="0" algn="ctr">
              <a:lnSpc>
                <a:spcPct val="90000"/>
              </a:lnSpc>
              <a:buNone/>
              <a:defRPr sz="36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12" name="Text Placeholder 3"/>
          <p:cNvSpPr>
            <a:spLocks noGrp="1"/>
          </p:cNvSpPr>
          <p:nvPr>
            <p:ph type="body" sz="half" idx="17"/>
          </p:nvPr>
        </p:nvSpPr>
        <p:spPr>
          <a:xfrm>
            <a:off x="11655570" y="3959487"/>
            <a:ext cx="4965192" cy="4102392"/>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3" name="Date Placeholder 2"/>
          <p:cNvSpPr>
            <a:spLocks noGrp="1"/>
          </p:cNvSpPr>
          <p:nvPr>
            <p:ph type="dt" sz="half" idx="10"/>
          </p:nvPr>
        </p:nvSpPr>
        <p:spPr/>
        <p:txBody>
          <a:bodyPr/>
          <a:lstStyle/>
          <a:p>
            <a:fld id="{1D8BD707-D9CF-40AE-B4C6-C98DA3205C09}" type="datetimeFigureOut">
              <a:rPr lang="en-US" smtClean="0"/>
              <a:pPr/>
              <a:t>10/5/2025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95770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028702" y="1028701"/>
            <a:ext cx="15595323" cy="1727948"/>
          </a:xfrm>
        </p:spPr>
        <p:txBody>
          <a:bodyPr/>
          <a:lstStyle>
            <a:lvl1pPr algn="ctr">
              <a:defRPr/>
            </a:lvl1pPr>
          </a:lstStyle>
          <a:p>
            <a:r>
              <a:rPr lang="ru-RU"/>
              <a:t>Образец заголовка</a:t>
            </a:r>
            <a:endParaRPr lang="en-US" dirty="0"/>
          </a:p>
        </p:txBody>
      </p:sp>
      <p:sp>
        <p:nvSpPr>
          <p:cNvPr id="19" name="Text Placeholder 2"/>
          <p:cNvSpPr>
            <a:spLocks noGrp="1"/>
          </p:cNvSpPr>
          <p:nvPr>
            <p:ph type="body" idx="1"/>
          </p:nvPr>
        </p:nvSpPr>
        <p:spPr>
          <a:xfrm>
            <a:off x="1037760" y="5719538"/>
            <a:ext cx="4965192" cy="864393"/>
          </a:xfrm>
        </p:spPr>
        <p:txBody>
          <a:bodyPr anchor="b">
            <a:noAutofit/>
          </a:bodyPr>
          <a:lstStyle>
            <a:lvl1pPr marL="0" indent="0" algn="ctr">
              <a:lnSpc>
                <a:spcPct val="90000"/>
              </a:lnSpc>
              <a:buNone/>
              <a:defRPr sz="33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20" name="Picture Placeholder 2"/>
          <p:cNvSpPr>
            <a:spLocks noGrp="1" noChangeAspect="1"/>
          </p:cNvSpPr>
          <p:nvPr>
            <p:ph type="pic" idx="15"/>
          </p:nvPr>
        </p:nvSpPr>
        <p:spPr>
          <a:xfrm>
            <a:off x="1028670" y="3095093"/>
            <a:ext cx="4965192" cy="2305088"/>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ru-RU"/>
              <a:t>Вставка рисунка</a:t>
            </a:r>
            <a:endParaRPr lang="en-US" dirty="0"/>
          </a:p>
        </p:txBody>
      </p:sp>
      <p:sp>
        <p:nvSpPr>
          <p:cNvPr id="21" name="Text Placeholder 3"/>
          <p:cNvSpPr>
            <a:spLocks noGrp="1"/>
          </p:cNvSpPr>
          <p:nvPr>
            <p:ph type="body" sz="half" idx="18"/>
          </p:nvPr>
        </p:nvSpPr>
        <p:spPr>
          <a:xfrm>
            <a:off x="1037760" y="6583931"/>
            <a:ext cx="4965192" cy="1477949"/>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22" name="Text Placeholder 4"/>
          <p:cNvSpPr>
            <a:spLocks noGrp="1"/>
          </p:cNvSpPr>
          <p:nvPr>
            <p:ph type="body" sz="quarter" idx="3"/>
          </p:nvPr>
        </p:nvSpPr>
        <p:spPr>
          <a:xfrm>
            <a:off x="6356115" y="5719538"/>
            <a:ext cx="4965192" cy="864393"/>
          </a:xfrm>
        </p:spPr>
        <p:txBody>
          <a:bodyPr anchor="b">
            <a:noAutofit/>
          </a:bodyPr>
          <a:lstStyle>
            <a:lvl1pPr marL="0" indent="0" algn="ctr">
              <a:lnSpc>
                <a:spcPct val="90000"/>
              </a:lnSpc>
              <a:buNone/>
              <a:defRPr sz="33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23" name="Picture Placeholder 2"/>
          <p:cNvSpPr>
            <a:spLocks noGrp="1" noChangeAspect="1"/>
          </p:cNvSpPr>
          <p:nvPr>
            <p:ph type="pic" idx="21"/>
          </p:nvPr>
        </p:nvSpPr>
        <p:spPr>
          <a:xfrm>
            <a:off x="6353999" y="3095093"/>
            <a:ext cx="4965192" cy="230285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ru-RU"/>
              <a:t>Вставка рисунка</a:t>
            </a:r>
            <a:endParaRPr lang="en-US" dirty="0"/>
          </a:p>
        </p:txBody>
      </p:sp>
      <p:sp>
        <p:nvSpPr>
          <p:cNvPr id="24" name="Text Placeholder 3"/>
          <p:cNvSpPr>
            <a:spLocks noGrp="1"/>
          </p:cNvSpPr>
          <p:nvPr>
            <p:ph type="body" sz="half" idx="19"/>
          </p:nvPr>
        </p:nvSpPr>
        <p:spPr>
          <a:xfrm>
            <a:off x="6353999" y="6583929"/>
            <a:ext cx="4965192" cy="1477950"/>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25" name="Text Placeholder 4"/>
          <p:cNvSpPr>
            <a:spLocks noGrp="1"/>
          </p:cNvSpPr>
          <p:nvPr>
            <p:ph type="body" sz="quarter" idx="13"/>
          </p:nvPr>
        </p:nvSpPr>
        <p:spPr>
          <a:xfrm>
            <a:off x="11653416" y="5719538"/>
            <a:ext cx="4965192" cy="864393"/>
          </a:xfrm>
        </p:spPr>
        <p:txBody>
          <a:bodyPr anchor="b">
            <a:noAutofit/>
          </a:bodyPr>
          <a:lstStyle>
            <a:lvl1pPr marL="0" indent="0" algn="ctr">
              <a:lnSpc>
                <a:spcPct val="90000"/>
              </a:lnSpc>
              <a:buNone/>
              <a:defRPr sz="33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26" name="Picture Placeholder 2"/>
          <p:cNvSpPr>
            <a:spLocks noGrp="1" noChangeAspect="1"/>
          </p:cNvSpPr>
          <p:nvPr>
            <p:ph type="pic" idx="22"/>
          </p:nvPr>
        </p:nvSpPr>
        <p:spPr>
          <a:xfrm>
            <a:off x="11653228" y="3095091"/>
            <a:ext cx="4965192" cy="2305794"/>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ru-RU"/>
              <a:t>Вставка рисунка</a:t>
            </a:r>
            <a:endParaRPr lang="en-US" dirty="0"/>
          </a:p>
        </p:txBody>
      </p:sp>
      <p:sp>
        <p:nvSpPr>
          <p:cNvPr id="27" name="Text Placeholder 3"/>
          <p:cNvSpPr>
            <a:spLocks noGrp="1"/>
          </p:cNvSpPr>
          <p:nvPr>
            <p:ph type="body" sz="half" idx="20"/>
          </p:nvPr>
        </p:nvSpPr>
        <p:spPr>
          <a:xfrm>
            <a:off x="11653228" y="6583926"/>
            <a:ext cx="4965192" cy="1477953"/>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ru-RU"/>
              <a:t>Образец текста</a:t>
            </a:r>
          </a:p>
        </p:txBody>
      </p:sp>
      <p:sp>
        <p:nvSpPr>
          <p:cNvPr id="3" name="Date Placeholder 2"/>
          <p:cNvSpPr>
            <a:spLocks noGrp="1"/>
          </p:cNvSpPr>
          <p:nvPr>
            <p:ph type="dt" sz="half" idx="10"/>
          </p:nvPr>
        </p:nvSpPr>
        <p:spPr/>
        <p:txBody>
          <a:bodyPr/>
          <a:lstStyle/>
          <a:p>
            <a:fld id="{1D8BD707-D9CF-40AE-B4C6-C98DA3205C09}" type="datetimeFigureOut">
              <a:rPr lang="en-US" smtClean="0"/>
              <a:pPr/>
              <a:t>10/5/2025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8468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1028701" y="3095094"/>
            <a:ext cx="15592061" cy="4966785"/>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654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23793" y="1028701"/>
            <a:ext cx="3396969" cy="7033178"/>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1028701" y="1028701"/>
            <a:ext cx="11856647" cy="7033178"/>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4311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1028701" y="3095095"/>
            <a:ext cx="15592061" cy="496678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905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28702" y="1028701"/>
            <a:ext cx="15592061" cy="4790231"/>
          </a:xfrm>
        </p:spPr>
        <p:txBody>
          <a:bodyPr anchor="b">
            <a:normAutofit/>
          </a:bodyPr>
          <a:lstStyle>
            <a:lvl1pPr algn="l">
              <a:defRPr sz="8100"/>
            </a:lvl1pPr>
          </a:lstStyle>
          <a:p>
            <a:r>
              <a:rPr lang="ru-RU"/>
              <a:t>Образец заголовка</a:t>
            </a:r>
            <a:endParaRPr lang="en-US" dirty="0"/>
          </a:p>
        </p:txBody>
      </p:sp>
      <p:sp>
        <p:nvSpPr>
          <p:cNvPr id="3" name="Text Placeholder 2"/>
          <p:cNvSpPr>
            <a:spLocks noGrp="1"/>
          </p:cNvSpPr>
          <p:nvPr>
            <p:ph type="body" idx="1"/>
          </p:nvPr>
        </p:nvSpPr>
        <p:spPr>
          <a:xfrm>
            <a:off x="1028702" y="5613401"/>
            <a:ext cx="15592061" cy="2459421"/>
          </a:xfrm>
        </p:spPr>
        <p:txBody>
          <a:bodyPr anchor="t">
            <a:normAutofit/>
          </a:bodyPr>
          <a:lstStyle>
            <a:lvl1pPr marL="0" indent="0" algn="l">
              <a:buNone/>
              <a:defRPr sz="3000">
                <a:solidFill>
                  <a:schemeClr val="bg1">
                    <a:lumMod val="50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pPr/>
              <a:t>10/5/2025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1513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1028702" y="1028700"/>
            <a:ext cx="15595323" cy="1737210"/>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1028700" y="3095095"/>
            <a:ext cx="7633071" cy="4966784"/>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8990957" y="3095095"/>
            <a:ext cx="7629807" cy="4966784"/>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0164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1028702" y="1028700"/>
            <a:ext cx="15592061" cy="1737210"/>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7534" y="3095094"/>
            <a:ext cx="7284237" cy="1019991"/>
          </a:xfrm>
        </p:spPr>
        <p:txBody>
          <a:bodyPr anchor="b">
            <a:noAutofit/>
          </a:bodyPr>
          <a:lstStyle>
            <a:lvl1pPr marL="0" indent="0">
              <a:lnSpc>
                <a:spcPct val="90000"/>
              </a:lnSpc>
              <a:buNone/>
              <a:defRPr sz="39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12" name="Content Placeholder 3"/>
          <p:cNvSpPr>
            <a:spLocks noGrp="1"/>
          </p:cNvSpPr>
          <p:nvPr>
            <p:ph sz="quarter" idx="13"/>
          </p:nvPr>
        </p:nvSpPr>
        <p:spPr>
          <a:xfrm>
            <a:off x="1028703" y="4292600"/>
            <a:ext cx="7633068" cy="3769278"/>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9327287" y="3095094"/>
            <a:ext cx="7296737" cy="1019991"/>
          </a:xfrm>
        </p:spPr>
        <p:txBody>
          <a:bodyPr anchor="b">
            <a:noAutofit/>
          </a:bodyPr>
          <a:lstStyle>
            <a:lvl1pPr marL="0" indent="0">
              <a:lnSpc>
                <a:spcPct val="90000"/>
              </a:lnSpc>
              <a:buNone/>
              <a:defRPr sz="3900" b="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a:t>Образец текста</a:t>
            </a:r>
          </a:p>
        </p:txBody>
      </p:sp>
      <p:sp>
        <p:nvSpPr>
          <p:cNvPr id="13" name="Content Placeholder 5"/>
          <p:cNvSpPr>
            <a:spLocks noGrp="1"/>
          </p:cNvSpPr>
          <p:nvPr>
            <p:ph sz="quarter" idx="14"/>
          </p:nvPr>
        </p:nvSpPr>
        <p:spPr>
          <a:xfrm>
            <a:off x="8990954" y="4292600"/>
            <a:ext cx="7633070" cy="3769278"/>
          </a:xfrm>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10/5/2025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2506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10/5/2025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917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9668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40465" y="1028700"/>
            <a:ext cx="6190290" cy="3034878"/>
          </a:xfrm>
        </p:spPr>
        <p:txBody>
          <a:bodyPr anchor="b">
            <a:normAutofit/>
          </a:bodyPr>
          <a:lstStyle>
            <a:lvl1pPr algn="ctr">
              <a:defRPr sz="5400"/>
            </a:lvl1pPr>
          </a:lstStyle>
          <a:p>
            <a:r>
              <a:rPr lang="ru-RU"/>
              <a:t>Образец заголовка</a:t>
            </a:r>
            <a:endParaRPr lang="en-US" dirty="0"/>
          </a:p>
        </p:txBody>
      </p:sp>
      <p:sp>
        <p:nvSpPr>
          <p:cNvPr id="10" name="Content Placeholder 2"/>
          <p:cNvSpPr>
            <a:spLocks noGrp="1"/>
          </p:cNvSpPr>
          <p:nvPr>
            <p:ph sz="quarter" idx="13"/>
          </p:nvPr>
        </p:nvSpPr>
        <p:spPr>
          <a:xfrm>
            <a:off x="7569199" y="1028701"/>
            <a:ext cx="9051563" cy="703317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40464" y="4063579"/>
            <a:ext cx="6190292" cy="3998300"/>
          </a:xfrm>
        </p:spPr>
        <p:txBody>
          <a:bodyPr anchor="t">
            <a:normAutofit/>
          </a:bodyPr>
          <a:lstStyle>
            <a:lvl1pPr marL="0" indent="0" algn="ctr">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669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28700" y="1028700"/>
            <a:ext cx="9517953" cy="3034878"/>
          </a:xfrm>
        </p:spPr>
        <p:txBody>
          <a:bodyPr anchor="b">
            <a:normAutofit/>
          </a:bodyPr>
          <a:lstStyle>
            <a:lvl1pPr algn="ctr">
              <a:defRPr sz="5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223543" y="1"/>
            <a:ext cx="5397219" cy="7607300"/>
          </a:xfrm>
          <a:ln w="57150" cmpd="thinThick">
            <a:solidFill>
              <a:schemeClr val="bg1">
                <a:lumMod val="50000"/>
              </a:schemeClr>
            </a:solidFill>
            <a:miter lim="800000"/>
          </a:ln>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ru-RU"/>
              <a:t>Вставка рисунка</a:t>
            </a:r>
            <a:endParaRPr lang="en-US" dirty="0"/>
          </a:p>
        </p:txBody>
      </p:sp>
      <p:sp>
        <p:nvSpPr>
          <p:cNvPr id="4" name="Text Placeholder 3"/>
          <p:cNvSpPr>
            <a:spLocks noGrp="1"/>
          </p:cNvSpPr>
          <p:nvPr>
            <p:ph type="body" sz="half" idx="2"/>
          </p:nvPr>
        </p:nvSpPr>
        <p:spPr>
          <a:xfrm>
            <a:off x="1028702" y="4063579"/>
            <a:ext cx="9517952" cy="3543722"/>
          </a:xfrm>
        </p:spPr>
        <p:txBody>
          <a:bodyPr anchor="t">
            <a:normAutofit/>
          </a:bodyPr>
          <a:lstStyle>
            <a:lvl1pPr marL="0" indent="0" algn="ctr">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pPr/>
              <a:t>10/5/2025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791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0" name="Group 9"/>
          <p:cNvGrpSpPr/>
          <p:nvPr/>
        </p:nvGrpSpPr>
        <p:grpSpPr>
          <a:xfrm>
            <a:off x="-38096" y="1"/>
            <a:ext cx="18008025" cy="9966122"/>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1028702" y="1028701"/>
            <a:ext cx="15595323" cy="172794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8701" y="3095095"/>
            <a:ext cx="15595325" cy="496678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47125" y="8636001"/>
            <a:ext cx="5676900" cy="747705"/>
          </a:xfrm>
          <a:prstGeom prst="rect">
            <a:avLst/>
          </a:prstGeom>
        </p:spPr>
        <p:txBody>
          <a:bodyPr vert="horz" lIns="91440" tIns="45720" rIns="91440" bIns="45720" rtlCol="0" anchor="ctr"/>
          <a:lstStyle>
            <a:lvl1pPr algn="r">
              <a:defRPr sz="4800" cap="all" baseline="0">
                <a:solidFill>
                  <a:schemeClr val="accent1">
                    <a:lumMod val="50000"/>
                  </a:schemeClr>
                </a:solidFill>
              </a:defRPr>
            </a:lvl1pPr>
          </a:lstStyle>
          <a:p>
            <a:fld id="{1D8BD707-D9CF-40AE-B4C6-C98DA3205C09}" type="datetimeFigureOut">
              <a:rPr lang="en-US" smtClean="0"/>
              <a:pPr/>
              <a:t>10/5/2025</a:t>
            </a:fld>
            <a:endParaRPr lang="en-US"/>
          </a:p>
        </p:txBody>
      </p:sp>
      <p:sp>
        <p:nvSpPr>
          <p:cNvPr id="5" name="Footer Placeholder 4"/>
          <p:cNvSpPr>
            <a:spLocks noGrp="1"/>
          </p:cNvSpPr>
          <p:nvPr>
            <p:ph type="ftr" sz="quarter" idx="3"/>
          </p:nvPr>
        </p:nvSpPr>
        <p:spPr>
          <a:xfrm>
            <a:off x="1028702" y="8636001"/>
            <a:ext cx="8249579" cy="747705"/>
          </a:xfrm>
          <a:prstGeom prst="rect">
            <a:avLst/>
          </a:prstGeom>
        </p:spPr>
        <p:txBody>
          <a:bodyPr vert="horz" lIns="91440" tIns="45720" rIns="91440" bIns="45720" rtlCol="0" anchor="ctr"/>
          <a:lstStyle>
            <a:lvl1pPr algn="l">
              <a:defRPr sz="4800" cap="all" baseline="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9430682" y="8636001"/>
            <a:ext cx="1360779" cy="747705"/>
          </a:xfrm>
          <a:prstGeom prst="rect">
            <a:avLst/>
          </a:prstGeom>
        </p:spPr>
        <p:txBody>
          <a:bodyPr vert="horz" lIns="91440" tIns="45720" rIns="91440" bIns="45720" rtlCol="0" anchor="ctr"/>
          <a:lstStyle>
            <a:lvl1pPr algn="ctr">
              <a:defRPr sz="4800" cap="all" baseline="0">
                <a:solidFill>
                  <a:schemeClr val="accent1">
                    <a:lumMod val="50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9373052"/>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Lst>
  <p:txStyles>
    <p:titleStyle>
      <a:lvl1pPr algn="l" defTabSz="1371600" rtl="0" eaLnBrk="1" latinLnBrk="0" hangingPunct="1">
        <a:lnSpc>
          <a:spcPct val="90000"/>
        </a:lnSpc>
        <a:spcBef>
          <a:spcPct val="0"/>
        </a:spcBef>
        <a:buNone/>
        <a:defRPr sz="8100" kern="1200" cap="all" baseline="0">
          <a:solidFill>
            <a:schemeClr val="accent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accent1"/>
        </a:buClr>
        <a:buSzPct val="160000"/>
        <a:buFont typeface="Arial" panose="020B0604020202020204" pitchFamily="34" charset="0"/>
        <a:buChar char="•"/>
        <a:defRPr sz="3000" kern="1200" cap="all" baseline="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700" kern="1200" cap="all"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400" kern="1200" cap="all" baseline="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svg"/><Relationship Id="rId7" Type="http://schemas.openxmlformats.org/officeDocument/2006/relationships/diagramColors" Target="../diagrams/colors2.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3.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14.wmf"/><Relationship Id="rId7" Type="http://schemas.openxmlformats.org/officeDocument/2006/relationships/image" Target="../media/image16.wmf"/><Relationship Id="rId2" Type="http://schemas.openxmlformats.org/officeDocument/2006/relationships/oleObject" Target="../embeddings/oleObject2.bin"/><Relationship Id="rId1" Type="http://schemas.openxmlformats.org/officeDocument/2006/relationships/slideLayout" Target="../slideLayouts/slideLayout7.xml"/><Relationship Id="rId6" Type="http://schemas.openxmlformats.org/officeDocument/2006/relationships/oleObject" Target="../embeddings/oleObject4.bin"/><Relationship Id="rId5" Type="http://schemas.openxmlformats.org/officeDocument/2006/relationships/image" Target="../media/image15.w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sv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9C6D5"/>
        </a:solidFill>
        <a:effectLst/>
      </p:bgPr>
    </p:bg>
    <p:spTree>
      <p:nvGrpSpPr>
        <p:cNvPr id="1" name=""/>
        <p:cNvGrpSpPr/>
        <p:nvPr/>
      </p:nvGrpSpPr>
      <p:grpSpPr>
        <a:xfrm>
          <a:off x="0" y="0"/>
          <a:ext cx="0" cy="0"/>
          <a:chOff x="0" y="0"/>
          <a:chExt cx="0" cy="0"/>
        </a:xfrm>
      </p:grpSpPr>
      <p:sp>
        <p:nvSpPr>
          <p:cNvPr id="9" name="Freeform 9"/>
          <p:cNvSpPr/>
          <p:nvPr/>
        </p:nvSpPr>
        <p:spPr>
          <a:xfrm>
            <a:off x="8168961" y="983950"/>
            <a:ext cx="2158404" cy="2158404"/>
          </a:xfrm>
          <a:custGeom>
            <a:avLst/>
            <a:gdLst/>
            <a:ahLst/>
            <a:cxnLst/>
            <a:rect l="l" t="t" r="r" b="b"/>
            <a:pathLst>
              <a:path w="2158404" h="2158404">
                <a:moveTo>
                  <a:pt x="0" y="0"/>
                </a:moveTo>
                <a:lnTo>
                  <a:pt x="2158404" y="0"/>
                </a:lnTo>
                <a:lnTo>
                  <a:pt x="2158404" y="2158405"/>
                </a:lnTo>
                <a:lnTo>
                  <a:pt x="0" y="2158405"/>
                </a:lnTo>
                <a:lnTo>
                  <a:pt x="0" y="0"/>
                </a:lnTo>
                <a:close/>
              </a:path>
            </a:pathLst>
          </a:custGeom>
          <a:blipFill>
            <a:blip r:embed="rId2">
              <a:alphaModFix amt="7999"/>
              <a:extLst>
                <a:ext uri="{96DAC541-7B7A-43D3-8B79-37D633B846F1}">
                  <asvg:svgBlip xmlns:asvg="http://schemas.microsoft.com/office/drawing/2016/SVG/main" r:embed="rId3"/>
                </a:ext>
              </a:extLst>
            </a:blip>
            <a:stretch>
              <a:fillRect/>
            </a:stretch>
          </a:blipFill>
        </p:spPr>
      </p:sp>
      <p:sp>
        <p:nvSpPr>
          <p:cNvPr id="19" name="TextBox 19"/>
          <p:cNvSpPr txBox="1"/>
          <p:nvPr/>
        </p:nvSpPr>
        <p:spPr>
          <a:xfrm>
            <a:off x="1981200" y="647700"/>
            <a:ext cx="13470628" cy="7813165"/>
          </a:xfrm>
          <a:prstGeom prst="rect">
            <a:avLst/>
          </a:prstGeom>
        </p:spPr>
        <p:txBody>
          <a:bodyPr lIns="0" tIns="0" rIns="0" bIns="0" rtlCol="0" anchor="t">
            <a:spAutoFit/>
          </a:bodyPr>
          <a:lstStyle/>
          <a:p>
            <a:pPr algn="ctr">
              <a:lnSpc>
                <a:spcPct val="200000"/>
              </a:lnSpc>
            </a:pPr>
            <a:r>
              <a:rPr lang="en-US" sz="5086" b="1" dirty="0" err="1">
                <a:solidFill>
                  <a:srgbClr val="000000"/>
                </a:solidFill>
                <a:latin typeface="Times New Roman Bold"/>
                <a:ea typeface="Times New Roman Bold"/>
                <a:cs typeface="Times New Roman Bold"/>
                <a:sym typeface="Times New Roman Bold"/>
              </a:rPr>
              <a:t>Ekonometrika</a:t>
            </a:r>
            <a:r>
              <a:rPr lang="en-US" sz="5086" b="1" dirty="0">
                <a:solidFill>
                  <a:srgbClr val="000000"/>
                </a:solidFill>
                <a:latin typeface="Times New Roman Bold"/>
                <a:ea typeface="Times New Roman Bold"/>
                <a:cs typeface="Times New Roman Bold"/>
                <a:sym typeface="Times New Roman Bold"/>
              </a:rPr>
              <a:t> </a:t>
            </a:r>
            <a:r>
              <a:rPr lang="en-US" sz="5086" b="1" dirty="0" err="1">
                <a:solidFill>
                  <a:srgbClr val="000000"/>
                </a:solidFill>
                <a:latin typeface="Times New Roman Bold"/>
                <a:ea typeface="Times New Roman Bold"/>
                <a:cs typeface="Times New Roman Bold"/>
                <a:sym typeface="Times New Roman Bold"/>
              </a:rPr>
              <a:t>fanidan</a:t>
            </a:r>
            <a:r>
              <a:rPr lang="en-US" sz="5086" b="1" dirty="0">
                <a:solidFill>
                  <a:srgbClr val="000000"/>
                </a:solidFill>
                <a:latin typeface="Times New Roman Bold"/>
                <a:ea typeface="Times New Roman Bold"/>
                <a:cs typeface="Times New Roman Bold"/>
                <a:sym typeface="Times New Roman Bold"/>
              </a:rPr>
              <a:t> </a:t>
            </a:r>
            <a:r>
              <a:rPr lang="en-US" sz="5086" b="1" dirty="0" err="1">
                <a:solidFill>
                  <a:srgbClr val="000000"/>
                </a:solidFill>
                <a:latin typeface="Times New Roman Bold"/>
                <a:ea typeface="Times New Roman Bold"/>
                <a:cs typeface="Times New Roman Bold"/>
                <a:sym typeface="Times New Roman Bold"/>
              </a:rPr>
              <a:t>tayyorlagan</a:t>
            </a:r>
            <a:r>
              <a:rPr lang="en-US" sz="5086" b="1" dirty="0">
                <a:solidFill>
                  <a:srgbClr val="000000"/>
                </a:solidFill>
                <a:latin typeface="Times New Roman Bold"/>
                <a:ea typeface="Times New Roman Bold"/>
                <a:cs typeface="Times New Roman Bold"/>
                <a:sym typeface="Times New Roman Bold"/>
              </a:rPr>
              <a:t> </a:t>
            </a:r>
          </a:p>
          <a:p>
            <a:pPr algn="ctr">
              <a:lnSpc>
                <a:spcPct val="200000"/>
              </a:lnSpc>
            </a:pPr>
            <a:r>
              <a:rPr lang="en-US" sz="5086" b="1" dirty="0" err="1">
                <a:solidFill>
                  <a:srgbClr val="000000"/>
                </a:solidFill>
                <a:latin typeface="Times New Roman Bold"/>
                <a:ea typeface="Times New Roman Bold"/>
                <a:cs typeface="Times New Roman Bold"/>
                <a:sym typeface="Times New Roman Bold"/>
              </a:rPr>
              <a:t>Taqdimoti</a:t>
            </a:r>
            <a:r>
              <a:rPr lang="uz-Latn-UZ" sz="5086" b="1" dirty="0">
                <a:solidFill>
                  <a:srgbClr val="000000"/>
                </a:solidFill>
                <a:latin typeface="Times New Roman Bold"/>
                <a:ea typeface="Times New Roman Bold"/>
                <a:cs typeface="Times New Roman Bold"/>
                <a:sym typeface="Times New Roman Bold"/>
              </a:rPr>
              <a:t>!</a:t>
            </a:r>
          </a:p>
          <a:p>
            <a:pPr algn="ctr">
              <a:lnSpc>
                <a:spcPct val="200000"/>
              </a:lnSpc>
            </a:pPr>
            <a:r>
              <a:rPr lang="uz-Latn-UZ" sz="5400" dirty="0">
                <a:latin typeface="Times New Roman"/>
                <a:ea typeface="Times New Roman"/>
                <a:cs typeface="Times New Roman"/>
                <a:sym typeface="Times New Roman"/>
              </a:rPr>
              <a:t>Mavzu:</a:t>
            </a:r>
            <a:r>
              <a:rPr lang="en-US" sz="5400" dirty="0" err="1">
                <a:latin typeface="Times New Roman"/>
                <a:ea typeface="Times New Roman"/>
                <a:cs typeface="Times New Roman"/>
                <a:sym typeface="Times New Roman"/>
              </a:rPr>
              <a:t>Vaqtli</a:t>
            </a:r>
            <a:r>
              <a:rPr lang="en-US" sz="5400" dirty="0">
                <a:latin typeface="Times New Roman"/>
                <a:ea typeface="Times New Roman"/>
                <a:cs typeface="Times New Roman"/>
                <a:sym typeface="Times New Roman"/>
              </a:rPr>
              <a:t> </a:t>
            </a:r>
            <a:r>
              <a:rPr lang="en-US" sz="5400" dirty="0" err="1">
                <a:latin typeface="Times New Roman"/>
                <a:ea typeface="Times New Roman"/>
                <a:cs typeface="Times New Roman"/>
                <a:sym typeface="Times New Roman"/>
              </a:rPr>
              <a:t>qatorlar</a:t>
            </a:r>
            <a:r>
              <a:rPr lang="en-US" sz="5400" dirty="0">
                <a:latin typeface="Times New Roman"/>
                <a:ea typeface="Times New Roman"/>
                <a:cs typeface="Times New Roman"/>
                <a:sym typeface="Times New Roman"/>
              </a:rPr>
              <a:t> </a:t>
            </a:r>
            <a:r>
              <a:rPr lang="en-US" sz="5400" dirty="0" err="1">
                <a:latin typeface="Times New Roman"/>
                <a:ea typeface="Times New Roman"/>
                <a:cs typeface="Times New Roman"/>
                <a:sym typeface="Times New Roman"/>
              </a:rPr>
              <a:t>tahliliga</a:t>
            </a:r>
            <a:r>
              <a:rPr lang="en-US" sz="5400" dirty="0">
                <a:latin typeface="Times New Roman"/>
                <a:ea typeface="Times New Roman"/>
                <a:cs typeface="Times New Roman"/>
                <a:sym typeface="Times New Roman"/>
              </a:rPr>
              <a:t> </a:t>
            </a:r>
            <a:r>
              <a:rPr lang="en-US" sz="5400" dirty="0" err="1">
                <a:latin typeface="Times New Roman"/>
                <a:ea typeface="Times New Roman"/>
                <a:cs typeface="Times New Roman"/>
                <a:sym typeface="Times New Roman"/>
              </a:rPr>
              <a:t>kirish</a:t>
            </a:r>
            <a:r>
              <a:rPr lang="en-US" sz="5400" dirty="0">
                <a:latin typeface="Times New Roman"/>
                <a:ea typeface="Times New Roman"/>
                <a:cs typeface="Times New Roman"/>
                <a:sym typeface="Times New Roman"/>
              </a:rPr>
              <a:t>. </a:t>
            </a:r>
            <a:r>
              <a:rPr lang="en-US" sz="5400" dirty="0" err="1">
                <a:latin typeface="Times New Roman"/>
                <a:ea typeface="Times New Roman"/>
                <a:cs typeface="Times New Roman"/>
                <a:sym typeface="Times New Roman"/>
              </a:rPr>
              <a:t>Statsionarlik</a:t>
            </a:r>
            <a:r>
              <a:rPr lang="en-US" sz="5400" dirty="0">
                <a:latin typeface="Times New Roman"/>
                <a:ea typeface="Times New Roman"/>
                <a:cs typeface="Times New Roman"/>
                <a:sym typeface="Times New Roman"/>
              </a:rPr>
              <a:t> </a:t>
            </a:r>
            <a:r>
              <a:rPr lang="en-US" sz="5400" dirty="0" err="1">
                <a:latin typeface="Times New Roman"/>
                <a:ea typeface="Times New Roman"/>
                <a:cs typeface="Times New Roman"/>
                <a:sym typeface="Times New Roman"/>
              </a:rPr>
              <a:t>va</a:t>
            </a:r>
            <a:r>
              <a:rPr lang="en-US" sz="5400" dirty="0">
                <a:latin typeface="Times New Roman"/>
                <a:ea typeface="Times New Roman"/>
                <a:cs typeface="Times New Roman"/>
                <a:sym typeface="Times New Roman"/>
              </a:rPr>
              <a:t> </a:t>
            </a:r>
            <a:r>
              <a:rPr lang="en-US" sz="5400" dirty="0" err="1">
                <a:latin typeface="Times New Roman"/>
                <a:ea typeface="Times New Roman"/>
                <a:cs typeface="Times New Roman"/>
                <a:sym typeface="Times New Roman"/>
              </a:rPr>
              <a:t>avtokorrelyatsiya</a:t>
            </a:r>
            <a:r>
              <a:rPr lang="en-US" sz="5400" dirty="0">
                <a:latin typeface="Times New Roman"/>
                <a:ea typeface="Times New Roman"/>
                <a:cs typeface="Times New Roman"/>
                <a:sym typeface="Times New Roman"/>
              </a:rPr>
              <a:t> </a:t>
            </a:r>
            <a:r>
              <a:rPr lang="en-US" sz="5400" dirty="0" err="1">
                <a:latin typeface="Times New Roman"/>
                <a:ea typeface="Times New Roman"/>
                <a:cs typeface="Times New Roman"/>
                <a:sym typeface="Times New Roman"/>
              </a:rPr>
              <a:t>funktsiyasi</a:t>
            </a:r>
            <a:r>
              <a:rPr lang="en-US" sz="5400" dirty="0">
                <a:latin typeface="Times New Roman"/>
                <a:ea typeface="Times New Roman"/>
                <a:cs typeface="Times New Roman"/>
                <a:sym typeface="Times New Roman"/>
              </a:rPr>
              <a:t>.</a:t>
            </a:r>
          </a:p>
          <a:p>
            <a:pPr algn="ctr">
              <a:lnSpc>
                <a:spcPct val="200000"/>
              </a:lnSpc>
            </a:pPr>
            <a:endParaRPr lang="en-US" sz="5086" b="1" dirty="0">
              <a:solidFill>
                <a:srgbClr val="000000"/>
              </a:solidFill>
              <a:latin typeface="Times New Roman Bold"/>
              <a:ea typeface="Times New Roman Bold"/>
              <a:cs typeface="Times New Roman Bold"/>
              <a:sym typeface="Times New Roman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338153" y="5431324"/>
            <a:ext cx="1321820" cy="1050972"/>
          </a:xfrm>
          <a:custGeom>
            <a:avLst/>
            <a:gdLst/>
            <a:ahLst/>
            <a:cxnLst/>
            <a:rect l="l" t="t" r="r" b="b"/>
            <a:pathLst>
              <a:path w="1321820" h="1050972">
                <a:moveTo>
                  <a:pt x="0" y="1050972"/>
                </a:moveTo>
                <a:lnTo>
                  <a:pt x="1321819" y="1050972"/>
                </a:lnTo>
                <a:lnTo>
                  <a:pt x="1321819" y="0"/>
                </a:lnTo>
                <a:lnTo>
                  <a:pt x="0" y="0"/>
                </a:lnTo>
                <a:lnTo>
                  <a:pt x="0" y="1050972"/>
                </a:lnTo>
                <a:close/>
              </a:path>
            </a:pathLst>
          </a:custGeom>
          <a:blipFill>
            <a:blip r:embed="rId2">
              <a:extLst>
                <a:ext uri="{96DAC541-7B7A-43D3-8B79-37D633B846F1}">
                  <asvg:svgBlip xmlns:asvg="http://schemas.microsoft.com/office/drawing/2016/SVG/main" r:embed="rId3"/>
                </a:ext>
              </a:extLst>
            </a:blip>
            <a:stretch>
              <a:fillRect b="-25771"/>
            </a:stretch>
          </a:blipFill>
          <a:ln cap="sq">
            <a:noFill/>
            <a:prstDash val="solid"/>
            <a:miter/>
          </a:ln>
        </p:spPr>
      </p:sp>
      <p:sp>
        <p:nvSpPr>
          <p:cNvPr id="5" name="TextBox 4">
            <a:extLst>
              <a:ext uri="{FF2B5EF4-FFF2-40B4-BE49-F238E27FC236}">
                <a16:creationId xmlns:a16="http://schemas.microsoft.com/office/drawing/2014/main" id="{D1340928-CEFB-ECFD-D109-CF2129F53E93}"/>
              </a:ext>
            </a:extLst>
          </p:cNvPr>
          <p:cNvSpPr txBox="1"/>
          <p:nvPr/>
        </p:nvSpPr>
        <p:spPr>
          <a:xfrm>
            <a:off x="1676400" y="266700"/>
            <a:ext cx="16449157" cy="769441"/>
          </a:xfrm>
          <a:prstGeom prst="rect">
            <a:avLst/>
          </a:prstGeom>
          <a:noFill/>
        </p:spPr>
        <p:txBody>
          <a:bodyPr wrap="square">
            <a:spAutoFit/>
          </a:bodyPr>
          <a:lstStyle/>
          <a:p>
            <a:r>
              <a:rPr lang="en-US" sz="4400" b="1" dirty="0" err="1">
                <a:latin typeface="Times New Roman" panose="02020603050405020304" pitchFamily="18" charset="0"/>
              </a:rPr>
              <a:t>Multiplikativ</a:t>
            </a:r>
            <a:r>
              <a:rPr lang="uz-Cyrl-UZ" sz="4400" b="1" dirty="0">
                <a:latin typeface="Times New Roman" panose="02020603050405020304" pitchFamily="18" charset="0"/>
              </a:rPr>
              <a:t> </a:t>
            </a:r>
            <a:r>
              <a:rPr lang="en-US" sz="4400" b="1" dirty="0" err="1">
                <a:latin typeface="Times New Roman" panose="02020603050405020304" pitchFamily="18" charset="0"/>
              </a:rPr>
              <a:t>va</a:t>
            </a:r>
            <a:r>
              <a:rPr lang="uz-Cyrl-UZ" sz="4400" b="1" dirty="0">
                <a:latin typeface="Times New Roman" panose="02020603050405020304" pitchFamily="18" charset="0"/>
              </a:rPr>
              <a:t> </a:t>
            </a:r>
            <a:r>
              <a:rPr lang="en-US" sz="4400" b="1" dirty="0" err="1">
                <a:latin typeface="Times New Roman" panose="02020603050405020304" pitchFamily="18" charset="0"/>
              </a:rPr>
              <a:t>additiv</a:t>
            </a:r>
            <a:r>
              <a:rPr lang="uz-Cyrl-UZ" sz="4400" b="1" dirty="0">
                <a:latin typeface="Times New Roman" panose="02020603050405020304" pitchFamily="18" charset="0"/>
              </a:rPr>
              <a:t> </a:t>
            </a:r>
            <a:r>
              <a:rPr lang="en-US" sz="4400" b="1" dirty="0" err="1">
                <a:latin typeface="Times New Roman" panose="02020603050405020304" pitchFamily="18" charset="0"/>
              </a:rPr>
              <a:t>modellarning</a:t>
            </a:r>
            <a:r>
              <a:rPr lang="uz-Cyrl-UZ" sz="4400" b="1" dirty="0">
                <a:latin typeface="Times New Roman" panose="02020603050405020304" pitchFamily="18" charset="0"/>
              </a:rPr>
              <a:t> </a:t>
            </a:r>
            <a:r>
              <a:rPr lang="en-US" sz="4400" b="1" dirty="0" err="1">
                <a:latin typeface="Times New Roman" panose="02020603050405020304" pitchFamily="18" charset="0"/>
              </a:rPr>
              <a:t>tarkibiy</a:t>
            </a:r>
            <a:r>
              <a:rPr lang="uz-Cyrl-UZ" sz="4400" b="1" dirty="0">
                <a:latin typeface="Times New Roman" panose="02020603050405020304" pitchFamily="18" charset="0"/>
              </a:rPr>
              <a:t> </a:t>
            </a:r>
            <a:r>
              <a:rPr lang="en-US" sz="4400" b="1" dirty="0" err="1">
                <a:latin typeface="Times New Roman" panose="02020603050405020304" pitchFamily="18" charset="0"/>
              </a:rPr>
              <a:t>tuzilishi</a:t>
            </a:r>
            <a:r>
              <a:rPr lang="en-US" sz="4400" b="1" dirty="0">
                <a:latin typeface="Times New Roman" panose="02020603050405020304" pitchFamily="18" charset="0"/>
              </a:rPr>
              <a:t>:</a:t>
            </a:r>
            <a:endParaRPr lang="ru-RU" sz="4400" b="1" dirty="0">
              <a:latin typeface="Times New Roman" panose="02020603050405020304" pitchFamily="18" charset="0"/>
            </a:endParaRPr>
          </a:p>
        </p:txBody>
      </p:sp>
      <p:sp>
        <p:nvSpPr>
          <p:cNvPr id="6" name="Rectangle 2">
            <a:extLst>
              <a:ext uri="{FF2B5EF4-FFF2-40B4-BE49-F238E27FC236}">
                <a16:creationId xmlns:a16="http://schemas.microsoft.com/office/drawing/2014/main" id="{6F1C1153-D2F0-13BF-FC33-38A790E8D970}"/>
              </a:ext>
            </a:extLst>
          </p:cNvPr>
          <p:cNvSpPr txBox="1">
            <a:spLocks noChangeArrowheads="1"/>
          </p:cNvSpPr>
          <p:nvPr/>
        </p:nvSpPr>
        <p:spPr>
          <a:xfrm>
            <a:off x="1981200" y="1333500"/>
            <a:ext cx="13205346" cy="1540082"/>
          </a:xfrm>
          <a:prstGeom prst="rect">
            <a:avLst/>
          </a:prstGeom>
        </p:spPr>
        <p:txBody>
          <a:bodyPr>
            <a:noAutofit/>
          </a:bodyPr>
          <a:lstStyle>
            <a:lvl1pPr algn="l" defTabSz="1371600" rtl="0" eaLnBrk="1" latinLnBrk="0" hangingPunct="1">
              <a:lnSpc>
                <a:spcPct val="90000"/>
              </a:lnSpc>
              <a:spcBef>
                <a:spcPct val="0"/>
              </a:spcBef>
              <a:buNone/>
              <a:defRPr sz="8100" kern="1200" cap="all" baseline="0">
                <a:solidFill>
                  <a:schemeClr val="accent1"/>
                </a:solidFill>
                <a:effectLst/>
                <a:latin typeface="+mj-lt"/>
                <a:ea typeface="+mj-ea"/>
                <a:cs typeface="+mj-cs"/>
              </a:defRPr>
            </a:lvl1pPr>
          </a:lstStyle>
          <a:p>
            <a:r>
              <a:rPr lang="en-US" sz="4400" cap="none" dirty="0" err="1">
                <a:solidFill>
                  <a:schemeClr val="tx1"/>
                </a:solidFill>
                <a:latin typeface="Times New Roman" panose="02020603050405020304" pitchFamily="18" charset="0"/>
                <a:cs typeface="Times New Roman" panose="02020603050405020304" pitchFamily="18" charset="0"/>
              </a:rPr>
              <a:t>Vaqtli</a:t>
            </a:r>
            <a:r>
              <a:rPr lang="uz-Cyrl-UZ" sz="4400" cap="none" dirty="0">
                <a:solidFill>
                  <a:schemeClr val="tx1"/>
                </a:solidFill>
                <a:latin typeface="Times New Roman" panose="02020603050405020304" pitchFamily="18" charset="0"/>
                <a:cs typeface="Times New Roman" panose="02020603050405020304" pitchFamily="18" charset="0"/>
              </a:rPr>
              <a:t> </a:t>
            </a:r>
            <a:r>
              <a:rPr lang="en-US" sz="4400" cap="none" dirty="0" err="1">
                <a:solidFill>
                  <a:schemeClr val="tx1"/>
                </a:solidFill>
                <a:latin typeface="Times New Roman" panose="02020603050405020304" pitchFamily="18" charset="0"/>
                <a:cs typeface="Times New Roman" panose="02020603050405020304" pitchFamily="18" charset="0"/>
              </a:rPr>
              <a:t>qatorni</a:t>
            </a:r>
            <a:r>
              <a:rPr lang="uz-Cyrl-UZ" sz="4400" cap="none" dirty="0">
                <a:solidFill>
                  <a:schemeClr val="tx1"/>
                </a:solidFill>
                <a:latin typeface="Times New Roman" panose="02020603050405020304" pitchFamily="18" charset="0"/>
                <a:cs typeface="Times New Roman" panose="02020603050405020304" pitchFamily="18" charset="0"/>
              </a:rPr>
              <a:t> </a:t>
            </a:r>
            <a:r>
              <a:rPr lang="en-US" sz="4400" cap="none" dirty="0" err="1">
                <a:solidFill>
                  <a:schemeClr val="tx1"/>
                </a:solidFill>
                <a:latin typeface="Times New Roman" panose="02020603050405020304" pitchFamily="18" charset="0"/>
                <a:cs typeface="Times New Roman" panose="02020603050405020304" pitchFamily="18" charset="0"/>
              </a:rPr>
              <a:t>tashkil</a:t>
            </a:r>
            <a:r>
              <a:rPr lang="uz-Cyrl-UZ" sz="4400" cap="none" dirty="0">
                <a:solidFill>
                  <a:schemeClr val="tx1"/>
                </a:solidFill>
                <a:latin typeface="Times New Roman" panose="02020603050405020304" pitchFamily="18" charset="0"/>
                <a:cs typeface="Times New Roman" panose="02020603050405020304" pitchFamily="18" charset="0"/>
              </a:rPr>
              <a:t> </a:t>
            </a:r>
            <a:r>
              <a:rPr lang="en-US" sz="4400" cap="none" dirty="0" err="1">
                <a:solidFill>
                  <a:schemeClr val="tx1"/>
                </a:solidFill>
                <a:latin typeface="Times New Roman" panose="02020603050405020304" pitchFamily="18" charset="0"/>
                <a:cs typeface="Times New Roman" panose="02020603050405020304" pitchFamily="18" charset="0"/>
              </a:rPr>
              <a:t>etuvchi</a:t>
            </a:r>
            <a:r>
              <a:rPr lang="uz-Cyrl-UZ" sz="4400" cap="none" dirty="0">
                <a:solidFill>
                  <a:schemeClr val="tx1"/>
                </a:solidFill>
                <a:latin typeface="Times New Roman" panose="02020603050405020304" pitchFamily="18" charset="0"/>
                <a:cs typeface="Times New Roman" panose="02020603050405020304" pitchFamily="18" charset="0"/>
              </a:rPr>
              <a:t> </a:t>
            </a:r>
            <a:r>
              <a:rPr lang="en-US" sz="4400" cap="none" dirty="0" err="1">
                <a:solidFill>
                  <a:schemeClr val="tx1"/>
                </a:solidFill>
                <a:latin typeface="Times New Roman" panose="02020603050405020304" pitchFamily="18" charset="0"/>
                <a:cs typeface="Times New Roman" panose="02020603050405020304" pitchFamily="18" charset="0"/>
              </a:rPr>
              <a:t>komponentlarini</a:t>
            </a:r>
            <a:r>
              <a:rPr lang="uz-Cyrl-UZ" sz="4400" cap="none" dirty="0">
                <a:solidFill>
                  <a:schemeClr val="tx1"/>
                </a:solidFill>
                <a:latin typeface="Times New Roman" panose="02020603050405020304" pitchFamily="18" charset="0"/>
                <a:cs typeface="Times New Roman" panose="02020603050405020304" pitchFamily="18" charset="0"/>
              </a:rPr>
              <a:t> </a:t>
            </a:r>
            <a:r>
              <a:rPr lang="en-US" sz="4400" cap="none" dirty="0" err="1">
                <a:solidFill>
                  <a:schemeClr val="tx1"/>
                </a:solidFill>
                <a:latin typeface="Times New Roman" panose="02020603050405020304" pitchFamily="18" charset="0"/>
                <a:cs typeface="Times New Roman" panose="02020603050405020304" pitchFamily="18" charset="0"/>
              </a:rPr>
              <a:t>modellari</a:t>
            </a:r>
            <a:endParaRPr lang="ru-RU" sz="4400" cap="none"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Схема 6">
            <a:extLst>
              <a:ext uri="{FF2B5EF4-FFF2-40B4-BE49-F238E27FC236}">
                <a16:creationId xmlns:a16="http://schemas.microsoft.com/office/drawing/2014/main" id="{A6D7AED1-4455-7EBC-6C29-5668A2222A79}"/>
              </a:ext>
            </a:extLst>
          </p:cNvPr>
          <p:cNvGraphicFramePr/>
          <p:nvPr>
            <p:extLst>
              <p:ext uri="{D42A27DB-BD31-4B8C-83A1-F6EECF244321}">
                <p14:modId xmlns:p14="http://schemas.microsoft.com/office/powerpoint/2010/main" val="1771644269"/>
              </p:ext>
            </p:extLst>
          </p:nvPr>
        </p:nvGraphicFramePr>
        <p:xfrm>
          <a:off x="2895600" y="2324100"/>
          <a:ext cx="10363200" cy="5435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307180" y="1203853"/>
            <a:ext cx="830141" cy="830141"/>
          </a:xfrm>
          <a:custGeom>
            <a:avLst/>
            <a:gdLst/>
            <a:ahLst/>
            <a:cxnLst/>
            <a:rect l="l" t="t" r="r" b="b"/>
            <a:pathLst>
              <a:path w="830141" h="830141">
                <a:moveTo>
                  <a:pt x="0" y="0"/>
                </a:moveTo>
                <a:lnTo>
                  <a:pt x="830141" y="0"/>
                </a:lnTo>
                <a:lnTo>
                  <a:pt x="830141" y="830141"/>
                </a:lnTo>
                <a:lnTo>
                  <a:pt x="0" y="8301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5379719" y="2761963"/>
            <a:ext cx="1799332" cy="1799332"/>
          </a:xfrm>
          <a:custGeom>
            <a:avLst/>
            <a:gdLst/>
            <a:ahLst/>
            <a:cxnLst/>
            <a:rect l="l" t="t" r="r" b="b"/>
            <a:pathLst>
              <a:path w="1799332" h="1799332">
                <a:moveTo>
                  <a:pt x="0" y="0"/>
                </a:moveTo>
                <a:lnTo>
                  <a:pt x="1799332" y="0"/>
                </a:lnTo>
                <a:lnTo>
                  <a:pt x="1799332" y="1799332"/>
                </a:lnTo>
                <a:lnTo>
                  <a:pt x="0" y="1799332"/>
                </a:lnTo>
                <a:lnTo>
                  <a:pt x="0" y="0"/>
                </a:lnTo>
                <a:close/>
              </a:path>
            </a:pathLst>
          </a:custGeom>
          <a:blipFill>
            <a:blip r:embed="rId2">
              <a:alphaModFix amt="7999"/>
              <a:extLst>
                <a:ext uri="{96DAC541-7B7A-43D3-8B79-37D633B846F1}">
                  <asvg:svgBlip xmlns:asvg="http://schemas.microsoft.com/office/drawing/2016/SVG/main" r:embed="rId3"/>
                </a:ext>
              </a:extLst>
            </a:blip>
            <a:stretch>
              <a:fillRect/>
            </a:stretch>
          </a:blipFill>
        </p:spPr>
      </p:sp>
      <p:sp>
        <p:nvSpPr>
          <p:cNvPr id="4" name="Rectangle 3">
            <a:extLst>
              <a:ext uri="{FF2B5EF4-FFF2-40B4-BE49-F238E27FC236}">
                <a16:creationId xmlns:a16="http://schemas.microsoft.com/office/drawing/2014/main" id="{76CF72EE-4360-1BAD-F9E3-CC41025952B3}"/>
              </a:ext>
            </a:extLst>
          </p:cNvPr>
          <p:cNvSpPr txBox="1">
            <a:spLocks noChangeArrowheads="1"/>
          </p:cNvSpPr>
          <p:nvPr/>
        </p:nvSpPr>
        <p:spPr>
          <a:xfrm>
            <a:off x="838200" y="1534888"/>
            <a:ext cx="15817755" cy="6052814"/>
          </a:xfrm>
          <a:prstGeom prst="rect">
            <a:avLst/>
          </a:prstGeom>
        </p:spPr>
        <p:txBody>
          <a:bodyPr>
            <a:noAutofit/>
          </a:bodyPr>
          <a:lstStyle>
            <a:lvl1pPr marL="342900" indent="-342900" algn="l" defTabSz="1371600" rtl="0" eaLnBrk="1" latinLnBrk="0" hangingPunct="1">
              <a:lnSpc>
                <a:spcPct val="120000"/>
              </a:lnSpc>
              <a:spcBef>
                <a:spcPts val="1500"/>
              </a:spcBef>
              <a:buClr>
                <a:schemeClr val="accent1"/>
              </a:buClr>
              <a:buSzPct val="160000"/>
              <a:buFont typeface="Arial" panose="020B0604020202020204" pitchFamily="34" charset="0"/>
              <a:buChar char="•"/>
              <a:defRPr sz="3000" kern="1200" cap="all" baseline="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700" kern="1200" cap="all"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400" kern="1200" cap="all" baseline="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9pPr>
          </a:lstStyle>
          <a:p>
            <a:pPr algn="just">
              <a:lnSpc>
                <a:spcPct val="150000"/>
              </a:lnSpc>
            </a:pPr>
            <a:r>
              <a:rPr lang="en-US" sz="4400" i="1" cap="none" dirty="0" err="1">
                <a:latin typeface="Times New Roman" pitchFamily="18" charset="0"/>
                <a:cs typeface="Times New Roman" pitchFamily="18" charset="0"/>
              </a:rPr>
              <a:t>Y</a:t>
            </a:r>
            <a:r>
              <a:rPr lang="en-US" sz="4400" i="1" cap="none" baseline="-25000" dirty="0" err="1">
                <a:latin typeface="Times New Roman" pitchFamily="18" charset="0"/>
                <a:cs typeface="Times New Roman" pitchFamily="18" charset="0"/>
              </a:rPr>
              <a:t>t</a:t>
            </a:r>
            <a:r>
              <a:rPr lang="en-US" sz="4400" cap="none" dirty="0">
                <a:latin typeface="Times New Roman" pitchFamily="18" charset="0"/>
                <a:cs typeface="Times New Roman" pitchFamily="18" charset="0"/>
              </a:rPr>
              <a:t>=</a:t>
            </a:r>
            <a:r>
              <a:rPr lang="en-US" sz="4400" i="1" cap="none" dirty="0" err="1">
                <a:latin typeface="Times New Roman" pitchFamily="18" charset="0"/>
                <a:cs typeface="Times New Roman" pitchFamily="18" charset="0"/>
              </a:rPr>
              <a:t>u</a:t>
            </a:r>
            <a:r>
              <a:rPr lang="en-US" sz="4400" i="1" cap="none" baseline="-25000" dirty="0" err="1">
                <a:latin typeface="Times New Roman" pitchFamily="18" charset="0"/>
                <a:cs typeface="Times New Roman" pitchFamily="18" charset="0"/>
              </a:rPr>
              <a:t>t</a:t>
            </a:r>
            <a:r>
              <a:rPr lang="en-US" sz="4400" cap="none" dirty="0">
                <a:latin typeface="Times New Roman" pitchFamily="18" charset="0"/>
                <a:cs typeface="Times New Roman" pitchFamily="18" charset="0"/>
              </a:rPr>
              <a:t>+</a:t>
            </a:r>
            <a:r>
              <a:rPr lang="el-GR" sz="4400" i="1" cap="none" dirty="0">
                <a:latin typeface="Times New Roman" pitchFamily="18" charset="0"/>
                <a:cs typeface="Times New Roman" pitchFamily="18" charset="0"/>
              </a:rPr>
              <a:t>γ</a:t>
            </a:r>
            <a:r>
              <a:rPr lang="en-US" sz="4400" i="1" cap="none" baseline="-25000" dirty="0" err="1">
                <a:latin typeface="Times New Roman" pitchFamily="18" charset="0"/>
                <a:cs typeface="Times New Roman" pitchFamily="18" charset="0"/>
              </a:rPr>
              <a:t>t</a:t>
            </a:r>
            <a:r>
              <a:rPr lang="en-US" sz="4400" cap="none" dirty="0" err="1">
                <a:latin typeface="Times New Roman" pitchFamily="18" charset="0"/>
                <a:cs typeface="Times New Roman" pitchFamily="18" charset="0"/>
              </a:rPr>
              <a:t>+</a:t>
            </a:r>
            <a:r>
              <a:rPr lang="en-US" sz="4400" i="1" cap="none" dirty="0" err="1">
                <a:latin typeface="Times New Roman" pitchFamily="18" charset="0"/>
                <a:cs typeface="Times New Roman" pitchFamily="18" charset="0"/>
              </a:rPr>
              <a:t>e</a:t>
            </a:r>
            <a:r>
              <a:rPr lang="en-US" sz="4400" i="1" cap="none" baseline="-25000" dirty="0" err="1">
                <a:latin typeface="Times New Roman" pitchFamily="18" charset="0"/>
                <a:cs typeface="Times New Roman" pitchFamily="18" charset="0"/>
              </a:rPr>
              <a:t>t</a:t>
            </a:r>
            <a:r>
              <a:rPr lang="ru-RU" sz="4400" i="1" cap="none" baseline="-25000" dirty="0">
                <a:latin typeface="Times New Roman" pitchFamily="18" charset="0"/>
                <a:cs typeface="Times New Roman" pitchFamily="18" charset="0"/>
              </a:rPr>
              <a:t> </a:t>
            </a:r>
            <a:r>
              <a:rPr lang="en-US" sz="4400" cap="none" dirty="0">
                <a:latin typeface="Times New Roman" pitchFamily="18" charset="0"/>
                <a:cs typeface="Times New Roman" pitchFamily="18" charset="0"/>
              </a:rPr>
              <a:t>dan</a:t>
            </a:r>
            <a:r>
              <a:rPr lang="en-US" sz="4400" i="1"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ko‘rinib</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turibdiki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vaqtli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qatorning</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darajasini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shakllantiruvchi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barcha</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komponentlar</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uchta</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guruhga</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bo‘linadi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asosiy</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tashkil</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etuvchi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bo‘lib</a:t>
            </a:r>
            <a:r>
              <a:rPr lang="uz-Cyrl-UZ" sz="4400" cap="none" dirty="0">
                <a:latin typeface="Times New Roman" pitchFamily="18" charset="0"/>
                <a:cs typeface="Times New Roman" pitchFamily="18" charset="0"/>
              </a:rPr>
              <a:t> </a:t>
            </a:r>
            <a:r>
              <a:rPr lang="en-US" sz="4400" b="1" cap="none" dirty="0">
                <a:latin typeface="Times New Roman" pitchFamily="18" charset="0"/>
                <a:cs typeface="Times New Roman" pitchFamily="18" charset="0"/>
              </a:rPr>
              <a:t>trend</a:t>
            </a:r>
            <a:r>
              <a:rPr lang="uz-Cyrl-UZ" sz="4400" b="1"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hisoblanadi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Undan</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trendni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tashkil</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etuvchini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ajratib</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olinganidan</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keyin</a:t>
            </a:r>
            <a:r>
              <a:rPr lang="uz-Cyrl-UZ" sz="4400" cap="none" dirty="0">
                <a:latin typeface="Times New Roman" pitchFamily="18" charset="0"/>
                <a:cs typeface="Times New Roman" pitchFamily="18" charset="0"/>
              </a:rPr>
              <a:t> </a:t>
            </a:r>
            <a:r>
              <a:rPr lang="en-US" sz="4400" b="1" cap="none" dirty="0" err="1">
                <a:latin typeface="Times New Roman" pitchFamily="18" charset="0"/>
                <a:cs typeface="Times New Roman" pitchFamily="18" charset="0"/>
              </a:rPr>
              <a:t>mavsumiy</a:t>
            </a:r>
            <a:r>
              <a:rPr lang="uz-Cyrl-UZ" sz="4400" b="1"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va</a:t>
            </a:r>
            <a:r>
              <a:rPr lang="uz-Cyrl-UZ" sz="4400" cap="none" dirty="0">
                <a:latin typeface="Times New Roman" pitchFamily="18" charset="0"/>
                <a:cs typeface="Times New Roman" pitchFamily="18" charset="0"/>
              </a:rPr>
              <a:t> </a:t>
            </a:r>
            <a:r>
              <a:rPr lang="en-US" sz="4400" b="1" cap="none" dirty="0" err="1">
                <a:latin typeface="Times New Roman" pitchFamily="18" charset="0"/>
                <a:cs typeface="Times New Roman" pitchFamily="18" charset="0"/>
              </a:rPr>
              <a:t>tasodifiy</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komponentalar</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qiymati</a:t>
            </a:r>
            <a:r>
              <a:rPr lang="uz-Cyrl-UZ" sz="4400" cap="none" dirty="0">
                <a:latin typeface="Times New Roman" pitchFamily="18" charset="0"/>
                <a:cs typeface="Times New Roman" pitchFamily="18" charset="0"/>
              </a:rPr>
              <a:t> </a:t>
            </a:r>
            <a:r>
              <a:rPr lang="en-US" sz="4400" cap="none" dirty="0" err="1">
                <a:latin typeface="Times New Roman" pitchFamily="18" charset="0"/>
                <a:cs typeface="Times New Roman" pitchFamily="18" charset="0"/>
              </a:rPr>
              <a:t>qoladi</a:t>
            </a:r>
            <a:r>
              <a:rPr lang="uz-Cyrl-UZ" sz="4400" cap="none" dirty="0">
                <a:latin typeface="Times New Roman" pitchFamily="18" charset="0"/>
                <a:cs typeface="Times New Roman" pitchFamily="18" charset="0"/>
              </a:rPr>
              <a:t>.</a:t>
            </a:r>
          </a:p>
          <a:p>
            <a:pPr marL="0" indent="0" algn="just">
              <a:lnSpc>
                <a:spcPct val="150000"/>
              </a:lnSpc>
              <a:buFont typeface="Arial" panose="020B0604020202020204" pitchFamily="34" charset="0"/>
              <a:buNone/>
            </a:pPr>
            <a:endParaRPr lang="ru-RU" sz="4400" cap="none"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780000" y="5951345"/>
            <a:ext cx="775920" cy="775920"/>
          </a:xfrm>
          <a:custGeom>
            <a:avLst/>
            <a:gdLst/>
            <a:ahLst/>
            <a:cxnLst/>
            <a:rect l="l" t="t" r="r" b="b"/>
            <a:pathLst>
              <a:path w="775920" h="775920">
                <a:moveTo>
                  <a:pt x="0" y="0"/>
                </a:moveTo>
                <a:lnTo>
                  <a:pt x="775920" y="0"/>
                </a:lnTo>
                <a:lnTo>
                  <a:pt x="775920" y="775920"/>
                </a:lnTo>
                <a:lnTo>
                  <a:pt x="0" y="775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6503834" y="4157753"/>
            <a:ext cx="1308669" cy="1308669"/>
          </a:xfrm>
          <a:custGeom>
            <a:avLst/>
            <a:gdLst/>
            <a:ahLst/>
            <a:cxnLst/>
            <a:rect l="l" t="t" r="r" b="b"/>
            <a:pathLst>
              <a:path w="1308669" h="1308669">
                <a:moveTo>
                  <a:pt x="0" y="0"/>
                </a:moveTo>
                <a:lnTo>
                  <a:pt x="1308668" y="0"/>
                </a:lnTo>
                <a:lnTo>
                  <a:pt x="1308668" y="1308668"/>
                </a:lnTo>
                <a:lnTo>
                  <a:pt x="0" y="1308668"/>
                </a:lnTo>
                <a:lnTo>
                  <a:pt x="0" y="0"/>
                </a:lnTo>
                <a:close/>
              </a:path>
            </a:pathLst>
          </a:custGeom>
          <a:blipFill>
            <a:blip r:embed="rId2">
              <a:alphaModFix amt="7999"/>
              <a:extLst>
                <a:ext uri="{96DAC541-7B7A-43D3-8B79-37D633B846F1}">
                  <asvg:svgBlip xmlns:asvg="http://schemas.microsoft.com/office/drawing/2016/SVG/main" r:embed="rId3"/>
                </a:ext>
              </a:extLst>
            </a:blip>
            <a:stretch>
              <a:fillRect/>
            </a:stretch>
          </a:blipFill>
        </p:spPr>
      </p:sp>
      <p:sp>
        <p:nvSpPr>
          <p:cNvPr id="5" name="Rectangle 3">
            <a:extLst>
              <a:ext uri="{FF2B5EF4-FFF2-40B4-BE49-F238E27FC236}">
                <a16:creationId xmlns:a16="http://schemas.microsoft.com/office/drawing/2014/main" id="{16F72EED-5140-0FEB-68CC-7990A5935F97}"/>
              </a:ext>
            </a:extLst>
          </p:cNvPr>
          <p:cNvSpPr txBox="1">
            <a:spLocks noChangeArrowheads="1"/>
          </p:cNvSpPr>
          <p:nvPr/>
        </p:nvSpPr>
        <p:spPr>
          <a:xfrm>
            <a:off x="488665" y="2007426"/>
            <a:ext cx="16669503" cy="7887837"/>
          </a:xfrm>
          <a:prstGeom prst="rect">
            <a:avLst/>
          </a:prstGeom>
        </p:spPr>
        <p:txBody>
          <a:bodyPr>
            <a:noAutofit/>
          </a:bodyPr>
          <a:lstStyle>
            <a:lvl1pPr marL="342900" indent="-342900" algn="l" defTabSz="1371600" rtl="0" eaLnBrk="1" latinLnBrk="0" hangingPunct="1">
              <a:lnSpc>
                <a:spcPct val="120000"/>
              </a:lnSpc>
              <a:spcBef>
                <a:spcPts val="1500"/>
              </a:spcBef>
              <a:buClr>
                <a:schemeClr val="accent1"/>
              </a:buClr>
              <a:buSzPct val="160000"/>
              <a:buFont typeface="Arial" panose="020B0604020202020204" pitchFamily="34" charset="0"/>
              <a:buChar char="•"/>
              <a:defRPr sz="3000" kern="1200" cap="all" baseline="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700" kern="1200" cap="all"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400" kern="1200" cap="all" baseline="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60000"/>
              <a:buFont typeface="Arial" panose="020B0604020202020204" pitchFamily="34" charset="0"/>
              <a:buChar char="•"/>
              <a:defRPr sz="2100" kern="1200" cap="all" baseline="0">
                <a:solidFill>
                  <a:schemeClr val="tx1"/>
                </a:solidFill>
                <a:effectLst/>
                <a:latin typeface="+mn-lt"/>
                <a:ea typeface="+mn-ea"/>
                <a:cs typeface="+mn-cs"/>
              </a:defRPr>
            </a:lvl9pPr>
          </a:lstStyle>
          <a:p>
            <a:pPr algn="just"/>
            <a:r>
              <a:rPr lang="en-US" sz="4400" b="1" cap="none" dirty="0">
                <a:latin typeface="Times New Roman" panose="02020603050405020304" pitchFamily="18" charset="0"/>
              </a:rPr>
              <a:t>Trend</a:t>
            </a:r>
            <a:r>
              <a:rPr lang="uz-Cyrl-UZ" sz="4400" cap="none" dirty="0">
                <a:latin typeface="Times New Roman" panose="02020603050405020304" pitchFamily="18" charset="0"/>
              </a:rPr>
              <a:t> –</a:t>
            </a:r>
            <a:r>
              <a:rPr lang="en-US" sz="4400" cap="none" dirty="0">
                <a:latin typeface="Times New Roman" panose="02020603050405020304" pitchFamily="18" charset="0"/>
              </a:rPr>
              <a:t> </a:t>
            </a:r>
            <a:r>
              <a:rPr lang="en-US" sz="4400" cap="none" dirty="0" err="1">
                <a:latin typeface="Times New Roman" panose="02020603050405020304" pitchFamily="18" charset="0"/>
              </a:rPr>
              <a:t>bu</a:t>
            </a:r>
            <a:r>
              <a:rPr lang="uz-Cyrl-UZ" sz="4400" cap="none" dirty="0">
                <a:latin typeface="Times New Roman" panose="02020603050405020304" pitchFamily="18" charset="0"/>
              </a:rPr>
              <a:t> </a:t>
            </a:r>
            <a:r>
              <a:rPr lang="en-US" sz="4400" cap="none" dirty="0" err="1">
                <a:latin typeface="Times New Roman" panose="02020603050405020304" pitchFamily="18" charset="0"/>
              </a:rPr>
              <a:t>vaqt</a:t>
            </a:r>
            <a:r>
              <a:rPr lang="uz-Cyrl-UZ" sz="4400" cap="none" dirty="0">
                <a:latin typeface="Times New Roman" panose="02020603050405020304" pitchFamily="18" charset="0"/>
              </a:rPr>
              <a:t> </a:t>
            </a:r>
            <a:r>
              <a:rPr lang="en-US" sz="4400" cap="none" dirty="0" err="1">
                <a:latin typeface="Times New Roman" panose="02020603050405020304" pitchFamily="18" charset="0"/>
              </a:rPr>
              <a:t>bo‘yicha</a:t>
            </a:r>
            <a:r>
              <a:rPr lang="uz-Cyrl-UZ" sz="4400" cap="none" dirty="0">
                <a:latin typeface="Times New Roman" panose="02020603050405020304" pitchFamily="18" charset="0"/>
              </a:rPr>
              <a:t> </a:t>
            </a:r>
            <a:r>
              <a:rPr lang="en-US" sz="4400" cap="none" dirty="0" err="1">
                <a:latin typeface="Times New Roman" panose="02020603050405020304" pitchFamily="18" charset="0"/>
              </a:rPr>
              <a:t>qatorni</a:t>
            </a:r>
            <a:r>
              <a:rPr lang="uz-Cyrl-UZ" sz="4400" cap="none" dirty="0">
                <a:latin typeface="Times New Roman" panose="02020603050405020304" pitchFamily="18" charset="0"/>
              </a:rPr>
              <a:t> </a:t>
            </a:r>
            <a:r>
              <a:rPr lang="en-US" sz="4400" cap="none" dirty="0" err="1">
                <a:latin typeface="Times New Roman" panose="02020603050405020304" pitchFamily="18" charset="0"/>
              </a:rPr>
              <a:t>barqaror</a:t>
            </a:r>
            <a:r>
              <a:rPr lang="uz-Cyrl-UZ" sz="4400" cap="none" dirty="0">
                <a:latin typeface="Times New Roman" panose="02020603050405020304" pitchFamily="18" charset="0"/>
              </a:rPr>
              <a:t> </a:t>
            </a:r>
            <a:r>
              <a:rPr lang="en-US" sz="4400" cap="none" dirty="0" err="1">
                <a:latin typeface="Times New Roman" panose="02020603050405020304" pitchFamily="18" charset="0"/>
              </a:rPr>
              <a:t>tendensiyasi</a:t>
            </a:r>
            <a:r>
              <a:rPr lang="uz-Cyrl-UZ" sz="4400" cap="none" dirty="0">
                <a:latin typeface="Times New Roman" panose="02020603050405020304" pitchFamily="18" charset="0"/>
              </a:rPr>
              <a:t> </a:t>
            </a:r>
            <a:r>
              <a:rPr lang="en-US" sz="4400" cap="none" dirty="0" err="1">
                <a:latin typeface="Times New Roman" panose="02020603050405020304" pitchFamily="18" charset="0"/>
              </a:rPr>
              <a:t>bo‘lib</a:t>
            </a:r>
            <a:r>
              <a:rPr lang="uz-Cyrl-UZ" sz="4400" cap="none" dirty="0">
                <a:latin typeface="Times New Roman" panose="02020603050405020304" pitchFamily="18" charset="0"/>
              </a:rPr>
              <a:t>, </a:t>
            </a:r>
            <a:r>
              <a:rPr lang="en-US" sz="4400" cap="none" dirty="0" err="1">
                <a:latin typeface="Times New Roman" panose="02020603050405020304" pitchFamily="18" charset="0"/>
              </a:rPr>
              <a:t>ozmi</a:t>
            </a:r>
            <a:r>
              <a:rPr lang="uz-Cyrl-UZ" sz="4400" cap="none" dirty="0">
                <a:latin typeface="Times New Roman" panose="02020603050405020304" pitchFamily="18" charset="0"/>
              </a:rPr>
              <a:t>-</a:t>
            </a:r>
            <a:r>
              <a:rPr lang="en-US" sz="4400" cap="none" dirty="0" err="1">
                <a:latin typeface="Times New Roman" panose="02020603050405020304" pitchFamily="18" charset="0"/>
              </a:rPr>
              <a:t>ko‘pmi</a:t>
            </a:r>
            <a:r>
              <a:rPr lang="uz-Cyrl-UZ" sz="4400" cap="none" dirty="0">
                <a:latin typeface="Times New Roman" panose="02020603050405020304" pitchFamily="18" charset="0"/>
              </a:rPr>
              <a:t> </a:t>
            </a:r>
            <a:r>
              <a:rPr lang="en-US" sz="4400" cap="none" dirty="0" err="1">
                <a:latin typeface="Times New Roman" panose="02020603050405020304" pitchFamily="18" charset="0"/>
              </a:rPr>
              <a:t>tasodifiy</a:t>
            </a:r>
            <a:r>
              <a:rPr lang="uz-Cyrl-UZ" sz="4400" cap="none" dirty="0">
                <a:latin typeface="Times New Roman" panose="02020603050405020304" pitchFamily="18" charset="0"/>
              </a:rPr>
              <a:t> </a:t>
            </a:r>
            <a:r>
              <a:rPr lang="en-US" sz="4400" cap="none" dirty="0" err="1">
                <a:latin typeface="Times New Roman" panose="02020603050405020304" pitchFamily="18" charset="0"/>
              </a:rPr>
              <a:t>tebranishlar</a:t>
            </a:r>
            <a:r>
              <a:rPr lang="uz-Cyrl-UZ" sz="4400" cap="none" dirty="0">
                <a:latin typeface="Times New Roman" panose="02020603050405020304" pitchFamily="18" charset="0"/>
              </a:rPr>
              <a:t> </a:t>
            </a:r>
            <a:r>
              <a:rPr lang="en-US" sz="4400" cap="none" dirty="0" err="1">
                <a:latin typeface="Times New Roman" panose="02020603050405020304" pitchFamily="18" charset="0"/>
              </a:rPr>
              <a:t>ta’siridan</a:t>
            </a:r>
            <a:r>
              <a:rPr lang="uz-Cyrl-UZ" sz="4400" cap="none" dirty="0">
                <a:latin typeface="Times New Roman" panose="02020603050405020304" pitchFamily="18" charset="0"/>
              </a:rPr>
              <a:t> </a:t>
            </a:r>
            <a:r>
              <a:rPr lang="en-US" sz="4400" cap="none" dirty="0" err="1">
                <a:latin typeface="Times New Roman" panose="02020603050405020304" pitchFamily="18" charset="0"/>
              </a:rPr>
              <a:t>ozoddir</a:t>
            </a:r>
            <a:r>
              <a:rPr lang="uz-Cyrl-UZ" sz="4400" cap="none" dirty="0">
                <a:latin typeface="Times New Roman" panose="02020603050405020304" pitchFamily="18" charset="0"/>
              </a:rPr>
              <a:t>.</a:t>
            </a:r>
          </a:p>
          <a:p>
            <a:pPr algn="just"/>
            <a:r>
              <a:rPr lang="en-US" sz="4400" cap="none" dirty="0" err="1">
                <a:latin typeface="Times New Roman" panose="02020603050405020304" pitchFamily="18" charset="0"/>
              </a:rPr>
              <a:t>Murakkab</a:t>
            </a:r>
            <a:r>
              <a:rPr lang="uz-Cyrl-UZ" sz="4400" cap="none" dirty="0">
                <a:latin typeface="Times New Roman" panose="02020603050405020304" pitchFamily="18" charset="0"/>
              </a:rPr>
              <a:t> </a:t>
            </a:r>
            <a:r>
              <a:rPr lang="en-US" sz="4400" cap="none" dirty="0" err="1">
                <a:latin typeface="Times New Roman" panose="02020603050405020304" pitchFamily="18" charset="0"/>
              </a:rPr>
              <a:t>ijtimoiy</a:t>
            </a:r>
            <a:r>
              <a:rPr lang="uz-Cyrl-UZ" sz="4400" cap="none" dirty="0">
                <a:latin typeface="Times New Roman" panose="02020603050405020304" pitchFamily="18" charset="0"/>
              </a:rPr>
              <a:t> </a:t>
            </a:r>
            <a:r>
              <a:rPr lang="en-US" sz="4400" cap="none" dirty="0" err="1">
                <a:latin typeface="Times New Roman" panose="02020603050405020304" pitchFamily="18" charset="0"/>
              </a:rPr>
              <a:t>hodisa</a:t>
            </a:r>
            <a:r>
              <a:rPr lang="uz-Cyrl-UZ" sz="4400" cap="none" dirty="0">
                <a:latin typeface="Times New Roman" panose="02020603050405020304" pitchFamily="18" charset="0"/>
              </a:rPr>
              <a:t> </a:t>
            </a:r>
            <a:r>
              <a:rPr lang="en-US" sz="4400" cap="none" dirty="0" err="1">
                <a:latin typeface="Times New Roman" panose="02020603050405020304" pitchFamily="18" charset="0"/>
              </a:rPr>
              <a:t>va</a:t>
            </a:r>
            <a:r>
              <a:rPr lang="uz-Cyrl-UZ" sz="4400" cap="none" dirty="0">
                <a:latin typeface="Times New Roman" panose="02020603050405020304" pitchFamily="18" charset="0"/>
              </a:rPr>
              <a:t> </a:t>
            </a:r>
            <a:r>
              <a:rPr lang="en-US" sz="4400" cap="none" dirty="0" err="1">
                <a:latin typeface="Times New Roman" panose="02020603050405020304" pitchFamily="18" charset="0"/>
              </a:rPr>
              <a:t>jarayonlarning</a:t>
            </a:r>
            <a:r>
              <a:rPr lang="uz-Cyrl-UZ" sz="4400" cap="none" dirty="0">
                <a:latin typeface="Times New Roman" panose="02020603050405020304" pitchFamily="18" charset="0"/>
              </a:rPr>
              <a:t> </a:t>
            </a:r>
            <a:r>
              <a:rPr lang="en-US" sz="4400" cap="none" dirty="0" err="1">
                <a:latin typeface="Times New Roman" panose="02020603050405020304" pitchFamily="18" charset="0"/>
              </a:rPr>
              <a:t>o‘zgarish</a:t>
            </a:r>
            <a:r>
              <a:rPr lang="uz-Cyrl-UZ" sz="4400" cap="none" dirty="0">
                <a:latin typeface="Times New Roman" panose="02020603050405020304" pitchFamily="18" charset="0"/>
              </a:rPr>
              <a:t> </a:t>
            </a:r>
            <a:r>
              <a:rPr lang="en-US" sz="4400" cap="none" dirty="0" err="1">
                <a:latin typeface="Times New Roman" panose="02020603050405020304" pitchFamily="18" charset="0"/>
              </a:rPr>
              <a:t>tendensiyalari</a:t>
            </a:r>
            <a:r>
              <a:rPr lang="uz-Cyrl-UZ" sz="4400" cap="none" dirty="0">
                <a:latin typeface="Times New Roman" panose="02020603050405020304" pitchFamily="18" charset="0"/>
              </a:rPr>
              <a:t> </a:t>
            </a:r>
            <a:r>
              <a:rPr lang="en-US" sz="4400" cap="none" dirty="0" err="1">
                <a:latin typeface="Times New Roman" panose="02020603050405020304" pitchFamily="18" charset="0"/>
              </a:rPr>
              <a:t>ko‘rsatkichlarini</a:t>
            </a:r>
            <a:r>
              <a:rPr lang="uz-Cyrl-UZ" sz="4400" cap="none" dirty="0">
                <a:latin typeface="Times New Roman" panose="02020603050405020304" pitchFamily="18" charset="0"/>
              </a:rPr>
              <a:t> </a:t>
            </a:r>
            <a:r>
              <a:rPr lang="en-US" sz="4400" cap="none" dirty="0" err="1">
                <a:latin typeface="Times New Roman" panose="02020603050405020304" pitchFamily="18" charset="0"/>
              </a:rPr>
              <a:t>faqat</a:t>
            </a:r>
            <a:r>
              <a:rPr lang="uz-Cyrl-UZ" sz="4400" cap="none" dirty="0">
                <a:latin typeface="Times New Roman" panose="02020603050405020304" pitchFamily="18" charset="0"/>
              </a:rPr>
              <a:t> </a:t>
            </a:r>
            <a:r>
              <a:rPr lang="en-US" sz="4400" cap="none" dirty="0">
                <a:latin typeface="Times New Roman" panose="02020603050405020304" pitchFamily="18" charset="0"/>
              </a:rPr>
              <a:t>u</a:t>
            </a:r>
            <a:r>
              <a:rPr lang="uz-Cyrl-UZ" sz="4400" cap="none" dirty="0">
                <a:latin typeface="Times New Roman" panose="02020603050405020304" pitchFamily="18" charset="0"/>
              </a:rPr>
              <a:t> </a:t>
            </a:r>
            <a:r>
              <a:rPr lang="en-US" sz="4400" cap="none" dirty="0" err="1">
                <a:latin typeface="Times New Roman" panose="02020603050405020304" pitchFamily="18" charset="0"/>
              </a:rPr>
              <a:t>yoki</a:t>
            </a:r>
            <a:r>
              <a:rPr lang="uz-Cyrl-UZ" sz="4400" cap="none" dirty="0">
                <a:latin typeface="Times New Roman" panose="02020603050405020304" pitchFamily="18" charset="0"/>
              </a:rPr>
              <a:t> </a:t>
            </a:r>
            <a:r>
              <a:rPr lang="en-US" sz="4400" cap="none" dirty="0" err="1">
                <a:latin typeface="Times New Roman" panose="02020603050405020304" pitchFamily="18" charset="0"/>
              </a:rPr>
              <a:t>bu</a:t>
            </a:r>
            <a:r>
              <a:rPr lang="uz-Cyrl-UZ" sz="4400" cap="none" dirty="0">
                <a:latin typeface="Times New Roman" panose="02020603050405020304" pitchFamily="18" charset="0"/>
              </a:rPr>
              <a:t> </a:t>
            </a:r>
            <a:r>
              <a:rPr lang="en-US" sz="4400" cap="none" dirty="0" err="1">
                <a:latin typeface="Times New Roman" panose="02020603050405020304" pitchFamily="18" charset="0"/>
              </a:rPr>
              <a:t>tenglamalar</a:t>
            </a:r>
            <a:r>
              <a:rPr lang="uz-Cyrl-UZ" sz="4400" cap="none" dirty="0">
                <a:latin typeface="Times New Roman" panose="02020603050405020304" pitchFamily="18" charset="0"/>
              </a:rPr>
              <a:t>, </a:t>
            </a:r>
            <a:r>
              <a:rPr lang="en-US" sz="4400" cap="none" dirty="0">
                <a:latin typeface="Times New Roman" panose="02020603050405020304" pitchFamily="18" charset="0"/>
              </a:rPr>
              <a:t>trend</a:t>
            </a:r>
            <a:r>
              <a:rPr lang="uz-Cyrl-UZ" sz="4400" cap="none" dirty="0">
                <a:latin typeface="Times New Roman" panose="02020603050405020304" pitchFamily="18" charset="0"/>
              </a:rPr>
              <a:t> </a:t>
            </a:r>
            <a:r>
              <a:rPr lang="en-US" sz="4400" cap="none" dirty="0" err="1">
                <a:latin typeface="Times New Roman" panose="02020603050405020304" pitchFamily="18" charset="0"/>
              </a:rPr>
              <a:t>chiziqlari</a:t>
            </a:r>
            <a:r>
              <a:rPr lang="uz-Cyrl-UZ" sz="4400" cap="none" dirty="0">
                <a:latin typeface="Times New Roman" panose="02020603050405020304" pitchFamily="18" charset="0"/>
              </a:rPr>
              <a:t>  </a:t>
            </a:r>
            <a:r>
              <a:rPr lang="en-US" sz="4400" cap="none" dirty="0" err="1">
                <a:latin typeface="Times New Roman" panose="02020603050405020304" pitchFamily="18" charset="0"/>
              </a:rPr>
              <a:t>bilan</a:t>
            </a:r>
            <a:r>
              <a:rPr lang="uz-Cyrl-UZ" sz="4400" cap="none" dirty="0">
                <a:latin typeface="Times New Roman" panose="02020603050405020304" pitchFamily="18" charset="0"/>
              </a:rPr>
              <a:t> </a:t>
            </a:r>
            <a:r>
              <a:rPr lang="en-US" sz="4400" cap="none" dirty="0" err="1">
                <a:latin typeface="Times New Roman" panose="02020603050405020304" pitchFamily="18" charset="0"/>
              </a:rPr>
              <a:t>taxminiy</a:t>
            </a:r>
            <a:r>
              <a:rPr lang="uz-Cyrl-UZ" sz="4400" cap="none" dirty="0">
                <a:latin typeface="Times New Roman" panose="02020603050405020304" pitchFamily="18" charset="0"/>
              </a:rPr>
              <a:t> </a:t>
            </a:r>
            <a:r>
              <a:rPr lang="en-US" sz="4400" cap="none" dirty="0" err="1">
                <a:latin typeface="Times New Roman" panose="02020603050405020304" pitchFamily="18" charset="0"/>
              </a:rPr>
              <a:t>ifodalash</a:t>
            </a:r>
            <a:r>
              <a:rPr lang="uz-Cyrl-UZ" sz="4400" cap="none" dirty="0">
                <a:latin typeface="Times New Roman" panose="02020603050405020304" pitchFamily="18" charset="0"/>
              </a:rPr>
              <a:t> </a:t>
            </a:r>
            <a:r>
              <a:rPr lang="en-US" sz="4400" cap="none" dirty="0" err="1">
                <a:latin typeface="Times New Roman" panose="02020603050405020304" pitchFamily="18" charset="0"/>
              </a:rPr>
              <a:t>mumkin</a:t>
            </a:r>
            <a:r>
              <a:rPr lang="uz-Cyrl-UZ" sz="4400" cap="none" dirty="0">
                <a:latin typeface="Times New Roman" panose="02020603050405020304" pitchFamily="18" charset="0"/>
              </a:rPr>
              <a:t>.</a:t>
            </a:r>
          </a:p>
          <a:p>
            <a:pPr algn="just"/>
            <a:r>
              <a:rPr lang="en-US" sz="4400" cap="none" dirty="0" err="1">
                <a:latin typeface="Times New Roman" panose="02020603050405020304" pitchFamily="18" charset="0"/>
              </a:rPr>
              <a:t>Vaqtli</a:t>
            </a:r>
            <a:r>
              <a:rPr lang="uz-Cyrl-UZ" sz="4400" cap="none" dirty="0">
                <a:latin typeface="Times New Roman" panose="02020603050405020304" pitchFamily="18" charset="0"/>
              </a:rPr>
              <a:t> </a:t>
            </a:r>
            <a:r>
              <a:rPr lang="en-US" sz="4400" cap="none" dirty="0" err="1">
                <a:latin typeface="Times New Roman" panose="02020603050405020304" pitchFamily="18" charset="0"/>
              </a:rPr>
              <a:t>qatorlarda</a:t>
            </a:r>
            <a:r>
              <a:rPr lang="uz-Cyrl-UZ" sz="4400" cap="none" dirty="0">
                <a:latin typeface="Times New Roman" panose="02020603050405020304" pitchFamily="18" charset="0"/>
              </a:rPr>
              <a:t> </a:t>
            </a:r>
            <a:r>
              <a:rPr lang="en-US" sz="4400" cap="none" dirty="0" err="1">
                <a:latin typeface="Times New Roman" panose="02020603050405020304" pitchFamily="18" charset="0"/>
              </a:rPr>
              <a:t>odatda</a:t>
            </a:r>
            <a:r>
              <a:rPr lang="uz-Cyrl-UZ" sz="4400" cap="none" dirty="0">
                <a:latin typeface="Times New Roman" panose="02020603050405020304" pitchFamily="18" charset="0"/>
              </a:rPr>
              <a:t> </a:t>
            </a:r>
            <a:r>
              <a:rPr lang="en-US" sz="4400" cap="none" dirty="0" err="1">
                <a:latin typeface="Times New Roman" panose="02020603050405020304" pitchFamily="18" charset="0"/>
              </a:rPr>
              <a:t>uch</a:t>
            </a:r>
            <a:r>
              <a:rPr lang="uz-Cyrl-UZ" sz="4400" cap="none" dirty="0">
                <a:latin typeface="Times New Roman" panose="02020603050405020304" pitchFamily="18" charset="0"/>
              </a:rPr>
              <a:t> </a:t>
            </a:r>
            <a:r>
              <a:rPr lang="en-US" sz="4400" cap="none" dirty="0" err="1">
                <a:latin typeface="Times New Roman" panose="02020603050405020304" pitchFamily="18" charset="0"/>
              </a:rPr>
              <a:t>ko‘rinishdagi</a:t>
            </a:r>
            <a:r>
              <a:rPr lang="uz-Cyrl-UZ" sz="4400" cap="none" dirty="0">
                <a:latin typeface="Times New Roman" panose="02020603050405020304" pitchFamily="18" charset="0"/>
              </a:rPr>
              <a:t> </a:t>
            </a:r>
            <a:r>
              <a:rPr lang="en-US" sz="4400" cap="none" dirty="0" err="1">
                <a:latin typeface="Times New Roman" panose="02020603050405020304" pitchFamily="18" charset="0"/>
              </a:rPr>
              <a:t>tendensiya</a:t>
            </a:r>
            <a:r>
              <a:rPr lang="uz-Cyrl-UZ" sz="4400" cap="none" dirty="0">
                <a:latin typeface="Times New Roman" panose="02020603050405020304" pitchFamily="18" charset="0"/>
              </a:rPr>
              <a:t> </a:t>
            </a:r>
            <a:r>
              <a:rPr lang="en-US" sz="4400" cap="none" dirty="0" err="1">
                <a:latin typeface="Times New Roman" panose="02020603050405020304" pitchFamily="18" charset="0"/>
              </a:rPr>
              <a:t>ajratiladi</a:t>
            </a:r>
            <a:r>
              <a:rPr lang="uz-Cyrl-UZ" sz="4400" cap="none" dirty="0">
                <a:latin typeface="Times New Roman" panose="02020603050405020304" pitchFamily="18" charset="0"/>
              </a:rPr>
              <a:t>.</a:t>
            </a:r>
            <a:endParaRPr lang="ru-RU" sz="4400" cap="none" dirty="0">
              <a:latin typeface="Times New Roman" panose="02020603050405020304" pitchFamily="18" charset="0"/>
            </a:endParaRPr>
          </a:p>
          <a:p>
            <a:pPr algn="just"/>
            <a:endParaRPr lang="ru-RU" sz="4400" cap="none"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9C0A5DE-B921-ABC5-7F50-2E72C357C52A}"/>
              </a:ext>
            </a:extLst>
          </p:cNvPr>
          <p:cNvSpPr txBox="1"/>
          <p:nvPr/>
        </p:nvSpPr>
        <p:spPr>
          <a:xfrm>
            <a:off x="533400" y="266700"/>
            <a:ext cx="16764000" cy="8095999"/>
          </a:xfrm>
          <a:prstGeom prst="rect">
            <a:avLst/>
          </a:prstGeom>
          <a:noFill/>
        </p:spPr>
        <p:txBody>
          <a:bodyPr wrap="square">
            <a:spAutoFit/>
          </a:bodyPr>
          <a:lstStyle/>
          <a:p>
            <a:pPr algn="just">
              <a:lnSpc>
                <a:spcPct val="150000"/>
              </a:lnSpc>
            </a:pPr>
            <a:r>
              <a:rPr lang="uz-Latn-UZ" sz="4400" dirty="0">
                <a:latin typeface="Times New Roman" panose="02020603050405020304" pitchFamily="18" charset="0"/>
                <a:cs typeface="Times New Roman" panose="02020603050405020304" pitchFamily="18" charset="0"/>
              </a:rPr>
              <a:t>2. </a:t>
            </a:r>
            <a:r>
              <a:rPr lang="uz-Latn-UZ" sz="4400" dirty="0" err="1">
                <a:latin typeface="Times New Roman" panose="02020603050405020304" pitchFamily="18" charset="0"/>
                <a:cs typeface="Times New Roman" panose="02020603050405020304" pitchFamily="18" charset="0"/>
              </a:rPr>
              <a:t>Statsionarlik</a:t>
            </a:r>
            <a:r>
              <a:rPr lang="uz-Latn-UZ" sz="4400" dirty="0">
                <a:latin typeface="Times New Roman" panose="02020603050405020304" pitchFamily="18" charset="0"/>
                <a:cs typeface="Times New Roman" panose="02020603050405020304" pitchFamily="18" charset="0"/>
              </a:rPr>
              <a:t> tushunchasi va uning tekshirilishi</a:t>
            </a:r>
            <a:r>
              <a:rPr lang="en-US" sz="4400" dirty="0">
                <a:latin typeface="Times New Roman" panose="02020603050405020304" pitchFamily="18" charset="0"/>
                <a:cs typeface="Times New Roman" panose="02020603050405020304" pitchFamily="18" charset="0"/>
              </a:rPr>
              <a:t>:</a:t>
            </a:r>
            <a:endParaRPr lang="uz-Latn-UZ" sz="4400" dirty="0">
              <a:latin typeface="Times New Roman" panose="02020603050405020304" pitchFamily="18" charset="0"/>
              <a:cs typeface="Times New Roman" panose="02020603050405020304" pitchFamily="18" charset="0"/>
            </a:endParaRPr>
          </a:p>
          <a:p>
            <a:pPr algn="just">
              <a:lnSpc>
                <a:spcPct val="150000"/>
              </a:lnSpc>
            </a:pPr>
            <a:r>
              <a:rPr lang="uz-Latn-UZ" sz="4400" dirty="0">
                <a:latin typeface="Times New Roman" panose="02020603050405020304" pitchFamily="18" charset="0"/>
                <a:cs typeface="Times New Roman" panose="02020603050405020304" pitchFamily="18" charset="0"/>
              </a:rPr>
              <a:t>Vaqtli qatorlarni tahlil qilishda </a:t>
            </a:r>
            <a:r>
              <a:rPr lang="uz-Latn-UZ" sz="4400" dirty="0" err="1">
                <a:latin typeface="Times New Roman" panose="02020603050405020304" pitchFamily="18" charset="0"/>
                <a:cs typeface="Times New Roman" panose="02020603050405020304" pitchFamily="18" charset="0"/>
              </a:rPr>
              <a:t>statsionarlik</a:t>
            </a:r>
            <a:r>
              <a:rPr lang="uz-Latn-UZ" sz="4400" dirty="0">
                <a:latin typeface="Times New Roman" panose="02020603050405020304" pitchFamily="18" charset="0"/>
                <a:cs typeface="Times New Roman" panose="02020603050405020304" pitchFamily="18" charset="0"/>
              </a:rPr>
              <a:t> juda muhim tushuncha bo‘lib, bu qatorning vaqt o‘tishi bilan o‘z xususiyatlarini o‘zgartirmasligini anglatadi. Statsionar qator quyidagi shartlarga javob berishi kerak:</a:t>
            </a:r>
            <a:endParaRPr lang="en-US" sz="4400" dirty="0">
              <a:latin typeface="Times New Roman" panose="02020603050405020304" pitchFamily="18" charset="0"/>
              <a:cs typeface="Times New Roman" panose="02020603050405020304" pitchFamily="18" charset="0"/>
            </a:endParaRPr>
          </a:p>
          <a:p>
            <a:pPr algn="just">
              <a:lnSpc>
                <a:spcPct val="150000"/>
              </a:lnSpc>
            </a:pPr>
            <a:r>
              <a:rPr lang="uz-Latn-UZ" sz="4400" dirty="0">
                <a:latin typeface="Times New Roman" panose="02020603050405020304" pitchFamily="18" charset="0"/>
                <a:cs typeface="Times New Roman" panose="02020603050405020304" pitchFamily="18" charset="0"/>
              </a:rPr>
              <a:t>1. O‘rtacha qiymati vaqt bo‘yicha o‘zgarmas bo‘lishi.</a:t>
            </a:r>
          </a:p>
          <a:p>
            <a:pPr algn="just">
              <a:lnSpc>
                <a:spcPct val="150000"/>
              </a:lnSpc>
            </a:pPr>
            <a:r>
              <a:rPr lang="uz-Latn-UZ" sz="4400" dirty="0">
                <a:latin typeface="Times New Roman" panose="02020603050405020304" pitchFamily="18" charset="0"/>
                <a:cs typeface="Times New Roman" panose="02020603050405020304" pitchFamily="18" charset="0"/>
              </a:rPr>
              <a:t>2. </a:t>
            </a:r>
            <a:r>
              <a:rPr lang="uz-Latn-UZ" sz="4400" dirty="0" err="1">
                <a:latin typeface="Times New Roman" panose="02020603050405020304" pitchFamily="18" charset="0"/>
                <a:cs typeface="Times New Roman" panose="02020603050405020304" pitchFamily="18" charset="0"/>
              </a:rPr>
              <a:t>Dispersiyasi</a:t>
            </a:r>
            <a:r>
              <a:rPr lang="uz-Latn-UZ" sz="4400" dirty="0">
                <a:latin typeface="Times New Roman" panose="02020603050405020304" pitchFamily="18" charset="0"/>
                <a:cs typeface="Times New Roman" panose="02020603050405020304" pitchFamily="18" charset="0"/>
              </a:rPr>
              <a:t> vaqt o‘tishi bilan bir xil bo‘lishi.</a:t>
            </a:r>
          </a:p>
          <a:p>
            <a:pPr algn="just">
              <a:lnSpc>
                <a:spcPct val="150000"/>
              </a:lnSpc>
            </a:pPr>
            <a:r>
              <a:rPr lang="uz-Latn-UZ" sz="4400" dirty="0">
                <a:latin typeface="Times New Roman" panose="02020603050405020304" pitchFamily="18" charset="0"/>
                <a:cs typeface="Times New Roman" panose="02020603050405020304" pitchFamily="18" charset="0"/>
              </a:rPr>
              <a:t>3. </a:t>
            </a:r>
            <a:r>
              <a:rPr lang="uz-Latn-UZ" sz="4400" dirty="0" err="1">
                <a:latin typeface="Times New Roman" panose="02020603050405020304" pitchFamily="18" charset="0"/>
                <a:cs typeface="Times New Roman" panose="02020603050405020304" pitchFamily="18" charset="0"/>
              </a:rPr>
              <a:t>Kovariatsiya</a:t>
            </a:r>
            <a:r>
              <a:rPr lang="uz-Latn-UZ" sz="4400" dirty="0">
                <a:latin typeface="Times New Roman" panose="02020603050405020304" pitchFamily="18" charset="0"/>
                <a:cs typeface="Times New Roman" panose="02020603050405020304" pitchFamily="18" charset="0"/>
              </a:rPr>
              <a:t> vaqt </a:t>
            </a:r>
            <a:r>
              <a:rPr lang="uz-Latn-UZ" sz="4400" dirty="0" err="1">
                <a:latin typeface="Times New Roman" panose="02020603050405020304" pitchFamily="18" charset="0"/>
                <a:cs typeface="Times New Roman" panose="02020603050405020304" pitchFamily="18" charset="0"/>
              </a:rPr>
              <a:t>oralig‘iga</a:t>
            </a:r>
            <a:r>
              <a:rPr lang="uz-Latn-UZ" sz="4400" dirty="0">
                <a:latin typeface="Times New Roman" panose="02020603050405020304" pitchFamily="18" charset="0"/>
                <a:cs typeface="Times New Roman" panose="02020603050405020304" pitchFamily="18" charset="0"/>
              </a:rPr>
              <a:t> bog‘liq bo‘lib, qatorning umumiy uzunligiga bog‘liq bo‘lmasligi kerak.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90600" y="1866900"/>
            <a:ext cx="15931486" cy="3941015"/>
          </a:xfrm>
          <a:prstGeom prst="rect">
            <a:avLst/>
          </a:prstGeom>
        </p:spPr>
        <p:txBody>
          <a:bodyPr lIns="0" tIns="0" rIns="0" bIns="0" rtlCol="0" anchor="t">
            <a:spAutoFit/>
          </a:bodyPr>
          <a:lstStyle/>
          <a:p>
            <a:pPr algn="just">
              <a:lnSpc>
                <a:spcPct val="150000"/>
              </a:lnSpc>
            </a:pPr>
            <a:r>
              <a:rPr lang="en-US" sz="4399" dirty="0">
                <a:solidFill>
                  <a:srgbClr val="000000"/>
                </a:solidFill>
                <a:latin typeface="Times New Roman"/>
                <a:ea typeface="Times New Roman"/>
                <a:cs typeface="Times New Roman"/>
                <a:sym typeface="Times New Roman"/>
              </a:rPr>
              <a:t> </a:t>
            </a:r>
            <a:r>
              <a:rPr lang="uz-Latn-UZ" sz="4400" b="0" i="0" dirty="0">
                <a:solidFill>
                  <a:srgbClr val="000000"/>
                </a:solidFill>
                <a:effectLst/>
                <a:latin typeface="Times New Roman" panose="02020603050405020304" pitchFamily="18" charset="0"/>
              </a:rPr>
              <a:t>Agar vaqtli qator statsionar bo‘lmasa, uni farqlash (</a:t>
            </a:r>
            <a:r>
              <a:rPr lang="uz-Latn-UZ" sz="4400" b="0" i="0" dirty="0" err="1">
                <a:solidFill>
                  <a:srgbClr val="000000"/>
                </a:solidFill>
                <a:effectLst/>
                <a:latin typeface="Times New Roman" panose="02020603050405020304" pitchFamily="18" charset="0"/>
              </a:rPr>
              <a:t>differencing</a:t>
            </a:r>
            <a:r>
              <a:rPr lang="uz-Latn-UZ" sz="4400" b="0" i="0" dirty="0">
                <a:solidFill>
                  <a:srgbClr val="000000"/>
                </a:solidFill>
                <a:effectLst/>
                <a:latin typeface="Times New Roman" panose="02020603050405020304" pitchFamily="18" charset="0"/>
              </a:rPr>
              <a:t>) orqali </a:t>
            </a:r>
            <a:r>
              <a:rPr lang="uz-Latn-UZ" sz="4400" b="0" i="0" dirty="0" err="1">
                <a:solidFill>
                  <a:srgbClr val="000000"/>
                </a:solidFill>
                <a:effectLst/>
                <a:latin typeface="Times New Roman" panose="02020603050405020304" pitchFamily="18" charset="0"/>
              </a:rPr>
              <a:t>statsionarlikka</a:t>
            </a:r>
            <a:r>
              <a:rPr lang="uz-Latn-UZ" sz="4400" b="0" i="0" dirty="0">
                <a:solidFill>
                  <a:srgbClr val="000000"/>
                </a:solidFill>
                <a:effectLst/>
                <a:latin typeface="Times New Roman" panose="02020603050405020304" pitchFamily="18" charset="0"/>
              </a:rPr>
              <a:t> keltirish mumkin. </a:t>
            </a:r>
            <a:r>
              <a:rPr lang="uz-Latn-UZ" sz="4400" b="0" i="0" dirty="0" err="1">
                <a:solidFill>
                  <a:srgbClr val="000000"/>
                </a:solidFill>
                <a:effectLst/>
                <a:latin typeface="Times New Roman" panose="02020603050405020304" pitchFamily="18" charset="0"/>
              </a:rPr>
              <a:t>Eng</a:t>
            </a:r>
            <a:r>
              <a:rPr lang="uz-Latn-UZ" sz="4400" b="0" i="0" dirty="0">
                <a:solidFill>
                  <a:srgbClr val="000000"/>
                </a:solidFill>
                <a:effectLst/>
                <a:latin typeface="Times New Roman" panose="02020603050405020304" pitchFamily="18" charset="0"/>
              </a:rPr>
              <a:t> mashhur </a:t>
            </a:r>
            <a:r>
              <a:rPr lang="uz-Latn-UZ" sz="4400" b="0" i="0" dirty="0" err="1">
                <a:solidFill>
                  <a:srgbClr val="000000"/>
                </a:solidFill>
                <a:effectLst/>
                <a:latin typeface="Times New Roman" panose="02020603050405020304" pitchFamily="18" charset="0"/>
              </a:rPr>
              <a:t>statsionarlik</a:t>
            </a:r>
            <a:r>
              <a:rPr lang="uz-Latn-UZ" sz="4400" b="0" i="0" dirty="0">
                <a:solidFill>
                  <a:srgbClr val="000000"/>
                </a:solidFill>
                <a:effectLst/>
                <a:latin typeface="Times New Roman" panose="02020603050405020304" pitchFamily="18" charset="0"/>
              </a:rPr>
              <a:t> testi </a:t>
            </a:r>
            <a:r>
              <a:rPr lang="uz-Latn-UZ" sz="4400" b="0" i="0" dirty="0" err="1">
                <a:solidFill>
                  <a:srgbClr val="000000"/>
                </a:solidFill>
                <a:effectLst/>
                <a:latin typeface="Times New Roman" panose="02020603050405020304" pitchFamily="18" charset="0"/>
              </a:rPr>
              <a:t>Dickey-Fuller</a:t>
            </a:r>
            <a:r>
              <a:rPr lang="uz-Latn-UZ" sz="4400" b="0" i="0" dirty="0">
                <a:solidFill>
                  <a:srgbClr val="000000"/>
                </a:solidFill>
                <a:effectLst/>
                <a:latin typeface="Times New Roman" panose="02020603050405020304" pitchFamily="18" charset="0"/>
              </a:rPr>
              <a:t> testi bo‘lib, bu test yordamida qatorning birinchi tartibli farqlangandan keyin statsionar yoki statsionar emasligi tekshiriladi.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2000" y="419100"/>
            <a:ext cx="16112757" cy="5588838"/>
          </a:xfrm>
          <a:prstGeom prst="rect">
            <a:avLst/>
          </a:prstGeom>
        </p:spPr>
        <p:txBody>
          <a:bodyPr lIns="0" tIns="0" rIns="0" bIns="0" rtlCol="0" anchor="t">
            <a:spAutoFit/>
          </a:bodyPr>
          <a:lstStyle/>
          <a:p>
            <a:pPr algn="just">
              <a:lnSpc>
                <a:spcPts val="7391"/>
              </a:lnSpc>
            </a:pPr>
            <a:r>
              <a:rPr lang="en-US" sz="4400" dirty="0" err="1">
                <a:solidFill>
                  <a:schemeClr val="accent1"/>
                </a:solidFill>
                <a:latin typeface="Times New Roman" pitchFamily="18" charset="0"/>
                <a:cs typeface="Times New Roman" pitchFamily="18" charset="0"/>
              </a:rPr>
              <a:t>Avtokorrelyatsiya</a:t>
            </a:r>
            <a:r>
              <a:rPr lang="en-US" sz="4400" dirty="0">
                <a:solidFill>
                  <a:schemeClr val="tx1"/>
                </a:solidFill>
                <a:latin typeface="Times New Roman" pitchFamily="18" charset="0"/>
                <a:cs typeface="Times New Roman" pitchFamily="18" charset="0"/>
              </a:rPr>
              <a:t> – </a:t>
            </a:r>
            <a:r>
              <a:rPr lang="en-US" sz="4400" dirty="0" err="1">
                <a:solidFill>
                  <a:schemeClr val="tx1"/>
                </a:solidFill>
                <a:latin typeface="Times New Roman" pitchFamily="18" charset="0"/>
                <a:cs typeface="Times New Roman" pitchFamily="18" charset="0"/>
              </a:rPr>
              <a:t>vaqtli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qatorning</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oldingi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qiymatlarining</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keyingi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qiymatlarga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ta’sir</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qilish</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darajasini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ko‘rsatadigan</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ko‘rsatkichdir</a:t>
            </a:r>
            <a:r>
              <a:rPr lang="en-US" sz="4400" dirty="0">
                <a:solidFill>
                  <a:schemeClr val="tx1"/>
                </a:solidFill>
                <a:latin typeface="Times New Roman" pitchFamily="18" charset="0"/>
                <a:cs typeface="Times New Roman" pitchFamily="18" charset="0"/>
              </a:rPr>
              <a:t>. Agar </a:t>
            </a:r>
            <a:r>
              <a:rPr lang="en-US" sz="4400" dirty="0" err="1">
                <a:solidFill>
                  <a:schemeClr val="tx1"/>
                </a:solidFill>
                <a:latin typeface="Times New Roman" pitchFamily="18" charset="0"/>
                <a:cs typeface="Times New Roman" pitchFamily="18" charset="0"/>
              </a:rPr>
              <a:t>qator</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avtokorrelyatsiyaga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ega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bo‘lsa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bu</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degani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o‘zgaruvchining</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oldingi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qiymatlari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kelajak</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qiymatlarini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bashorat</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qilishda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muhim</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rol</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o‘ynaydi</a:t>
            </a:r>
            <a:r>
              <a:rPr lang="en-US" sz="4400" dirty="0">
                <a:solidFill>
                  <a:schemeClr val="tx1"/>
                </a:solidFill>
                <a:latin typeface="Times New Roman" pitchFamily="18" charset="0"/>
                <a:cs typeface="Times New Roman" pitchFamily="18" charset="0"/>
              </a:rPr>
              <a:t>.</a:t>
            </a:r>
          </a:p>
          <a:p>
            <a:pPr algn="just">
              <a:lnSpc>
                <a:spcPts val="7391"/>
              </a:lnSpc>
            </a:pPr>
            <a:endParaRPr lang="en-US" sz="4399" dirty="0">
              <a:solidFill>
                <a:srgbClr val="000000"/>
              </a:solidFill>
              <a:latin typeface="Times New Roman"/>
              <a:ea typeface="Times New Roman"/>
              <a:cs typeface="Times New Roman"/>
              <a:sym typeface="Times New Roman"/>
            </a:endParaRPr>
          </a:p>
        </p:txBody>
      </p:sp>
      <p:sp>
        <p:nvSpPr>
          <p:cNvPr id="7" name="Freeform 7"/>
          <p:cNvSpPr/>
          <p:nvPr/>
        </p:nvSpPr>
        <p:spPr>
          <a:xfrm>
            <a:off x="339536" y="8264957"/>
            <a:ext cx="1219337" cy="1793142"/>
          </a:xfrm>
          <a:custGeom>
            <a:avLst/>
            <a:gdLst/>
            <a:ahLst/>
            <a:cxnLst/>
            <a:rect l="l" t="t" r="r" b="b"/>
            <a:pathLst>
              <a:path w="1219337" h="1793142">
                <a:moveTo>
                  <a:pt x="0" y="0"/>
                </a:moveTo>
                <a:lnTo>
                  <a:pt x="1219337" y="0"/>
                </a:lnTo>
                <a:lnTo>
                  <a:pt x="1219337" y="1793142"/>
                </a:lnTo>
                <a:lnTo>
                  <a:pt x="0" y="1793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Группа 2">
            <a:extLst>
              <a:ext uri="{FF2B5EF4-FFF2-40B4-BE49-F238E27FC236}">
                <a16:creationId xmlns:a16="http://schemas.microsoft.com/office/drawing/2014/main" id="{42DC7F6C-215D-C2F0-55B4-3DA8ED8C9B4F}"/>
              </a:ext>
            </a:extLst>
          </p:cNvPr>
          <p:cNvGrpSpPr/>
          <p:nvPr/>
        </p:nvGrpSpPr>
        <p:grpSpPr>
          <a:xfrm>
            <a:off x="762000" y="5344226"/>
            <a:ext cx="18549227" cy="2002023"/>
            <a:chOff x="325438" y="153101"/>
            <a:chExt cx="11076487" cy="2002023"/>
          </a:xfrm>
        </p:grpSpPr>
        <p:graphicFrame>
          <p:nvGraphicFramePr>
            <p:cNvPr id="4" name="Объект 3">
              <a:extLst>
                <a:ext uri="{FF2B5EF4-FFF2-40B4-BE49-F238E27FC236}">
                  <a16:creationId xmlns:a16="http://schemas.microsoft.com/office/drawing/2014/main" id="{0AFD1B91-B7E3-9709-259F-A741E8A31BA5}"/>
                </a:ext>
              </a:extLst>
            </p:cNvPr>
            <p:cNvGraphicFramePr>
              <a:graphicFrameLocks noChangeAspect="1"/>
            </p:cNvGraphicFramePr>
            <p:nvPr>
              <p:extLst>
                <p:ext uri="{D42A27DB-BD31-4B8C-83A1-F6EECF244321}">
                  <p14:modId xmlns:p14="http://schemas.microsoft.com/office/powerpoint/2010/main" val="1630864902"/>
                </p:ext>
              </p:extLst>
            </p:nvPr>
          </p:nvGraphicFramePr>
          <p:xfrm>
            <a:off x="325438" y="409575"/>
            <a:ext cx="4624387" cy="744538"/>
          </p:xfrm>
          <a:graphic>
            <a:graphicData uri="http://schemas.openxmlformats.org/presentationml/2006/ole">
              <mc:AlternateContent xmlns:mc="http://schemas.openxmlformats.org/markup-compatibility/2006">
                <mc:Choice xmlns:v="urn:schemas-microsoft-com:vml" Requires="v">
                  <p:oleObj name="Уравнение" r:id="rId4" imgW="1473120" imgH="228600" progId="Equation.3">
                    <p:embed/>
                  </p:oleObj>
                </mc:Choice>
                <mc:Fallback>
                  <p:oleObj name="Уравнение" r:id="rId4" imgW="1473120" imgH="228600" progId="Equation.3">
                    <p:embed/>
                    <p:pic>
                      <p:nvPicPr>
                        <p:cNvPr id="5" name="Объект 4"/>
                        <p:cNvPicPr>
                          <a:picLocks noChangeAspect="1" noChangeArrowheads="1"/>
                        </p:cNvPicPr>
                        <p:nvPr/>
                      </p:nvPicPr>
                      <p:blipFill>
                        <a:blip r:embed="rId5"/>
                        <a:srcRect/>
                        <a:stretch>
                          <a:fillRect/>
                        </a:stretch>
                      </p:blipFill>
                      <p:spPr bwMode="auto">
                        <a:xfrm>
                          <a:off x="325438" y="409575"/>
                          <a:ext cx="4624387" cy="744538"/>
                        </a:xfrm>
                        <a:prstGeom prst="rect">
                          <a:avLst/>
                        </a:prstGeom>
                        <a:noFill/>
                      </p:spPr>
                    </p:pic>
                  </p:oleObj>
                </mc:Fallback>
              </mc:AlternateContent>
            </a:graphicData>
          </a:graphic>
        </p:graphicFrame>
        <p:sp>
          <p:nvSpPr>
            <p:cNvPr id="5" name="Прямоугольник 4">
              <a:extLst>
                <a:ext uri="{FF2B5EF4-FFF2-40B4-BE49-F238E27FC236}">
                  <a16:creationId xmlns:a16="http://schemas.microsoft.com/office/drawing/2014/main" id="{4141695B-B47C-2869-0A80-FB104484BB34}"/>
                </a:ext>
              </a:extLst>
            </p:cNvPr>
            <p:cNvSpPr/>
            <p:nvPr/>
          </p:nvSpPr>
          <p:spPr>
            <a:xfrm>
              <a:off x="1781504" y="153101"/>
              <a:ext cx="9620421" cy="2002023"/>
            </a:xfrm>
            <a:prstGeom prst="rect">
              <a:avLst/>
            </a:prstGeom>
          </p:spPr>
          <p:txBody>
            <a:bodyPr wrap="square">
              <a:spAutoFit/>
            </a:bodyPr>
            <a:lstStyle/>
            <a:p>
              <a:pPr algn="just">
                <a:lnSpc>
                  <a:spcPct val="150000"/>
                </a:lnSpc>
              </a:pPr>
              <a:r>
                <a:rPr lang="en-US" sz="4400" dirty="0">
                  <a:latin typeface="Times New Roman" pitchFamily="18" charset="0"/>
                  <a:cs typeface="Times New Roman" pitchFamily="18" charset="0"/>
                </a:rPr>
                <a:t>                                           </a:t>
              </a:r>
              <a:r>
                <a:rPr lang="uz-Cyrl-UZ" sz="4400" dirty="0">
                  <a:latin typeface="Times New Roman" pitchFamily="18" charset="0"/>
                  <a:cs typeface="Times New Roman" pitchFamily="18" charset="0"/>
                </a:rPr>
                <a:t>ko‘rinishdаgi 1-tаrtibli </a:t>
              </a:r>
              <a:endParaRPr lang="en-US" sz="4400" dirty="0">
                <a:latin typeface="Times New Roman" pitchFamily="18" charset="0"/>
                <a:cs typeface="Times New Roman" pitchFamily="18" charset="0"/>
              </a:endParaRPr>
            </a:p>
            <a:p>
              <a:pPr algn="just">
                <a:lnSpc>
                  <a:spcPct val="150000"/>
                </a:lnSpc>
              </a:pPr>
              <a:r>
                <a:rPr lang="uz-Cyrl-UZ" sz="4400" dirty="0">
                  <a:latin typeface="Times New Roman" pitchFamily="18" charset="0"/>
                  <a:cs typeface="Times New Roman" pitchFamily="18" charset="0"/>
                </a:rPr>
                <a:t>аvtoregressiya modelini ko‘rib chiqаmiz.</a:t>
              </a:r>
              <a:endParaRPr lang="ru-RU" sz="4400" dirty="0">
                <a:latin typeface="Times New Roman" pitchFamily="18" charset="0"/>
                <a:cs typeface="Times New Roman" pitchFamily="18"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AAA6BC1F-6074-3F79-EB76-AA377C6B15C7}"/>
              </a:ext>
            </a:extLst>
          </p:cNvPr>
          <p:cNvSpPr/>
          <p:nvPr/>
        </p:nvSpPr>
        <p:spPr>
          <a:xfrm>
            <a:off x="457200" y="723900"/>
            <a:ext cx="16876480" cy="1446550"/>
          </a:xfrm>
          <a:prstGeom prst="rect">
            <a:avLst/>
          </a:prstGeom>
        </p:spPr>
        <p:txBody>
          <a:bodyPr wrap="square">
            <a:spAutoFit/>
          </a:bodyPr>
          <a:lstStyle/>
          <a:p>
            <a:pPr algn="just"/>
            <a:r>
              <a:rPr lang="uz-Cyrl-UZ" sz="4400" dirty="0">
                <a:latin typeface="Times New Roman" pitchFamily="18" charset="0"/>
                <a:cs typeface="Times New Roman" pitchFamily="18" charset="0"/>
              </a:rPr>
              <a:t>Аvtoregressiya modelidаgi ko‘pаytuvchi cheksiz yig‘indi sifаtidа ko‘rilаdi.</a:t>
            </a:r>
            <a:endParaRPr lang="ru-RU" sz="4400" dirty="0">
              <a:latin typeface="Times New Roman" pitchFamily="18" charset="0"/>
              <a:cs typeface="Times New Roman" pitchFamily="18" charset="0"/>
            </a:endParaRPr>
          </a:p>
        </p:txBody>
      </p:sp>
      <p:graphicFrame>
        <p:nvGraphicFramePr>
          <p:cNvPr id="4" name="Объект 3">
            <a:extLst>
              <a:ext uri="{FF2B5EF4-FFF2-40B4-BE49-F238E27FC236}">
                <a16:creationId xmlns:a16="http://schemas.microsoft.com/office/drawing/2014/main" id="{D9ADAE1B-84A6-003E-B939-C008161AF680}"/>
              </a:ext>
            </a:extLst>
          </p:cNvPr>
          <p:cNvGraphicFramePr>
            <a:graphicFrameLocks noChangeAspect="1"/>
          </p:cNvGraphicFramePr>
          <p:nvPr>
            <p:extLst>
              <p:ext uri="{D42A27DB-BD31-4B8C-83A1-F6EECF244321}">
                <p14:modId xmlns:p14="http://schemas.microsoft.com/office/powerpoint/2010/main" val="1959957096"/>
              </p:ext>
            </p:extLst>
          </p:nvPr>
        </p:nvGraphicFramePr>
        <p:xfrm>
          <a:off x="5334000" y="2154121"/>
          <a:ext cx="7884090" cy="1066800"/>
        </p:xfrm>
        <a:graphic>
          <a:graphicData uri="http://schemas.openxmlformats.org/presentationml/2006/ole">
            <mc:AlternateContent xmlns:mc="http://schemas.openxmlformats.org/markup-compatibility/2006">
              <mc:Choice xmlns:v="urn:schemas-microsoft-com:vml" Requires="v">
                <p:oleObj name="Уравнение" r:id="rId2" imgW="1765080" imgH="241200" progId="Equation.3">
                  <p:embed/>
                </p:oleObj>
              </mc:Choice>
              <mc:Fallback>
                <p:oleObj name="Уравнение" r:id="rId2" imgW="1765080" imgH="241200" progId="Equation.3">
                  <p:embed/>
                  <p:pic>
                    <p:nvPicPr>
                      <p:cNvPr id="16" name="Объект 15"/>
                      <p:cNvPicPr>
                        <a:picLocks noChangeAspect="1" noChangeArrowheads="1"/>
                      </p:cNvPicPr>
                      <p:nvPr/>
                    </p:nvPicPr>
                    <p:blipFill>
                      <a:blip r:embed="rId3"/>
                      <a:srcRect/>
                      <a:stretch>
                        <a:fillRect/>
                      </a:stretch>
                    </p:blipFill>
                    <p:spPr bwMode="auto">
                      <a:xfrm>
                        <a:off x="5334000" y="2154121"/>
                        <a:ext cx="7884090" cy="1066800"/>
                      </a:xfrm>
                      <a:prstGeom prst="rect">
                        <a:avLst/>
                      </a:prstGeom>
                      <a:noFill/>
                    </p:spPr>
                  </p:pic>
                </p:oleObj>
              </mc:Fallback>
            </mc:AlternateContent>
          </a:graphicData>
        </a:graphic>
      </p:graphicFrame>
      <p:grpSp>
        <p:nvGrpSpPr>
          <p:cNvPr id="5" name="Группа 4">
            <a:extLst>
              <a:ext uri="{FF2B5EF4-FFF2-40B4-BE49-F238E27FC236}">
                <a16:creationId xmlns:a16="http://schemas.microsoft.com/office/drawing/2014/main" id="{418664EC-5D5D-7D77-5DB2-5A693C89C4FA}"/>
              </a:ext>
            </a:extLst>
          </p:cNvPr>
          <p:cNvGrpSpPr/>
          <p:nvPr/>
        </p:nvGrpSpPr>
        <p:grpSpPr>
          <a:xfrm>
            <a:off x="609600" y="3633328"/>
            <a:ext cx="16459200" cy="2096861"/>
            <a:chOff x="0" y="-292386"/>
            <a:chExt cx="12091916" cy="1943640"/>
          </a:xfrm>
        </p:grpSpPr>
        <p:sp>
          <p:nvSpPr>
            <p:cNvPr id="6" name="Прямоугольник 5">
              <a:extLst>
                <a:ext uri="{FF2B5EF4-FFF2-40B4-BE49-F238E27FC236}">
                  <a16:creationId xmlns:a16="http://schemas.microsoft.com/office/drawing/2014/main" id="{A6BAF18E-3BF9-88FC-7E95-6DDEC804C004}"/>
                </a:ext>
              </a:extLst>
            </p:cNvPr>
            <p:cNvSpPr/>
            <p:nvPr/>
          </p:nvSpPr>
          <p:spPr>
            <a:xfrm>
              <a:off x="150125" y="204704"/>
              <a:ext cx="11941791" cy="1446550"/>
            </a:xfrm>
            <a:prstGeom prst="rect">
              <a:avLst/>
            </a:prstGeom>
          </p:spPr>
          <p:txBody>
            <a:bodyPr wrap="square">
              <a:spAutoFit/>
            </a:bodyPr>
            <a:lstStyle/>
            <a:p>
              <a:pPr algn="just"/>
              <a:r>
                <a:rPr lang="uz-Cyrl-UZ" sz="4400" dirty="0">
                  <a:latin typeface="Times New Roman" pitchFamily="18" charset="0"/>
                  <a:cs typeface="Times New Roman" pitchFamily="18" charset="0"/>
                </a:rPr>
                <a:t>Аgаr </a:t>
              </a:r>
              <a:r>
                <a:rPr lang="en-US" sz="4400" dirty="0">
                  <a:latin typeface="Times New Roman" pitchFamily="18" charset="0"/>
                  <a:cs typeface="Times New Roman" pitchFamily="18" charset="0"/>
                </a:rPr>
                <a:t>           </a:t>
              </a:r>
              <a:r>
                <a:rPr lang="uz-Cyrl-UZ" sz="4400" dirty="0">
                  <a:latin typeface="Times New Roman" pitchFamily="18" charset="0"/>
                  <a:cs typeface="Times New Roman" pitchFamily="18" charset="0"/>
                </a:rPr>
                <a:t>shаrt bаjаrilsа, uzoq muddаtli ko‘pаytuvchi kаttаligi chekli bo‘lаdi</a:t>
              </a:r>
              <a:r>
                <a:rPr lang="en-US" sz="4400" dirty="0">
                  <a:latin typeface="Times New Roman" pitchFamily="18" charset="0"/>
                  <a:cs typeface="Times New Roman" pitchFamily="18" charset="0"/>
                </a:rPr>
                <a:t>.</a:t>
              </a:r>
              <a:endParaRPr lang="ru-RU" sz="4400" dirty="0">
                <a:latin typeface="Times New Roman" pitchFamily="18" charset="0"/>
                <a:cs typeface="Times New Roman" pitchFamily="18" charset="0"/>
              </a:endParaRPr>
            </a:p>
          </p:txBody>
        </p:sp>
        <p:sp>
          <p:nvSpPr>
            <p:cNvPr id="7" name="Rectangle 2">
              <a:extLst>
                <a:ext uri="{FF2B5EF4-FFF2-40B4-BE49-F238E27FC236}">
                  <a16:creationId xmlns:a16="http://schemas.microsoft.com/office/drawing/2014/main" id="{BAED04C2-7721-39F4-71C1-03B387974036}"/>
                </a:ext>
              </a:extLst>
            </p:cNvPr>
            <p:cNvSpPr>
              <a:spLocks noChangeArrowheads="1"/>
            </p:cNvSpPr>
            <p:nvPr/>
          </p:nvSpPr>
          <p:spPr bwMode="auto">
            <a:xfrm>
              <a:off x="0" y="-292386"/>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sz="3200"/>
            </a:p>
          </p:txBody>
        </p:sp>
        <p:graphicFrame>
          <p:nvGraphicFramePr>
            <p:cNvPr id="8" name="Объект 7">
              <a:extLst>
                <a:ext uri="{FF2B5EF4-FFF2-40B4-BE49-F238E27FC236}">
                  <a16:creationId xmlns:a16="http://schemas.microsoft.com/office/drawing/2014/main" id="{9C64C3D5-45C1-4818-A55F-D6D83EA4299B}"/>
                </a:ext>
              </a:extLst>
            </p:cNvPr>
            <p:cNvGraphicFramePr>
              <a:graphicFrameLocks noChangeAspect="1"/>
            </p:cNvGraphicFramePr>
            <p:nvPr>
              <p:extLst>
                <p:ext uri="{D42A27DB-BD31-4B8C-83A1-F6EECF244321}">
                  <p14:modId xmlns:p14="http://schemas.microsoft.com/office/powerpoint/2010/main" val="2173343698"/>
                </p:ext>
              </p:extLst>
            </p:nvPr>
          </p:nvGraphicFramePr>
          <p:xfrm>
            <a:off x="1119622" y="234350"/>
            <a:ext cx="1189037" cy="774700"/>
          </p:xfrm>
          <a:graphic>
            <a:graphicData uri="http://schemas.openxmlformats.org/presentationml/2006/ole">
              <mc:AlternateContent xmlns:mc="http://schemas.openxmlformats.org/markup-compatibility/2006">
                <mc:Choice xmlns:v="urn:schemas-microsoft-com:vml" Requires="v">
                  <p:oleObj name="Уравнение" r:id="rId4" imgW="393480" imgH="253800" progId="Equation.3">
                    <p:embed/>
                  </p:oleObj>
                </mc:Choice>
                <mc:Fallback>
                  <p:oleObj name="Уравнение" r:id="rId4" imgW="393480" imgH="253800" progId="Equation.3">
                    <p:embed/>
                    <p:pic>
                      <p:nvPicPr>
                        <p:cNvPr id="6" name="Объект 5"/>
                        <p:cNvPicPr>
                          <a:picLocks noChangeAspect="1" noChangeArrowheads="1"/>
                        </p:cNvPicPr>
                        <p:nvPr/>
                      </p:nvPicPr>
                      <p:blipFill>
                        <a:blip r:embed="rId5"/>
                        <a:srcRect/>
                        <a:stretch>
                          <a:fillRect/>
                        </a:stretch>
                      </p:blipFill>
                      <p:spPr bwMode="auto">
                        <a:xfrm>
                          <a:off x="1119622" y="234350"/>
                          <a:ext cx="1189037" cy="774700"/>
                        </a:xfrm>
                        <a:prstGeom prst="rect">
                          <a:avLst/>
                        </a:prstGeom>
                        <a:noFill/>
                      </p:spPr>
                    </p:pic>
                  </p:oleObj>
                </mc:Fallback>
              </mc:AlternateContent>
            </a:graphicData>
          </a:graphic>
        </p:graphicFrame>
        <p:sp>
          <p:nvSpPr>
            <p:cNvPr id="9" name="Rectangle 4">
              <a:extLst>
                <a:ext uri="{FF2B5EF4-FFF2-40B4-BE49-F238E27FC236}">
                  <a16:creationId xmlns:a16="http://schemas.microsoft.com/office/drawing/2014/main" id="{2652BE00-6A1D-AE59-3CB7-684395093481}"/>
                </a:ext>
              </a:extLst>
            </p:cNvPr>
            <p:cNvSpPr>
              <a:spLocks noChangeArrowheads="1"/>
            </p:cNvSpPr>
            <p:nvPr/>
          </p:nvSpPr>
          <p:spPr bwMode="auto">
            <a:xfrm>
              <a:off x="0" y="-292386"/>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sz="3200"/>
            </a:p>
          </p:txBody>
        </p:sp>
        <p:sp>
          <p:nvSpPr>
            <p:cNvPr id="10" name="Rectangle 11">
              <a:extLst>
                <a:ext uri="{FF2B5EF4-FFF2-40B4-BE49-F238E27FC236}">
                  <a16:creationId xmlns:a16="http://schemas.microsoft.com/office/drawing/2014/main" id="{7FE2F645-0008-35CA-0566-7802E98B6175}"/>
                </a:ext>
              </a:extLst>
            </p:cNvPr>
            <p:cNvSpPr>
              <a:spLocks noChangeArrowheads="1"/>
            </p:cNvSpPr>
            <p:nvPr/>
          </p:nvSpPr>
          <p:spPr bwMode="auto">
            <a:xfrm>
              <a:off x="0" y="-292386"/>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sz="3200"/>
            </a:p>
          </p:txBody>
        </p:sp>
      </p:grpSp>
      <p:graphicFrame>
        <p:nvGraphicFramePr>
          <p:cNvPr id="11" name="Объект 10">
            <a:extLst>
              <a:ext uri="{FF2B5EF4-FFF2-40B4-BE49-F238E27FC236}">
                <a16:creationId xmlns:a16="http://schemas.microsoft.com/office/drawing/2014/main" id="{D8096234-D022-3ABF-29A0-EC15683D1B5F}"/>
              </a:ext>
            </a:extLst>
          </p:cNvPr>
          <p:cNvGraphicFramePr>
            <a:graphicFrameLocks noChangeAspect="1"/>
          </p:cNvGraphicFramePr>
          <p:nvPr>
            <p:extLst>
              <p:ext uri="{D42A27DB-BD31-4B8C-83A1-F6EECF244321}">
                <p14:modId xmlns:p14="http://schemas.microsoft.com/office/powerpoint/2010/main" val="290888719"/>
              </p:ext>
            </p:extLst>
          </p:nvPr>
        </p:nvGraphicFramePr>
        <p:xfrm>
          <a:off x="5486400" y="5584634"/>
          <a:ext cx="8616532" cy="1844865"/>
        </p:xfrm>
        <a:graphic>
          <a:graphicData uri="http://schemas.openxmlformats.org/presentationml/2006/ole">
            <mc:AlternateContent xmlns:mc="http://schemas.openxmlformats.org/markup-compatibility/2006">
              <mc:Choice xmlns:v="urn:schemas-microsoft-com:vml" Requires="v">
                <p:oleObj name="Уравнение" r:id="rId6" imgW="2019240" imgH="431640" progId="Equation.3">
                  <p:embed/>
                </p:oleObj>
              </mc:Choice>
              <mc:Fallback>
                <p:oleObj name="Уравнение" r:id="rId6" imgW="2019240" imgH="431640" progId="Equation.3">
                  <p:embed/>
                  <p:pic>
                    <p:nvPicPr>
                      <p:cNvPr id="8" name="Объект 7"/>
                      <p:cNvPicPr>
                        <a:picLocks noChangeAspect="1" noChangeArrowheads="1"/>
                      </p:cNvPicPr>
                      <p:nvPr/>
                    </p:nvPicPr>
                    <p:blipFill>
                      <a:blip r:embed="rId7"/>
                      <a:srcRect/>
                      <a:stretch>
                        <a:fillRect/>
                      </a:stretch>
                    </p:blipFill>
                    <p:spPr bwMode="auto">
                      <a:xfrm>
                        <a:off x="5486400" y="5584634"/>
                        <a:ext cx="8616532" cy="1844865"/>
                      </a:xfrm>
                      <a:prstGeom prst="rect">
                        <a:avLst/>
                      </a:prstGeom>
                      <a:noFill/>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49E05C-BB11-4B42-3A24-B1645307EE73}"/>
              </a:ext>
            </a:extLst>
          </p:cNvPr>
          <p:cNvSpPr txBox="1"/>
          <p:nvPr/>
        </p:nvSpPr>
        <p:spPr>
          <a:xfrm>
            <a:off x="533400" y="342900"/>
            <a:ext cx="16687800" cy="8095999"/>
          </a:xfrm>
          <a:prstGeom prst="rect">
            <a:avLst/>
          </a:prstGeom>
          <a:noFill/>
        </p:spPr>
        <p:txBody>
          <a:bodyPr wrap="square">
            <a:spAutoFit/>
          </a:bodyPr>
          <a:lstStyle/>
          <a:p>
            <a:pPr algn="just">
              <a:lnSpc>
                <a:spcPct val="150000"/>
              </a:lnSpc>
            </a:pPr>
            <a:r>
              <a:rPr lang="uz-Latn-UZ" sz="4400" dirty="0" err="1">
                <a:latin typeface="Times New Roman" panose="02020603050405020304" pitchFamily="18" charset="0"/>
                <a:cs typeface="Times New Roman" panose="02020603050405020304" pitchFamily="18" charset="0"/>
              </a:rPr>
              <a:t>Avtokorrelyatsiyani</a:t>
            </a:r>
            <a:r>
              <a:rPr lang="uz-Latn-UZ" sz="4400" dirty="0">
                <a:latin typeface="Times New Roman" panose="02020603050405020304" pitchFamily="18" charset="0"/>
                <a:cs typeface="Times New Roman" panose="02020603050405020304" pitchFamily="18" charset="0"/>
              </a:rPr>
              <a:t> baholash uchun ikki asosiy vosita mavjud:</a:t>
            </a:r>
          </a:p>
          <a:p>
            <a:pPr algn="just"/>
            <a:endParaRPr lang="uz-Latn-UZ" sz="4400" dirty="0">
              <a:latin typeface="Times New Roman" panose="02020603050405020304" pitchFamily="18" charset="0"/>
              <a:cs typeface="Times New Roman" panose="02020603050405020304" pitchFamily="18" charset="0"/>
            </a:endParaRPr>
          </a:p>
          <a:p>
            <a:pPr algn="just"/>
            <a:r>
              <a:rPr lang="uz-Latn-UZ" sz="4400" dirty="0">
                <a:latin typeface="Times New Roman" panose="02020603050405020304" pitchFamily="18" charset="0"/>
                <a:cs typeface="Times New Roman" panose="02020603050405020304" pitchFamily="18" charset="0"/>
              </a:rPr>
              <a:t>1. </a:t>
            </a:r>
            <a:r>
              <a:rPr lang="uz-Latn-UZ" sz="4400" dirty="0" err="1">
                <a:latin typeface="Times New Roman" panose="02020603050405020304" pitchFamily="18" charset="0"/>
                <a:cs typeface="Times New Roman" panose="02020603050405020304" pitchFamily="18" charset="0"/>
              </a:rPr>
              <a:t>Avtokorrelyatsiya</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funktsiyasi</a:t>
            </a:r>
            <a:r>
              <a:rPr lang="uz-Latn-UZ" sz="4400" dirty="0">
                <a:latin typeface="Times New Roman" panose="02020603050405020304" pitchFamily="18" charset="0"/>
                <a:cs typeface="Times New Roman" panose="02020603050405020304" pitchFamily="18" charset="0"/>
              </a:rPr>
              <a:t> (ACF) – vaqtli qatorning turli </a:t>
            </a:r>
            <a:r>
              <a:rPr lang="uz-Latn-UZ" sz="4400" dirty="0" err="1">
                <a:latin typeface="Times New Roman" panose="02020603050405020304" pitchFamily="18" charset="0"/>
                <a:cs typeface="Times New Roman" panose="02020603050405020304" pitchFamily="18" charset="0"/>
              </a:rPr>
              <a:t>laglar</a:t>
            </a:r>
            <a:r>
              <a:rPr lang="uz-Latn-UZ" sz="4400" dirty="0">
                <a:latin typeface="Times New Roman" panose="02020603050405020304" pitchFamily="18" charset="0"/>
                <a:cs typeface="Times New Roman" panose="02020603050405020304" pitchFamily="18" charset="0"/>
              </a:rPr>
              <a:t> bo‘yicha o‘z-o‘ziga bog‘liqligini ko‘rsatadi.</a:t>
            </a:r>
          </a:p>
          <a:p>
            <a:pPr algn="just">
              <a:lnSpc>
                <a:spcPct val="150000"/>
              </a:lnSpc>
            </a:pPr>
            <a:r>
              <a:rPr lang="uz-Latn-UZ" sz="4400" dirty="0">
                <a:latin typeface="Times New Roman" panose="02020603050405020304" pitchFamily="18" charset="0"/>
                <a:cs typeface="Times New Roman" panose="02020603050405020304" pitchFamily="18" charset="0"/>
              </a:rPr>
              <a:t>2. </a:t>
            </a:r>
            <a:r>
              <a:rPr lang="uz-Latn-UZ" sz="4400" dirty="0" err="1">
                <a:latin typeface="Times New Roman" panose="02020603050405020304" pitchFamily="18" charset="0"/>
                <a:cs typeface="Times New Roman" panose="02020603050405020304" pitchFamily="18" charset="0"/>
              </a:rPr>
              <a:t>Qismiy</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avtokorrelyatsiya</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funktsiyasi</a:t>
            </a:r>
            <a:r>
              <a:rPr lang="uz-Latn-UZ" sz="4400" dirty="0">
                <a:latin typeface="Times New Roman" panose="02020603050405020304" pitchFamily="18" charset="0"/>
                <a:cs typeface="Times New Roman" panose="02020603050405020304" pitchFamily="18" charset="0"/>
              </a:rPr>
              <a:t> (PACF) – faqat bevosita bog‘liqlikni ko‘rsatadi, ya’ni boshqa </a:t>
            </a:r>
            <a:r>
              <a:rPr lang="uz-Latn-UZ" sz="4400" dirty="0" err="1">
                <a:latin typeface="Times New Roman" panose="02020603050405020304" pitchFamily="18" charset="0"/>
                <a:cs typeface="Times New Roman" panose="02020603050405020304" pitchFamily="18" charset="0"/>
              </a:rPr>
              <a:t>laglar</a:t>
            </a:r>
            <a:r>
              <a:rPr lang="uz-Latn-UZ" sz="4400" dirty="0">
                <a:latin typeface="Times New Roman" panose="02020603050405020304" pitchFamily="18" charset="0"/>
                <a:cs typeface="Times New Roman" panose="02020603050405020304" pitchFamily="18" charset="0"/>
              </a:rPr>
              <a:t> ta’sirini chiqarib tashlaydi</a:t>
            </a:r>
            <a:r>
              <a:rPr lang="en-US" sz="4400" dirty="0">
                <a:latin typeface="Times New Roman" panose="02020603050405020304" pitchFamily="18" charset="0"/>
                <a:cs typeface="Times New Roman" panose="02020603050405020304" pitchFamily="18" charset="0"/>
              </a:rPr>
              <a:t>.</a:t>
            </a:r>
          </a:p>
          <a:p>
            <a:pPr algn="just">
              <a:lnSpc>
                <a:spcPct val="150000"/>
              </a:lnSpc>
            </a:pPr>
            <a:r>
              <a:rPr lang="uz-Latn-UZ" sz="4400" dirty="0" err="1">
                <a:latin typeface="Times New Roman" panose="02020603050405020304" pitchFamily="18" charset="0"/>
                <a:cs typeface="Times New Roman" panose="02020603050405020304" pitchFamily="18" charset="0"/>
              </a:rPr>
              <a:t>Avtokorrelyatsiya</a:t>
            </a:r>
            <a:r>
              <a:rPr lang="uz-Latn-UZ" sz="4400" dirty="0">
                <a:latin typeface="Times New Roman" panose="02020603050405020304" pitchFamily="18" charset="0"/>
                <a:cs typeface="Times New Roman" panose="02020603050405020304" pitchFamily="18" charset="0"/>
              </a:rPr>
              <a:t> mavjudligi vaqtli qatorlarda </a:t>
            </a:r>
            <a:r>
              <a:rPr lang="uz-Latn-UZ" sz="4400" dirty="0" err="1">
                <a:latin typeface="Times New Roman" panose="02020603050405020304" pitchFamily="18" charset="0"/>
                <a:cs typeface="Times New Roman" panose="02020603050405020304" pitchFamily="18" charset="0"/>
              </a:rPr>
              <a:t>spuriys</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regressiya</a:t>
            </a:r>
            <a:r>
              <a:rPr lang="uz-Latn-UZ" sz="4400" dirty="0">
                <a:latin typeface="Times New Roman" panose="02020603050405020304" pitchFamily="18" charset="0"/>
                <a:cs typeface="Times New Roman" panose="02020603050405020304" pitchFamily="18" charset="0"/>
              </a:rPr>
              <a:t> muammosiga olib kelishi mumkin, ya’ni noto‘g‘ri xulosalar chiqarilishiga sabab bo‘ladi.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7B17C4-59AE-377C-CF24-9AA534E2EEE7}"/>
              </a:ext>
            </a:extLst>
          </p:cNvPr>
          <p:cNvSpPr txBox="1"/>
          <p:nvPr/>
        </p:nvSpPr>
        <p:spPr>
          <a:xfrm>
            <a:off x="609600" y="571500"/>
            <a:ext cx="16687800" cy="7368364"/>
          </a:xfrm>
          <a:prstGeom prst="rect">
            <a:avLst/>
          </a:prstGeom>
          <a:noFill/>
        </p:spPr>
        <p:txBody>
          <a:bodyPr wrap="square">
            <a:spAutoFit/>
          </a:bodyPr>
          <a:lstStyle/>
          <a:p>
            <a:pPr algn="just">
              <a:lnSpc>
                <a:spcPct val="150000"/>
              </a:lnSpc>
            </a:pPr>
            <a:r>
              <a:rPr lang="uz-Latn-UZ" sz="4000" dirty="0">
                <a:latin typeface="Times New Roman" panose="02020603050405020304" pitchFamily="18" charset="0"/>
                <a:cs typeface="Times New Roman" panose="02020603050405020304" pitchFamily="18" charset="0"/>
              </a:rPr>
              <a:t>Xulosa</a:t>
            </a:r>
            <a:r>
              <a:rPr lang="en-US" sz="4000" dirty="0">
                <a:latin typeface="Times New Roman" panose="02020603050405020304" pitchFamily="18" charset="0"/>
                <a:cs typeface="Times New Roman" panose="02020603050405020304" pitchFamily="18" charset="0"/>
              </a:rPr>
              <a:t>:</a:t>
            </a:r>
            <a:endParaRPr lang="uz-Latn-UZ" sz="4000" dirty="0">
              <a:latin typeface="Times New Roman" panose="02020603050405020304" pitchFamily="18" charset="0"/>
              <a:cs typeface="Times New Roman" panose="02020603050405020304" pitchFamily="18" charset="0"/>
            </a:endParaRPr>
          </a:p>
          <a:p>
            <a:pPr algn="just">
              <a:lnSpc>
                <a:spcPct val="150000"/>
              </a:lnSpc>
            </a:pPr>
            <a:r>
              <a:rPr lang="uz-Latn-UZ" sz="4000" dirty="0">
                <a:latin typeface="Times New Roman" panose="02020603050405020304" pitchFamily="18" charset="0"/>
                <a:cs typeface="Times New Roman" panose="02020603050405020304" pitchFamily="18" charset="0"/>
              </a:rPr>
              <a:t>Vaqtli qatorlar tahlili iqtisodiy va moliyaviy jarayonlarni tahlil qilish hamda kelajakni prognoz qilish uchun muhim ahamiyatga ega. </a:t>
            </a:r>
            <a:r>
              <a:rPr lang="uz-Latn-UZ" sz="4000" dirty="0" err="1">
                <a:latin typeface="Times New Roman" panose="02020603050405020304" pitchFamily="18" charset="0"/>
                <a:cs typeface="Times New Roman" panose="02020603050405020304" pitchFamily="18" charset="0"/>
              </a:rPr>
              <a:t>Statsionarlik</a:t>
            </a:r>
            <a:r>
              <a:rPr lang="uz-Latn-UZ" sz="4000" dirty="0">
                <a:latin typeface="Times New Roman" panose="02020603050405020304" pitchFamily="18" charset="0"/>
                <a:cs typeface="Times New Roman" panose="02020603050405020304" pitchFamily="18" charset="0"/>
              </a:rPr>
              <a:t> va </a:t>
            </a:r>
            <a:r>
              <a:rPr lang="uz-Latn-UZ" sz="4000" dirty="0" err="1">
                <a:latin typeface="Times New Roman" panose="02020603050405020304" pitchFamily="18" charset="0"/>
                <a:cs typeface="Times New Roman" panose="02020603050405020304" pitchFamily="18" charset="0"/>
              </a:rPr>
              <a:t>avtokorrelyatsiya</a:t>
            </a:r>
            <a:r>
              <a:rPr lang="uz-Latn-UZ" sz="4000" dirty="0">
                <a:latin typeface="Times New Roman" panose="02020603050405020304" pitchFamily="18" charset="0"/>
                <a:cs typeface="Times New Roman" panose="02020603050405020304" pitchFamily="18" charset="0"/>
              </a:rPr>
              <a:t> tushunchalarini to‘g‘ri tushunish vaqtli qatorlarni to‘g‘ri tahlil qilish va samarali </a:t>
            </a:r>
            <a:r>
              <a:rPr lang="uz-Latn-UZ" sz="4000" dirty="0" err="1">
                <a:latin typeface="Times New Roman" panose="02020603050405020304" pitchFamily="18" charset="0"/>
                <a:cs typeface="Times New Roman" panose="02020603050405020304" pitchFamily="18" charset="0"/>
              </a:rPr>
              <a:t>prognozlash</a:t>
            </a:r>
            <a:r>
              <a:rPr lang="uz-Latn-UZ" sz="4000" dirty="0">
                <a:latin typeface="Times New Roman" panose="02020603050405020304" pitchFamily="18" charset="0"/>
                <a:cs typeface="Times New Roman" panose="02020603050405020304" pitchFamily="18" charset="0"/>
              </a:rPr>
              <a:t> imkonini beradi. </a:t>
            </a:r>
            <a:r>
              <a:rPr lang="uz-Latn-UZ" sz="4000" dirty="0" err="1">
                <a:latin typeface="Times New Roman" panose="02020603050405020304" pitchFamily="18" charset="0"/>
                <a:cs typeface="Times New Roman" panose="02020603050405020304" pitchFamily="18" charset="0"/>
              </a:rPr>
              <a:t>Avtokorrelyatsiya</a:t>
            </a:r>
            <a:r>
              <a:rPr lang="uz-Latn-UZ" sz="4000" dirty="0">
                <a:latin typeface="Times New Roman" panose="02020603050405020304" pitchFamily="18" charset="0"/>
                <a:cs typeface="Times New Roman" panose="02020603050405020304" pitchFamily="18" charset="0"/>
              </a:rPr>
              <a:t> va </a:t>
            </a:r>
            <a:r>
              <a:rPr lang="uz-Latn-UZ" sz="4000" dirty="0" err="1">
                <a:latin typeface="Times New Roman" panose="02020603050405020304" pitchFamily="18" charset="0"/>
                <a:cs typeface="Times New Roman" panose="02020603050405020304" pitchFamily="18" charset="0"/>
              </a:rPr>
              <a:t>statsionarlik</a:t>
            </a:r>
            <a:r>
              <a:rPr lang="uz-Latn-UZ" sz="4000" dirty="0">
                <a:latin typeface="Times New Roman" panose="02020603050405020304" pitchFamily="18" charset="0"/>
                <a:cs typeface="Times New Roman" panose="02020603050405020304" pitchFamily="18" charset="0"/>
              </a:rPr>
              <a:t> testlarini qo‘llash orqali vaqtli qatorlarning xususiyatlari aniqlanadi va ularga mos modellar tanlanadi. Shu sababli, </a:t>
            </a:r>
            <a:r>
              <a:rPr lang="uz-Latn-UZ" sz="4000" dirty="0" err="1">
                <a:latin typeface="Times New Roman" panose="02020603050405020304" pitchFamily="18" charset="0"/>
                <a:cs typeface="Times New Roman" panose="02020603050405020304" pitchFamily="18" charset="0"/>
              </a:rPr>
              <a:t>ekonometrik</a:t>
            </a:r>
            <a:r>
              <a:rPr lang="uz-Latn-UZ" sz="4000" dirty="0">
                <a:latin typeface="Times New Roman" panose="02020603050405020304" pitchFamily="18" charset="0"/>
                <a:cs typeface="Times New Roman" panose="02020603050405020304" pitchFamily="18" charset="0"/>
              </a:rPr>
              <a:t> tadqiqotlarda vaqtli qatorlar tahlili dolzarb mavzulardan biri bo‘lib qolmoqda.</a:t>
            </a:r>
          </a:p>
        </p:txBody>
      </p:sp>
    </p:spTree>
    <p:extLst>
      <p:ext uri="{BB962C8B-B14F-4D97-AF65-F5344CB8AC3E}">
        <p14:creationId xmlns:p14="http://schemas.microsoft.com/office/powerpoint/2010/main" val="4069012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7D5CBE-8562-C72E-E7F1-B011C210DA33}"/>
              </a:ext>
            </a:extLst>
          </p:cNvPr>
          <p:cNvSpPr txBox="1"/>
          <p:nvPr/>
        </p:nvSpPr>
        <p:spPr>
          <a:xfrm>
            <a:off x="609600" y="266700"/>
            <a:ext cx="16687800" cy="8095999"/>
          </a:xfrm>
          <a:prstGeom prst="rect">
            <a:avLst/>
          </a:prstGeom>
          <a:noFill/>
        </p:spPr>
        <p:txBody>
          <a:bodyPr wrap="square">
            <a:spAutoFit/>
          </a:bodyPr>
          <a:lstStyle/>
          <a:p>
            <a:pPr>
              <a:lnSpc>
                <a:spcPct val="150000"/>
              </a:lnSpc>
            </a:pPr>
            <a:r>
              <a:rPr lang="uz-Latn-UZ" sz="4400" dirty="0">
                <a:latin typeface="Times New Roman" panose="02020603050405020304" pitchFamily="18" charset="0"/>
                <a:cs typeface="Times New Roman" panose="02020603050405020304" pitchFamily="18" charset="0"/>
              </a:rPr>
              <a:t>Foydalanilgan adabiyotlar</a:t>
            </a:r>
            <a:r>
              <a:rPr lang="en-US" sz="4400" dirty="0">
                <a:latin typeface="Times New Roman" panose="02020603050405020304" pitchFamily="18" charset="0"/>
                <a:cs typeface="Times New Roman" panose="02020603050405020304" pitchFamily="18" charset="0"/>
              </a:rPr>
              <a:t>:</a:t>
            </a:r>
            <a:endParaRPr lang="uz-Latn-UZ" sz="4400" dirty="0">
              <a:latin typeface="Times New Roman" panose="02020603050405020304" pitchFamily="18" charset="0"/>
              <a:cs typeface="Times New Roman" panose="02020603050405020304" pitchFamily="18" charset="0"/>
            </a:endParaRPr>
          </a:p>
          <a:p>
            <a:pPr>
              <a:lnSpc>
                <a:spcPct val="150000"/>
              </a:lnSpc>
            </a:pPr>
            <a:r>
              <a:rPr lang="uz-Latn-UZ" sz="4400" dirty="0">
                <a:latin typeface="Times New Roman" panose="02020603050405020304" pitchFamily="18" charset="0"/>
                <a:cs typeface="Times New Roman" panose="02020603050405020304" pitchFamily="18" charset="0"/>
              </a:rPr>
              <a:t>1. </a:t>
            </a:r>
            <a:r>
              <a:rPr lang="uz-Latn-UZ" sz="4400" dirty="0" err="1">
                <a:latin typeface="Times New Roman" panose="02020603050405020304" pitchFamily="18" charset="0"/>
                <a:cs typeface="Times New Roman" panose="02020603050405020304" pitchFamily="18" charset="0"/>
              </a:rPr>
              <a:t>Gujarati</a:t>
            </a:r>
            <a:r>
              <a:rPr lang="uz-Latn-UZ" sz="4400" dirty="0">
                <a:latin typeface="Times New Roman" panose="02020603050405020304" pitchFamily="18" charset="0"/>
                <a:cs typeface="Times New Roman" panose="02020603050405020304" pitchFamily="18" charset="0"/>
              </a:rPr>
              <a:t>, D. N. (2003). </a:t>
            </a:r>
            <a:r>
              <a:rPr lang="uz-Latn-UZ" sz="4400" dirty="0" err="1">
                <a:latin typeface="Times New Roman" panose="02020603050405020304" pitchFamily="18" charset="0"/>
                <a:cs typeface="Times New Roman" panose="02020603050405020304" pitchFamily="18" charset="0"/>
              </a:rPr>
              <a:t>Basic</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Econometrics</a:t>
            </a:r>
            <a:r>
              <a:rPr lang="uz-Latn-UZ" sz="4400" dirty="0">
                <a:latin typeface="Times New Roman" panose="02020603050405020304" pitchFamily="18" charset="0"/>
                <a:cs typeface="Times New Roman" panose="02020603050405020304" pitchFamily="18" charset="0"/>
              </a:rPr>
              <a:t> (4th </a:t>
            </a:r>
            <a:r>
              <a:rPr lang="uz-Latn-UZ" sz="4400" dirty="0" err="1">
                <a:latin typeface="Times New Roman" panose="02020603050405020304" pitchFamily="18" charset="0"/>
                <a:cs typeface="Times New Roman" panose="02020603050405020304" pitchFamily="18" charset="0"/>
              </a:rPr>
              <a:t>ed</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McGraw-Hill</a:t>
            </a:r>
            <a:r>
              <a:rPr lang="uz-Latn-UZ" sz="4400" dirty="0">
                <a:latin typeface="Times New Roman" panose="02020603050405020304" pitchFamily="18" charset="0"/>
                <a:cs typeface="Times New Roman" panose="02020603050405020304" pitchFamily="18" charset="0"/>
              </a:rPr>
              <a:t>.</a:t>
            </a:r>
          </a:p>
          <a:p>
            <a:pPr>
              <a:lnSpc>
                <a:spcPct val="150000"/>
              </a:lnSpc>
            </a:pPr>
            <a:r>
              <a:rPr lang="uz-Latn-UZ" sz="4400" dirty="0">
                <a:latin typeface="Times New Roman" panose="02020603050405020304" pitchFamily="18" charset="0"/>
                <a:cs typeface="Times New Roman" panose="02020603050405020304" pitchFamily="18" charset="0"/>
              </a:rPr>
              <a:t>Vaqtli qatorlar tahlili, </a:t>
            </a:r>
            <a:r>
              <a:rPr lang="uz-Latn-UZ" sz="4400" dirty="0" err="1">
                <a:latin typeface="Times New Roman" panose="02020603050405020304" pitchFamily="18" charset="0"/>
                <a:cs typeface="Times New Roman" panose="02020603050405020304" pitchFamily="18" charset="0"/>
              </a:rPr>
              <a:t>statsionarlik</a:t>
            </a:r>
            <a:r>
              <a:rPr lang="uz-Latn-UZ" sz="4400" dirty="0">
                <a:latin typeface="Times New Roman" panose="02020603050405020304" pitchFamily="18" charset="0"/>
                <a:cs typeface="Times New Roman" panose="02020603050405020304" pitchFamily="18" charset="0"/>
              </a:rPr>
              <a:t> va </a:t>
            </a:r>
            <a:r>
              <a:rPr lang="uz-Latn-UZ" sz="4400" dirty="0" err="1">
                <a:latin typeface="Times New Roman" panose="02020603050405020304" pitchFamily="18" charset="0"/>
                <a:cs typeface="Times New Roman" panose="02020603050405020304" pitchFamily="18" charset="0"/>
              </a:rPr>
              <a:t>avtokorrelyatsiya</a:t>
            </a:r>
            <a:r>
              <a:rPr lang="uz-Latn-UZ" sz="4400" dirty="0">
                <a:latin typeface="Times New Roman" panose="02020603050405020304" pitchFamily="18" charset="0"/>
                <a:cs typeface="Times New Roman" panose="02020603050405020304" pitchFamily="18" charset="0"/>
              </a:rPr>
              <a:t> haqida </a:t>
            </a:r>
            <a:r>
              <a:rPr lang="uz-Latn-UZ" sz="4400" dirty="0" err="1">
                <a:latin typeface="Times New Roman" panose="02020603050405020304" pitchFamily="18" charset="0"/>
                <a:cs typeface="Times New Roman" panose="02020603050405020304" pitchFamily="18" charset="0"/>
              </a:rPr>
              <a:t>fundamental</a:t>
            </a:r>
            <a:r>
              <a:rPr lang="uz-Latn-UZ" sz="4400" dirty="0">
                <a:latin typeface="Times New Roman" panose="02020603050405020304" pitchFamily="18" charset="0"/>
                <a:cs typeface="Times New Roman" panose="02020603050405020304" pitchFamily="18" charset="0"/>
              </a:rPr>
              <a:t> tushunchalar.</a:t>
            </a:r>
          </a:p>
          <a:p>
            <a:pPr>
              <a:lnSpc>
                <a:spcPct val="150000"/>
              </a:lnSpc>
            </a:pPr>
            <a:r>
              <a:rPr lang="uz-Latn-UZ" sz="4400" dirty="0">
                <a:latin typeface="Times New Roman" panose="02020603050405020304" pitchFamily="18" charset="0"/>
                <a:cs typeface="Times New Roman" panose="02020603050405020304" pitchFamily="18" charset="0"/>
              </a:rPr>
              <a:t>2. </a:t>
            </a:r>
            <a:r>
              <a:rPr lang="uz-Latn-UZ" sz="4400" dirty="0" err="1">
                <a:latin typeface="Times New Roman" panose="02020603050405020304" pitchFamily="18" charset="0"/>
                <a:cs typeface="Times New Roman" panose="02020603050405020304" pitchFamily="18" charset="0"/>
              </a:rPr>
              <a:t>Hamilton</a:t>
            </a:r>
            <a:r>
              <a:rPr lang="uz-Latn-UZ" sz="4400" dirty="0">
                <a:latin typeface="Times New Roman" panose="02020603050405020304" pitchFamily="18" charset="0"/>
                <a:cs typeface="Times New Roman" panose="02020603050405020304" pitchFamily="18" charset="0"/>
              </a:rPr>
              <a:t>, J. D. (1994). </a:t>
            </a:r>
            <a:r>
              <a:rPr lang="uz-Latn-UZ" sz="4400" dirty="0" err="1">
                <a:latin typeface="Times New Roman" panose="02020603050405020304" pitchFamily="18" charset="0"/>
                <a:cs typeface="Times New Roman" panose="02020603050405020304" pitchFamily="18" charset="0"/>
              </a:rPr>
              <a:t>Time</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Series</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Analysis</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Princeton</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University</a:t>
            </a:r>
            <a:r>
              <a:rPr lang="uz-Latn-UZ" sz="4400" dirty="0">
                <a:latin typeface="Times New Roman" panose="02020603050405020304" pitchFamily="18" charset="0"/>
                <a:cs typeface="Times New Roman" panose="02020603050405020304" pitchFamily="18" charset="0"/>
              </a:rPr>
              <a:t> Press.</a:t>
            </a:r>
          </a:p>
          <a:p>
            <a:pPr>
              <a:lnSpc>
                <a:spcPct val="150000"/>
              </a:lnSpc>
            </a:pPr>
            <a:r>
              <a:rPr lang="uz-Latn-UZ" sz="4400" dirty="0">
                <a:latin typeface="Times New Roman" panose="02020603050405020304" pitchFamily="18" charset="0"/>
                <a:cs typeface="Times New Roman" panose="02020603050405020304" pitchFamily="18" charset="0"/>
              </a:rPr>
              <a:t>Vaqtli qatorlar tahlili bo‘yicha chuqur va batafsil tushuntirish.</a:t>
            </a:r>
          </a:p>
          <a:p>
            <a:pPr>
              <a:lnSpc>
                <a:spcPct val="150000"/>
              </a:lnSpc>
            </a:pPr>
            <a:r>
              <a:rPr lang="uz-Latn-UZ" sz="4400" dirty="0">
                <a:latin typeface="Times New Roman" panose="02020603050405020304" pitchFamily="18" charset="0"/>
                <a:cs typeface="Times New Roman" panose="02020603050405020304" pitchFamily="18" charset="0"/>
              </a:rPr>
              <a:t>3. </a:t>
            </a:r>
            <a:r>
              <a:rPr lang="uz-Latn-UZ" sz="4400" dirty="0" err="1">
                <a:latin typeface="Times New Roman" panose="02020603050405020304" pitchFamily="18" charset="0"/>
                <a:cs typeface="Times New Roman" panose="02020603050405020304" pitchFamily="18" charset="0"/>
              </a:rPr>
              <a:t>Enders</a:t>
            </a:r>
            <a:r>
              <a:rPr lang="uz-Latn-UZ" sz="4400" dirty="0">
                <a:latin typeface="Times New Roman" panose="02020603050405020304" pitchFamily="18" charset="0"/>
                <a:cs typeface="Times New Roman" panose="02020603050405020304" pitchFamily="18" charset="0"/>
              </a:rPr>
              <a:t>, W. (2014). </a:t>
            </a:r>
            <a:r>
              <a:rPr lang="uz-Latn-UZ" sz="4400" dirty="0" err="1">
                <a:latin typeface="Times New Roman" panose="02020603050405020304" pitchFamily="18" charset="0"/>
                <a:cs typeface="Times New Roman" panose="02020603050405020304" pitchFamily="18" charset="0"/>
              </a:rPr>
              <a:t>Applied</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Econometric</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Time</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Series</a:t>
            </a:r>
            <a:r>
              <a:rPr lang="uz-Latn-UZ" sz="4400" dirty="0">
                <a:latin typeface="Times New Roman" panose="02020603050405020304" pitchFamily="18" charset="0"/>
                <a:cs typeface="Times New Roman" panose="02020603050405020304" pitchFamily="18" charset="0"/>
              </a:rPr>
              <a:t> (4th </a:t>
            </a:r>
            <a:r>
              <a:rPr lang="uz-Latn-UZ" sz="4400" dirty="0" err="1">
                <a:latin typeface="Times New Roman" panose="02020603050405020304" pitchFamily="18" charset="0"/>
                <a:cs typeface="Times New Roman" panose="02020603050405020304" pitchFamily="18" charset="0"/>
              </a:rPr>
              <a:t>ed</a:t>
            </a:r>
            <a:r>
              <a:rPr lang="uz-Latn-UZ" sz="4400" dirty="0">
                <a:latin typeface="Times New Roman" panose="02020603050405020304" pitchFamily="18" charset="0"/>
                <a:cs typeface="Times New Roman" panose="02020603050405020304" pitchFamily="18" charset="0"/>
              </a:rPr>
              <a:t>.). </a:t>
            </a:r>
            <a:r>
              <a:rPr lang="uz-Latn-UZ" sz="4400" dirty="0" err="1">
                <a:latin typeface="Times New Roman" panose="02020603050405020304" pitchFamily="18" charset="0"/>
                <a:cs typeface="Times New Roman" panose="02020603050405020304" pitchFamily="18" charset="0"/>
              </a:rPr>
              <a:t>Wiley</a:t>
            </a:r>
            <a:r>
              <a:rPr lang="uz-Latn-UZ" sz="4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2467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9C6D5"/>
        </a:solidFill>
        <a:effectLst/>
      </p:bgPr>
    </p:bg>
    <p:spTree>
      <p:nvGrpSpPr>
        <p:cNvPr id="1" name=""/>
        <p:cNvGrpSpPr/>
        <p:nvPr/>
      </p:nvGrpSpPr>
      <p:grpSpPr>
        <a:xfrm>
          <a:off x="0" y="0"/>
          <a:ext cx="0" cy="0"/>
          <a:chOff x="0" y="0"/>
          <a:chExt cx="0" cy="0"/>
        </a:xfrm>
      </p:grpSpPr>
      <p:sp>
        <p:nvSpPr>
          <p:cNvPr id="6" name="Freeform 6"/>
          <p:cNvSpPr/>
          <p:nvPr/>
        </p:nvSpPr>
        <p:spPr>
          <a:xfrm>
            <a:off x="682277" y="711884"/>
            <a:ext cx="692846" cy="692846"/>
          </a:xfrm>
          <a:custGeom>
            <a:avLst/>
            <a:gdLst/>
            <a:ahLst/>
            <a:cxnLst/>
            <a:rect l="l" t="t" r="r" b="b"/>
            <a:pathLst>
              <a:path w="692846" h="692846">
                <a:moveTo>
                  <a:pt x="0" y="0"/>
                </a:moveTo>
                <a:lnTo>
                  <a:pt x="692846" y="0"/>
                </a:lnTo>
                <a:lnTo>
                  <a:pt x="692846" y="692846"/>
                </a:lnTo>
                <a:lnTo>
                  <a:pt x="0" y="69284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1456688" y="391636"/>
            <a:ext cx="15537494" cy="7224735"/>
          </a:xfrm>
          <a:prstGeom prst="rect">
            <a:avLst/>
          </a:prstGeom>
        </p:spPr>
        <p:txBody>
          <a:bodyPr lIns="0" tIns="0" rIns="0" bIns="0" rtlCol="0" anchor="t">
            <a:spAutoFit/>
          </a:bodyPr>
          <a:lstStyle/>
          <a:p>
            <a:pPr algn="ctr">
              <a:lnSpc>
                <a:spcPts val="7694"/>
              </a:lnSpc>
            </a:pPr>
            <a:r>
              <a:rPr lang="en-US" sz="4499" dirty="0" err="1">
                <a:latin typeface="Times New Roman"/>
                <a:ea typeface="Times New Roman"/>
                <a:cs typeface="Times New Roman"/>
                <a:sym typeface="Times New Roman"/>
              </a:rPr>
              <a:t>Mavzu</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Vaqtli</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qatorlar</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tahliliga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kirish</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Statsionarlik</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va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avtokorrelyatsiya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funktsiyasi</a:t>
            </a:r>
            <a:r>
              <a:rPr lang="en-US" sz="4499" dirty="0">
                <a:latin typeface="Times New Roman"/>
                <a:ea typeface="Times New Roman"/>
                <a:cs typeface="Times New Roman"/>
                <a:sym typeface="Times New Roman"/>
              </a:rPr>
              <a:t>.</a:t>
            </a:r>
          </a:p>
          <a:p>
            <a:pPr algn="ctr">
              <a:lnSpc>
                <a:spcPts val="7694"/>
              </a:lnSpc>
            </a:pPr>
            <a:r>
              <a:rPr lang="en-US" sz="3999" dirty="0">
                <a:latin typeface="Times New Roman"/>
                <a:ea typeface="Times New Roman"/>
                <a:cs typeface="Times New Roman"/>
                <a:sym typeface="Times New Roman"/>
              </a:rPr>
              <a:t>REJA:</a:t>
            </a:r>
          </a:p>
          <a:p>
            <a:pPr algn="l">
              <a:lnSpc>
                <a:spcPts val="6839"/>
              </a:lnSpc>
            </a:pPr>
            <a:r>
              <a:rPr lang="en-US" sz="3999" dirty="0">
                <a:latin typeface="Times New Roman"/>
                <a:ea typeface="Times New Roman"/>
                <a:cs typeface="Times New Roman"/>
                <a:sym typeface="Times New Roman"/>
              </a:rPr>
              <a:t>1. </a:t>
            </a:r>
            <a:r>
              <a:rPr lang="en-US" sz="3999" dirty="0" err="1">
                <a:latin typeface="Times New Roman"/>
                <a:ea typeface="Times New Roman"/>
                <a:cs typeface="Times New Roman"/>
                <a:sym typeface="Times New Roman"/>
              </a:rPr>
              <a:t>Vaqtli</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qatorlar</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tahlilining</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asosiy</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tushunchalari</a:t>
            </a:r>
            <a:endParaRPr lang="en-US" sz="3999" dirty="0">
              <a:latin typeface="Times New Roman"/>
              <a:ea typeface="Times New Roman"/>
              <a:cs typeface="Times New Roman"/>
              <a:sym typeface="Times New Roman"/>
            </a:endParaRPr>
          </a:p>
          <a:p>
            <a:pPr algn="l">
              <a:lnSpc>
                <a:spcPts val="6839"/>
              </a:lnSpc>
            </a:pPr>
            <a:endParaRPr lang="en-US" sz="3999" dirty="0">
              <a:latin typeface="Times New Roman"/>
              <a:ea typeface="Times New Roman"/>
              <a:cs typeface="Times New Roman"/>
              <a:sym typeface="Times New Roman"/>
            </a:endParaRPr>
          </a:p>
          <a:p>
            <a:pPr algn="l">
              <a:lnSpc>
                <a:spcPts val="6839"/>
              </a:lnSpc>
            </a:pPr>
            <a:r>
              <a:rPr lang="en-US" sz="3999" dirty="0">
                <a:latin typeface="Times New Roman"/>
                <a:ea typeface="Times New Roman"/>
                <a:cs typeface="Times New Roman"/>
                <a:sym typeface="Times New Roman"/>
              </a:rPr>
              <a:t>2. </a:t>
            </a:r>
            <a:r>
              <a:rPr lang="en-US" sz="3999" dirty="0" err="1">
                <a:latin typeface="Times New Roman"/>
                <a:ea typeface="Times New Roman"/>
                <a:cs typeface="Times New Roman"/>
                <a:sym typeface="Times New Roman"/>
              </a:rPr>
              <a:t>Statsionarlik</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tushunchasi</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va</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uning</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tekshirilishi</a:t>
            </a:r>
            <a:endParaRPr lang="en-US" sz="3999" dirty="0">
              <a:latin typeface="Times New Roman"/>
              <a:ea typeface="Times New Roman"/>
              <a:cs typeface="Times New Roman"/>
              <a:sym typeface="Times New Roman"/>
            </a:endParaRPr>
          </a:p>
          <a:p>
            <a:pPr algn="l">
              <a:lnSpc>
                <a:spcPts val="6839"/>
              </a:lnSpc>
            </a:pPr>
            <a:endParaRPr lang="en-US" sz="3999" dirty="0">
              <a:latin typeface="Times New Roman"/>
              <a:ea typeface="Times New Roman"/>
              <a:cs typeface="Times New Roman"/>
              <a:sym typeface="Times New Roman"/>
            </a:endParaRPr>
          </a:p>
          <a:p>
            <a:pPr algn="l">
              <a:lnSpc>
                <a:spcPts val="6839"/>
              </a:lnSpc>
            </a:pPr>
            <a:r>
              <a:rPr lang="en-US" sz="3999" dirty="0">
                <a:latin typeface="Times New Roman"/>
                <a:ea typeface="Times New Roman"/>
                <a:cs typeface="Times New Roman"/>
                <a:sym typeface="Times New Roman"/>
              </a:rPr>
              <a:t>3. </a:t>
            </a:r>
            <a:r>
              <a:rPr lang="en-US" sz="3999" dirty="0" err="1">
                <a:latin typeface="Times New Roman"/>
                <a:ea typeface="Times New Roman"/>
                <a:cs typeface="Times New Roman"/>
                <a:sym typeface="Times New Roman"/>
              </a:rPr>
              <a:t>Avtokorrelyatsiya</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va</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uning</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ekonometrik</a:t>
            </a:r>
            <a:r>
              <a:rPr lang="en-US" sz="3999" dirty="0">
                <a:latin typeface="Times New Roman"/>
                <a:ea typeface="Times New Roman"/>
                <a:cs typeface="Times New Roman"/>
                <a:sym typeface="Times New Roman"/>
              </a:rPr>
              <a:t> </a:t>
            </a:r>
            <a:r>
              <a:rPr lang="en-US" sz="3999" dirty="0" err="1">
                <a:latin typeface="Times New Roman"/>
                <a:ea typeface="Times New Roman"/>
                <a:cs typeface="Times New Roman"/>
                <a:sym typeface="Times New Roman"/>
              </a:rPr>
              <a:t>ahamiyati</a:t>
            </a:r>
            <a:endParaRPr lang="en-US" sz="3999" dirty="0">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4114800" y="2324100"/>
            <a:ext cx="10792946" cy="3154261"/>
          </a:xfrm>
          <a:prstGeom prst="rect">
            <a:avLst/>
          </a:prstGeom>
        </p:spPr>
        <p:txBody>
          <a:bodyPr lIns="0" tIns="0" rIns="0" bIns="0" rtlCol="0" anchor="t">
            <a:spAutoFit/>
          </a:bodyPr>
          <a:lstStyle/>
          <a:p>
            <a:pPr algn="ctr">
              <a:lnSpc>
                <a:spcPts val="12599"/>
              </a:lnSpc>
            </a:pPr>
            <a:r>
              <a:rPr lang="en-US" sz="8999" b="1" dirty="0" err="1">
                <a:solidFill>
                  <a:srgbClr val="000000"/>
                </a:solidFill>
                <a:latin typeface="Times New Roman Bold"/>
                <a:ea typeface="Times New Roman Bold"/>
                <a:cs typeface="Times New Roman Bold"/>
                <a:sym typeface="Times New Roman Bold"/>
              </a:rPr>
              <a:t>E’tiboringiz</a:t>
            </a:r>
            <a:r>
              <a:rPr lang="en-US" sz="8999" b="1" dirty="0">
                <a:solidFill>
                  <a:srgbClr val="000000"/>
                </a:solidFill>
                <a:latin typeface="Times New Roman Bold"/>
                <a:ea typeface="Times New Roman Bold"/>
                <a:cs typeface="Times New Roman Bold"/>
                <a:sym typeface="Times New Roman Bold"/>
              </a:rPr>
              <a:t> </a:t>
            </a:r>
            <a:r>
              <a:rPr lang="en-US" sz="8999" b="1" dirty="0" err="1">
                <a:solidFill>
                  <a:srgbClr val="000000"/>
                </a:solidFill>
                <a:latin typeface="Times New Roman Bold"/>
                <a:ea typeface="Times New Roman Bold"/>
                <a:cs typeface="Times New Roman Bold"/>
                <a:sym typeface="Times New Roman Bold"/>
              </a:rPr>
              <a:t>uchun</a:t>
            </a:r>
            <a:r>
              <a:rPr lang="en-US" sz="8999" b="1" dirty="0">
                <a:solidFill>
                  <a:srgbClr val="000000"/>
                </a:solidFill>
                <a:latin typeface="Times New Roman Bold"/>
                <a:ea typeface="Times New Roman Bold"/>
                <a:cs typeface="Times New Roman Bold"/>
                <a:sym typeface="Times New Roman Bold"/>
              </a:rPr>
              <a:t>  </a:t>
            </a:r>
          </a:p>
          <a:p>
            <a:pPr algn="ctr">
              <a:lnSpc>
                <a:spcPts val="12599"/>
              </a:lnSpc>
              <a:spcBef>
                <a:spcPct val="0"/>
              </a:spcBef>
            </a:pPr>
            <a:r>
              <a:rPr lang="en-US" sz="8999" b="1" dirty="0">
                <a:solidFill>
                  <a:srgbClr val="000000"/>
                </a:solidFill>
                <a:latin typeface="Times New Roman Bold"/>
                <a:ea typeface="Times New Roman Bold"/>
                <a:cs typeface="Times New Roman Bold"/>
                <a:sym typeface="Times New Roman Bold"/>
              </a:rPr>
              <a:t>Rahmat🧑‍🎓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A471D1-DEB3-2E27-70FF-BAA92ACA5DB7}"/>
              </a:ext>
            </a:extLst>
          </p:cNvPr>
          <p:cNvSpPr txBox="1"/>
          <p:nvPr/>
        </p:nvSpPr>
        <p:spPr>
          <a:xfrm>
            <a:off x="838200" y="952500"/>
            <a:ext cx="16154400" cy="5046125"/>
          </a:xfrm>
          <a:prstGeom prst="rect">
            <a:avLst/>
          </a:prstGeom>
          <a:noFill/>
        </p:spPr>
        <p:txBody>
          <a:bodyPr wrap="square">
            <a:spAutoFit/>
          </a:bodyPr>
          <a:lstStyle/>
          <a:p>
            <a:pPr algn="just">
              <a:lnSpc>
                <a:spcPct val="150000"/>
              </a:lnSpc>
            </a:pPr>
            <a:r>
              <a:rPr lang="uz-Latn-UZ" sz="4400" b="0" i="0" dirty="0">
                <a:solidFill>
                  <a:srgbClr val="000000"/>
                </a:solidFill>
                <a:effectLst/>
                <a:latin typeface="Times New Roman" panose="02020603050405020304" pitchFamily="18" charset="0"/>
              </a:rPr>
              <a:t>Vaqtli qatorlar tahlili </a:t>
            </a:r>
            <a:r>
              <a:rPr lang="uz-Latn-UZ" sz="4400" b="0" i="0" dirty="0" err="1">
                <a:solidFill>
                  <a:srgbClr val="000000"/>
                </a:solidFill>
                <a:effectLst/>
                <a:latin typeface="Times New Roman" panose="02020603050405020304" pitchFamily="18" charset="0"/>
              </a:rPr>
              <a:t>ekonometrikaning</a:t>
            </a:r>
            <a:r>
              <a:rPr lang="uz-Latn-UZ" sz="4400" b="0" i="0" dirty="0">
                <a:solidFill>
                  <a:srgbClr val="000000"/>
                </a:solidFill>
                <a:effectLst/>
                <a:latin typeface="Times New Roman" panose="02020603050405020304" pitchFamily="18" charset="0"/>
              </a:rPr>
              <a:t> muhim yo‘nalishlaridan biri bo‘lib, vaqt bo‘yicha o‘zgaruvchilarning dinamikasini o‘rganishga qaratilgan. Iqtisodiyot, moliya, statistika va boshqa ko‘plab sohalarda vaqtli qatorlar yordamida o‘tgan davr ma’lumotlari asosida kelajak prognoz qilinadi va turli omillarning ta’siri tahlil qilinadi.</a:t>
            </a:r>
            <a:endParaRPr lang="uz-Latn-UZ" sz="4400" dirty="0"/>
          </a:p>
        </p:txBody>
      </p:sp>
    </p:spTree>
    <p:extLst>
      <p:ext uri="{BB962C8B-B14F-4D97-AF65-F5344CB8AC3E}">
        <p14:creationId xmlns:p14="http://schemas.microsoft.com/office/powerpoint/2010/main" val="175908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574057" y="944879"/>
            <a:ext cx="16685243" cy="6181757"/>
          </a:xfrm>
          <a:prstGeom prst="rect">
            <a:avLst/>
          </a:prstGeom>
        </p:spPr>
        <p:txBody>
          <a:bodyPr lIns="0" tIns="0" rIns="0" bIns="0" rtlCol="0" anchor="t">
            <a:spAutoFit/>
          </a:bodyPr>
          <a:lstStyle/>
          <a:p>
            <a:pPr algn="just">
              <a:lnSpc>
                <a:spcPts val="8189"/>
              </a:lnSpc>
            </a:pPr>
            <a:r>
              <a:rPr lang="en-US" sz="4499" dirty="0" err="1">
                <a:solidFill>
                  <a:srgbClr val="000000"/>
                </a:solidFill>
                <a:latin typeface="Times New Roman"/>
                <a:ea typeface="Times New Roman"/>
                <a:cs typeface="Times New Roman"/>
                <a:sym typeface="Times New Roman"/>
              </a:rPr>
              <a:t>Vaqtli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qatorlarni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o‘rganishda</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asosiy</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tushunchalardan</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biri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statsionarlik</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bo‘lib</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bu</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qatorning</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o‘rtacha</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qiymati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dispersiyasi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va</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kovariatsiyasi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vaqt</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o‘tishi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bilan</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o‘zgarmasligini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anglatadi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Statsionar</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bo‘lmagan</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qatorlarni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analiz</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qilish</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va</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ulardan</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aniq</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xulosalar</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chiqarish</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qiyin</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bo‘lgani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sababli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tahlil</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jarayonida</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qatorni</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statsionarlikka</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keltirish</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muhim</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vazifalardan</a:t>
            </a:r>
            <a:r>
              <a:rPr lang="en-US" sz="4499" dirty="0">
                <a:solidFill>
                  <a:srgbClr val="000000"/>
                </a:solidFill>
                <a:latin typeface="Times New Roman"/>
                <a:ea typeface="Times New Roman"/>
                <a:cs typeface="Times New Roman"/>
                <a:sym typeface="Times New Roman"/>
              </a:rPr>
              <a:t> </a:t>
            </a:r>
            <a:r>
              <a:rPr lang="en-US" sz="4499" dirty="0" err="1">
                <a:solidFill>
                  <a:srgbClr val="000000"/>
                </a:solidFill>
                <a:latin typeface="Times New Roman"/>
                <a:ea typeface="Times New Roman"/>
                <a:cs typeface="Times New Roman"/>
                <a:sym typeface="Times New Roman"/>
              </a:rPr>
              <a:t>biridir</a:t>
            </a:r>
            <a:r>
              <a:rPr lang="en-US" sz="4499" dirty="0">
                <a:solidFill>
                  <a:srgbClr val="000000"/>
                </a:solidFill>
                <a:latin typeface="Times New Roman"/>
                <a:ea typeface="Times New Roman"/>
                <a:cs typeface="Times New Roman"/>
                <a:sym typeface="Times New Roman"/>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9C6D5"/>
        </a:solidFill>
        <a:effectLst/>
      </p:bgPr>
    </p:bg>
    <p:spTree>
      <p:nvGrpSpPr>
        <p:cNvPr id="1" name=""/>
        <p:cNvGrpSpPr/>
        <p:nvPr/>
      </p:nvGrpSpPr>
      <p:grpSpPr>
        <a:xfrm>
          <a:off x="0" y="0"/>
          <a:ext cx="0" cy="0"/>
          <a:chOff x="0" y="0"/>
          <a:chExt cx="0" cy="0"/>
        </a:xfrm>
      </p:grpSpPr>
      <p:sp>
        <p:nvSpPr>
          <p:cNvPr id="2" name="Freeform 2"/>
          <p:cNvSpPr/>
          <p:nvPr/>
        </p:nvSpPr>
        <p:spPr>
          <a:xfrm>
            <a:off x="0" y="0"/>
            <a:ext cx="764091" cy="764091"/>
          </a:xfrm>
          <a:custGeom>
            <a:avLst/>
            <a:gdLst/>
            <a:ahLst/>
            <a:cxnLst/>
            <a:rect l="l" t="t" r="r" b="b"/>
            <a:pathLst>
              <a:path w="764091" h="764091">
                <a:moveTo>
                  <a:pt x="0" y="0"/>
                </a:moveTo>
                <a:lnTo>
                  <a:pt x="764091" y="0"/>
                </a:lnTo>
                <a:lnTo>
                  <a:pt x="764091" y="764091"/>
                </a:lnTo>
                <a:lnTo>
                  <a:pt x="0" y="7640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0"/>
            <a:ext cx="1799332" cy="1799332"/>
          </a:xfrm>
          <a:custGeom>
            <a:avLst/>
            <a:gdLst/>
            <a:ahLst/>
            <a:cxnLst/>
            <a:rect l="l" t="t" r="r" b="b"/>
            <a:pathLst>
              <a:path w="1799332" h="1799332">
                <a:moveTo>
                  <a:pt x="0" y="0"/>
                </a:moveTo>
                <a:lnTo>
                  <a:pt x="1799332" y="0"/>
                </a:lnTo>
                <a:lnTo>
                  <a:pt x="1799332" y="1799332"/>
                </a:lnTo>
                <a:lnTo>
                  <a:pt x="0" y="1799332"/>
                </a:lnTo>
                <a:lnTo>
                  <a:pt x="0" y="0"/>
                </a:lnTo>
                <a:close/>
              </a:path>
            </a:pathLst>
          </a:custGeom>
          <a:blipFill>
            <a:blip r:embed="rId2">
              <a:alphaModFix amt="7999"/>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424792" y="382045"/>
            <a:ext cx="17130266" cy="8003666"/>
          </a:xfrm>
          <a:prstGeom prst="rect">
            <a:avLst/>
          </a:prstGeom>
        </p:spPr>
        <p:txBody>
          <a:bodyPr lIns="0" tIns="0" rIns="0" bIns="0" rtlCol="0" anchor="t">
            <a:spAutoFit/>
          </a:bodyPr>
          <a:lstStyle/>
          <a:p>
            <a:pPr algn="just">
              <a:lnSpc>
                <a:spcPct val="150000"/>
              </a:lnSpc>
            </a:pPr>
            <a:r>
              <a:rPr lang="en-US" sz="4400" dirty="0" err="1">
                <a:latin typeface="Times New Roman" pitchFamily="18" charset="0"/>
                <a:cs typeface="Times New Roman" pitchFamily="18" charset="0"/>
              </a:rPr>
              <a:t>Adabiyotlarda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dinamika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qatori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vaqt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qatori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tushunchasidan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foydalaniladi</a:t>
            </a:r>
            <a:r>
              <a:rPr lang="en-US" sz="4400" dirty="0">
                <a:latin typeface="Times New Roman" pitchFamily="18" charset="0"/>
                <a:cs typeface="Times New Roman" pitchFamily="18" charset="0"/>
              </a:rPr>
              <a:t>.</a:t>
            </a:r>
          </a:p>
          <a:p>
            <a:pPr algn="just">
              <a:lnSpc>
                <a:spcPct val="150000"/>
              </a:lnSpc>
            </a:pPr>
            <a:r>
              <a:rPr lang="en-US" sz="4400" dirty="0">
                <a:latin typeface="Times New Roman" pitchFamily="18" charset="0"/>
                <a:cs typeface="Times New Roman" pitchFamily="18" charset="0"/>
              </a:rPr>
              <a:t> </a:t>
            </a:r>
            <a:r>
              <a:rPr lang="en-US" sz="4400" dirty="0">
                <a:solidFill>
                  <a:srgbClr val="FF0000"/>
                </a:solidFill>
                <a:latin typeface="Times New Roman" pitchFamily="18" charset="0"/>
                <a:cs typeface="Times New Roman" pitchFamily="18" charset="0"/>
              </a:rPr>
              <a:t>«</a:t>
            </a:r>
            <a:r>
              <a:rPr lang="en-US" sz="4400" dirty="0" err="1">
                <a:solidFill>
                  <a:srgbClr val="FF0000"/>
                </a:solidFill>
                <a:latin typeface="Times New Roman" pitchFamily="18" charset="0"/>
                <a:cs typeface="Times New Roman" pitchFamily="18" charset="0"/>
              </a:rPr>
              <a:t>Dinamika</a:t>
            </a:r>
            <a:r>
              <a:rPr lang="en-US" sz="4400" dirty="0">
                <a:solidFill>
                  <a:srgbClr val="FF0000"/>
                </a:solidFill>
                <a:latin typeface="Times New Roman" pitchFamily="18" charset="0"/>
                <a:cs typeface="Times New Roman" pitchFamily="18" charset="0"/>
              </a:rPr>
              <a:t> </a:t>
            </a:r>
            <a:r>
              <a:rPr lang="en-US" sz="4400" dirty="0" err="1">
                <a:solidFill>
                  <a:srgbClr val="FF0000"/>
                </a:solidFill>
                <a:latin typeface="Times New Roman" pitchFamily="18" charset="0"/>
                <a:cs typeface="Times New Roman" pitchFamily="18" charset="0"/>
              </a:rPr>
              <a:t>qatori</a:t>
            </a:r>
            <a:r>
              <a:rPr lang="en-US" sz="4400" dirty="0">
                <a:solidFill>
                  <a:srgbClr val="FF0000"/>
                </a:solidFill>
                <a:latin typeface="Times New Roman" pitchFamily="18" charset="0"/>
                <a:cs typeface="Times New Roman" pitchFamily="18" charset="0"/>
              </a:rPr>
              <a:t>» </a:t>
            </a:r>
            <a:r>
              <a:rPr lang="en-US" sz="4400" dirty="0" err="1">
                <a:latin typeface="Times New Roman" pitchFamily="18" charset="0"/>
                <a:cs typeface="Times New Roman" pitchFamily="18" charset="0"/>
              </a:rPr>
              <a:t>tushunchasi</a:t>
            </a:r>
            <a:r>
              <a:rPr lang="en-US" sz="4400" dirty="0">
                <a:latin typeface="Times New Roman" pitchFamily="18" charset="0"/>
                <a:cs typeface="Times New Roman" pitchFamily="18" charset="0"/>
              </a:rPr>
              <a:t> tor </a:t>
            </a:r>
            <a:r>
              <a:rPr lang="en-US" sz="4400" dirty="0" err="1">
                <a:latin typeface="Times New Roman" pitchFamily="18" charset="0"/>
                <a:cs typeface="Times New Roman" pitchFamily="18" charset="0"/>
              </a:rPr>
              <a:t>ma’noda</a:t>
            </a:r>
            <a:r>
              <a:rPr lang="en-US" sz="4400" dirty="0">
                <a:latin typeface="Times New Roman" pitchFamily="18" charset="0"/>
                <a:cs typeface="Times New Roman" pitchFamily="18" charset="0"/>
              </a:rPr>
              <a:t> - </a:t>
            </a:r>
            <a:r>
              <a:rPr lang="en-US" sz="4400" dirty="0" err="1">
                <a:latin typeface="Times New Roman" pitchFamily="18" charset="0"/>
                <a:cs typeface="Times New Roman" pitchFamily="18" charset="0"/>
              </a:rPr>
              <a:t>omilning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o‘sish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pasayish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tendensiyasiga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ega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bo‘lgan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yo‘naltirilgan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o‘zgarishi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sifatida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talqin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etiladi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Vaqt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qatori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deganda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muayyan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tendensiyaga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ega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bo‘lishi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shart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bo‘lmagan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darajalar</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qatori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ya’ni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qandaydir</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ko‘rsatkich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darajalarining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statistik</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izchilligi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tushuniladi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Shunday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qilib</a:t>
            </a:r>
            <a:r>
              <a:rPr lang="en-US" sz="4400" dirty="0">
                <a:latin typeface="Times New Roman" pitchFamily="18" charset="0"/>
                <a:cs typeface="Times New Roman" pitchFamily="18" charset="0"/>
              </a:rPr>
              <a:t>, </a:t>
            </a:r>
            <a:r>
              <a:rPr lang="en-US" sz="4400" dirty="0">
                <a:solidFill>
                  <a:srgbClr val="FF0000"/>
                </a:solidFill>
                <a:latin typeface="Times New Roman" pitchFamily="18" charset="0"/>
                <a:cs typeface="Times New Roman" pitchFamily="18" charset="0"/>
              </a:rPr>
              <a:t>«</a:t>
            </a:r>
            <a:r>
              <a:rPr lang="en-US" sz="4400" dirty="0" err="1">
                <a:solidFill>
                  <a:srgbClr val="FF0000"/>
                </a:solidFill>
                <a:latin typeface="Times New Roman" pitchFamily="18" charset="0"/>
                <a:cs typeface="Times New Roman" pitchFamily="18" charset="0"/>
              </a:rPr>
              <a:t>vaqt</a:t>
            </a:r>
            <a:r>
              <a:rPr lang="en-US" sz="4400" dirty="0">
                <a:solidFill>
                  <a:srgbClr val="FF0000"/>
                </a:solidFill>
                <a:latin typeface="Times New Roman" pitchFamily="18" charset="0"/>
                <a:cs typeface="Times New Roman" pitchFamily="18" charset="0"/>
              </a:rPr>
              <a:t> </a:t>
            </a:r>
            <a:r>
              <a:rPr lang="en-US" sz="4400" dirty="0" err="1">
                <a:solidFill>
                  <a:srgbClr val="FF0000"/>
                </a:solidFill>
                <a:latin typeface="Times New Roman" pitchFamily="18" charset="0"/>
                <a:cs typeface="Times New Roman" pitchFamily="18" charset="0"/>
              </a:rPr>
              <a:t>qatori</a:t>
            </a:r>
            <a:r>
              <a:rPr lang="en-US" sz="4400" dirty="0">
                <a:solidFill>
                  <a:srgbClr val="FF0000"/>
                </a:solidFill>
                <a:latin typeface="Times New Roman" pitchFamily="18" charset="0"/>
                <a:cs typeface="Times New Roman" pitchFamily="18" charset="0"/>
              </a:rPr>
              <a:t>» </a:t>
            </a:r>
            <a:r>
              <a:rPr lang="en-US" sz="4400" dirty="0">
                <a:latin typeface="Times New Roman" pitchFamily="18" charset="0"/>
                <a:cs typeface="Times New Roman" pitchFamily="18" charset="0"/>
              </a:rPr>
              <a:t>-</a:t>
            </a:r>
            <a:r>
              <a:rPr lang="ru-RU"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ancha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umumiy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tushuncha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Bunday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qator</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qandaydir</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ko‘rsatkich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darajalari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ketma-ketligining</a:t>
            </a:r>
            <a:r>
              <a:rPr lang="en-US" sz="4400" dirty="0">
                <a:latin typeface="Times New Roman" pitchFamily="18" charset="0"/>
                <a:cs typeface="Times New Roman" pitchFamily="18" charset="0"/>
              </a:rPr>
              <a:t> ham </a:t>
            </a:r>
            <a:r>
              <a:rPr lang="en-US" sz="4400" dirty="0" err="1">
                <a:latin typeface="Times New Roman" pitchFamily="18" charset="0"/>
                <a:cs typeface="Times New Roman" pitchFamily="18" charset="0"/>
              </a:rPr>
              <a:t>dinamik</a:t>
            </a:r>
            <a:r>
              <a:rPr lang="en-US" sz="4400" dirty="0">
                <a:latin typeface="Times New Roman" pitchFamily="18" charset="0"/>
                <a:cs typeface="Times New Roman" pitchFamily="18" charset="0"/>
              </a:rPr>
              <a:t>, ham </a:t>
            </a:r>
            <a:r>
              <a:rPr lang="en-US" sz="4400" dirty="0" err="1">
                <a:latin typeface="Times New Roman" pitchFamily="18" charset="0"/>
                <a:cs typeface="Times New Roman" pitchFamily="18" charset="0"/>
              </a:rPr>
              <a:t>statistik</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tarkibiy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qismini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o‘z</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ichiga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oladi</a:t>
            </a:r>
            <a:r>
              <a:rPr lang="en-US" sz="4400" dirty="0">
                <a:latin typeface="Times New Roman" pitchFamily="18" charset="0"/>
                <a:cs typeface="Times New Roman" pitchFamily="18" charset="0"/>
              </a:rPr>
              <a:t>.</a:t>
            </a:r>
            <a:endParaRPr lang="ru-RU" sz="4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9C6D5"/>
        </a:solidFill>
        <a:effectLst/>
      </p:bgPr>
    </p:bg>
    <p:spTree>
      <p:nvGrpSpPr>
        <p:cNvPr id="1" name=""/>
        <p:cNvGrpSpPr/>
        <p:nvPr/>
      </p:nvGrpSpPr>
      <p:grpSpPr>
        <a:xfrm>
          <a:off x="0" y="0"/>
          <a:ext cx="0" cy="0"/>
          <a:chOff x="0" y="0"/>
          <a:chExt cx="0" cy="0"/>
        </a:xfrm>
      </p:grpSpPr>
      <p:sp>
        <p:nvSpPr>
          <p:cNvPr id="6" name="TextBox 6"/>
          <p:cNvSpPr txBox="1"/>
          <p:nvPr/>
        </p:nvSpPr>
        <p:spPr>
          <a:xfrm>
            <a:off x="1066800" y="495300"/>
            <a:ext cx="16535400" cy="7688580"/>
          </a:xfrm>
          <a:prstGeom prst="rect">
            <a:avLst/>
          </a:prstGeom>
        </p:spPr>
        <p:txBody>
          <a:bodyPr wrap="square" lIns="0" tIns="0" rIns="0" bIns="0" rtlCol="0" anchor="t">
            <a:spAutoFit/>
          </a:bodyPr>
          <a:lstStyle/>
          <a:p>
            <a:pPr algn="just">
              <a:lnSpc>
                <a:spcPts val="7559"/>
              </a:lnSpc>
            </a:pPr>
            <a:r>
              <a:rPr lang="en-US" sz="4499" dirty="0" err="1">
                <a:solidFill>
                  <a:srgbClr val="FF0000"/>
                </a:solidFill>
                <a:latin typeface="Times New Roman"/>
                <a:ea typeface="Times New Roman"/>
                <a:cs typeface="Times New Roman"/>
                <a:sym typeface="Times New Roman"/>
              </a:rPr>
              <a:t>Vaqtli</a:t>
            </a:r>
            <a:r>
              <a:rPr lang="en-US" sz="4499" dirty="0">
                <a:solidFill>
                  <a:srgbClr val="FF0000"/>
                </a:solidFill>
                <a:latin typeface="Times New Roman"/>
                <a:ea typeface="Times New Roman"/>
                <a:cs typeface="Times New Roman"/>
                <a:sym typeface="Times New Roman"/>
              </a:rPr>
              <a:t> </a:t>
            </a:r>
            <a:r>
              <a:rPr lang="en-US" sz="4499" dirty="0" err="1">
                <a:solidFill>
                  <a:srgbClr val="FF0000"/>
                </a:solidFill>
                <a:latin typeface="Times New Roman"/>
                <a:ea typeface="Times New Roman"/>
                <a:cs typeface="Times New Roman"/>
                <a:sym typeface="Times New Roman"/>
              </a:rPr>
              <a:t>qatorlar</a:t>
            </a:r>
            <a:r>
              <a:rPr lang="en-US" sz="4499" dirty="0">
                <a:solidFill>
                  <a:srgbClr val="FF0000"/>
                </a:solidFill>
                <a:latin typeface="Times New Roman"/>
                <a:ea typeface="Times New Roman"/>
                <a:cs typeface="Times New Roman"/>
                <a:sym typeface="Times New Roman"/>
              </a:rPr>
              <a:t> </a:t>
            </a:r>
            <a:r>
              <a:rPr lang="en-US" sz="4499" dirty="0" err="1">
                <a:solidFill>
                  <a:srgbClr val="FF0000"/>
                </a:solidFill>
                <a:latin typeface="Times New Roman"/>
                <a:ea typeface="Times New Roman"/>
                <a:cs typeface="Times New Roman"/>
                <a:sym typeface="Times New Roman"/>
              </a:rPr>
              <a:t>uchta</a:t>
            </a:r>
            <a:r>
              <a:rPr lang="en-US" sz="4499" dirty="0">
                <a:solidFill>
                  <a:srgbClr val="FF0000"/>
                </a:solidFill>
                <a:latin typeface="Times New Roman"/>
                <a:ea typeface="Times New Roman"/>
                <a:cs typeface="Times New Roman"/>
                <a:sym typeface="Times New Roman"/>
              </a:rPr>
              <a:t> </a:t>
            </a:r>
            <a:r>
              <a:rPr lang="en-US" sz="4499" dirty="0" err="1">
                <a:solidFill>
                  <a:srgbClr val="FF0000"/>
                </a:solidFill>
                <a:latin typeface="Times New Roman"/>
                <a:ea typeface="Times New Roman"/>
                <a:cs typeface="Times New Roman"/>
                <a:sym typeface="Times New Roman"/>
              </a:rPr>
              <a:t>asosiy</a:t>
            </a:r>
            <a:r>
              <a:rPr lang="en-US" sz="4499" dirty="0">
                <a:solidFill>
                  <a:srgbClr val="FF0000"/>
                </a:solidFill>
                <a:latin typeface="Times New Roman"/>
                <a:ea typeface="Times New Roman"/>
                <a:cs typeface="Times New Roman"/>
                <a:sym typeface="Times New Roman"/>
              </a:rPr>
              <a:t> </a:t>
            </a:r>
            <a:r>
              <a:rPr lang="en-US" sz="4499" dirty="0" err="1">
                <a:solidFill>
                  <a:srgbClr val="FF0000"/>
                </a:solidFill>
                <a:latin typeface="Times New Roman"/>
                <a:ea typeface="Times New Roman"/>
                <a:cs typeface="Times New Roman"/>
                <a:sym typeface="Times New Roman"/>
              </a:rPr>
              <a:t>tarkibiy</a:t>
            </a:r>
            <a:r>
              <a:rPr lang="en-US" sz="4499" dirty="0">
                <a:solidFill>
                  <a:srgbClr val="FF0000"/>
                </a:solidFill>
                <a:latin typeface="Times New Roman"/>
                <a:ea typeface="Times New Roman"/>
                <a:cs typeface="Times New Roman"/>
                <a:sym typeface="Times New Roman"/>
              </a:rPr>
              <a:t> </a:t>
            </a:r>
            <a:r>
              <a:rPr lang="en-US" sz="4499" dirty="0" err="1">
                <a:solidFill>
                  <a:srgbClr val="FF0000"/>
                </a:solidFill>
                <a:latin typeface="Times New Roman"/>
                <a:ea typeface="Times New Roman"/>
                <a:cs typeface="Times New Roman"/>
                <a:sym typeface="Times New Roman"/>
              </a:rPr>
              <a:t>qismdan</a:t>
            </a:r>
            <a:r>
              <a:rPr lang="en-US" sz="4499" dirty="0">
                <a:solidFill>
                  <a:srgbClr val="FF0000"/>
                </a:solidFill>
                <a:latin typeface="Times New Roman"/>
                <a:ea typeface="Times New Roman"/>
                <a:cs typeface="Times New Roman"/>
                <a:sym typeface="Times New Roman"/>
              </a:rPr>
              <a:t> </a:t>
            </a:r>
            <a:r>
              <a:rPr lang="en-US" sz="4499" dirty="0" err="1">
                <a:solidFill>
                  <a:srgbClr val="FF0000"/>
                </a:solidFill>
                <a:latin typeface="Times New Roman"/>
                <a:ea typeface="Times New Roman"/>
                <a:cs typeface="Times New Roman"/>
                <a:sym typeface="Times New Roman"/>
              </a:rPr>
              <a:t>iborat</a:t>
            </a:r>
            <a:r>
              <a:rPr lang="en-US" sz="4499" dirty="0">
                <a:solidFill>
                  <a:srgbClr val="FF0000"/>
                </a:solidFill>
                <a:latin typeface="Times New Roman"/>
                <a:ea typeface="Times New Roman"/>
                <a:cs typeface="Times New Roman"/>
                <a:sym typeface="Times New Roman"/>
              </a:rPr>
              <a:t>:</a:t>
            </a:r>
          </a:p>
          <a:p>
            <a:pPr marL="685800" indent="-685800" algn="just">
              <a:lnSpc>
                <a:spcPts val="7559"/>
              </a:lnSpc>
              <a:buFont typeface="Arial" panose="020B0604020202020204" pitchFamily="34" charset="0"/>
              <a:buChar char="•"/>
            </a:pPr>
            <a:r>
              <a:rPr lang="en-US" sz="4499" dirty="0">
                <a:latin typeface="Times New Roman"/>
                <a:ea typeface="Times New Roman"/>
                <a:cs typeface="Times New Roman"/>
                <a:sym typeface="Times New Roman"/>
              </a:rPr>
              <a:t>Trend (</a:t>
            </a:r>
            <a:r>
              <a:rPr lang="en-US" sz="4499" dirty="0" err="1">
                <a:latin typeface="Times New Roman"/>
                <a:ea typeface="Times New Roman"/>
                <a:cs typeface="Times New Roman"/>
                <a:sym typeface="Times New Roman"/>
              </a:rPr>
              <a:t>uzoq</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muddatli</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tendensiya</a:t>
            </a:r>
            <a:r>
              <a:rPr lang="en-US" sz="4499" dirty="0">
                <a:latin typeface="Times New Roman"/>
                <a:ea typeface="Times New Roman"/>
                <a:cs typeface="Times New Roman"/>
                <a:sym typeface="Times New Roman"/>
              </a:rPr>
              <a:t>) – </a:t>
            </a:r>
            <a:r>
              <a:rPr lang="en-US" sz="4499" dirty="0" err="1">
                <a:latin typeface="Times New Roman"/>
                <a:ea typeface="Times New Roman"/>
                <a:cs typeface="Times New Roman"/>
                <a:sym typeface="Times New Roman"/>
              </a:rPr>
              <a:t>o‘zgaruvchining</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umumiy</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yo‘nalishi</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masalan</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inflyatsiya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yoki</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iqtisodiy</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o‘sish</a:t>
            </a:r>
            <a:r>
              <a:rPr lang="en-US" sz="4499" dirty="0">
                <a:latin typeface="Times New Roman"/>
                <a:ea typeface="Times New Roman"/>
                <a:cs typeface="Times New Roman"/>
                <a:sym typeface="Times New Roman"/>
              </a:rPr>
              <a:t>.</a:t>
            </a:r>
          </a:p>
          <a:p>
            <a:pPr marL="685800" indent="-685800" algn="just">
              <a:lnSpc>
                <a:spcPts val="7559"/>
              </a:lnSpc>
              <a:buFont typeface="Arial" panose="020B0604020202020204" pitchFamily="34" charset="0"/>
              <a:buChar char="•"/>
            </a:pPr>
            <a:r>
              <a:rPr lang="en-US" sz="4499" dirty="0" err="1">
                <a:latin typeface="Times New Roman"/>
                <a:ea typeface="Times New Roman"/>
                <a:cs typeface="Times New Roman"/>
                <a:sym typeface="Times New Roman"/>
              </a:rPr>
              <a:t>Mavsumiylik</a:t>
            </a:r>
            <a:r>
              <a:rPr lang="en-US" sz="4499" dirty="0">
                <a:latin typeface="Times New Roman"/>
                <a:ea typeface="Times New Roman"/>
                <a:cs typeface="Times New Roman"/>
                <a:sym typeface="Times New Roman"/>
              </a:rPr>
              <a:t> (seasonality) – </a:t>
            </a:r>
            <a:r>
              <a:rPr lang="en-US" sz="4499" dirty="0" err="1">
                <a:latin typeface="Times New Roman"/>
                <a:ea typeface="Times New Roman"/>
                <a:cs typeface="Times New Roman"/>
                <a:sym typeface="Times New Roman"/>
              </a:rPr>
              <a:t>ma’lum</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davrlar</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oralig‘ida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takrorlanib</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turuvchi</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o‘zgarishlar</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masalan</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qish</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va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yoz</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fasllarida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energiya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iste’moli</a:t>
            </a:r>
            <a:r>
              <a:rPr lang="en-US" sz="4499" dirty="0">
                <a:latin typeface="Times New Roman"/>
                <a:ea typeface="Times New Roman"/>
                <a:cs typeface="Times New Roman"/>
                <a:sym typeface="Times New Roman"/>
              </a:rPr>
              <a:t>.</a:t>
            </a:r>
          </a:p>
          <a:p>
            <a:pPr marL="685800" indent="-685800" algn="just">
              <a:lnSpc>
                <a:spcPts val="7559"/>
              </a:lnSpc>
              <a:buFont typeface="Arial" panose="020B0604020202020204" pitchFamily="34" charset="0"/>
              <a:buChar char="•"/>
            </a:pPr>
            <a:r>
              <a:rPr lang="en-US" sz="4499" dirty="0" err="1">
                <a:latin typeface="Times New Roman"/>
                <a:ea typeface="Times New Roman"/>
                <a:cs typeface="Times New Roman"/>
                <a:sym typeface="Times New Roman"/>
              </a:rPr>
              <a:t>Tsiklik</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va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tasodifiy</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komponentlar</a:t>
            </a:r>
            <a:r>
              <a:rPr lang="en-US" sz="4499" dirty="0">
                <a:latin typeface="Times New Roman"/>
                <a:ea typeface="Times New Roman"/>
                <a:cs typeface="Times New Roman"/>
                <a:sym typeface="Times New Roman"/>
              </a:rPr>
              <a:t> – </a:t>
            </a:r>
            <a:r>
              <a:rPr lang="en-US" sz="4499" dirty="0" err="1">
                <a:latin typeface="Times New Roman"/>
                <a:ea typeface="Times New Roman"/>
                <a:cs typeface="Times New Roman"/>
                <a:sym typeface="Times New Roman"/>
              </a:rPr>
              <a:t>iqtisodiy</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tsikllar</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yoki</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kutilmagan</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shoklar</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ta’sirida</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sodir</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bo‘ladigan</a:t>
            </a:r>
            <a:r>
              <a:rPr lang="en-US" sz="4499" dirty="0">
                <a:latin typeface="Times New Roman"/>
                <a:ea typeface="Times New Roman"/>
                <a:cs typeface="Times New Roman"/>
                <a:sym typeface="Times New Roman"/>
              </a:rPr>
              <a:t> </a:t>
            </a:r>
            <a:r>
              <a:rPr lang="en-US" sz="4499" dirty="0" err="1">
                <a:latin typeface="Times New Roman"/>
                <a:ea typeface="Times New Roman"/>
                <a:cs typeface="Times New Roman"/>
                <a:sym typeface="Times New Roman"/>
              </a:rPr>
              <a:t>o‘zgarishlar</a:t>
            </a:r>
            <a:endParaRPr lang="en-US" sz="4499" dirty="0">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9C6D5"/>
        </a:solidFill>
        <a:effectLst/>
      </p:bgPr>
    </p:bg>
    <p:spTree>
      <p:nvGrpSpPr>
        <p:cNvPr id="1" name=""/>
        <p:cNvGrpSpPr/>
        <p:nvPr/>
      </p:nvGrpSpPr>
      <p:grpSpPr>
        <a:xfrm>
          <a:off x="0" y="0"/>
          <a:ext cx="0" cy="0"/>
          <a:chOff x="0" y="0"/>
          <a:chExt cx="0" cy="0"/>
        </a:xfrm>
      </p:grpSpPr>
      <p:sp>
        <p:nvSpPr>
          <p:cNvPr id="2" name="Freeform 2"/>
          <p:cNvSpPr/>
          <p:nvPr/>
        </p:nvSpPr>
        <p:spPr>
          <a:xfrm>
            <a:off x="0" y="282565"/>
            <a:ext cx="746135" cy="746135"/>
          </a:xfrm>
          <a:custGeom>
            <a:avLst/>
            <a:gdLst/>
            <a:ahLst/>
            <a:cxnLst/>
            <a:rect l="l" t="t" r="r" b="b"/>
            <a:pathLst>
              <a:path w="746135" h="746135">
                <a:moveTo>
                  <a:pt x="0" y="0"/>
                </a:moveTo>
                <a:lnTo>
                  <a:pt x="746135" y="0"/>
                </a:lnTo>
                <a:lnTo>
                  <a:pt x="746135" y="746135"/>
                </a:lnTo>
                <a:lnTo>
                  <a:pt x="0" y="7461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9065474"/>
            <a:ext cx="746135" cy="746135"/>
          </a:xfrm>
          <a:custGeom>
            <a:avLst/>
            <a:gdLst/>
            <a:ahLst/>
            <a:cxnLst/>
            <a:rect l="l" t="t" r="r" b="b"/>
            <a:pathLst>
              <a:path w="746135" h="746135">
                <a:moveTo>
                  <a:pt x="0" y="0"/>
                </a:moveTo>
                <a:lnTo>
                  <a:pt x="746135" y="0"/>
                </a:lnTo>
                <a:lnTo>
                  <a:pt x="746135" y="746135"/>
                </a:lnTo>
                <a:lnTo>
                  <a:pt x="0" y="7461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4">
            <a:extLst>
              <a:ext uri="{FF2B5EF4-FFF2-40B4-BE49-F238E27FC236}">
                <a16:creationId xmlns:a16="http://schemas.microsoft.com/office/drawing/2014/main" id="{B0107E74-E7B2-D97A-A862-6AB0A82CE964}"/>
              </a:ext>
            </a:extLst>
          </p:cNvPr>
          <p:cNvSpPr txBox="1"/>
          <p:nvPr/>
        </p:nvSpPr>
        <p:spPr>
          <a:xfrm>
            <a:off x="642721" y="655632"/>
            <a:ext cx="16230600" cy="4033348"/>
          </a:xfrm>
          <a:prstGeom prst="rect">
            <a:avLst/>
          </a:prstGeom>
          <a:noFill/>
        </p:spPr>
        <p:txBody>
          <a:bodyPr wrap="square">
            <a:spAutoFit/>
          </a:bodyPr>
          <a:lstStyle/>
          <a:p>
            <a:pPr algn="just">
              <a:lnSpc>
                <a:spcPct val="150000"/>
              </a:lnSpc>
            </a:pPr>
            <a:r>
              <a:rPr lang="en-US" sz="4400" dirty="0" err="1">
                <a:solidFill>
                  <a:schemeClr val="tx1"/>
                </a:solidFill>
                <a:latin typeface="Times New Roman" pitchFamily="18" charset="0"/>
                <a:cs typeface="Times New Roman" pitchFamily="18" charset="0"/>
              </a:rPr>
              <a:t>Ketma-ket</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xronologoik</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tartibda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joylashgan</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statistik</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ko‘rsatkichlar</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qatori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ularning</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o‘zgarishi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o‘rganilayotgan</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hodisani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ma’lum</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bir</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rivojlanish</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tendensiyaga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egaligini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ko‘rsatadi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Dinamik</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qator</a:t>
            </a:r>
            <a:r>
              <a:rPr lang="en-US" sz="4400" dirty="0">
                <a:solidFill>
                  <a:schemeClr val="tx1"/>
                </a:solidFill>
                <a:latin typeface="Times New Roman" pitchFamily="18" charset="0"/>
                <a:cs typeface="Times New Roman" pitchFamily="18" charset="0"/>
              </a:rPr>
              <a:t> lag </a:t>
            </a:r>
            <a:r>
              <a:rPr lang="en-US" sz="4400" dirty="0" err="1">
                <a:solidFill>
                  <a:schemeClr val="tx1"/>
                </a:solidFill>
                <a:latin typeface="Times New Roman" pitchFamily="18" charset="0"/>
                <a:cs typeface="Times New Roman" pitchFamily="18" charset="0"/>
              </a:rPr>
              <a:t>tashkil</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etuvchisini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o‘z</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ichiga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oladi</a:t>
            </a:r>
            <a:r>
              <a:rPr lang="en-US" sz="4400" dirty="0">
                <a:solidFill>
                  <a:schemeClr val="tx1"/>
                </a:solidFill>
                <a:latin typeface="Times New Roman" pitchFamily="18" charset="0"/>
                <a:cs typeface="Times New Roman" pitchFamily="18" charset="0"/>
              </a:rPr>
              <a:t>.</a:t>
            </a:r>
            <a:endParaRPr lang="ru-RU" sz="4400" dirty="0">
              <a:solidFill>
                <a:schemeClr val="tx1"/>
              </a:solidFill>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id="{9E14BF13-8A7C-B9CB-BDCB-909ADB59615F}"/>
              </a:ext>
            </a:extLst>
          </p:cNvPr>
          <p:cNvSpPr txBox="1"/>
          <p:nvPr/>
        </p:nvSpPr>
        <p:spPr>
          <a:xfrm>
            <a:off x="642721" y="5062047"/>
            <a:ext cx="16322665" cy="3017686"/>
          </a:xfrm>
          <a:prstGeom prst="rect">
            <a:avLst/>
          </a:prstGeom>
          <a:noFill/>
        </p:spPr>
        <p:txBody>
          <a:bodyPr wrap="square">
            <a:spAutoFit/>
          </a:bodyPr>
          <a:lstStyle/>
          <a:p>
            <a:pPr algn="just">
              <a:lnSpc>
                <a:spcPct val="150000"/>
              </a:lnSpc>
            </a:pPr>
            <a:r>
              <a:rPr lang="en-US" sz="4400" dirty="0" err="1">
                <a:solidFill>
                  <a:schemeClr val="tx1"/>
                </a:solidFill>
                <a:latin typeface="Times New Roman" pitchFamily="18" charset="0"/>
                <a:cs typeface="Times New Roman" pitchFamily="18" charset="0"/>
              </a:rPr>
              <a:t>Vaqt</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bo‘yicha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ketma-ket</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tartibda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joylashgan</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sonli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ko‘rsatkichlar</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qatori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bo‘lib</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ular</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hodisa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yoki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jarayonni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holati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darajasi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va</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o‘zgarishini</a:t>
            </a:r>
            <a:r>
              <a:rPr lang="en-US" sz="4400" dirty="0">
                <a:solidFill>
                  <a:schemeClr val="tx1"/>
                </a:solidFill>
                <a:latin typeface="Times New Roman" pitchFamily="18" charset="0"/>
                <a:cs typeface="Times New Roman" pitchFamily="18" charset="0"/>
              </a:rPr>
              <a:t> </a:t>
            </a:r>
            <a:r>
              <a:rPr lang="en-US" sz="4400" dirty="0" err="1">
                <a:solidFill>
                  <a:schemeClr val="tx1"/>
                </a:solidFill>
                <a:latin typeface="Times New Roman" pitchFamily="18" charset="0"/>
                <a:cs typeface="Times New Roman" pitchFamily="18" charset="0"/>
              </a:rPr>
              <a:t>xarakterlaydi</a:t>
            </a:r>
            <a:r>
              <a:rPr lang="en-US" sz="4400" dirty="0">
                <a:solidFill>
                  <a:schemeClr val="tx1"/>
                </a:solidFill>
                <a:latin typeface="Times New Roman" pitchFamily="18" charset="0"/>
                <a:cs typeface="Times New Roman" pitchFamily="18" charset="0"/>
              </a:rPr>
              <a:t>.</a:t>
            </a:r>
            <a:endParaRPr lang="ru-RU" sz="4400" dirty="0">
              <a:solidFill>
                <a:schemeClr val="tx1"/>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0">
            <a:extLst>
              <a:ext uri="{FF2B5EF4-FFF2-40B4-BE49-F238E27FC236}">
                <a16:creationId xmlns:a16="http://schemas.microsoft.com/office/drawing/2014/main" id="{15940106-8B85-A799-50EA-05DEDB18FDF6}"/>
              </a:ext>
            </a:extLst>
          </p:cNvPr>
          <p:cNvSpPr txBox="1"/>
          <p:nvPr/>
        </p:nvSpPr>
        <p:spPr>
          <a:xfrm>
            <a:off x="845235" y="647700"/>
            <a:ext cx="15704899" cy="2925353"/>
          </a:xfrm>
          <a:prstGeom prst="rect">
            <a:avLst/>
          </a:prstGeom>
        </p:spPr>
        <p:txBody>
          <a:bodyPr lIns="0" tIns="0" rIns="0" bIns="0" rtlCol="0" anchor="t">
            <a:spAutoFit/>
          </a:bodyPr>
          <a:lstStyle/>
          <a:p>
            <a:pPr algn="just">
              <a:lnSpc>
                <a:spcPct val="150000"/>
              </a:lnSpc>
            </a:pPr>
            <a:r>
              <a:rPr lang="uz-Cyrl-UZ" sz="4400" dirty="0">
                <a:solidFill>
                  <a:schemeClr val="tx1"/>
                </a:solidFill>
                <a:latin typeface="Times New Roman" pitchFamily="18" charset="0"/>
                <a:cs typeface="Times New Roman" pitchFamily="18" charset="0"/>
              </a:rPr>
              <a:t>Vaqt qatorining asosiy qismlari b</a:t>
            </a:r>
            <a:r>
              <a:rPr lang="en-US" sz="4400" dirty="0">
                <a:solidFill>
                  <a:schemeClr val="tx1"/>
                </a:solidFill>
                <a:latin typeface="Times New Roman" pitchFamily="18" charset="0"/>
                <a:cs typeface="Times New Roman" pitchFamily="18" charset="0"/>
              </a:rPr>
              <a:t>o‘</a:t>
            </a:r>
            <a:r>
              <a:rPr lang="uz-Cyrl-UZ" sz="4400" dirty="0">
                <a:solidFill>
                  <a:schemeClr val="tx1"/>
                </a:solidFill>
                <a:latin typeface="Times New Roman" pitchFamily="18" charset="0"/>
                <a:cs typeface="Times New Roman" pitchFamily="18" charset="0"/>
              </a:rPr>
              <a:t>lib vaqt k</a:t>
            </a:r>
            <a:r>
              <a:rPr lang="en-US" sz="4400" dirty="0">
                <a:solidFill>
                  <a:schemeClr val="tx1"/>
                </a:solidFill>
                <a:latin typeface="Times New Roman" pitchFamily="18" charset="0"/>
                <a:cs typeface="Times New Roman" pitchFamily="18" charset="0"/>
              </a:rPr>
              <a:t>o‘</a:t>
            </a:r>
            <a:r>
              <a:rPr lang="uz-Cyrl-UZ" sz="4400" dirty="0">
                <a:solidFill>
                  <a:schemeClr val="tx1"/>
                </a:solidFill>
                <a:latin typeface="Times New Roman" pitchFamily="18" charset="0"/>
                <a:cs typeface="Times New Roman" pitchFamily="18" charset="0"/>
              </a:rPr>
              <a:t>rsatkichi hamda qator darajasi hisoblanadi. Vaqt k</a:t>
            </a:r>
            <a:r>
              <a:rPr lang="en-US" sz="4400" dirty="0">
                <a:solidFill>
                  <a:schemeClr val="tx1"/>
                </a:solidFill>
                <a:latin typeface="Times New Roman" pitchFamily="18" charset="0"/>
                <a:cs typeface="Times New Roman" pitchFamily="18" charset="0"/>
              </a:rPr>
              <a:t>o‘</a:t>
            </a:r>
            <a:r>
              <a:rPr lang="uz-Cyrl-UZ" sz="4400" dirty="0">
                <a:solidFill>
                  <a:schemeClr val="tx1"/>
                </a:solidFill>
                <a:latin typeface="Times New Roman" pitchFamily="18" charset="0"/>
                <a:cs typeface="Times New Roman" pitchFamily="18" charset="0"/>
              </a:rPr>
              <a:t>rsatkichiga qarab vaqt qatorlari oniy (muayyan sanada) va oraliq (muayyan davr uchun) turlarga b</a:t>
            </a:r>
            <a:r>
              <a:rPr lang="en-US" sz="4400" dirty="0">
                <a:solidFill>
                  <a:schemeClr val="tx1"/>
                </a:solidFill>
                <a:latin typeface="Times New Roman" pitchFamily="18" charset="0"/>
                <a:cs typeface="Times New Roman" pitchFamily="18" charset="0"/>
              </a:rPr>
              <a:t>o‘</a:t>
            </a:r>
            <a:r>
              <a:rPr lang="uz-Cyrl-UZ" sz="4400" dirty="0">
                <a:solidFill>
                  <a:schemeClr val="tx1"/>
                </a:solidFill>
                <a:latin typeface="Times New Roman" pitchFamily="18" charset="0"/>
                <a:cs typeface="Times New Roman" pitchFamily="18" charset="0"/>
              </a:rPr>
              <a:t>linadi.</a:t>
            </a:r>
            <a:endParaRPr lang="ru-RU" sz="4400" dirty="0">
              <a:solidFill>
                <a:schemeClr val="tx1"/>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D46728E6-C666-AC02-0939-293D45B45CA4}"/>
              </a:ext>
            </a:extLst>
          </p:cNvPr>
          <p:cNvSpPr txBox="1"/>
          <p:nvPr/>
        </p:nvSpPr>
        <p:spPr>
          <a:xfrm>
            <a:off x="838199" y="4005244"/>
            <a:ext cx="15704899" cy="1446550"/>
          </a:xfrm>
          <a:prstGeom prst="rect">
            <a:avLst/>
          </a:prstGeom>
          <a:noFill/>
        </p:spPr>
        <p:txBody>
          <a:bodyPr wrap="square">
            <a:spAutoFit/>
          </a:bodyPr>
          <a:lstStyle/>
          <a:p>
            <a:r>
              <a:rPr lang="en-US" sz="4400" dirty="0" err="1">
                <a:latin typeface="Times New Roman" pitchFamily="18" charset="0"/>
                <a:cs typeface="Times New Roman" pitchFamily="18" charset="0"/>
              </a:rPr>
              <a:t>O‘zbekistonga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jalb</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etilgan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investitsiyalarning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YAIMdagi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ulushi</a:t>
            </a:r>
            <a:r>
              <a:rPr lang="en-US" sz="4400" dirty="0">
                <a:latin typeface="Times New Roman" pitchFamily="18" charset="0"/>
                <a:cs typeface="Times New Roman" pitchFamily="18" charset="0"/>
              </a:rPr>
              <a:t>, % </a:t>
            </a:r>
            <a:r>
              <a:rPr lang="en-US" sz="4400" dirty="0" err="1">
                <a:latin typeface="Times New Roman" pitchFamily="18" charset="0"/>
                <a:cs typeface="Times New Roman" pitchFamily="18" charset="0"/>
              </a:rPr>
              <a:t>hisobida</a:t>
            </a:r>
            <a:endParaRPr lang="ru-RU" sz="4400" dirty="0">
              <a:latin typeface="Times New Roman" pitchFamily="18" charset="0"/>
              <a:cs typeface="Times New Roman" pitchFamily="18" charset="0"/>
            </a:endParaRPr>
          </a:p>
        </p:txBody>
      </p:sp>
      <p:pic>
        <p:nvPicPr>
          <p:cNvPr id="4" name="table">
            <a:extLst>
              <a:ext uri="{FF2B5EF4-FFF2-40B4-BE49-F238E27FC236}">
                <a16:creationId xmlns:a16="http://schemas.microsoft.com/office/drawing/2014/main" id="{1780D273-DEB9-9D24-CC23-28F1F4200247}"/>
              </a:ext>
            </a:extLst>
          </p:cNvPr>
          <p:cNvPicPr>
            <a:picLocks noChangeAspect="1"/>
          </p:cNvPicPr>
          <p:nvPr/>
        </p:nvPicPr>
        <p:blipFill>
          <a:blip r:embed="rId2"/>
          <a:stretch>
            <a:fillRect/>
          </a:stretch>
        </p:blipFill>
        <p:spPr>
          <a:xfrm>
            <a:off x="533400" y="5525455"/>
            <a:ext cx="16328571" cy="313898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5854" y="335854"/>
            <a:ext cx="692846" cy="692846"/>
          </a:xfrm>
          <a:custGeom>
            <a:avLst/>
            <a:gdLst/>
            <a:ahLst/>
            <a:cxnLst/>
            <a:rect l="l" t="t" r="r" b="b"/>
            <a:pathLst>
              <a:path w="692846" h="692846">
                <a:moveTo>
                  <a:pt x="0" y="0"/>
                </a:moveTo>
                <a:lnTo>
                  <a:pt x="692846" y="0"/>
                </a:lnTo>
                <a:lnTo>
                  <a:pt x="692846" y="692846"/>
                </a:lnTo>
                <a:lnTo>
                  <a:pt x="0" y="69284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315342" y="3543716"/>
            <a:ext cx="1799332" cy="1799332"/>
          </a:xfrm>
          <a:custGeom>
            <a:avLst/>
            <a:gdLst/>
            <a:ahLst/>
            <a:cxnLst/>
            <a:rect l="l" t="t" r="r" b="b"/>
            <a:pathLst>
              <a:path w="1799332" h="1799332">
                <a:moveTo>
                  <a:pt x="0" y="0"/>
                </a:moveTo>
                <a:lnTo>
                  <a:pt x="1799332" y="0"/>
                </a:lnTo>
                <a:lnTo>
                  <a:pt x="1799332" y="1799332"/>
                </a:lnTo>
                <a:lnTo>
                  <a:pt x="0" y="1799332"/>
                </a:lnTo>
                <a:lnTo>
                  <a:pt x="0" y="0"/>
                </a:lnTo>
                <a:close/>
              </a:path>
            </a:pathLst>
          </a:custGeom>
          <a:blipFill>
            <a:blip r:embed="rId2">
              <a:alphaModFix amt="7999"/>
              <a:extLst>
                <a:ext uri="{96DAC541-7B7A-43D3-8B79-37D633B846F1}">
                  <asvg:svgBlip xmlns:asvg="http://schemas.microsoft.com/office/drawing/2016/SVG/main" r:embed="rId3"/>
                </a:ext>
              </a:extLst>
            </a:blip>
            <a:stretch>
              <a:fillRect/>
            </a:stretch>
          </a:blipFill>
        </p:spPr>
      </p:sp>
      <p:graphicFrame>
        <p:nvGraphicFramePr>
          <p:cNvPr id="5" name="Схема 4">
            <a:extLst>
              <a:ext uri="{FF2B5EF4-FFF2-40B4-BE49-F238E27FC236}">
                <a16:creationId xmlns:a16="http://schemas.microsoft.com/office/drawing/2014/main" id="{DA692627-7F68-20FA-FAF2-6C569309F6FB}"/>
              </a:ext>
            </a:extLst>
          </p:cNvPr>
          <p:cNvGraphicFramePr/>
          <p:nvPr>
            <p:extLst>
              <p:ext uri="{D42A27DB-BD31-4B8C-83A1-F6EECF244321}">
                <p14:modId xmlns:p14="http://schemas.microsoft.com/office/powerpoint/2010/main" val="3708532784"/>
              </p:ext>
            </p:extLst>
          </p:nvPr>
        </p:nvGraphicFramePr>
        <p:xfrm>
          <a:off x="3200400" y="571500"/>
          <a:ext cx="12192000" cy="81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F1E3A0DA-AEA8-9114-651C-108BE3EEB8B3}"/>
              </a:ext>
            </a:extLst>
          </p:cNvPr>
          <p:cNvSpPr txBox="1"/>
          <p:nvPr/>
        </p:nvSpPr>
        <p:spPr>
          <a:xfrm>
            <a:off x="228600" y="682277"/>
            <a:ext cx="4343400" cy="275171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lnSpc>
                <a:spcPct val="150000"/>
              </a:lnSpc>
            </a:pPr>
            <a:r>
              <a:rPr lang="en-US" sz="4000" b="1" dirty="0" err="1">
                <a:latin typeface="Times New Roman" panose="02020603050405020304" pitchFamily="18" charset="0"/>
                <a:cs typeface="Times New Roman" panose="02020603050405020304" pitchFamily="18" charset="0"/>
              </a:rPr>
              <a:t>Vaqtli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qatorlar</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quyidagilar</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bilan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xarakterlanadi</a:t>
            </a:r>
            <a:r>
              <a:rPr lang="en-US" sz="4000" b="1" dirty="0">
                <a:latin typeface="Times New Roman" panose="02020603050405020304" pitchFamily="18" charset="0"/>
                <a:cs typeface="Times New Roman" panose="02020603050405020304" pitchFamily="18" charset="0"/>
              </a:rPr>
              <a:t>:</a:t>
            </a:r>
            <a:endParaRPr lang="ru-RU" sz="4000" b="1" dirty="0">
              <a:latin typeface="Times New Roman" panose="02020603050405020304" pitchFamily="18" charset="0"/>
              <a:cs typeface="Times New Roman" panose="02020603050405020304"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Главное мероприятие">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Главное мероприятие">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ое мероприятие">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TM04033927[[fn=Главное мероприятие]]</Template>
  <TotalTime>87</TotalTime>
  <Words>1121</Words>
  <Application>Microsoft Office PowerPoint</Application>
  <PresentationFormat>Произвольный</PresentationFormat>
  <Paragraphs>64</Paragraphs>
  <Slides>20</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20</vt:i4>
      </vt:variant>
    </vt:vector>
  </HeadingPairs>
  <TitlesOfParts>
    <vt:vector size="26" baseType="lpstr">
      <vt:lpstr>Impact</vt:lpstr>
      <vt:lpstr>Times New Roman Bold</vt:lpstr>
      <vt:lpstr>Arial</vt:lpstr>
      <vt:lpstr>Times New Roman</vt:lpstr>
      <vt:lpstr>Главное мероприятие</vt:lpstr>
      <vt:lpstr>Уравнение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TDIU AF Soliq va soliqqa tortish 70/23 guruhi talabasi Ahrorqulov Jonibekning Moliyaviy hisob fanidan tayyorlagan taqdimoti</dc:title>
  <cp:lastModifiedBy>jonibek ahrorqulov</cp:lastModifiedBy>
  <cp:revision>5</cp:revision>
  <dcterms:created xsi:type="dcterms:W3CDTF">2006-08-16T00:00:00Z</dcterms:created>
  <dcterms:modified xsi:type="dcterms:W3CDTF">2025-10-05T11:41:32Z</dcterms:modified>
  <dc:identifier>DAGdFiil41E</dc:identifier>
</cp:coreProperties>
</file>