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7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8" r:id="rId21"/>
  </p:sldIdLst>
  <p:sldSz cx="14630400" cy="8229600"/>
  <p:notesSz cx="6888163" cy="10018713"/>
  <p:embeddedFontLst>
    <p:embeddedFont>
      <p:font typeface="Funnel Display" panose="020B0604020202020204" charset="0"/>
      <p:regular r:id="rId23"/>
    </p:embeddedFont>
    <p:embeddedFont>
      <p:font typeface="Funnel Sans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48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8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7620" tIns="33810" rIns="67620" bIns="3381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7620" tIns="33810" rIns="67620" bIns="33810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5EB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0.png"/><Relationship Id="rId18" Type="http://schemas.openxmlformats.org/officeDocument/2006/relationships/image" Target="../media/image-16-18.svg"/><Relationship Id="rId3" Type="http://schemas.openxmlformats.org/officeDocument/2006/relationships/image" Target="../media/image26.png"/><Relationship Id="rId7" Type="http://schemas.openxmlformats.org/officeDocument/2006/relationships/image" Target="../media/image-16-6.svg"/><Relationship Id="rId12" Type="http://schemas.openxmlformats.org/officeDocument/2006/relationships/image" Target="../media/image-16-12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png"/><Relationship Id="rId5" Type="http://schemas.openxmlformats.org/officeDocument/2006/relationships/image" Target="../media/image-16-3.svg"/><Relationship Id="rId15" Type="http://schemas.openxmlformats.org/officeDocument/2006/relationships/image" Target="../media/image-16-15.svg"/><Relationship Id="rId10" Type="http://schemas.openxmlformats.org/officeDocument/2006/relationships/image" Target="../media/image29.png"/><Relationship Id="rId4" Type="http://schemas.openxmlformats.org/officeDocument/2006/relationships/image" Target="../media/image4.png"/><Relationship Id="rId9" Type="http://schemas.openxmlformats.org/officeDocument/2006/relationships/image" Target="../media/image-16-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-4-6.svg"/><Relationship Id="rId12" Type="http://schemas.openxmlformats.org/officeDocument/2006/relationships/image" Target="../media/image-4-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-4-3.svg"/><Relationship Id="rId15" Type="http://schemas.openxmlformats.org/officeDocument/2006/relationships/image" Target="../media/image-4-15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-4-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127250" y="781227"/>
            <a:ext cx="10423525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z-Cyrl-U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uz-Cyrl-U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ZBEKISTON RESPUBLIKASI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OLIY TA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z-Cyrl-U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FAN VA INNOVATSIYALAR</a:t>
            </a:r>
            <a:r>
              <a:rPr lang="uz-Cyrl-UZ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VAZIRLIGI</a:t>
            </a:r>
            <a:endParaRPr lang="en-US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ISLOM KARIMOV NOMIDAGI TOSHKENT DAVLAT TEXNIKA UNIVERSITETI HUZURIDAGI PEDAGOG KADRLARNI QAYTA TAYYORLASH VA ULARNING MALAKASINI OSHIRISH TARMOQ MARKAZI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11"/>
          <p:cNvSpPr>
            <a:spLocks noChangeArrowheads="1"/>
          </p:cNvSpPr>
          <p:nvPr/>
        </p:nvSpPr>
        <p:spPr bwMode="auto">
          <a:xfrm>
            <a:off x="4516438" y="4629327"/>
            <a:ext cx="5191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5000"/>
              </a:spcBef>
              <a:spcAft>
                <a:spcPts val="5000"/>
              </a:spcAft>
              <a:buFontTx/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ELEKTRON MALAKA ISHI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3575050" y="5097639"/>
            <a:ext cx="76374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5000"/>
              </a:spcBef>
              <a:spcAft>
                <a:spcPts val="5000"/>
              </a:spcAft>
              <a:buNone/>
            </a:pP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STEAM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yondashuviga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kasbiy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kompetensiyalarni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metodikasi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1655763" y="5796139"/>
            <a:ext cx="103727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z-Latn-UZ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endParaRPr lang="en-US" alt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Elektron </a:t>
            </a:r>
            <a:r>
              <a:rPr lang="en-US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malaka ishi rahbari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ta’lim bo’limi dekani: </a:t>
            </a:r>
            <a:r>
              <a:rPr lang="en-US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dots. B. Xaydarov </a:t>
            </a:r>
            <a:endParaRPr lang="ru-RU" alt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644900" y="3735564"/>
            <a:ext cx="7631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z-Cyrl-UZ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ta’lim tizimi kadrlarning malakasiini oshirish kursi tinglovchisi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5383865" y="4080052"/>
            <a:ext cx="36086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Quvatova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Zarifa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Sherboyevnaning</a:t>
            </a:r>
            <a:endParaRPr lang="ru-RU" altLang="ru-RU" sz="1800" dirty="0"/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5227638" y="3294239"/>
            <a:ext cx="3922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TA’LIM BO’LIMI 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461952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4858" y="725805"/>
            <a:ext cx="4354592" cy="365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jarayonining bosqichlari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58" y="1417439"/>
            <a:ext cx="2852261" cy="285226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778" y="1417439"/>
            <a:ext cx="621387" cy="75414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9348" y="1541621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Muammo qo'yish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209348" y="1848564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Real texnik yoki ishlab chiqarish muammosini aniqlash va aniq ta'riflash. Muammoning mohiyati, chegaralari va maqsadlarini belgilash.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778" y="2171581"/>
            <a:ext cx="621387" cy="75414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09348" y="2295763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Faraz yaratish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209348" y="2602706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Muammoni hal qilishning mumkin bo'lgan usullarini taxmin qilish. Turli yondashuvlarni ko'rib chiqish va eng istiqbolli yo'nalishlarni tanlash.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3778" y="2925723"/>
            <a:ext cx="621387" cy="75414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09348" y="3049905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Model qurish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6209348" y="3356848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Tanlangan yechimning prototipi yoki modeli yaratish. Chizma, 3D model yoki fizik prototip ishlab chiqish bosqichi.</a:t>
            </a:r>
            <a:endParaRPr lang="en-US" sz="9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3778" y="3679865"/>
            <a:ext cx="621387" cy="75414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09348" y="3804047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Sinovdan o'tkazish</a:t>
            </a:r>
            <a:endParaRPr lang="en-US" sz="1150" dirty="0"/>
          </a:p>
        </p:txBody>
      </p:sp>
      <p:sp>
        <p:nvSpPr>
          <p:cNvPr id="15" name="Text 8"/>
          <p:cNvSpPr/>
          <p:nvPr/>
        </p:nvSpPr>
        <p:spPr>
          <a:xfrm>
            <a:off x="6209348" y="4110990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Yaratilgan modelni real sharoitlarda yoki laboratoriyada sinab ko'rish. Ma'lumotlar to'plash va natijalarni kuzatish.</a:t>
            </a:r>
            <a:endParaRPr lang="en-US" sz="95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3778" y="4434007"/>
            <a:ext cx="621387" cy="754142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209348" y="4558189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Tahlil qilish</a:t>
            </a:r>
            <a:endParaRPr lang="en-US" sz="1150" dirty="0"/>
          </a:p>
        </p:txBody>
      </p:sp>
      <p:sp>
        <p:nvSpPr>
          <p:cNvPr id="18" name="Text 10"/>
          <p:cNvSpPr/>
          <p:nvPr/>
        </p:nvSpPr>
        <p:spPr>
          <a:xfrm>
            <a:off x="6209348" y="4865132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Olingan natijalarni qayta ishlash va tahlil qilish. Muvaffaqiyat va kamchiliklar bo'yicha xulosalar chiqarish.</a:t>
            </a:r>
            <a:endParaRPr lang="en-US" sz="95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3778" y="5188148"/>
            <a:ext cx="621387" cy="754142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6209348" y="5312331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Takomillashtirish</a:t>
            </a:r>
            <a:endParaRPr lang="en-US" sz="1150" dirty="0"/>
          </a:p>
        </p:txBody>
      </p:sp>
      <p:sp>
        <p:nvSpPr>
          <p:cNvPr id="21" name="Text 12"/>
          <p:cNvSpPr/>
          <p:nvPr/>
        </p:nvSpPr>
        <p:spPr>
          <a:xfrm>
            <a:off x="6209348" y="5619274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Aniqlangan kamchiliklarni bartaraf etish va modelni yaxshilash. Zarur o'zgartirishlarni kiritish va qayta sinovdan o'tkazish.</a:t>
            </a:r>
            <a:endParaRPr lang="en-US" sz="95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3778" y="5942290"/>
            <a:ext cx="621387" cy="754142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6209348" y="6066473"/>
            <a:ext cx="1462207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Taqdimot</a:t>
            </a:r>
            <a:endParaRPr lang="en-US" sz="1150" dirty="0"/>
          </a:p>
        </p:txBody>
      </p:sp>
      <p:sp>
        <p:nvSpPr>
          <p:cNvPr id="24" name="Text 14"/>
          <p:cNvSpPr/>
          <p:nvPr/>
        </p:nvSpPr>
        <p:spPr>
          <a:xfrm>
            <a:off x="6209348" y="6373416"/>
            <a:ext cx="766369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Yakuniy mahsulot va olingan natijalarni taqdim etish. Loyiha hujjatlari tayyorlash va himoya qilish.</a:t>
            </a:r>
            <a:endParaRPr lang="en-US" sz="950" dirty="0"/>
          </a:p>
        </p:txBody>
      </p:sp>
      <p:sp>
        <p:nvSpPr>
          <p:cNvPr id="25" name="Shape 15"/>
          <p:cNvSpPr/>
          <p:nvPr/>
        </p:nvSpPr>
        <p:spPr>
          <a:xfrm>
            <a:off x="764858" y="6975991"/>
            <a:ext cx="13100685" cy="527804"/>
          </a:xfrm>
          <a:prstGeom prst="roundRect">
            <a:avLst>
              <a:gd name="adj" fmla="val 9891"/>
            </a:avLst>
          </a:prstGeom>
          <a:solidFill>
            <a:srgbClr val="C5DBED"/>
          </a:solidFill>
          <a:ln/>
        </p:spPr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040" y="7167205"/>
            <a:ext cx="155258" cy="124182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1168479" y="7131129"/>
            <a:ext cx="1257288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jarayon real muhandislik amaliyotining aynan o'zi bo'lib, professional mutaxassislar tomonidan qo'llaniladigan standart yondashuvni aks ettiradi.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503" y="542806"/>
            <a:ext cx="5230654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darsining namunaviy tuzilishi</a:t>
            </a:r>
            <a:endParaRPr lang="en-US" sz="2350" dirty="0"/>
          </a:p>
        </p:txBody>
      </p:sp>
      <p:sp>
        <p:nvSpPr>
          <p:cNvPr id="3" name="Shape 1"/>
          <p:cNvSpPr/>
          <p:nvPr/>
        </p:nvSpPr>
        <p:spPr>
          <a:xfrm>
            <a:off x="7307580" y="1176814"/>
            <a:ext cx="15240" cy="5821442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4" name="Shape 2"/>
          <p:cNvSpPr/>
          <p:nvPr/>
        </p:nvSpPr>
        <p:spPr>
          <a:xfrm>
            <a:off x="6801326" y="1313498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5" name="Shape 3"/>
          <p:cNvSpPr/>
          <p:nvPr/>
        </p:nvSpPr>
        <p:spPr>
          <a:xfrm>
            <a:off x="7170896" y="1176814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24653" y="1207949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834295" y="1220867"/>
            <a:ext cx="1839397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1. Motivatsiya (5-7 daqiqa)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89503" y="1486495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Real hayotdan muammo taqdim etiladi. Video, rasm yoki real holat orqali o'quvchilar qiziqishini uyg'otish. Darsning maqsadi va kutilayotgan natijalar aniqlanadi.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444264" y="2083237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10" name="Shape 8"/>
          <p:cNvSpPr/>
          <p:nvPr/>
        </p:nvSpPr>
        <p:spPr>
          <a:xfrm>
            <a:off x="7170896" y="1946553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24653" y="1977688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956709" y="1990606"/>
            <a:ext cx="2111216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2. Muammo qo'yish (5 daqiqa)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956709" y="2256234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vazifa beriladi. Muammoning mohiyati, cheklovlar va muvaffaqiyat mezonlari aniqlanadi. "Qanday hal qilish mumkin?" savoli beriladi.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801326" y="2746772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15" name="Shape 13"/>
          <p:cNvSpPr/>
          <p:nvPr/>
        </p:nvSpPr>
        <p:spPr>
          <a:xfrm>
            <a:off x="7170896" y="2610088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224653" y="2641223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359831" y="2654141"/>
            <a:ext cx="2313861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3. Guruhlarga bo'linish (3 daqiqa)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89503" y="2919770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3-5 kishilik guruhlar tashkil etiladi. Har bir guruhda rol taqsimoti amalga oshiriladi: loyiha rahbari, muhandis, dizayner, matematik, taqdimotchi.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444264" y="3410307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20" name="Shape 18"/>
          <p:cNvSpPr/>
          <p:nvPr/>
        </p:nvSpPr>
        <p:spPr>
          <a:xfrm>
            <a:off x="7170896" y="3273623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24653" y="3304758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956709" y="3317677"/>
            <a:ext cx="2874050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4. Eksperiment yoki loyiha (30-40 daqiqa)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956709" y="3583305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Amaliy ish bosqichi. Modellashtirish, konstruksiyalash, dasturlash yoki tajriba o'tkazish. O'qituvchi maslahatchi rolida guruhlarga yordam beradi.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801326" y="4073843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25" name="Shape 23"/>
          <p:cNvSpPr/>
          <p:nvPr/>
        </p:nvSpPr>
        <p:spPr>
          <a:xfrm>
            <a:off x="7170896" y="3937159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24653" y="3968294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018359" y="3981212"/>
            <a:ext cx="2655332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5. Analiz va hisob-kitob (10-15 daqiqa)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89503" y="4246840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Olingan ma'lumotlarni qayta ishlash. Matematik hisob-kitoblar, jadvallar tuzish, grafiklar chizish. Xatolarni aniqlash va sabablari haqida fikr yuritish.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444264" y="4737378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30" name="Shape 28"/>
          <p:cNvSpPr/>
          <p:nvPr/>
        </p:nvSpPr>
        <p:spPr>
          <a:xfrm>
            <a:off x="7170896" y="4600694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24653" y="4631829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956709" y="4644747"/>
            <a:ext cx="3075146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6. Grafik dizayn va vizualizatsiya (10 daqiqa)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7956709" y="4910376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Natijalarni vizual ko'rinishga keltirish. Chizmalar, diagrammalar, infografikalar yaratish. Taqdimot materiallarini tayyorlash.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801326" y="5400913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35" name="Shape 33"/>
          <p:cNvSpPr/>
          <p:nvPr/>
        </p:nvSpPr>
        <p:spPr>
          <a:xfrm>
            <a:off x="7170896" y="5264229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24653" y="5295364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7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4234339" y="5308283"/>
            <a:ext cx="2439353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7. Yakuniy taqdimot (15-20 daqiqa)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789503" y="5573911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Har bir guruh o'z yechimini taqdim etadi. Jarayon, muammolar va natijalar muhokama qilinadi. Savollar-javoblar sessiyasi.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7444264" y="6064448"/>
            <a:ext cx="384810" cy="15240"/>
          </a:xfrm>
          <a:prstGeom prst="roundRect">
            <a:avLst>
              <a:gd name="adj" fmla="val 353602"/>
            </a:avLst>
          </a:prstGeom>
          <a:solidFill>
            <a:srgbClr val="D5CDBE"/>
          </a:solidFill>
          <a:ln/>
        </p:spPr>
      </p:sp>
      <p:sp>
        <p:nvSpPr>
          <p:cNvPr id="40" name="Shape 38"/>
          <p:cNvSpPr/>
          <p:nvPr/>
        </p:nvSpPr>
        <p:spPr>
          <a:xfrm>
            <a:off x="7170896" y="5927765"/>
            <a:ext cx="288608" cy="288608"/>
          </a:xfrm>
          <a:prstGeom prst="roundRect">
            <a:avLst>
              <a:gd name="adj" fmla="val 18672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224653" y="5958900"/>
            <a:ext cx="181094" cy="226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8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7956709" y="5971818"/>
            <a:ext cx="1549837" cy="188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8. Baholash (5 daqiqa)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7956709" y="6237446"/>
            <a:ext cx="5884188" cy="4105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Rubrika asosida baholash. O'zaro baholash va o'z-o'zini baholash elementlari. Umumiy xulosa va keyingi dars uchun vazifalar.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789503" y="7142559"/>
            <a:ext cx="13051393" cy="544949"/>
          </a:xfrm>
          <a:prstGeom prst="roundRect">
            <a:avLst>
              <a:gd name="adj" fmla="val 9889"/>
            </a:avLst>
          </a:prstGeom>
          <a:solidFill>
            <a:srgbClr val="C5DBED"/>
          </a:solidFill>
          <a:ln/>
        </p:spPr>
      </p:sp>
      <p:pic>
        <p:nvPicPr>
          <p:cNvPr id="4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734" y="7335322"/>
            <a:ext cx="160377" cy="128230"/>
          </a:xfrm>
          <a:prstGeom prst="rect">
            <a:avLst/>
          </a:prstGeom>
        </p:spPr>
      </p:pic>
      <p:sp>
        <p:nvSpPr>
          <p:cNvPr id="46" name="Text 43"/>
          <p:cNvSpPr/>
          <p:nvPr/>
        </p:nvSpPr>
        <p:spPr>
          <a:xfrm>
            <a:off x="1206341" y="7302818"/>
            <a:ext cx="12506325" cy="205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Umumiy dars davomiyligi: 90 daqiqa (2 akademik soat). Vaqt taqsimoti loyiha murakkabligiga qarab moslashtirilishi mumkin.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56642"/>
            <a:ext cx="5959793" cy="523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Ilg'or metodlardan foydalanish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837724" y="1636157"/>
            <a:ext cx="12954952" cy="5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yondashuvini qo'llashda zamonaviy pedagogik metodlarni integratsiyalash ta'lim samaradorligini sezilarli darajada oshiradi. Har bir metod o'ziga xos afzalliklarga ega va ma'lum vaziyatlarda qo'llaniladi.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37724" y="2584013"/>
            <a:ext cx="209454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Design Thinking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37724" y="2952512"/>
            <a:ext cx="3071813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Foydalanuvchi markazli muammolarni hal qilish metodologiyasi. Empatiya, muammoni aniqlash, ideallashtirish, prototiplash va sinovdan o'tkazish bosqichlarini o'z ichiga oladi.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32064" y="2584013"/>
            <a:ext cx="244375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Problem-Based Learning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132064" y="2952512"/>
            <a:ext cx="3071813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Real muammolar asosida o'qitish. O'quvchilar murakkab, ochiq muammolarni mustaqil yechish orqali bilim va ko'nikmalar egalladilar. Tanqidiy fikrlashni rivojlantiradi.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26404" y="2584013"/>
            <a:ext cx="209454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Case-Study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426404" y="2952512"/>
            <a:ext cx="3071813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Real ishlab chiqarish holatlarini tahlil qilish metodi. O'quvchilar kompaniyalar yoki loyihalarning real tajribasini o'rganib, yechim taklif qiladilar.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720745" y="2584013"/>
            <a:ext cx="209454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Jigsaw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720745" y="2952512"/>
            <a:ext cx="3071932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Kooperativ o'rganish usuli. Har bir talaba muayyan mavzuda mutaxassis bo'lib, keyin bilimini guruhdagilarga o'rgatadi. Jamoaviy mas'uliyatni rivojlantiradi.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37724" y="4910495"/>
            <a:ext cx="209454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Portfolio yondashuvi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7724" y="5278993"/>
            <a:ext cx="3071813" cy="1139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 yutuqlari va rivojlanishini hujjatlash. Barcha loyihalar, tadqiqotlar va yaratilgan mahsulotlar to'planadi va muntazam tahlil qilinadi.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132064" y="4910495"/>
            <a:ext cx="2094548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Aqliy hujum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132064" y="5278993"/>
            <a:ext cx="3071813" cy="1423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Kreativ g'oyalarni ishlab chiqish texnikasi. Guruh a'zolari erkin fikr yuritib, maksimal ko'p variantlarni taklif qiladilar, keyin eng yaxshisini tanlanadi.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7724" y="6903244"/>
            <a:ext cx="12954952" cy="5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metodlar STEAM yondashuvini yanada boyitadi va o'quv jarayonini samaraliroq qiladi. Ularni birlashtirish orqali o'quvchilar nafaqat texnik, balki yumshoq ko'nikmalarni ham rivojlantiradilar.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4746" y="566976"/>
            <a:ext cx="4382214" cy="485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30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AKT vositalari STEAMda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824746" y="1382078"/>
            <a:ext cx="12980908" cy="527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Axborot-kommunikatsiya texnologiyalari STEAM ta'limining ajralmas qismidir. Zamonaviy dasturiy ta'minot va raqamli vositalar murakkab muhandislik vazifalarini hal qilishni osonlashtiradi va visualizatsiya imkoniyatlarini kengaytiradi.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824746" y="2095500"/>
            <a:ext cx="6407944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3371A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886" y="2095500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3371A5"/>
          </a:solidFill>
          <a:ln/>
        </p:spPr>
      </p:sp>
      <p:sp>
        <p:nvSpPr>
          <p:cNvPr id="6" name="Text 4"/>
          <p:cNvSpPr/>
          <p:nvPr/>
        </p:nvSpPr>
        <p:spPr>
          <a:xfrm>
            <a:off x="1081088" y="2283262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AutoCAD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81088" y="2624733"/>
            <a:ext cx="5963841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Professional texnik chizmachilik dasturi. 2D va 3D loyihalash, konstruksion hujjatlar tayyorlash, ishlab chiqarish uchun chizmalar yaratish. Muhandislik standartlariga to'liq mos.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397591" y="2095500"/>
            <a:ext cx="6408063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E282B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74731" y="2095500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E282B7"/>
          </a:solidFill>
          <a:ln/>
        </p:spPr>
      </p:sp>
      <p:sp>
        <p:nvSpPr>
          <p:cNvPr id="10" name="Text 8"/>
          <p:cNvSpPr/>
          <p:nvPr/>
        </p:nvSpPr>
        <p:spPr>
          <a:xfrm>
            <a:off x="7653933" y="2283262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Tinkercad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653933" y="2624733"/>
            <a:ext cx="5963960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Oddiy va intuitiv 3D modellashtirish vositasi. Boshlang'ich bosqichda ideal, tez prototiplash imkonini beradi. Elektron sxemalarni simulyatsiya qilish moduli mavjud.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4746" y="3769281"/>
            <a:ext cx="6407944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3371A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1886" y="3769281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3371A5"/>
          </a:solidFill>
          <a:ln/>
        </p:spPr>
      </p:sp>
      <p:sp>
        <p:nvSpPr>
          <p:cNvPr id="14" name="Text 12"/>
          <p:cNvSpPr/>
          <p:nvPr/>
        </p:nvSpPr>
        <p:spPr>
          <a:xfrm>
            <a:off x="1081088" y="3957042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Arduino IDE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81088" y="4298513"/>
            <a:ext cx="5963841" cy="527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Mikrocontrollerlar uchun dasturlash muhiti. IoT qurilmalar, robotlar va avtomatlashtirilgan tizimlarni yaratish uchun zarur. Keng kutubxonalar to'plami.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397591" y="3769281"/>
            <a:ext cx="6408063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E282B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74731" y="3769281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E282B7"/>
          </a:solidFill>
          <a:ln/>
        </p:spPr>
      </p:sp>
      <p:sp>
        <p:nvSpPr>
          <p:cNvPr id="18" name="Text 16"/>
          <p:cNvSpPr/>
          <p:nvPr/>
        </p:nvSpPr>
        <p:spPr>
          <a:xfrm>
            <a:off x="7653933" y="3957042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PhET simulyatorlari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653933" y="4298513"/>
            <a:ext cx="5963960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Fizika, kimyo va matematika bo'yicha interaktiv simulyatsiyalar. Xavfli yoki qimmat tajribalarni virtual muhitda o'tkazish imkonini beradi. Bepul va keng qamrovli.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24746" y="5443061"/>
            <a:ext cx="6407944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3371A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01886" y="5443061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3371A5"/>
          </a:solidFill>
          <a:ln/>
        </p:spPr>
      </p:sp>
      <p:sp>
        <p:nvSpPr>
          <p:cNvPr id="22" name="Text 20"/>
          <p:cNvSpPr/>
          <p:nvPr/>
        </p:nvSpPr>
        <p:spPr>
          <a:xfrm>
            <a:off x="1081088" y="5630823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GeoGebra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81088" y="5972294"/>
            <a:ext cx="5963841" cy="79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Dinamik matematika dasturi. Geometriya, algebra va analiz masalalarini vizualizatsiya qilish. Matematik modellarni interaktiv ko'rinishda o'rganish imkoniyati.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397591" y="5443061"/>
            <a:ext cx="6408063" cy="1508879"/>
          </a:xfrm>
          <a:prstGeom prst="roundRect">
            <a:avLst>
              <a:gd name="adj" fmla="val 7272"/>
            </a:avLst>
          </a:prstGeom>
          <a:solidFill>
            <a:srgbClr val="FAF5EB"/>
          </a:solidFill>
          <a:ln w="22860">
            <a:solidFill>
              <a:srgbClr val="E282B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74731" y="5443061"/>
            <a:ext cx="91440" cy="1508879"/>
          </a:xfrm>
          <a:prstGeom prst="roundRect">
            <a:avLst>
              <a:gd name="adj" fmla="val 75774"/>
            </a:avLst>
          </a:prstGeom>
          <a:solidFill>
            <a:srgbClr val="E282B7"/>
          </a:solidFill>
          <a:ln/>
        </p:spPr>
      </p:sp>
      <p:sp>
        <p:nvSpPr>
          <p:cNvPr id="26" name="Text 24"/>
          <p:cNvSpPr/>
          <p:nvPr/>
        </p:nvSpPr>
        <p:spPr>
          <a:xfrm>
            <a:off x="7653933" y="5630823"/>
            <a:ext cx="1940719" cy="242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Canva / Figma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653933" y="5972294"/>
            <a:ext cx="5963960" cy="527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Professional dizayn vositalari. Taqdimotlar, infografikalar, posterlar va interface dizayni yaratish. Jamoaviy ishlash rejimi va boy shablon kutubxonasi.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24746" y="7137440"/>
            <a:ext cx="12980908" cy="527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AKT vositalari modellashtirishni osonlashtiradi, hisob-kitoblarni tezlashtiradi va natijalarni professional darajada vizualizatsiya qilish imkonini beradi. O'quvchilar sanoatda qo'llaniladigan haqiqiy dasturlar bilan ishlash tajribasini olishadi.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4728" y="470654"/>
            <a:ext cx="4311134" cy="32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Laboratoriya mashg'uloti (namuna)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684728" y="964644"/>
            <a:ext cx="8685967" cy="451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Issiqlik o'tkazuvchanlikni o'lchash va model yaratish</a:t>
            </a:r>
            <a:endParaRPr lang="en-US" sz="2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28" y="1708190"/>
            <a:ext cx="3781663" cy="37816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4728" y="5614988"/>
            <a:ext cx="1570792" cy="196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Loyiha maqsadi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84728" y="5922407"/>
            <a:ext cx="5818108" cy="356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Turli metallarning issiqlik o'tkazuvchanlik koeffitsientlarini eksperimental aniqlash va termosensor qurilma prototipi yaratish.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6781919" y="1708190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781919" y="1881902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9" name="Text 6"/>
          <p:cNvSpPr/>
          <p:nvPr/>
        </p:nvSpPr>
        <p:spPr>
          <a:xfrm>
            <a:off x="6781919" y="1967984"/>
            <a:ext cx="2103477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Metall plastinkalar sinovi (Science)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781919" y="2242661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Mis, alyuminiy va po'lat plastinkalar harorati o'zgarishi o'lchanadi. Termojuft sensorlar yordamida ma'lumotlar yig'iladi.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781919" y="2615327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6781919" y="2789039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3" name="Text 10"/>
          <p:cNvSpPr/>
          <p:nvPr/>
        </p:nvSpPr>
        <p:spPr>
          <a:xfrm>
            <a:off x="6781919" y="2875121"/>
            <a:ext cx="2406134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Ma'lumot yig'ish va tahlil (Mathematics)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781919" y="3149798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Olingan harorat qiymatlari jadvalga kiritiladi. Issiqlik o'tkazuvchanlik koeffitsienti Q = k·A·ΔT/d formulasi yordamida hisoblanadi.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6781919" y="3522464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03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6781919" y="3696176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7" name="Text 14"/>
          <p:cNvSpPr/>
          <p:nvPr/>
        </p:nvSpPr>
        <p:spPr>
          <a:xfrm>
            <a:off x="6781919" y="3782258"/>
            <a:ext cx="2468285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Grafik tahlil (Mathematics + Technology)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781919" y="4056936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Excel yoki Python yordamida harorat o'zgarish grafiklari chiziladi. Har bir metall uchun egri chiziqlar taqqoslanadi.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6781919" y="4429601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04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6781919" y="4603313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21" name="Text 18"/>
          <p:cNvSpPr/>
          <p:nvPr/>
        </p:nvSpPr>
        <p:spPr>
          <a:xfrm>
            <a:off x="6781919" y="4689396"/>
            <a:ext cx="2601158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Termosensor qurilma yig'ish (Engineering)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6781919" y="4964073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Arduino Uno, DS18B20 harorat sensori va LCD displey yordamida avtomatik o'lchov tizimi yig'iladi. Dasturiy ta'minot yoziladi.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6781919" y="5336738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05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6781919" y="5510451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25" name="Text 22"/>
          <p:cNvSpPr/>
          <p:nvPr/>
        </p:nvSpPr>
        <p:spPr>
          <a:xfrm>
            <a:off x="6781919" y="5596533"/>
            <a:ext cx="1308973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Dizayn chizmasi (Art)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6781919" y="5871210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Qurilma korpusi 3D modelda loyihalashtiriladi. Ergonomik va estetik jihatlar hisobga olinadi. Tinkercad dasturida prototip yaratiladi.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6781919" y="6243876"/>
            <a:ext cx="111204" cy="139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Display Light" pitchFamily="34" charset="0"/>
                <a:ea typeface="Funnel Display Light" pitchFamily="34" charset="-122"/>
                <a:cs typeface="Funnel Display Light" pitchFamily="34" charset="-120"/>
              </a:rPr>
              <a:t>06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6781919" y="6417588"/>
            <a:ext cx="7171253" cy="1524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29" name="Text 26"/>
          <p:cNvSpPr/>
          <p:nvPr/>
        </p:nvSpPr>
        <p:spPr>
          <a:xfrm>
            <a:off x="6781919" y="6503670"/>
            <a:ext cx="2313146" cy="163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10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Vizualizatsiya va hisobot (Technology)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6781919" y="6778347"/>
            <a:ext cx="7171253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Canva yordamida ilmiy poster tayyorlanadi. Natijalar, grafiklar va xulosalar professional ko'rinishda taqdim etiladi.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684728" y="7290078"/>
            <a:ext cx="13260943" cy="472797"/>
          </a:xfrm>
          <a:prstGeom prst="roundRect">
            <a:avLst>
              <a:gd name="adj" fmla="val 9884"/>
            </a:avLst>
          </a:prstGeom>
          <a:solidFill>
            <a:srgbClr val="C5DBED"/>
          </a:solidFill>
          <a:ln/>
        </p:spPr>
      </p:sp>
      <p:pic>
        <p:nvPicPr>
          <p:cNvPr id="3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33" y="7461171"/>
            <a:ext cx="139065" cy="111204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1046202" y="7429024"/>
            <a:ext cx="12788265" cy="178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Mashg'ulot davomiyligi: 4 akademik soat (2 kun). Guruh tarkibi: 4 o'quvchi. Zarur jihozlar: termojuftlar, metall plastinkalar, Arduino komplekti, kompyuter.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6176" y="574834"/>
            <a:ext cx="3558659" cy="39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Amaliy loyiha namunasi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836176" y="1028819"/>
            <a:ext cx="6585466" cy="319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Quyosh energiyasida ishlovchi mini-ventilyator yaratish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836176" y="1688187"/>
            <a:ext cx="1918454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Loyiha tavsiflari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36176" y="2063710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Davomiyligi:</a:t>
            </a: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3 hafta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836176" y="2328505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Murakkablik:</a:t>
            </a: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O'rta daraja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836176" y="2593300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Guruh:</a:t>
            </a: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3-4 o'quvchi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836176" y="2858095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Fanlar:</a:t>
            </a: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Fizika, Elektronika, Matematika, Dizayn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36176" y="3122890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Byudjet:</a:t>
            </a: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150,000 so'm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36176" y="3476030"/>
            <a:ext cx="1918454" cy="239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Kutilayotgan natijalar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36176" y="3851553"/>
            <a:ext cx="631328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Ishlaydigan prototip, texnik hujjatlar to'plami, taqdimot materiallari va hisobot.</a:t>
            </a:r>
            <a:endParaRPr lang="en-US" sz="10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555" y="1705213"/>
            <a:ext cx="679371" cy="90606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303776" y="1705213"/>
            <a:ext cx="1598771" cy="199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Fotoelement tanlash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8303776" y="2040850"/>
            <a:ext cx="549806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Quyosh panelining quvvati va kuchlanishini hisoblash. 5V 200mA parametrli fotoelement tanlanadi. Yorug'lik intensivligi o'lchanadi.</a:t>
            </a:r>
            <a:endParaRPr lang="en-US" sz="105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555" y="2747129"/>
            <a:ext cx="679371" cy="90606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303776" y="2747129"/>
            <a:ext cx="1843088" cy="199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Elektr zanjirini loyihalash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8303776" y="3082766"/>
            <a:ext cx="549806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Zanjir sxemasini chizish. Diod, kondensator va motorni to'g'ri ulash. Multimetr yordamida parametrlarni tekshirish.</a:t>
            </a:r>
            <a:endParaRPr lang="en-US" sz="105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8555" y="3789045"/>
            <a:ext cx="679371" cy="90606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303776" y="3789045"/>
            <a:ext cx="1598771" cy="199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Motor birikmasi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8303776" y="4124682"/>
            <a:ext cx="549806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3V DC motor tanlash va unga parvona o'rnatish. Aylanish tezligini rostlash. Samaradorlik koeffitsientini hisoblash.</a:t>
            </a:r>
            <a:endParaRPr lang="en-US" sz="105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8555" y="4830961"/>
            <a:ext cx="679371" cy="90606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03776" y="4830961"/>
            <a:ext cx="1598771" cy="199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3D korpus dizayni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8303776" y="5166598"/>
            <a:ext cx="549806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Tinkercad yordamida ixcham korpus loyihalash. Barcha komponentlar uchun joy ajratish. STL format fayl tayyorlash.</a:t>
            </a:r>
            <a:endParaRPr lang="en-US" sz="105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8555" y="5872877"/>
            <a:ext cx="679371" cy="90606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303776" y="5872877"/>
            <a:ext cx="1875592" cy="1997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Tahlil va takomillashtirish</a:t>
            </a:r>
            <a:endParaRPr lang="en-US" sz="1250" dirty="0"/>
          </a:p>
        </p:txBody>
      </p:sp>
      <p:sp>
        <p:nvSpPr>
          <p:cNvPr id="26" name="Text 19"/>
          <p:cNvSpPr/>
          <p:nvPr/>
        </p:nvSpPr>
        <p:spPr>
          <a:xfrm>
            <a:off x="8303776" y="6208514"/>
            <a:ext cx="549806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Turli yorug'lik sharoitlarida sinov. Kamchiliklar aniqlash va tuzatish. Samaradorlikni oshirish yo'llari topish.</a:t>
            </a:r>
            <a:endParaRPr lang="en-US" sz="1050" dirty="0"/>
          </a:p>
        </p:txBody>
      </p:sp>
      <p:sp>
        <p:nvSpPr>
          <p:cNvPr id="27" name="Text 20"/>
          <p:cNvSpPr/>
          <p:nvPr/>
        </p:nvSpPr>
        <p:spPr>
          <a:xfrm>
            <a:off x="836176" y="7220545"/>
            <a:ext cx="12958048" cy="434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loyiha STEAMning barcha elementlarini o'zida birlashtiradi: fizik printsiplar, zamonaviy texnologiyalar, muhandislik yechimlar, kreativ dizayn va matematik hisob-kitoblar. Natijada amaliy qo'llanishi bo'lgan real mahsulot yaratiladi.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009" y="575905"/>
            <a:ext cx="7061954" cy="58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darsida o'quvchining roli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837009" y="1558171"/>
            <a:ext cx="12956381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yondashuvida o'quvchi passiv tinglovchi emas, balki faol ishtirokchi va yaratuvchidir. U jarayonning markazida turadi va ko'p qirrali rollarni bajaradi.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822496" y="2577108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Tadqiqotchi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37009" y="2988588"/>
            <a:ext cx="4324231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Muammolarni o'rganadi, ilmiy adabiyotlar bilan tanishadi, ma'lumot to'playdi va tahlil qiladi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0708" y="3505319"/>
            <a:ext cx="279559" cy="2795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69160" y="2418040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Dizayner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9469160" y="2829520"/>
            <a:ext cx="4324231" cy="954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Mahsulot ko'rinishini loyihalaydi, estetik yechimlar topadi, foydalanuvchi tajribasini hisobga oladi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0014" y="3505319"/>
            <a:ext cx="279559" cy="2795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66709" y="4082058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Muhandis</a:t>
            </a:r>
            <a:endParaRPr lang="en-US" sz="1800" dirty="0"/>
          </a:p>
        </p:txBody>
      </p:sp>
      <p:sp>
        <p:nvSpPr>
          <p:cNvPr id="13" name="Text 7"/>
          <p:cNvSpPr/>
          <p:nvPr/>
        </p:nvSpPr>
        <p:spPr>
          <a:xfrm>
            <a:off x="9866709" y="4493538"/>
            <a:ext cx="3926681" cy="954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yechimlar ishlab chiqadi, konstruksiya qiladi, prototip yaratadi va sinovdan o'tkazadi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84607" y="4466034"/>
            <a:ext cx="279559" cy="27955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469160" y="5746075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Hisobchi</a:t>
            </a:r>
            <a:endParaRPr lang="en-US" sz="1800" dirty="0"/>
          </a:p>
        </p:txBody>
      </p:sp>
      <p:sp>
        <p:nvSpPr>
          <p:cNvPr id="17" name="Text 9"/>
          <p:cNvSpPr/>
          <p:nvPr/>
        </p:nvSpPr>
        <p:spPr>
          <a:xfrm>
            <a:off x="9469160" y="6157555"/>
            <a:ext cx="4324231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Matematik hisob-kitoblar bajaradi, ma'lumotlarni qayta ishlaydi, natijalarni tahlil qiladi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30014" y="5426631"/>
            <a:ext cx="279559" cy="279559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2822496" y="5746075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Innovator</a:t>
            </a:r>
            <a:endParaRPr lang="en-US" sz="1800" dirty="0"/>
          </a:p>
        </p:txBody>
      </p:sp>
      <p:sp>
        <p:nvSpPr>
          <p:cNvPr id="21" name="Text 11"/>
          <p:cNvSpPr/>
          <p:nvPr/>
        </p:nvSpPr>
        <p:spPr>
          <a:xfrm>
            <a:off x="837009" y="6157555"/>
            <a:ext cx="4324231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Yangi g'oyalar yaratadi, noan'anaviy yondashuvlar topadi, ijodiy yechimlar taklif qiladi</a:t>
            </a:r>
            <a:endParaRPr lang="en-US" sz="155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20708" y="5426631"/>
            <a:ext cx="279559" cy="279559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2424946" y="4082058"/>
            <a:ext cx="2338745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8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Taqdimotchi</a:t>
            </a:r>
            <a:endParaRPr lang="en-US" sz="1800" dirty="0"/>
          </a:p>
        </p:txBody>
      </p:sp>
      <p:sp>
        <p:nvSpPr>
          <p:cNvPr id="25" name="Text 13"/>
          <p:cNvSpPr/>
          <p:nvPr/>
        </p:nvSpPr>
        <p:spPr>
          <a:xfrm>
            <a:off x="837009" y="4493538"/>
            <a:ext cx="3926681" cy="954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O'z ishini boshqalarga tushuntiradi, natijalarni taqdim etadi, savolarga javob beradi</a:t>
            </a:r>
            <a:endParaRPr lang="en-US" sz="1550" dirty="0"/>
          </a:p>
        </p:txBody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61240" y="2451973"/>
            <a:ext cx="4307919" cy="4307919"/>
          </a:xfrm>
          <a:prstGeom prst="rect">
            <a:avLst/>
          </a:prstGeom>
        </p:spPr>
      </p:pic>
      <p:pic>
        <p:nvPicPr>
          <p:cNvPr id="27" name="Image 1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66115" y="4466034"/>
            <a:ext cx="279559" cy="279559"/>
          </a:xfrm>
          <a:prstGeom prst="rect">
            <a:avLst/>
          </a:prstGeom>
        </p:spPr>
      </p:pic>
      <p:sp>
        <p:nvSpPr>
          <p:cNvPr id="28" name="Text 14"/>
          <p:cNvSpPr/>
          <p:nvPr/>
        </p:nvSpPr>
        <p:spPr>
          <a:xfrm>
            <a:off x="837009" y="7017425"/>
            <a:ext cx="12956381" cy="636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 bu rollar orasida erkin harakat qiladi, har birida yangi ko'nikmalar egallab boradi. Bu ko'p qirrali tajriba uni har tomonlama rivojlangan mutaxassisga aylantiradi.</a:t>
            </a:r>
            <a:endParaRPr lang="en-US" sz="1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81514"/>
            <a:ext cx="5029438" cy="400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darsida o'qituvchining roli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837724" y="1408628"/>
            <a:ext cx="6975634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metodikasida o'qituvchining roli tubdan o'zgaradi. U an'anaviy ma'ruzachi emas, balki o'quvchilarning mustaqil tadqiqotlarini qo'llab-quvvatlovchi fasilitator rolini o'taydi.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37724" y="1997035"/>
            <a:ext cx="306229" cy="306229"/>
          </a:xfrm>
          <a:prstGeom prst="roundRect">
            <a:avLst>
              <a:gd name="adj" fmla="val 1867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041" y="2043827"/>
            <a:ext cx="1601629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Yo'naltiruvchi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280041" y="2380059"/>
            <a:ext cx="6533317" cy="652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O'quvchilarni to'g'ri yo'nalishga boshqaradi, ammo tayyor javoblar bermaydi. Savol berish orqali ularni mustaqil fikrlashga undaydi. "Sizning fikringizcha nima bo'ladi?" yoki "Buni qanday tekshirib ko'rish mumkin?" kabi savollar beradi.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837724" y="3305175"/>
            <a:ext cx="306229" cy="306229"/>
          </a:xfrm>
          <a:prstGeom prst="roundRect">
            <a:avLst>
              <a:gd name="adj" fmla="val 1867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80041" y="3351967"/>
            <a:ext cx="1601629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Maslahatchi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280041" y="3688199"/>
            <a:ext cx="65333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Qiyin vaziyatlarda yo'l ko'rsatadi, ammo muammoni o'zi hal qilmaydi. Resurslar va manbalar bilan ta'minlaydi. Turli yechish strategiyalarini muhokama qilishga yordam beradi.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37724" y="4395668"/>
            <a:ext cx="306229" cy="306229"/>
          </a:xfrm>
          <a:prstGeom prst="roundRect">
            <a:avLst>
              <a:gd name="adj" fmla="val 1867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80041" y="4442460"/>
            <a:ext cx="1601629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Motivator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280041" y="4778692"/>
            <a:ext cx="65333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O'quvchilarning qiziqishini uyg'otadi va saqlab turadi. Muvaffaqiyatlarni ta'kidlaydi, xatolarni o'rganish imkoniyati sifatida ko'rsatadi. Ishonch hosil qiladi va rag'batlantiradi.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37724" y="5486162"/>
            <a:ext cx="306229" cy="306229"/>
          </a:xfrm>
          <a:prstGeom prst="roundRect">
            <a:avLst>
              <a:gd name="adj" fmla="val 1867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80041" y="5532953"/>
            <a:ext cx="1601629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Texnik ko'makchi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280041" y="5869186"/>
            <a:ext cx="65333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Uskunalar va dasturiy ta'minot bilan ishlashga yordam beradi. Xavfsizlik texnikasini ta'minlaydi. Texnik muammolarni hal qilishda ko'maklashadi.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37724" y="6576655"/>
            <a:ext cx="306229" cy="306229"/>
          </a:xfrm>
          <a:prstGeom prst="roundRect">
            <a:avLst>
              <a:gd name="adj" fmla="val 18673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80041" y="6623447"/>
            <a:ext cx="1601629" cy="2001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Baholovchi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280041" y="6959679"/>
            <a:ext cx="6533317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Jarayon va natijani to'g'ri baholaydi. Konstruktiv fikr-mulohaza beradi. O'quvchilarning rivojlanishini kuzatib boradi va individual yondashuvni ta'minlaydi.</a:t>
            </a:r>
            <a:endParaRPr lang="en-US" sz="105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162" y="1439228"/>
            <a:ext cx="3670459" cy="3670459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8153162" y="5262801"/>
            <a:ext cx="5647015" cy="795814"/>
          </a:xfrm>
          <a:prstGeom prst="roundRect">
            <a:avLst>
              <a:gd name="adj" fmla="val 7185"/>
            </a:avLst>
          </a:prstGeom>
          <a:solidFill>
            <a:srgbClr val="C5DBED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250" y="5473660"/>
            <a:ext cx="170140" cy="13608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8595479" y="5432822"/>
            <a:ext cx="5068610" cy="435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O'qituvchi jarayonni boshqaradi, ammo ijrochi emas. U sahnada emas, sahna ortida turadi va o'quvchilarning o'z kashfiyotlarini qilishiga imkon beradi.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4012" y="456486"/>
            <a:ext cx="3729038" cy="317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STEAMning o'quvchilarga ta'siri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64012" y="989648"/>
            <a:ext cx="13302377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Ko'plab tadqiqotlar va amaliy tajribalar STEAMning o'quvchilar rivojlanishiga sezilarli ijobiy ta'sirini ko'rsatmoqda. Bu yondashuv kasbiy ta'limda samaradorlikni keskin oshiradi va o'quvchilarni kelajak kasblariga yaxshi tayyorlaydi.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292197" y="1984772"/>
            <a:ext cx="1327190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80%</a:t>
            </a:r>
            <a:endParaRPr lang="en-US" sz="21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584" y="1310402"/>
            <a:ext cx="1618655" cy="161865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188256" y="3063835"/>
            <a:ext cx="1535192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Kreativ fikrlash rivojlanadi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64012" y="3287077"/>
            <a:ext cx="6583799" cy="345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O'quvchilar noan'anaviy yechimlar topish, muammolarga ijodiy yondashish va innovatsion g'oyalar ishlab chiqish qobiliyatlarini sezilarli oshiradilar.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10010775" y="1984772"/>
            <a:ext cx="1327190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70%</a:t>
            </a:r>
            <a:endParaRPr lang="en-US" sz="2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162" y="1310402"/>
            <a:ext cx="1618655" cy="161865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706928" y="3063835"/>
            <a:ext cx="1935004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Muhandislik amaliyoti kuchayadi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7382589" y="3287077"/>
            <a:ext cx="6583799" cy="345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ko'nikmalar, konstruksiyalash qobiliyati va muhandislik tafakkuri real loyihalar orqali mustahkam shakllanadi va amaliy tajriba ortadi.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3292197" y="4549140"/>
            <a:ext cx="1327190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85%</a:t>
            </a:r>
            <a:endParaRPr lang="en-US" sz="21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584" y="3874770"/>
            <a:ext cx="1618655" cy="161865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925008" y="5628203"/>
            <a:ext cx="2061686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Jamoada ishlash ko'nikmasi oshadi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664012" y="5851446"/>
            <a:ext cx="6583799" cy="345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Guruhli loyihalar orqali hamkorlik, muloqot, rol taqsimoti va umumiy maqsadga erishish uchun birga harakat qilish ko'nikmalari rivojlanadi.</a:t>
            </a:r>
            <a:endParaRPr lang="en-US" sz="800" dirty="0"/>
          </a:p>
        </p:txBody>
      </p:sp>
      <p:sp>
        <p:nvSpPr>
          <p:cNvPr id="16" name="Text 11"/>
          <p:cNvSpPr/>
          <p:nvPr/>
        </p:nvSpPr>
        <p:spPr>
          <a:xfrm>
            <a:off x="10010775" y="4549140"/>
            <a:ext cx="1327190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1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90%</a:t>
            </a:r>
            <a:endParaRPr lang="en-US" sz="21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5162" y="3874770"/>
            <a:ext cx="1618655" cy="161865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916001" y="5628203"/>
            <a:ext cx="1516975" cy="158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Motivatsiya yuqori bo'ladi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7382589" y="5851446"/>
            <a:ext cx="6583799" cy="345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Amaliy natijalarni ko'rish, o'z qo'llari bilan nimadir yaratish va muvaffaqiyatga erishish o'quvchilarning o'rganishga bo'lgan qiziqishini keskin oshiradi.</a:t>
            </a:r>
            <a:endParaRPr lang="en-US" sz="800" dirty="0"/>
          </a:p>
        </p:txBody>
      </p:sp>
      <p:sp>
        <p:nvSpPr>
          <p:cNvPr id="20" name="Text 14"/>
          <p:cNvSpPr/>
          <p:nvPr/>
        </p:nvSpPr>
        <p:spPr>
          <a:xfrm>
            <a:off x="664012" y="6425684"/>
            <a:ext cx="152340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Qo'shimcha natijalar: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664012" y="6724055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Muammolarni mustaqil hal qilish qobiliyati 65% oshadi</a:t>
            </a:r>
            <a:endParaRPr lang="en-US" sz="800" dirty="0"/>
          </a:p>
        </p:txBody>
      </p:sp>
      <p:sp>
        <p:nvSpPr>
          <p:cNvPr id="22" name="Text 16"/>
          <p:cNvSpPr/>
          <p:nvPr/>
        </p:nvSpPr>
        <p:spPr>
          <a:xfrm>
            <a:off x="664012" y="6934319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Tanqidiy fikrlash ko'nikmalari 72% yaxshilanadi</a:t>
            </a:r>
            <a:endParaRPr lang="en-US" sz="800" dirty="0"/>
          </a:p>
        </p:txBody>
      </p:sp>
      <p:sp>
        <p:nvSpPr>
          <p:cNvPr id="23" name="Text 17"/>
          <p:cNvSpPr/>
          <p:nvPr/>
        </p:nvSpPr>
        <p:spPr>
          <a:xfrm>
            <a:off x="664012" y="7144583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Raqamli savodxonlik 78% o'sadi</a:t>
            </a:r>
            <a:endParaRPr lang="en-US" sz="800" dirty="0"/>
          </a:p>
        </p:txBody>
      </p:sp>
      <p:sp>
        <p:nvSpPr>
          <p:cNvPr id="24" name="Text 18"/>
          <p:cNvSpPr/>
          <p:nvPr/>
        </p:nvSpPr>
        <p:spPr>
          <a:xfrm>
            <a:off x="664012" y="7354848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Loyiha boshqarish mahorati 60% rivojlanadi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664012" y="7565112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O'z-o'ziga ishonch 68% ortadi</a:t>
            </a:r>
            <a:endParaRPr lang="en-US" sz="800" dirty="0"/>
          </a:p>
        </p:txBody>
      </p:sp>
      <p:sp>
        <p:nvSpPr>
          <p:cNvPr id="26" name="Text 20"/>
          <p:cNvSpPr/>
          <p:nvPr/>
        </p:nvSpPr>
        <p:spPr>
          <a:xfrm>
            <a:off x="7454384" y="6425684"/>
            <a:ext cx="1869043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Mehnat bozorida ustunlik: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7454384" y="6724055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bitiruvchilari 45% tezroq ish topadilar</a:t>
            </a:r>
            <a:endParaRPr lang="en-US" sz="800" dirty="0"/>
          </a:p>
        </p:txBody>
      </p:sp>
      <p:sp>
        <p:nvSpPr>
          <p:cNvPr id="28" name="Text 22"/>
          <p:cNvSpPr/>
          <p:nvPr/>
        </p:nvSpPr>
        <p:spPr>
          <a:xfrm>
            <a:off x="7454384" y="6934319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Boshlang'ich maosh 30% yuqori bo'ladi</a:t>
            </a:r>
            <a:endParaRPr lang="en-US" sz="800" dirty="0"/>
          </a:p>
        </p:txBody>
      </p:sp>
      <p:sp>
        <p:nvSpPr>
          <p:cNvPr id="29" name="Text 23"/>
          <p:cNvSpPr/>
          <p:nvPr/>
        </p:nvSpPr>
        <p:spPr>
          <a:xfrm>
            <a:off x="7454384" y="7144583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Karera o'sishi 40% tezroq amalga oshadi</a:t>
            </a:r>
            <a:endParaRPr lang="en-US" sz="800" dirty="0"/>
          </a:p>
        </p:txBody>
      </p:sp>
      <p:sp>
        <p:nvSpPr>
          <p:cNvPr id="30" name="Text 24"/>
          <p:cNvSpPr/>
          <p:nvPr/>
        </p:nvSpPr>
        <p:spPr>
          <a:xfrm>
            <a:off x="7454384" y="7354848"/>
            <a:ext cx="6519624" cy="17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350"/>
              </a:lnSpc>
              <a:buSzPct val="100000"/>
              <a:buChar char="•"/>
            </a:pPr>
            <a:r>
              <a:rPr lang="en-US" sz="8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Ish beruvchilar tomonidan 85% yuqori baholanadi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87348"/>
            <a:ext cx="3696295" cy="462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Xulosa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837724" y="1463516"/>
            <a:ext cx="1295495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yondashuvi kasbiy ta'limni innovatsion bosqichga ko'taradi va XXI asr talablariga mos zamonaviy ta'lim tizimini shakllantiradi. Bu metodika nazariya va amaliyotni uyg'un birlashtirib, o'quvchilarni real ishlab chiqarish sharoitlariga tayyorlaydi.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837724" y="2142649"/>
            <a:ext cx="12954952" cy="2549843"/>
          </a:xfrm>
          <a:prstGeom prst="roundRect">
            <a:avLst>
              <a:gd name="adj" fmla="val 258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45344" y="2150269"/>
            <a:ext cx="6469856" cy="1392912"/>
          </a:xfrm>
          <a:prstGeom prst="roundRect">
            <a:avLst>
              <a:gd name="adj" fmla="val 4737"/>
            </a:avLst>
          </a:prstGeom>
          <a:solidFill>
            <a:srgbClr val="3371A5"/>
          </a:solidFill>
          <a:ln/>
        </p:spPr>
      </p:sp>
      <p:sp>
        <p:nvSpPr>
          <p:cNvPr id="6" name="Text 4"/>
          <p:cNvSpPr/>
          <p:nvPr/>
        </p:nvSpPr>
        <p:spPr>
          <a:xfrm>
            <a:off x="1002387" y="2307312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Ilmiy-texnik tafakkur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1002387" y="2632472"/>
            <a:ext cx="6155769" cy="753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O'quvchilar fizik jarayonlarni tushunish, matematik tahlil qilish va texnologik yechimlar topish qobiliyatiga ega bo'ladilar. Ular fanni nazariy emas, balki amaliy darajada egallaydilar.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0" y="2150269"/>
            <a:ext cx="6469856" cy="1392912"/>
          </a:xfrm>
          <a:prstGeom prst="rect">
            <a:avLst/>
          </a:prstGeom>
          <a:solidFill>
            <a:srgbClr val="E282B7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00" y="2150269"/>
            <a:ext cx="22860" cy="1392912"/>
          </a:xfrm>
          <a:prstGeom prst="roundRect">
            <a:avLst>
              <a:gd name="adj" fmla="val 288624"/>
            </a:avLst>
          </a:prstGeom>
          <a:solidFill>
            <a:srgbClr val="C8689D"/>
          </a:solidFill>
          <a:ln/>
        </p:spPr>
      </p:sp>
      <p:sp>
        <p:nvSpPr>
          <p:cNvPr id="10" name="Text 8"/>
          <p:cNvSpPr/>
          <p:nvPr/>
        </p:nvSpPr>
        <p:spPr>
          <a:xfrm>
            <a:off x="7472243" y="2307312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Mustaqil fikrlash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7472243" y="2632472"/>
            <a:ext cx="6155769" cy="753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metodikasi o'quvchilarni tayyor javoblar kutish o'rniga, mustaqil tadqiqot olib borish, muammolarni tahlil qilish va yechim topishga o'rgatadi. Bu ularda tanqidiy fikrlashni rivojlantiradi.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45344" y="3543181"/>
            <a:ext cx="6469856" cy="1141690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13" name="Shape 11"/>
          <p:cNvSpPr/>
          <p:nvPr/>
        </p:nvSpPr>
        <p:spPr>
          <a:xfrm>
            <a:off x="845344" y="3543181"/>
            <a:ext cx="6469856" cy="22860"/>
          </a:xfrm>
          <a:prstGeom prst="roundRect">
            <a:avLst>
              <a:gd name="adj" fmla="val 288624"/>
            </a:avLst>
          </a:prstGeom>
          <a:solidFill>
            <a:srgbClr val="4C8ABE"/>
          </a:solidFill>
          <a:ln/>
        </p:spPr>
      </p:sp>
      <p:sp>
        <p:nvSpPr>
          <p:cNvPr id="14" name="Text 12"/>
          <p:cNvSpPr/>
          <p:nvPr/>
        </p:nvSpPr>
        <p:spPr>
          <a:xfrm>
            <a:off x="1002387" y="3700224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Jamoaviy hamkorlik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1002387" y="4025384"/>
            <a:ext cx="6155769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Guruhli loyihalar orqali o'quvchilar samarali kommunikatsiya, rol taqsimoti, mas'uliyat olish va umumiy maqsad yo'lida birgalikda harakat qilish ko'nikmalarini egallaydilar.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0" y="3543181"/>
            <a:ext cx="6469856" cy="1141690"/>
          </a:xfrm>
          <a:prstGeom prst="rect">
            <a:avLst/>
          </a:prstGeom>
          <a:solidFill>
            <a:srgbClr val="E282B7"/>
          </a:solidFill>
          <a:ln/>
        </p:spPr>
      </p:sp>
      <p:sp>
        <p:nvSpPr>
          <p:cNvPr id="17" name="Shape 15"/>
          <p:cNvSpPr/>
          <p:nvPr/>
        </p:nvSpPr>
        <p:spPr>
          <a:xfrm>
            <a:off x="7315200" y="3543181"/>
            <a:ext cx="22860" cy="1141690"/>
          </a:xfrm>
          <a:prstGeom prst="roundRect">
            <a:avLst>
              <a:gd name="adj" fmla="val 288624"/>
            </a:avLst>
          </a:prstGeom>
          <a:solidFill>
            <a:srgbClr val="C8689D"/>
          </a:solidFill>
          <a:ln/>
        </p:spPr>
      </p:sp>
      <p:sp>
        <p:nvSpPr>
          <p:cNvPr id="18" name="Shape 16"/>
          <p:cNvSpPr/>
          <p:nvPr/>
        </p:nvSpPr>
        <p:spPr>
          <a:xfrm>
            <a:off x="7315200" y="3543181"/>
            <a:ext cx="6469856" cy="22860"/>
          </a:xfrm>
          <a:prstGeom prst="roundRect">
            <a:avLst>
              <a:gd name="adj" fmla="val 288624"/>
            </a:avLst>
          </a:prstGeom>
          <a:solidFill>
            <a:srgbClr val="C8689D"/>
          </a:solidFill>
          <a:ln/>
        </p:spPr>
      </p:sp>
      <p:sp>
        <p:nvSpPr>
          <p:cNvPr id="19" name="Text 17"/>
          <p:cNvSpPr/>
          <p:nvPr/>
        </p:nvSpPr>
        <p:spPr>
          <a:xfrm>
            <a:off x="7472243" y="3700224"/>
            <a:ext cx="189714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Real loyihalar yaratish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7472243" y="4025384"/>
            <a:ext cx="6155769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Nazariy bilimlarni amaliy mahsulotga aylantirish qobiliyati shakllanadi. O'quvchilar sanoatda qo'llaniladigan texnologiyalar va asboblar bilan real tajriba ortiradilar.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73348" y="5045869"/>
            <a:ext cx="12719328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i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"STEAM yondashuvi — bu nafaqat ta'lim metodikasi, balki kelajak mutaxassislarini tayyorlash falsafasidir. U o'quvchilarga bilim berishdan tashqari, ularni hayotga, ishga va doimiy o'sishga tayyorlaydi."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37724" y="4869180"/>
            <a:ext cx="22860" cy="855821"/>
          </a:xfrm>
          <a:prstGeom prst="rect">
            <a:avLst/>
          </a:prstGeom>
          <a:solidFill>
            <a:srgbClr val="3371A5"/>
          </a:solidFill>
          <a:ln/>
        </p:spPr>
      </p:sp>
      <p:sp>
        <p:nvSpPr>
          <p:cNvPr id="23" name="Text 21"/>
          <p:cNvSpPr/>
          <p:nvPr/>
        </p:nvSpPr>
        <p:spPr>
          <a:xfrm>
            <a:off x="837724" y="5901690"/>
            <a:ext cx="1295495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metodika texnikum bitiruvchilarining zamonaviy mehnat bozori talablari bilan to'liq mos kelishini ta'minlaydi. STEAM orqali tayyorlangan mutaxassislar raqobatbardosh, moslashuvchan va innovatsion fikrlovchi kadrlar sifatida iqtisodiyot rivojiga hissa qo'shadilar.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37724" y="6659267"/>
            <a:ext cx="12954952" cy="27146"/>
          </a:xfrm>
          <a:prstGeom prst="rect">
            <a:avLst/>
          </a:prstGeom>
          <a:solidFill>
            <a:srgbClr val="2B3541">
              <a:alpha val="5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837724" y="6863001"/>
            <a:ext cx="12954952" cy="25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Rahmat e'tiboringiz uchun!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37724" y="7290911"/>
            <a:ext cx="12954952" cy="25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Savollar va muhokamalar uchun tayyor.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2900" y="292100"/>
            <a:ext cx="13830300" cy="7670799"/>
          </a:xfrm>
          <a:prstGeom prst="roundRect">
            <a:avLst>
              <a:gd name="adj" fmla="val 25717"/>
            </a:avLst>
          </a:prstGeom>
          <a:solidFill>
            <a:schemeClr val="bg1"/>
          </a:solidFill>
          <a:ln w="9525">
            <a:noFill/>
            <a:miter lim="800000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altLang="ru-RU" sz="1600" b="1" dirty="0">
                <a:latin typeface="Times New Roman" pitchFamily="18" charset="0"/>
                <a:cs typeface="Times New Roman" pitchFamily="18" charset="0"/>
              </a:rPr>
              <a:t>ISLOM KARIMOV NOMIDAGI TOSHKENT DAVLAT TEXNIKA UNIVERSITETI HUZURIDAGI PEDAGOG KADRLARNI QAYTA TAYYORLASH VA ULARNING MALAKASINI OSHIRISH TARMOQ MARKAZI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ru-RU" sz="16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ELEKTRON MALAKA ISHI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TOPSHIRIQ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VARAQASI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noyabr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oyi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oqim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o‘qituvchilari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ta’limi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ustalari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toifa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yo’nalish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)  </a:t>
            </a: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bo’yicha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malaka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oshirish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kursi</a:t>
            </a:r>
            <a:endParaRPr lang="en-US" alt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Tinglovchining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F.I.Sh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. :  </a:t>
            </a:r>
            <a:r>
              <a:rPr lang="en-US" alt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Quvatova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Zarifa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Sherboyevna</a:t>
            </a:r>
            <a:endParaRPr lang="ru-RU" altLang="ru-RU" sz="1600" dirty="0"/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yurituvchi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muassasasi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Angor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tuman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1-sonli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politexnikumi</a:t>
            </a:r>
            <a:endParaRPr lang="en-US" alt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lavozimi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beradigan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predmeti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 fan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o‘qituvchisi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Diplom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bo’yicha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mutaxassisligi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Avtomobil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texnik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ko’rsatish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texnik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mexanik</a:t>
            </a:r>
            <a:r>
              <a:rPr lang="en-US" alt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Kasbiy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darajasi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yo‘q</a:t>
            </a:r>
            <a:endParaRPr lang="ru-RU" alt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defRPr/>
            </a:pPr>
            <a:r>
              <a:rPr lang="ru-RU" altLang="ru-RU" sz="1600" b="1" dirty="0" err="1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malaka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mavzusi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STEAM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yondashuviga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asoslangan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kasbiy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kompetensiyalarni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rivojlantirish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 smtClean="0">
                <a:latin typeface="Times New Roman" pitchFamily="18" charset="0"/>
                <a:cs typeface="Times New Roman" pitchFamily="18" charset="0"/>
              </a:rPr>
              <a:t>metodikasi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defRPr/>
            </a:pP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Taqdimotni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sanasi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altLang="ru-RU" sz="1600" i="1" dirty="0">
                <a:latin typeface="Times New Roman" pitchFamily="18" charset="0"/>
                <a:cs typeface="Times New Roman" pitchFamily="18" charset="0"/>
              </a:rPr>
              <a:t>  “_____” </a:t>
            </a:r>
            <a:r>
              <a:rPr lang="en-US" altLang="ru-RU" sz="1600" i="1" dirty="0" err="1">
                <a:latin typeface="Times New Roman" pitchFamily="18" charset="0"/>
                <a:cs typeface="Times New Roman" pitchFamily="18" charset="0"/>
              </a:rPr>
              <a:t>noyabr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2600"/>
              </a:lnSpc>
              <a:defRPr/>
            </a:pP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Tinglovchi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_______________</a:t>
            </a:r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alt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Quvatova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Zarifa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Sherboyevna</a:t>
            </a:r>
            <a:endParaRPr lang="ru-RU" altLang="ru-RU" sz="1600" dirty="0"/>
          </a:p>
          <a:p>
            <a:pPr algn="just">
              <a:lnSpc>
                <a:spcPts val="2600"/>
              </a:lnSpc>
              <a:defRPr/>
            </a:pPr>
            <a:r>
              <a:rPr lang="en-US" altLang="ru-RU" sz="1600" b="1" dirty="0" err="1" smtClean="0">
                <a:latin typeface="Times New Roman" pitchFamily="18" charset="0"/>
                <a:cs typeface="Times New Roman" pitchFamily="18" charset="0"/>
              </a:rPr>
              <a:t>Rahbar</a:t>
            </a:r>
            <a:r>
              <a:rPr lang="en-US" alt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uz-Cyrl-UZ" altLang="ru-RU" sz="1600" i="1" dirty="0" smtClean="0">
                <a:latin typeface="Times New Roman" pitchFamily="18" charset="0"/>
                <a:cs typeface="Times New Roman" pitchFamily="18" charset="0"/>
              </a:rPr>
              <a:t>______________________   </a:t>
            </a:r>
            <a:r>
              <a:rPr lang="en-US" altLang="ru-RU" sz="1600" i="1" dirty="0" err="1" smtClean="0">
                <a:latin typeface="Times New Roman" pitchFamily="18" charset="0"/>
                <a:cs typeface="Times New Roman" pitchFamily="18" charset="0"/>
              </a:rPr>
              <a:t>H.Agaliyeva</a:t>
            </a:r>
            <a:r>
              <a:rPr lang="uz-Cyrl-UZ" altLang="ru-RU" sz="16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altLang="ru-RU" sz="1600" i="1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Professional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bo’limi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dekani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________________  dots. B. </a:t>
            </a:r>
            <a:r>
              <a:rPr lang="en-US" altLang="ru-RU" sz="1600" dirty="0" err="1">
                <a:latin typeface="Times New Roman" pitchFamily="18" charset="0"/>
                <a:cs typeface="Times New Roman" pitchFamily="18" charset="0"/>
              </a:rPr>
              <a:t>Xaydarov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Rahbar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xulosasi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b="1" dirty="0" err="1">
                <a:latin typeface="Times New Roman" pitchFamily="18" charset="0"/>
                <a:cs typeface="Times New Roman" pitchFamily="18" charset="0"/>
              </a:rPr>
              <a:t>imzosi</a:t>
            </a:r>
            <a:r>
              <a:rPr lang="en-US" altLang="ru-RU" sz="16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______________________________________________</a:t>
            </a:r>
            <a:r>
              <a:rPr lang="uz-Cyrl-UZ" altLang="ru-RU" sz="1600" i="1" dirty="0" smtClean="0">
                <a:latin typeface="Times New Roman" pitchFamily="18" charset="0"/>
                <a:cs typeface="Times New Roman" pitchFamily="18" charset="0"/>
              </a:rPr>
              <a:t>_______________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_____________ </a:t>
            </a:r>
            <a:endParaRPr lang="en-US" altLang="ru-RU" sz="16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65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6"/>
          <p:cNvSpPr>
            <a:spLocks noChangeArrowheads="1"/>
          </p:cNvSpPr>
          <p:nvPr/>
        </p:nvSpPr>
        <p:spPr bwMode="auto">
          <a:xfrm>
            <a:off x="1573036" y="725664"/>
            <a:ext cx="114284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“STEAM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yondashuviga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kasbiy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kompetensiyalarni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metodikasi”mavzusidagi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uz-Cyrl-UZ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taqdimoti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bo`yicha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mezonlari</a:t>
            </a:r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761132"/>
              </p:ext>
            </p:extLst>
          </p:nvPr>
        </p:nvGraphicFramePr>
        <p:xfrm>
          <a:off x="2012775" y="2011716"/>
          <a:ext cx="10548937" cy="5207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8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7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4876">
                <a:tc>
                  <a:txBody>
                    <a:bodyPr/>
                    <a:lstStyle/>
                    <a:p>
                      <a:pPr algn="ctr"/>
                      <a:r>
                        <a:rPr lang="uz-Cyrl-UZ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Mezonlar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Maksimal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ball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DAK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z-Cyrl-UZ" sz="18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xulosasi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1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Mavzuning dolzarbligi, maqsadi, vazifalari </a:t>
                      </a:r>
                      <a:r>
                        <a:rPr lang="uz-Latn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 amaliy ahamiyati </a:t>
                      </a:r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yoritilganligi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2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Mavzuni yoritishda kreativlik bilan </a:t>
                      </a:r>
                      <a:r>
                        <a:rPr lang="uz-Latn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yondoshgani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5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Mavzuga oid ma’lumotlarning yoritilganligi, muammolar aniqlanganligi, ko‘rgazmali (illustrativ) materiallar bilan boyitilganligi (jadvallar, grafiklar, diagrammalar)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2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z-Cyrl-UZ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Ma’lumotlar manbasi ko‘rsatilganligi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2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Latn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Xulosani mavzudan kelib chiqqan tarzda berilganligi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11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Xulosadan kelib chiqib </a:t>
                      </a:r>
                      <a:r>
                        <a:rPr lang="uz-Latn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takliflar aniq va amalga yo‘naltirilgan qilib berilganligi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2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Slaydlar tayyorlash talabiga muvofiqligi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2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uz-Cyrl-UZ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 mavzusi mazmuni to‘liq yoritilganligi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390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 ball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03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976432"/>
            <a:ext cx="49283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4400" dirty="0" smtClean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KIRISH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094905"/>
            <a:ext cx="7568565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Zamonaviy mehnat bozorida yuqori malakali, kreativ, muammolarni mustaqil hal qila oladigan, texnologik fikrlovchi mutaxassislar talab qilinmoqda. XXI asr iqtisodiyoti nafaqat bilim, balki bilimni amalda qo'llay olish qobiliyatini talab etadi.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837724" y="3958590"/>
            <a:ext cx="7568565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yondashuvi kasbiy ta'limda o'quvchini nazariya bilan amaliyotni uyg'unlashtirgan holda o'qitishga xizmat qiladi. Bu yondashuv orqali talabalar real loyihalar ustida ishlash, muhandislik muammolarini yechish va innovatsion yechimlar topish ko'nikmalarini egallaydilar.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37723" y="6347340"/>
            <a:ext cx="756856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Mazkur metodika texnikum va kasb-hunar kollejlarida o'quv jarayonini tubdan o'zgartirish va kasbiy kompetensiyalarni kompleks rivojlantirish imkonini beradi.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858" y="572898"/>
            <a:ext cx="6444526" cy="64445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14601"/>
            <a:ext cx="5080397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Mavzuning dolzarbligi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1649373"/>
            <a:ext cx="6372701" cy="3045619"/>
          </a:xfrm>
          <a:prstGeom prst="roundRect">
            <a:avLst>
              <a:gd name="adj" fmla="val 288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54775" y="1866424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371A5"/>
          </a:solidFill>
          <a:ln/>
        </p:spPr>
      </p:sp>
      <p:sp>
        <p:nvSpPr>
          <p:cNvPr id="6" name="Text 3"/>
          <p:cNvSpPr/>
          <p:nvPr/>
        </p:nvSpPr>
        <p:spPr>
          <a:xfrm>
            <a:off x="1054775" y="2704148"/>
            <a:ext cx="38089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Amaliy ko'nikma yetishmovchiligi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1054775" y="3137773"/>
            <a:ext cx="593859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Texnikum bitiruvchilarida nazariy bilim yuqori bo'lsa-da, amaliy muhandislik ko'nikmalari yetarli darajada rivojlanmagan. Ish beruvchilar bu masalaga tez-tez e'tiroz bildirmoqda.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419856" y="1649373"/>
            <a:ext cx="6372820" cy="3045619"/>
          </a:xfrm>
          <a:prstGeom prst="roundRect">
            <a:avLst>
              <a:gd name="adj" fmla="val 288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636907" y="1866424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371A5"/>
          </a:solidFill>
          <a:ln/>
        </p:spPr>
      </p:sp>
      <p:sp>
        <p:nvSpPr>
          <p:cNvPr id="11" name="Text 7"/>
          <p:cNvSpPr/>
          <p:nvPr/>
        </p:nvSpPr>
        <p:spPr>
          <a:xfrm>
            <a:off x="7636907" y="2704148"/>
            <a:ext cx="421540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Muhandislik yo'nalishini rivojlantirish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7636907" y="3137773"/>
            <a:ext cx="5938718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yondashuvi — muhandislik va texnologiya yo'nalishlarini rivojlantiruvchi asosiy zamonaviy model. U texnik tafakkurni shakllantiradi va innovatsion yechimlar topishga o'rgatadi.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837724" y="4904423"/>
            <a:ext cx="6372701" cy="2710577"/>
          </a:xfrm>
          <a:prstGeom prst="roundRect">
            <a:avLst>
              <a:gd name="adj" fmla="val 3246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1054775" y="5121473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371A5"/>
          </a:solidFill>
          <a:ln/>
        </p:spPr>
      </p:sp>
      <p:sp>
        <p:nvSpPr>
          <p:cNvPr id="16" name="Text 11"/>
          <p:cNvSpPr/>
          <p:nvPr/>
        </p:nvSpPr>
        <p:spPr>
          <a:xfrm>
            <a:off x="1054775" y="5959197"/>
            <a:ext cx="4577477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Raqobatbardosh mutaxassis tayyorlash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1054775" y="6392823"/>
            <a:ext cx="593859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Fan, texnologiya va ijodiylikni birlashtirgan ta'lim raqobatbardosh mutaxassis tayyorlaydi. Bunday yondashuv global mehnat bozoridagi talablarga javob beradi.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7419856" y="4904423"/>
            <a:ext cx="6372820" cy="2710577"/>
          </a:xfrm>
          <a:prstGeom prst="roundRect">
            <a:avLst>
              <a:gd name="adj" fmla="val 3246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636907" y="5121473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3371A5"/>
          </a:solidFill>
          <a:ln/>
        </p:spPr>
      </p:sp>
      <p:sp>
        <p:nvSpPr>
          <p:cNvPr id="21" name="Text 15"/>
          <p:cNvSpPr/>
          <p:nvPr/>
        </p:nvSpPr>
        <p:spPr>
          <a:xfrm>
            <a:off x="7636907" y="5959197"/>
            <a:ext cx="394930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Ta'lim standartlari bilan muvofiqlik</a:t>
            </a:r>
            <a:endParaRPr lang="en-US" sz="1900" dirty="0"/>
          </a:p>
        </p:txBody>
      </p:sp>
      <p:sp>
        <p:nvSpPr>
          <p:cNvPr id="22" name="Text 16"/>
          <p:cNvSpPr/>
          <p:nvPr/>
        </p:nvSpPr>
        <p:spPr>
          <a:xfrm>
            <a:off x="7636907" y="6392823"/>
            <a:ext cx="5938718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metod bugungi milliy va xalqaro ta'lim talablari bilan to'liq mos. UNESCO va Butunjahon Bank tomonidan tavsiya etilgan yondashuvlardan biridir.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09970"/>
            <a:ext cx="745343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yondashuvi tushunchasi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2269927" y="2247781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Science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37724" y="2681407"/>
            <a:ext cx="3896320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Fan — ilmiy bilimlar va tadqiqot metodlari asosi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1744742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4544" y="2922270"/>
            <a:ext cx="313373" cy="3133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6356" y="184380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Technology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9896356" y="2277428"/>
            <a:ext cx="3896320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Texnologiya — zamonaviy vositalar va raqamli imkoniyatlar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131" y="1744742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8813" y="2345769"/>
            <a:ext cx="313373" cy="31337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01131" y="3459837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Engineering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0001131" y="3893463"/>
            <a:ext cx="379154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Muhandislik — loyihalash va konstruksiyalash san'ati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8131" y="1744742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45379" y="3855125"/>
            <a:ext cx="313373" cy="31337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896356" y="507599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Art</a:t>
            </a:r>
            <a:endParaRPr lang="en-US" sz="1900" dirty="0"/>
          </a:p>
        </p:txBody>
      </p:sp>
      <p:sp>
        <p:nvSpPr>
          <p:cNvPr id="16" name="Text 8"/>
          <p:cNvSpPr/>
          <p:nvPr/>
        </p:nvSpPr>
        <p:spPr>
          <a:xfrm>
            <a:off x="9896356" y="5509617"/>
            <a:ext cx="3896320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San'at — kreativlik, dizayn va innovatsion fikrlash</a:t>
            </a:r>
            <a:endParaRPr lang="en-US" sz="16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8131" y="1744742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48813" y="5364361"/>
            <a:ext cx="313373" cy="31337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269927" y="467189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Mathematics</a:t>
            </a:r>
            <a:endParaRPr lang="en-US" sz="1900" dirty="0"/>
          </a:p>
        </p:txBody>
      </p:sp>
      <p:sp>
        <p:nvSpPr>
          <p:cNvPr id="20" name="Text 10"/>
          <p:cNvSpPr/>
          <p:nvPr/>
        </p:nvSpPr>
        <p:spPr>
          <a:xfrm>
            <a:off x="837724" y="5105519"/>
            <a:ext cx="3896320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Matematika — tahlil, hisoblash va modellashtirish tili</a:t>
            </a:r>
            <a:endParaRPr lang="en-US" sz="16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8131" y="1744742"/>
            <a:ext cx="4534138" cy="4534138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74544" y="4787860"/>
            <a:ext cx="313373" cy="313373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837724" y="6514505"/>
            <a:ext cx="12954952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Bu yondashuv o'quvchilarning ilmiy-texnik fikrlashini rivojlantirish uchun fanlararo integratsiyaga asoslanadi. O'quvchi bir vaqtning o'zida o'ylaydi, tajriba qiladi, yaratadi va modellashtiradi. Har bir element boshqasini to'ldiradi va kuchaytiradi, natijada yaxlit ta'lim tajribasi shakllanadi.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75767" y="781989"/>
            <a:ext cx="4332684" cy="358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36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STEAMning pedagogik mohiyati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587335" y="2220992"/>
            <a:ext cx="274082" cy="274082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83218" y="2262783"/>
            <a:ext cx="1433155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O'quvchi markazda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983218" y="2563773"/>
            <a:ext cx="6229350" cy="389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Ta'lim jarayonining markazi o'qituvchi emas, balki o'quvchining faol faoliyati hisoblanadi. O'quvchi bilimni tayyor holda qabul qilmaydi, balki mustaqil kashf etadi.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54265" y="3858880"/>
            <a:ext cx="274082" cy="274082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0148" y="3900671"/>
            <a:ext cx="1808559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Amaliyotga yo'naltirilganlik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050148" y="4201661"/>
            <a:ext cx="6229350" cy="389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Har bir dars real muammoni hal qilishga qaratilgan. Nazariy bilimlar darhol amaliy vaziyatlarda qo'llaniladi, bu esa chuqur tushunishni ta'minlaydi.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54265" y="5406694"/>
            <a:ext cx="274082" cy="274082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0148" y="5448485"/>
            <a:ext cx="2316837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Muammoni hal qilish strategiyalari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050148" y="5749475"/>
            <a:ext cx="6229350" cy="389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O'quvchilar turli muammolarni hal qilish strategiyalarini o'rganadilar: tahlil qilish, gipoteza qo'yish, sinov o'tkazish va natijalarni baholash ko'nikmalarini egallaydilar.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471410" y="2298608"/>
            <a:ext cx="274082" cy="274082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7293" y="2340399"/>
            <a:ext cx="2222778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Modellashtirish va dizayn fikrlash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867293" y="2641389"/>
            <a:ext cx="6229350" cy="389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Dizayn fikrlash metodologiyasi qo'llaniladi: empatiya, muammoni aniqlash, ideallashtirish, prototip yaratish va sinovdan o'tkazish bosqichlari amalda amalga oshiriladi.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471410" y="3858880"/>
            <a:ext cx="274082" cy="274082"/>
          </a:xfrm>
          <a:prstGeom prst="roundRect">
            <a:avLst>
              <a:gd name="adj" fmla="val 18668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67293" y="3900671"/>
            <a:ext cx="1433155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Tanqidiy savollar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7867293" y="4201661"/>
            <a:ext cx="6229350" cy="3895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"Nima uchun?" va "Qanday ishlaydi?" savollari har doim markazda turadi. O'quvchilar yuzaki javoblar bilan qanoatlanmaydilar, balki chuqur tushunishga intilishadi.</a:t>
            </a:r>
            <a:endParaRPr lang="en-US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24376" y="1896532"/>
            <a:ext cx="13093224" cy="79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212568" y="2262783"/>
            <a:ext cx="45719" cy="54362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17220"/>
            <a:ext cx="4815602" cy="462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2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STEAMning asosiy maqsadi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37724" y="1393388"/>
            <a:ext cx="1295495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STEAM metodikasi kasbiy ta'lim tizimida o'quvchilarni zamonaviy ishlab chiqarish talablari va raqamli iqtisodiyot ehtiyojlariga mos keladigan kompleks kompetensiyalar bilan jihozlashni ko'zda tutadi.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994767" y="2308146"/>
            <a:ext cx="157043" cy="905947"/>
          </a:xfrm>
          <a:prstGeom prst="roundRect">
            <a:avLst>
              <a:gd name="adj" fmla="val 42014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37724" y="2205038"/>
            <a:ext cx="471249" cy="471249"/>
          </a:xfrm>
          <a:prstGeom prst="roundRect">
            <a:avLst>
              <a:gd name="adj" fmla="val 9701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466017" y="2229564"/>
            <a:ext cx="2787253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Amaliy muhandislik ko'nikmalari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466017" y="2554724"/>
            <a:ext cx="707967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qurilmalarni loyihalash, konstruksiyalash va ishga tushirish qobiliyati. Chizmalar bilan ishlash, o'lchov asboblaridan foydalanish va texnik masalalarni hal qilish ko'nikmalari.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1230392" y="3606879"/>
            <a:ext cx="157043" cy="706755"/>
          </a:xfrm>
          <a:prstGeom prst="roundRect">
            <a:avLst>
              <a:gd name="adj" fmla="val 42014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073348" y="3503771"/>
            <a:ext cx="471249" cy="471249"/>
          </a:xfrm>
          <a:prstGeom prst="roundRect">
            <a:avLst>
              <a:gd name="adj" fmla="val 9701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701641" y="3528298"/>
            <a:ext cx="200001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Texnologik savodxonlik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701641" y="3853458"/>
            <a:ext cx="8085826" cy="428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Zamonaviy texnologiyalarni tushunish va qo'llash qobiliyati. Dasturiy ta'minot, mikrocontrollerlar, </a:t>
            </a:r>
            <a:endParaRPr lang="en-US" sz="1400" dirty="0" smtClean="0">
              <a:solidFill>
                <a:srgbClr val="2B3541"/>
              </a:solidFill>
              <a:latin typeface="Funnel Sans" pitchFamily="34" charset="0"/>
              <a:ea typeface="Funnel Sans" pitchFamily="34" charset="-122"/>
              <a:cs typeface="Funnel Sans" pitchFamily="34" charset="-120"/>
            </a:endParaRPr>
          </a:p>
          <a:p>
            <a:pPr marL="0" indent="0" algn="l">
              <a:lnSpc>
                <a:spcPts val="1950"/>
              </a:lnSpc>
              <a:buNone/>
            </a:pPr>
            <a:r>
              <a:rPr lang="en-US" sz="1400" dirty="0" err="1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IoT</a:t>
            </a:r>
            <a:r>
              <a:rPr lang="en-US" sz="1400" dirty="0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tizimlar va raqamli vositalar bilan ishlash ko'nikmalari.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1466017" y="4706422"/>
            <a:ext cx="157043" cy="706755"/>
          </a:xfrm>
          <a:prstGeom prst="roundRect">
            <a:avLst>
              <a:gd name="adj" fmla="val 42014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1308973" y="4603313"/>
            <a:ext cx="471249" cy="471249"/>
          </a:xfrm>
          <a:prstGeom prst="roundRect">
            <a:avLst>
              <a:gd name="adj" fmla="val 9701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1937266" y="4627840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Kreativ fikrlash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937266" y="4953000"/>
            <a:ext cx="7556690" cy="12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Standart bo'lmagan yechimlar topish, muammoga turli burchaklardan qarash va </a:t>
            </a:r>
            <a:r>
              <a:rPr lang="en-US" sz="1400" dirty="0" err="1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innovatsion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endParaRPr lang="en-US" sz="1400" dirty="0" smtClean="0">
              <a:solidFill>
                <a:srgbClr val="2B3541"/>
              </a:solidFill>
              <a:latin typeface="Funnel Sans" pitchFamily="34" charset="0"/>
              <a:ea typeface="Funnel Sans" pitchFamily="34" charset="-122"/>
              <a:cs typeface="Funnel Sans" pitchFamily="34" charset="-120"/>
            </a:endParaRPr>
          </a:p>
          <a:p>
            <a:pPr marL="0" indent="0" algn="l">
              <a:lnSpc>
                <a:spcPts val="1950"/>
              </a:lnSpc>
              <a:buNone/>
            </a:pPr>
            <a:r>
              <a:rPr lang="en-US" sz="1400" dirty="0" err="1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g'oyalar</a:t>
            </a:r>
            <a:r>
              <a:rPr lang="en-US" sz="1400" dirty="0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ishlab chiqish qobiliyati. Ijodiy eksperimentlar o'tkazish madaniyati.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1701641" y="5805964"/>
            <a:ext cx="157043" cy="706755"/>
          </a:xfrm>
          <a:prstGeom prst="roundRect">
            <a:avLst>
              <a:gd name="adj" fmla="val 42014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1544598" y="5702856"/>
            <a:ext cx="471249" cy="471249"/>
          </a:xfrm>
          <a:prstGeom prst="roundRect">
            <a:avLst>
              <a:gd name="adj" fmla="val 9701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2" name="Text 16"/>
          <p:cNvSpPr/>
          <p:nvPr/>
        </p:nvSpPr>
        <p:spPr>
          <a:xfrm>
            <a:off x="2172891" y="5727383"/>
            <a:ext cx="1915001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Innovatsion yechimlar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2172891" y="6034803"/>
            <a:ext cx="6542131" cy="2689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Mavjud muammolarni yangicha hal qilish, texnologik imkoniyatlarni birlashtirish </a:t>
            </a:r>
            <a:r>
              <a:rPr lang="en-US" sz="1400" dirty="0" err="1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va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endParaRPr lang="en-US" sz="1400" dirty="0" smtClean="0">
              <a:solidFill>
                <a:srgbClr val="2B3541"/>
              </a:solidFill>
              <a:latin typeface="Funnel Sans" pitchFamily="34" charset="0"/>
              <a:ea typeface="Funnel Sans" pitchFamily="34" charset="-122"/>
              <a:cs typeface="Funnel Sans" pitchFamily="34" charset="-120"/>
            </a:endParaRPr>
          </a:p>
          <a:p>
            <a:pPr marL="0" indent="0" algn="l">
              <a:lnSpc>
                <a:spcPts val="1950"/>
              </a:lnSpc>
              <a:buNone/>
            </a:pPr>
            <a:r>
              <a:rPr lang="en-US" sz="1400" dirty="0" err="1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samarali</a:t>
            </a:r>
            <a:r>
              <a:rPr lang="en-US" sz="1400" dirty="0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echimlar yaratish qobiliyati. Start-ap mentaliteti shakllantirish.</a:t>
            </a:r>
            <a:endParaRPr lang="en-US" sz="1400" dirty="0"/>
          </a:p>
        </p:txBody>
      </p:sp>
      <p:sp>
        <p:nvSpPr>
          <p:cNvPr id="24" name="Shape 18"/>
          <p:cNvSpPr/>
          <p:nvPr/>
        </p:nvSpPr>
        <p:spPr>
          <a:xfrm>
            <a:off x="1466017" y="6905506"/>
            <a:ext cx="157043" cy="706755"/>
          </a:xfrm>
          <a:prstGeom prst="roundRect">
            <a:avLst>
              <a:gd name="adj" fmla="val 42014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1308973" y="6802398"/>
            <a:ext cx="471249" cy="471249"/>
          </a:xfrm>
          <a:prstGeom prst="roundRect">
            <a:avLst>
              <a:gd name="adj" fmla="val 97019"/>
            </a:avLst>
          </a:prstGeom>
          <a:solidFill>
            <a:srgbClr val="FAF5EB"/>
          </a:solidFill>
          <a:ln w="7620">
            <a:solidFill>
              <a:srgbClr val="D5CDBE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1937266" y="6826925"/>
            <a:ext cx="210347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60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Jamoaviy ish madaniyati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937266" y="7155894"/>
            <a:ext cx="7003534" cy="247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Guruhlarda samarali ishlash, rol taqsimlash, kommunikatsiya qilish </a:t>
            </a:r>
            <a:r>
              <a:rPr lang="en-US" sz="1400" dirty="0" err="1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va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endParaRPr lang="en-US" sz="1400" dirty="0" smtClean="0">
              <a:solidFill>
                <a:srgbClr val="2B3541"/>
              </a:solidFill>
              <a:latin typeface="Funnel Sans" pitchFamily="34" charset="0"/>
              <a:ea typeface="Funnel Sans" pitchFamily="34" charset="-122"/>
              <a:cs typeface="Funnel Sans" pitchFamily="34" charset="-120"/>
            </a:endParaRPr>
          </a:p>
          <a:p>
            <a:pPr marL="0" indent="0" algn="l">
              <a:lnSpc>
                <a:spcPts val="1950"/>
              </a:lnSpc>
              <a:buNone/>
            </a:pPr>
            <a:r>
              <a:rPr lang="en-US" sz="1400" dirty="0" err="1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umumiy</a:t>
            </a:r>
            <a:r>
              <a:rPr lang="en-US" sz="1400" dirty="0" smtClean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</a:t>
            </a: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maqsadga erishish uchun hamkorlik qilish ko'nikmalari. Liderlik va mas'uliyat hissi.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50081"/>
            <a:ext cx="7699772" cy="492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STEAMning kasbiy kompetensiyaga ta'siri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837724" y="1729145"/>
            <a:ext cx="6393656" cy="1760220"/>
          </a:xfrm>
          <a:prstGeom prst="roundRect">
            <a:avLst>
              <a:gd name="adj" fmla="val 6234"/>
            </a:avLst>
          </a:prstGeom>
          <a:solidFill>
            <a:srgbClr val="FAF5EB"/>
          </a:solidFill>
          <a:ln/>
        </p:spPr>
      </p:sp>
      <p:sp>
        <p:nvSpPr>
          <p:cNvPr id="4" name="Shape 2"/>
          <p:cNvSpPr/>
          <p:nvPr/>
        </p:nvSpPr>
        <p:spPr>
          <a:xfrm>
            <a:off x="837724" y="1706285"/>
            <a:ext cx="6393656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5" name="Shape 3"/>
          <p:cNvSpPr/>
          <p:nvPr/>
        </p:nvSpPr>
        <p:spPr>
          <a:xfrm>
            <a:off x="3783211" y="1477804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6" name="Text 4"/>
          <p:cNvSpPr/>
          <p:nvPr/>
        </p:nvSpPr>
        <p:spPr>
          <a:xfrm>
            <a:off x="3934063" y="1603415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28105" y="2148007"/>
            <a:ext cx="2609255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Muammoli vaziyatni yechish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28105" y="2494955"/>
            <a:ext cx="6012894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Murakkab texnik va ishlab chiqarish muammolarini tahlil qilish, ularning ildizini aniqlash va samarali yechimlar ishlab chiqish qobiliyati rivojlanadi.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98901" y="1729145"/>
            <a:ext cx="6393775" cy="1760220"/>
          </a:xfrm>
          <a:prstGeom prst="roundRect">
            <a:avLst>
              <a:gd name="adj" fmla="val 6234"/>
            </a:avLst>
          </a:prstGeom>
          <a:solidFill>
            <a:srgbClr val="FAF5EB"/>
          </a:solidFill>
          <a:ln/>
        </p:spPr>
      </p:sp>
      <p:sp>
        <p:nvSpPr>
          <p:cNvPr id="10" name="Shape 8"/>
          <p:cNvSpPr/>
          <p:nvPr/>
        </p:nvSpPr>
        <p:spPr>
          <a:xfrm>
            <a:off x="7398901" y="1706285"/>
            <a:ext cx="6393775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11" name="Shape 9"/>
          <p:cNvSpPr/>
          <p:nvPr/>
        </p:nvSpPr>
        <p:spPr>
          <a:xfrm>
            <a:off x="10344388" y="1477804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12" name="Text 10"/>
          <p:cNvSpPr/>
          <p:nvPr/>
        </p:nvSpPr>
        <p:spPr>
          <a:xfrm>
            <a:off x="10495240" y="1603415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2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589282" y="2148007"/>
            <a:ext cx="3471386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Texnik tayyorlash va konstruksiyalash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589282" y="2494955"/>
            <a:ext cx="6013013" cy="804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hujjatlar bilan ishlash, GOST standartlariga muvofiq chizmalar chizish, konstruksion hisob-kitoblar bajarish va prototiplar yaratish ko'nikmalari shakllanadi.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37724" y="3908227"/>
            <a:ext cx="6393656" cy="1760220"/>
          </a:xfrm>
          <a:prstGeom prst="roundRect">
            <a:avLst>
              <a:gd name="adj" fmla="val 6234"/>
            </a:avLst>
          </a:prstGeom>
          <a:solidFill>
            <a:srgbClr val="FAF5EB"/>
          </a:solidFill>
          <a:ln/>
        </p:spPr>
      </p:sp>
      <p:sp>
        <p:nvSpPr>
          <p:cNvPr id="16" name="Shape 14"/>
          <p:cNvSpPr/>
          <p:nvPr/>
        </p:nvSpPr>
        <p:spPr>
          <a:xfrm>
            <a:off x="837724" y="3885367"/>
            <a:ext cx="6393656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17" name="Shape 15"/>
          <p:cNvSpPr/>
          <p:nvPr/>
        </p:nvSpPr>
        <p:spPr>
          <a:xfrm>
            <a:off x="3783211" y="3656886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18" name="Text 16"/>
          <p:cNvSpPr/>
          <p:nvPr/>
        </p:nvSpPr>
        <p:spPr>
          <a:xfrm>
            <a:off x="3934063" y="3782497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3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028105" y="4327088"/>
            <a:ext cx="19713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Loyihalash fikrlashi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028105" y="4674037"/>
            <a:ext cx="6012894" cy="804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To'liq ishlab chiqarish tsiklini boshqarish: loyihani rejalashtirish, resurslarni taqsimlash, xatarlarni baholash va muvaffaqiyatli amalga oshirish qobiliyati o'rganiladi.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398901" y="3908227"/>
            <a:ext cx="6393775" cy="1760220"/>
          </a:xfrm>
          <a:prstGeom prst="roundRect">
            <a:avLst>
              <a:gd name="adj" fmla="val 6234"/>
            </a:avLst>
          </a:prstGeom>
          <a:solidFill>
            <a:srgbClr val="FAF5EB"/>
          </a:solidFill>
          <a:ln/>
        </p:spPr>
      </p:sp>
      <p:sp>
        <p:nvSpPr>
          <p:cNvPr id="22" name="Shape 20"/>
          <p:cNvSpPr/>
          <p:nvPr/>
        </p:nvSpPr>
        <p:spPr>
          <a:xfrm>
            <a:off x="7398901" y="3885367"/>
            <a:ext cx="6393775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44388" y="3656886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24" name="Text 22"/>
          <p:cNvSpPr/>
          <p:nvPr/>
        </p:nvSpPr>
        <p:spPr>
          <a:xfrm>
            <a:off x="10495240" y="3782497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4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7589282" y="4327088"/>
            <a:ext cx="19713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Raqamli savodxonlik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7589282" y="4674037"/>
            <a:ext cx="6013013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CAD/CAM dasturlar, simulyatsiya vositalari, dasturlash tillari va zamonaviy ishlab chiqarish texnologiyalari bilan ishlash mahorati oshiriladi.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37724" y="6087308"/>
            <a:ext cx="6393656" cy="1492210"/>
          </a:xfrm>
          <a:prstGeom prst="roundRect">
            <a:avLst>
              <a:gd name="adj" fmla="val 7353"/>
            </a:avLst>
          </a:prstGeom>
          <a:solidFill>
            <a:srgbClr val="FAF5EB"/>
          </a:solidFill>
          <a:ln/>
        </p:spPr>
      </p:sp>
      <p:sp>
        <p:nvSpPr>
          <p:cNvPr id="28" name="Shape 26"/>
          <p:cNvSpPr/>
          <p:nvPr/>
        </p:nvSpPr>
        <p:spPr>
          <a:xfrm>
            <a:off x="837724" y="6064448"/>
            <a:ext cx="6393656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29" name="Shape 27"/>
          <p:cNvSpPr/>
          <p:nvPr/>
        </p:nvSpPr>
        <p:spPr>
          <a:xfrm>
            <a:off x="3783211" y="5835967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30" name="Text 28"/>
          <p:cNvSpPr/>
          <p:nvPr/>
        </p:nvSpPr>
        <p:spPr>
          <a:xfrm>
            <a:off x="3934063" y="5961578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5</a:t>
            </a:r>
            <a:endParaRPr lang="en-US" sz="1550" dirty="0"/>
          </a:p>
        </p:txBody>
      </p:sp>
      <p:sp>
        <p:nvSpPr>
          <p:cNvPr id="31" name="Text 29"/>
          <p:cNvSpPr/>
          <p:nvPr/>
        </p:nvSpPr>
        <p:spPr>
          <a:xfrm>
            <a:off x="1028105" y="6506170"/>
            <a:ext cx="2916079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Kreativ yechimlar ishlab chiqish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1028105" y="6853118"/>
            <a:ext cx="6012894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Mavjud texnologiyalarni noan'anaviy usullarda qo'llash, innovatsion g'oyalarni ishlab chiqish va ularni amaliy mahsulotga aylantirish qobiliyati rivojlantiriladi.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398901" y="6087308"/>
            <a:ext cx="6393775" cy="1492210"/>
          </a:xfrm>
          <a:prstGeom prst="roundRect">
            <a:avLst>
              <a:gd name="adj" fmla="val 7353"/>
            </a:avLst>
          </a:prstGeom>
          <a:solidFill>
            <a:srgbClr val="FAF5EB"/>
          </a:solidFill>
          <a:ln/>
        </p:spPr>
      </p:sp>
      <p:sp>
        <p:nvSpPr>
          <p:cNvPr id="34" name="Shape 32"/>
          <p:cNvSpPr/>
          <p:nvPr/>
        </p:nvSpPr>
        <p:spPr>
          <a:xfrm>
            <a:off x="7398901" y="6064448"/>
            <a:ext cx="6393775" cy="91440"/>
          </a:xfrm>
          <a:prstGeom prst="roundRect">
            <a:avLst>
              <a:gd name="adj" fmla="val 76966"/>
            </a:avLst>
          </a:prstGeom>
          <a:solidFill>
            <a:srgbClr val="3371A5"/>
          </a:solidFill>
          <a:ln/>
        </p:spPr>
      </p:sp>
      <p:sp>
        <p:nvSpPr>
          <p:cNvPr id="35" name="Shape 33"/>
          <p:cNvSpPr/>
          <p:nvPr/>
        </p:nvSpPr>
        <p:spPr>
          <a:xfrm>
            <a:off x="10344388" y="5835967"/>
            <a:ext cx="502682" cy="502682"/>
          </a:xfrm>
          <a:prstGeom prst="roundRect">
            <a:avLst>
              <a:gd name="adj" fmla="val 181904"/>
            </a:avLst>
          </a:prstGeom>
          <a:solidFill>
            <a:srgbClr val="3371A5"/>
          </a:solidFill>
          <a:ln/>
        </p:spPr>
      </p:sp>
      <p:sp>
        <p:nvSpPr>
          <p:cNvPr id="36" name="Text 34"/>
          <p:cNvSpPr/>
          <p:nvPr/>
        </p:nvSpPr>
        <p:spPr>
          <a:xfrm>
            <a:off x="10495240" y="5961578"/>
            <a:ext cx="20097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6</a:t>
            </a:r>
            <a:endParaRPr lang="en-US" sz="1550" dirty="0"/>
          </a:p>
        </p:txBody>
      </p:sp>
      <p:sp>
        <p:nvSpPr>
          <p:cNvPr id="37" name="Text 35"/>
          <p:cNvSpPr/>
          <p:nvPr/>
        </p:nvSpPr>
        <p:spPr>
          <a:xfrm>
            <a:off x="7589282" y="6506170"/>
            <a:ext cx="2123956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Amaliy tajriba o'tkazish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7589282" y="6853118"/>
            <a:ext cx="6013013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Ilmiy eksperimentlarni rejalashtirish va o'tkazish, ma'lumotlarni to'plash va tahlil qilish, natijalarni to'g'ri talqin qilish ko'nikmalari mustahkamlanadi.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91396"/>
            <a:ext cx="5210651" cy="5235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dirty="0">
                <a:solidFill>
                  <a:srgbClr val="051D3A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STEAM modeli elementlari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837724" y="1570911"/>
            <a:ext cx="4199573" cy="2509718"/>
          </a:xfrm>
          <a:prstGeom prst="roundRect">
            <a:avLst>
              <a:gd name="adj" fmla="val 2979"/>
            </a:avLst>
          </a:prstGeom>
          <a:solidFill>
            <a:srgbClr val="FAF5EB"/>
          </a:solidFill>
          <a:ln w="7620">
            <a:solidFill>
              <a:srgbClr val="3371A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3342" y="1756529"/>
            <a:ext cx="25134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S — Science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23342" y="2177415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Fan asoslari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23342" y="2569012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Fizik jarayonlar va qonuniyatlar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23342" y="2916079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Kimyoviy reaksiyalar va moddalar xossalari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23342" y="3263146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Ilmiy tadqiqot metodologiyasi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23342" y="3610213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Eksperimental ma'lumotlarni tahlil qilish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215295" y="1570911"/>
            <a:ext cx="4199692" cy="2509718"/>
          </a:xfrm>
          <a:prstGeom prst="roundRect">
            <a:avLst>
              <a:gd name="adj" fmla="val 2979"/>
            </a:avLst>
          </a:prstGeom>
          <a:solidFill>
            <a:srgbClr val="FAF5EB"/>
          </a:solidFill>
          <a:ln w="7620">
            <a:solidFill>
              <a:srgbClr val="E282B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00913" y="1756529"/>
            <a:ext cx="25134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T — Technology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5400913" y="2177415"/>
            <a:ext cx="38284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Texnologik vositalar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00913" y="2569012"/>
            <a:ext cx="38284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Zamonaviy AKT va dasturiy ta'minot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00913" y="2916079"/>
            <a:ext cx="38284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Avtomatlashtirilgan loyihalash tizimlari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00913" y="3263146"/>
            <a:ext cx="38284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Mikrocontrollerlar va sensorlar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00913" y="3610213"/>
            <a:ext cx="382845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Raqamli ishlab chiqarish uskunalari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592985" y="1570911"/>
            <a:ext cx="4199573" cy="2509718"/>
          </a:xfrm>
          <a:prstGeom prst="roundRect">
            <a:avLst>
              <a:gd name="adj" fmla="val 2979"/>
            </a:avLst>
          </a:prstGeom>
          <a:solidFill>
            <a:srgbClr val="FAF5EB"/>
          </a:solidFill>
          <a:ln w="7620">
            <a:solidFill>
              <a:srgbClr val="3371A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78603" y="1756529"/>
            <a:ext cx="25134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E — Engineering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9778603" y="2177415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Muhandislik amaliyoti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778603" y="2569012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Texnik qurilmalar loyihalash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778603" y="2916079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Konstruktorlik hisob-kitoblari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778603" y="3263146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Modellashtirish va simulyatsiya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778603" y="3610213"/>
            <a:ext cx="3828336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Prototiplash va sinovlar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837724" y="4258628"/>
            <a:ext cx="6388418" cy="2509718"/>
          </a:xfrm>
          <a:prstGeom prst="roundRect">
            <a:avLst>
              <a:gd name="adj" fmla="val 2979"/>
            </a:avLst>
          </a:prstGeom>
          <a:solidFill>
            <a:srgbClr val="FAF5EB"/>
          </a:solidFill>
          <a:ln w="7620">
            <a:solidFill>
              <a:srgbClr val="E282B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23342" y="4444246"/>
            <a:ext cx="25134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A — Art</a:t>
            </a:r>
            <a:endParaRPr lang="en-US" sz="1950" dirty="0"/>
          </a:p>
        </p:txBody>
      </p:sp>
      <p:sp>
        <p:nvSpPr>
          <p:cNvPr id="26" name="Text 24"/>
          <p:cNvSpPr/>
          <p:nvPr/>
        </p:nvSpPr>
        <p:spPr>
          <a:xfrm>
            <a:off x="1023342" y="4865132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Ijodiy yondashuv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023342" y="5256728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Dizayn fikrlash metodologiyasi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23342" y="5603796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Vizual kommunikatsiya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23342" y="5950863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Ergonomika va foydalanuvchi tajribasi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023342" y="6297930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Estetik yechimlar ishlab chiqish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7404140" y="4258628"/>
            <a:ext cx="6388418" cy="2509718"/>
          </a:xfrm>
          <a:prstGeom prst="roundRect">
            <a:avLst>
              <a:gd name="adj" fmla="val 2979"/>
            </a:avLst>
          </a:prstGeom>
          <a:solidFill>
            <a:srgbClr val="FAF5EB"/>
          </a:solidFill>
          <a:ln w="7620">
            <a:solidFill>
              <a:srgbClr val="3371A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589758" y="4444246"/>
            <a:ext cx="25134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B3541"/>
                </a:solidFill>
                <a:latin typeface="Funnel Display" pitchFamily="34" charset="0"/>
                <a:ea typeface="Funnel Display" pitchFamily="34" charset="-122"/>
                <a:cs typeface="Funnel Display" pitchFamily="34" charset="-120"/>
              </a:rPr>
              <a:t>M — Mathematics</a:t>
            </a:r>
            <a:endParaRPr lang="en-US" sz="1950" dirty="0"/>
          </a:p>
        </p:txBody>
      </p:sp>
      <p:sp>
        <p:nvSpPr>
          <p:cNvPr id="33" name="Text 31"/>
          <p:cNvSpPr/>
          <p:nvPr/>
        </p:nvSpPr>
        <p:spPr>
          <a:xfrm>
            <a:off x="7589758" y="4865132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Matematik apparatus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589758" y="5256728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Muhandislik hisob-kitoblari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7589758" y="5603796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Formula va tenglamalar bilan ishlash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589758" y="5950863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O'lchov va tahlil usullari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7589758" y="6297930"/>
            <a:ext cx="6017181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Statistik ma'lumotlarni qayta ishlash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37724" y="6968609"/>
            <a:ext cx="12954952" cy="5695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B3541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Har bir element kasbiy ta'limdagi o'quv jarayonini kuchaytiradi va kompleks muhandislik kompetensiyalarini shakllantirishga xizmat qiladi. Ularning integratsiyasi zamonaviy mutaxassislar uchun zarur bo'lgan keng ko'lamli ko'nikmalar majmuini yaratadi.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3052</Words>
  <Application>Microsoft Office PowerPoint</Application>
  <PresentationFormat>Произвольный</PresentationFormat>
  <Paragraphs>364</Paragraphs>
  <Slides>20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Funnel Display</vt:lpstr>
      <vt:lpstr>Funnel Sans</vt:lpstr>
      <vt:lpstr>Times New Roman</vt:lpstr>
      <vt:lpstr>Calibri</vt:lpstr>
      <vt:lpstr>Funnel Display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Jahongir</dc:creator>
  <cp:lastModifiedBy>Пользователь</cp:lastModifiedBy>
  <cp:revision>3</cp:revision>
  <cp:lastPrinted>2025-11-29T05:44:20Z</cp:lastPrinted>
  <dcterms:created xsi:type="dcterms:W3CDTF">2025-11-28T04:38:36Z</dcterms:created>
  <dcterms:modified xsi:type="dcterms:W3CDTF">2025-11-29T05:45:17Z</dcterms:modified>
</cp:coreProperties>
</file>