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87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72C0135A-7B04-4396-BCA2-A052163D7996}" type="datetimeFigureOut">
              <a:rPr lang="ru-RU" smtClean="0"/>
              <a:t>29.09.2025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C5CD387-A8C0-45A3-A510-FD0108CE3922}" type="slidenum">
              <a:rPr lang="ru-RU" smtClean="0"/>
              <a:t>‹#›</a:t>
            </a:fld>
            <a:endParaRPr lang="ru-RU"/>
          </a:p>
        </p:txBody>
      </p:sp>
    </p:spTree>
    <p:extLst>
      <p:ext uri="{BB962C8B-B14F-4D97-AF65-F5344CB8AC3E}">
        <p14:creationId xmlns:p14="http://schemas.microsoft.com/office/powerpoint/2010/main" val="4194286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2C0135A-7B04-4396-BCA2-A052163D7996}" type="datetimeFigureOut">
              <a:rPr lang="ru-RU" smtClean="0"/>
              <a:t>29.09.2025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C5CD387-A8C0-45A3-A510-FD0108CE3922}" type="slidenum">
              <a:rPr lang="ru-RU" smtClean="0"/>
              <a:t>‹#›</a:t>
            </a:fld>
            <a:endParaRPr lang="ru-RU"/>
          </a:p>
        </p:txBody>
      </p:sp>
    </p:spTree>
    <p:extLst>
      <p:ext uri="{BB962C8B-B14F-4D97-AF65-F5344CB8AC3E}">
        <p14:creationId xmlns:p14="http://schemas.microsoft.com/office/powerpoint/2010/main" val="14288576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2C0135A-7B04-4396-BCA2-A052163D7996}" type="datetimeFigureOut">
              <a:rPr lang="ru-RU" smtClean="0"/>
              <a:t>29.09.2025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C5CD387-A8C0-45A3-A510-FD0108CE3922}"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2573999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2C0135A-7B04-4396-BCA2-A052163D7996}" type="datetimeFigureOut">
              <a:rPr lang="ru-RU" smtClean="0"/>
              <a:t>29.09.2025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C5CD387-A8C0-45A3-A510-FD0108CE3922}" type="slidenum">
              <a:rPr lang="ru-RU" smtClean="0"/>
              <a:t>‹#›</a:t>
            </a:fld>
            <a:endParaRPr lang="ru-RU"/>
          </a:p>
        </p:txBody>
      </p:sp>
    </p:spTree>
    <p:extLst>
      <p:ext uri="{BB962C8B-B14F-4D97-AF65-F5344CB8AC3E}">
        <p14:creationId xmlns:p14="http://schemas.microsoft.com/office/powerpoint/2010/main" val="35876069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2C0135A-7B04-4396-BCA2-A052163D7996}" type="datetimeFigureOut">
              <a:rPr lang="ru-RU" smtClean="0"/>
              <a:t>29.09.2025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C5CD387-A8C0-45A3-A510-FD0108CE3922}"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173481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2C0135A-7B04-4396-BCA2-A052163D7996}" type="datetimeFigureOut">
              <a:rPr lang="ru-RU" smtClean="0"/>
              <a:t>29.09.2025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C5CD387-A8C0-45A3-A510-FD0108CE3922}" type="slidenum">
              <a:rPr lang="ru-RU" smtClean="0"/>
              <a:t>‹#›</a:t>
            </a:fld>
            <a:endParaRPr lang="ru-RU"/>
          </a:p>
        </p:txBody>
      </p:sp>
    </p:spTree>
    <p:extLst>
      <p:ext uri="{BB962C8B-B14F-4D97-AF65-F5344CB8AC3E}">
        <p14:creationId xmlns:p14="http://schemas.microsoft.com/office/powerpoint/2010/main" val="12922346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2C0135A-7B04-4396-BCA2-A052163D7996}" type="datetimeFigureOut">
              <a:rPr lang="ru-RU" smtClean="0"/>
              <a:t>29.09.2025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C5CD387-A8C0-45A3-A510-FD0108CE3922}" type="slidenum">
              <a:rPr lang="ru-RU" smtClean="0"/>
              <a:t>‹#›</a:t>
            </a:fld>
            <a:endParaRPr lang="ru-RU"/>
          </a:p>
        </p:txBody>
      </p:sp>
    </p:spTree>
    <p:extLst>
      <p:ext uri="{BB962C8B-B14F-4D97-AF65-F5344CB8AC3E}">
        <p14:creationId xmlns:p14="http://schemas.microsoft.com/office/powerpoint/2010/main" val="32340592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2C0135A-7B04-4396-BCA2-A052163D7996}" type="datetimeFigureOut">
              <a:rPr lang="ru-RU" smtClean="0"/>
              <a:t>29.09.2025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C5CD387-A8C0-45A3-A510-FD0108CE3922}" type="slidenum">
              <a:rPr lang="ru-RU" smtClean="0"/>
              <a:t>‹#›</a:t>
            </a:fld>
            <a:endParaRPr lang="ru-RU"/>
          </a:p>
        </p:txBody>
      </p:sp>
    </p:spTree>
    <p:extLst>
      <p:ext uri="{BB962C8B-B14F-4D97-AF65-F5344CB8AC3E}">
        <p14:creationId xmlns:p14="http://schemas.microsoft.com/office/powerpoint/2010/main" val="4266742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2C0135A-7B04-4396-BCA2-A052163D7996}" type="datetimeFigureOut">
              <a:rPr lang="ru-RU" smtClean="0"/>
              <a:t>29.09.2025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C5CD387-A8C0-45A3-A510-FD0108CE3922}" type="slidenum">
              <a:rPr lang="ru-RU" smtClean="0"/>
              <a:t>‹#›</a:t>
            </a:fld>
            <a:endParaRPr lang="ru-RU"/>
          </a:p>
        </p:txBody>
      </p:sp>
    </p:spTree>
    <p:extLst>
      <p:ext uri="{BB962C8B-B14F-4D97-AF65-F5344CB8AC3E}">
        <p14:creationId xmlns:p14="http://schemas.microsoft.com/office/powerpoint/2010/main" val="807329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2C0135A-7B04-4396-BCA2-A052163D7996}" type="datetimeFigureOut">
              <a:rPr lang="ru-RU" smtClean="0"/>
              <a:t>29.09.2025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C5CD387-A8C0-45A3-A510-FD0108CE3922}" type="slidenum">
              <a:rPr lang="ru-RU" smtClean="0"/>
              <a:t>‹#›</a:t>
            </a:fld>
            <a:endParaRPr lang="ru-RU"/>
          </a:p>
        </p:txBody>
      </p:sp>
    </p:spTree>
    <p:extLst>
      <p:ext uri="{BB962C8B-B14F-4D97-AF65-F5344CB8AC3E}">
        <p14:creationId xmlns:p14="http://schemas.microsoft.com/office/powerpoint/2010/main" val="2819178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72C0135A-7B04-4396-BCA2-A052163D7996}" type="datetimeFigureOut">
              <a:rPr lang="ru-RU" smtClean="0"/>
              <a:t>29.09.2025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C5CD387-A8C0-45A3-A510-FD0108CE3922}" type="slidenum">
              <a:rPr lang="ru-RU" smtClean="0"/>
              <a:t>‹#›</a:t>
            </a:fld>
            <a:endParaRPr lang="ru-RU"/>
          </a:p>
        </p:txBody>
      </p:sp>
    </p:spTree>
    <p:extLst>
      <p:ext uri="{BB962C8B-B14F-4D97-AF65-F5344CB8AC3E}">
        <p14:creationId xmlns:p14="http://schemas.microsoft.com/office/powerpoint/2010/main" val="641755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72C0135A-7B04-4396-BCA2-A052163D7996}" type="datetimeFigureOut">
              <a:rPr lang="ru-RU" smtClean="0"/>
              <a:t>29.09.2025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C5CD387-A8C0-45A3-A510-FD0108CE3922}" type="slidenum">
              <a:rPr lang="ru-RU" smtClean="0"/>
              <a:t>‹#›</a:t>
            </a:fld>
            <a:endParaRPr lang="ru-RU"/>
          </a:p>
        </p:txBody>
      </p:sp>
    </p:spTree>
    <p:extLst>
      <p:ext uri="{BB962C8B-B14F-4D97-AF65-F5344CB8AC3E}">
        <p14:creationId xmlns:p14="http://schemas.microsoft.com/office/powerpoint/2010/main" val="4248083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72C0135A-7B04-4396-BCA2-A052163D7996}" type="datetimeFigureOut">
              <a:rPr lang="ru-RU" smtClean="0"/>
              <a:t>29.09.2025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C5CD387-A8C0-45A3-A510-FD0108CE3922}" type="slidenum">
              <a:rPr lang="ru-RU" smtClean="0"/>
              <a:t>‹#›</a:t>
            </a:fld>
            <a:endParaRPr lang="ru-RU"/>
          </a:p>
        </p:txBody>
      </p:sp>
    </p:spTree>
    <p:extLst>
      <p:ext uri="{BB962C8B-B14F-4D97-AF65-F5344CB8AC3E}">
        <p14:creationId xmlns:p14="http://schemas.microsoft.com/office/powerpoint/2010/main" val="3348477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C0135A-7B04-4396-BCA2-A052163D7996}" type="datetimeFigureOut">
              <a:rPr lang="ru-RU" smtClean="0"/>
              <a:t>29.09.2025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C5CD387-A8C0-45A3-A510-FD0108CE3922}" type="slidenum">
              <a:rPr lang="ru-RU" smtClean="0"/>
              <a:t>‹#›</a:t>
            </a:fld>
            <a:endParaRPr lang="ru-RU"/>
          </a:p>
        </p:txBody>
      </p:sp>
    </p:spTree>
    <p:extLst>
      <p:ext uri="{BB962C8B-B14F-4D97-AF65-F5344CB8AC3E}">
        <p14:creationId xmlns:p14="http://schemas.microsoft.com/office/powerpoint/2010/main" val="3767980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72C0135A-7B04-4396-BCA2-A052163D7996}" type="datetimeFigureOut">
              <a:rPr lang="ru-RU" smtClean="0"/>
              <a:t>29.09.2025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C5CD387-A8C0-45A3-A510-FD0108CE3922}" type="slidenum">
              <a:rPr lang="ru-RU" smtClean="0"/>
              <a:t>‹#›</a:t>
            </a:fld>
            <a:endParaRPr lang="ru-RU"/>
          </a:p>
        </p:txBody>
      </p:sp>
    </p:spTree>
    <p:extLst>
      <p:ext uri="{BB962C8B-B14F-4D97-AF65-F5344CB8AC3E}">
        <p14:creationId xmlns:p14="http://schemas.microsoft.com/office/powerpoint/2010/main" val="3515792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72C0135A-7B04-4396-BCA2-A052163D7996}" type="datetimeFigureOut">
              <a:rPr lang="ru-RU" smtClean="0"/>
              <a:t>29.09.2025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C5CD387-A8C0-45A3-A510-FD0108CE3922}" type="slidenum">
              <a:rPr lang="ru-RU" smtClean="0"/>
              <a:t>‹#›</a:t>
            </a:fld>
            <a:endParaRPr lang="ru-RU"/>
          </a:p>
        </p:txBody>
      </p:sp>
    </p:spTree>
    <p:extLst>
      <p:ext uri="{BB962C8B-B14F-4D97-AF65-F5344CB8AC3E}">
        <p14:creationId xmlns:p14="http://schemas.microsoft.com/office/powerpoint/2010/main" val="1155811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2C0135A-7B04-4396-BCA2-A052163D7996}" type="datetimeFigureOut">
              <a:rPr lang="ru-RU" smtClean="0"/>
              <a:t>29.09.2025</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C5CD387-A8C0-45A3-A510-FD0108CE3922}" type="slidenum">
              <a:rPr lang="ru-RU" smtClean="0"/>
              <a:t>‹#›</a:t>
            </a:fld>
            <a:endParaRPr lang="ru-RU"/>
          </a:p>
        </p:txBody>
      </p:sp>
    </p:spTree>
    <p:extLst>
      <p:ext uri="{BB962C8B-B14F-4D97-AF65-F5344CB8AC3E}">
        <p14:creationId xmlns:p14="http://schemas.microsoft.com/office/powerpoint/2010/main" val="13945447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48D630C6-E10C-485B-993C-DAB0232C8A7A}"/>
              </a:ext>
            </a:extLst>
          </p:cNvPr>
          <p:cNvSpPr/>
          <p:nvPr/>
        </p:nvSpPr>
        <p:spPr>
          <a:xfrm>
            <a:off x="2875937" y="602000"/>
            <a:ext cx="5368412" cy="1014380"/>
          </a:xfrm>
          <a:prstGeom prst="rect">
            <a:avLst/>
          </a:prstGeom>
        </p:spPr>
        <p:txBody>
          <a:bodyPr wrap="square">
            <a:spAutoFit/>
          </a:bodyPr>
          <a:lstStyle/>
          <a:p>
            <a:pPr algn="ctr">
              <a:lnSpc>
                <a:spcPct val="107000"/>
              </a:lnSpc>
              <a:spcAft>
                <a:spcPts val="0"/>
              </a:spcAft>
            </a:pPr>
            <a:r>
              <a:rPr lang="uz-Latn-UZ" sz="2800" dirty="0" smtClean="0">
                <a:latin typeface="Times New Roman" panose="02020603050405020304" pitchFamily="18" charset="0"/>
                <a:ea typeface="Calibri" panose="020F0502020204030204" pitchFamily="34" charset="0"/>
                <a:cs typeface="Times New Roman" panose="02020603050405020304" pitchFamily="18" charset="0"/>
              </a:rPr>
              <a:t>Иқ</a:t>
            </a:r>
            <a:r>
              <a:rPr lang="ru-RU" sz="2800" noProof="1">
                <a:latin typeface="Times New Roman" panose="02020603050405020304" pitchFamily="18" charset="0"/>
                <a:ea typeface="Calibri" panose="020F0502020204030204" pitchFamily="34" charset="0"/>
                <a:cs typeface="Times New Roman" panose="02020603050405020304" pitchFamily="18" charset="0"/>
              </a:rPr>
              <a:t>тисодий таълимотлар тарихи </a:t>
            </a:r>
            <a:r>
              <a:rPr lang="ru-RU" sz="2800" b="1" dirty="0" smtClean="0">
                <a:latin typeface="Times New Roman" panose="02020603050405020304" pitchFamily="18" charset="0"/>
                <a:ea typeface="Calibri" panose="020F0502020204030204" pitchFamily="34" charset="0"/>
                <a:cs typeface="Times New Roman" panose="02020603050405020304" pitchFamily="18" charset="0"/>
              </a:rPr>
              <a:t>ФАНГА </a:t>
            </a:r>
            <a:r>
              <a:rPr lang="ru-RU" sz="2800" b="1" dirty="0">
                <a:latin typeface="Times New Roman" panose="02020603050405020304" pitchFamily="18" charset="0"/>
                <a:ea typeface="Calibri" panose="020F0502020204030204" pitchFamily="34" charset="0"/>
                <a:cs typeface="Times New Roman" panose="02020603050405020304" pitchFamily="18" charset="0"/>
              </a:rPr>
              <a:t>КИРИШ</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a:extLst>
              <a:ext uri="{FF2B5EF4-FFF2-40B4-BE49-F238E27FC236}">
                <a16:creationId xmlns:a16="http://schemas.microsoft.com/office/drawing/2014/main" id="{C5F3F9E4-0BE6-490B-ADEA-8C654455170D}"/>
              </a:ext>
            </a:extLst>
          </p:cNvPr>
          <p:cNvSpPr/>
          <p:nvPr/>
        </p:nvSpPr>
        <p:spPr>
          <a:xfrm>
            <a:off x="1843549" y="2046447"/>
            <a:ext cx="7433187" cy="2366353"/>
          </a:xfrm>
          <a:prstGeom prst="rect">
            <a:avLst/>
          </a:prstGeom>
        </p:spPr>
        <p:txBody>
          <a:bodyPr wrap="square">
            <a:spAutoFit/>
          </a:bodyPr>
          <a:lstStyle/>
          <a:p>
            <a:pPr algn="ctr">
              <a:lnSpc>
                <a:spcPct val="107000"/>
              </a:lnSpc>
              <a:spcAft>
                <a:spcPts val="0"/>
              </a:spcAft>
            </a:pPr>
            <a:r>
              <a:rPr lang="it-IT" sz="2800" b="1" dirty="0">
                <a:latin typeface="Times New Roman" panose="02020603050405020304" pitchFamily="18" charset="0"/>
                <a:ea typeface="Calibri" panose="020F0502020204030204" pitchFamily="34" charset="0"/>
                <a:cs typeface="Times New Roman" panose="02020603050405020304" pitchFamily="18" charset="0"/>
              </a:rPr>
              <a:t>Режа</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uz-Latn-UZ" sz="2800" dirty="0">
                <a:latin typeface="Times New Roman" panose="02020603050405020304" pitchFamily="18" charset="0"/>
                <a:ea typeface="Calibri" panose="020F0502020204030204" pitchFamily="34" charset="0"/>
                <a:cs typeface="Times New Roman" panose="02020603050405020304" pitchFamily="18" charset="0"/>
              </a:rPr>
              <a:t>1.“Иқ</a:t>
            </a:r>
            <a:r>
              <a:rPr lang="ru-RU" sz="2800" noProof="1">
                <a:latin typeface="Times New Roman" panose="02020603050405020304" pitchFamily="18" charset="0"/>
                <a:ea typeface="Calibri" panose="020F0502020204030204" pitchFamily="34" charset="0"/>
                <a:cs typeface="Times New Roman" panose="02020603050405020304" pitchFamily="18" charset="0"/>
              </a:rPr>
              <a:t>тисодий таълимотлар тарихи</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noProof="1">
                <a:latin typeface="Times New Roman" panose="02020603050405020304" pitchFamily="18" charset="0"/>
                <a:ea typeface="Calibri" panose="020F0502020204030204" pitchFamily="34" charset="0"/>
                <a:cs typeface="Times New Roman" panose="02020603050405020304" pitchFamily="18" charset="0"/>
              </a:rPr>
              <a:t>курсининг</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noProof="1">
                <a:latin typeface="Times New Roman" panose="02020603050405020304" pitchFamily="18" charset="0"/>
                <a:ea typeface="Calibri" panose="020F0502020204030204" pitchFamily="34" charset="0"/>
                <a:cs typeface="Times New Roman" panose="02020603050405020304" pitchFamily="18" charset="0"/>
              </a:rPr>
              <a:t>пр</a:t>
            </a:r>
            <a:r>
              <a:rPr lang="uz-Latn-UZ" sz="2800" dirty="0">
                <a:latin typeface="Times New Roman" panose="02020603050405020304" pitchFamily="18" charset="0"/>
                <a:ea typeface="Calibri" panose="020F0502020204030204" pitchFamily="34" charset="0"/>
                <a:cs typeface="Times New Roman" panose="02020603050405020304" pitchFamily="18" charset="0"/>
              </a:rPr>
              <a:t>е</a:t>
            </a:r>
            <a:r>
              <a:rPr lang="ru-RU" sz="2800" noProof="1">
                <a:latin typeface="Times New Roman" panose="02020603050405020304" pitchFamily="18" charset="0"/>
                <a:ea typeface="Calibri" panose="020F0502020204030204" pitchFamily="34" charset="0"/>
                <a:cs typeface="Times New Roman" panose="02020603050405020304" pitchFamily="18" charset="0"/>
              </a:rPr>
              <a:t>дмети</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noProof="1">
                <a:latin typeface="Times New Roman" panose="02020603050405020304" pitchFamily="18" charset="0"/>
                <a:ea typeface="Calibri" panose="020F0502020204030204" pitchFamily="34" charset="0"/>
                <a:cs typeface="Times New Roman" panose="02020603050405020304" pitchFamily="18" charset="0"/>
              </a:rPr>
              <a:t>ва</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noProof="1">
                <a:latin typeface="Times New Roman" panose="02020603050405020304" pitchFamily="18" charset="0"/>
                <a:ea typeface="Calibri" panose="020F0502020204030204" pitchFamily="34" charset="0"/>
                <a:cs typeface="Times New Roman" panose="02020603050405020304" pitchFamily="18" charset="0"/>
              </a:rPr>
              <a:t>услуби</a:t>
            </a:r>
            <a:r>
              <a:rPr lang="uz-Latn-UZ" sz="2800" dirty="0">
                <a:latin typeface="Times New Roman" panose="02020603050405020304" pitchFamily="18" charset="0"/>
                <a:ea typeface="Calibri" panose="020F0502020204030204" pitchFamily="34" charset="0"/>
                <a:cs typeface="Times New Roman" panose="02020603050405020304" pitchFamily="18" charset="0"/>
              </a:rPr>
              <a:t>.</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algn="just" fontAlgn="base" hangingPunct="0">
              <a:lnSpc>
                <a:spcPct val="107000"/>
              </a:lnSpc>
              <a:spcAft>
                <a:spcPts val="800"/>
              </a:spcAft>
              <a:tabLst>
                <a:tab pos="540385" algn="l"/>
              </a:tabLst>
            </a:pPr>
            <a:r>
              <a:rPr lang="uz-Latn-UZ" sz="2800" dirty="0">
                <a:latin typeface="Times New Roman" panose="02020603050405020304" pitchFamily="18" charset="0"/>
                <a:ea typeface="Calibri" panose="020F0502020204030204" pitchFamily="34" charset="0"/>
                <a:cs typeface="Times New Roman" panose="02020603050405020304" pitchFamily="18" charset="0"/>
              </a:rPr>
              <a:t>2.</a:t>
            </a:r>
            <a:r>
              <a:rPr lang="uz-Latn-UZ" sz="2800" b="1" dirty="0">
                <a:latin typeface="Times New Roman" panose="02020603050405020304" pitchFamily="18" charset="0"/>
                <a:ea typeface="Calibri" panose="020F0502020204030204" pitchFamily="34" charset="0"/>
                <a:cs typeface="Times New Roman" panose="02020603050405020304" pitchFamily="18" charset="0"/>
              </a:rPr>
              <a:t> </a:t>
            </a:r>
            <a:r>
              <a:rPr lang="uz-Cyrl-UZ" sz="2800" dirty="0">
                <a:latin typeface="Times New Roman" panose="02020603050405020304" pitchFamily="18" charset="0"/>
                <a:ea typeface="Calibri" panose="020F0502020204030204" pitchFamily="34" charset="0"/>
                <a:cs typeface="Times New Roman" panose="02020603050405020304" pitchFamily="18" charset="0"/>
              </a:rPr>
              <a:t>“Иқтисодий таълимотлар тарихи” фанини ўрганишда даврлаш тизими</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80387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E59ED103-7A12-4E62-9B0A-4164F18DF96D}"/>
              </a:ext>
            </a:extLst>
          </p:cNvPr>
          <p:cNvSpPr/>
          <p:nvPr/>
        </p:nvSpPr>
        <p:spPr>
          <a:xfrm>
            <a:off x="1243780" y="-1"/>
            <a:ext cx="9704439" cy="991618"/>
          </a:xfrm>
          <a:prstGeom prst="rect">
            <a:avLst/>
          </a:prstGeom>
          <a:scene3d>
            <a:camera prst="orthographicFront"/>
            <a:lightRig rig="threePt" dir="t"/>
          </a:scene3d>
          <a:sp3d>
            <a:bevelT w="152400" h="50800" prst="softRound"/>
          </a:sp3d>
        </p:spPr>
        <p:style>
          <a:lnRef idx="1">
            <a:schemeClr val="accent1"/>
          </a:lnRef>
          <a:fillRef idx="2">
            <a:schemeClr val="accent1"/>
          </a:fillRef>
          <a:effectRef idx="1">
            <a:schemeClr val="accent1"/>
          </a:effectRef>
          <a:fontRef idx="minor">
            <a:schemeClr val="dk1"/>
          </a:fontRef>
        </p:style>
        <p:txBody>
          <a:bodyPr wrap="square">
            <a:spAutoFit/>
          </a:bodyPr>
          <a:lstStyle/>
          <a:p>
            <a:pPr algn="ctr">
              <a:lnSpc>
                <a:spcPct val="107000"/>
              </a:lnSpc>
              <a:spcAft>
                <a:spcPts val="0"/>
              </a:spcAft>
            </a:pPr>
            <a:r>
              <a:rPr lang="uz-Latn-UZ" sz="2800" b="1" i="1" dirty="0">
                <a:latin typeface="Times New Roman" panose="02020603050405020304" pitchFamily="18" charset="0"/>
                <a:ea typeface="Calibri" panose="020F0502020204030204" pitchFamily="34" charset="0"/>
                <a:cs typeface="Times New Roman" panose="02020603050405020304" pitchFamily="18" charset="0"/>
              </a:rPr>
              <a:t>1.“Иқ</a:t>
            </a:r>
            <a:r>
              <a:rPr lang="ru-RU" sz="2800" b="1" i="1" noProof="1">
                <a:latin typeface="Times New Roman" panose="02020603050405020304" pitchFamily="18" charset="0"/>
                <a:ea typeface="Calibri" panose="020F0502020204030204" pitchFamily="34" charset="0"/>
                <a:cs typeface="Times New Roman" panose="02020603050405020304" pitchFamily="18" charset="0"/>
              </a:rPr>
              <a:t>тисодий таълимотлар тарихи</a:t>
            </a:r>
            <a:r>
              <a:rPr lang="ru-RU" sz="2800" b="1" i="1" dirty="0">
                <a:latin typeface="Times New Roman" panose="02020603050405020304" pitchFamily="18" charset="0"/>
                <a:ea typeface="Calibri" panose="020F0502020204030204" pitchFamily="34" charset="0"/>
                <a:cs typeface="Times New Roman" panose="02020603050405020304" pitchFamily="18" charset="0"/>
              </a:rPr>
              <a:t>” </a:t>
            </a:r>
            <a:r>
              <a:rPr lang="ru-RU" sz="2800" b="1" i="1" noProof="1">
                <a:latin typeface="Times New Roman" panose="02020603050405020304" pitchFamily="18" charset="0"/>
                <a:ea typeface="Calibri" panose="020F0502020204030204" pitchFamily="34" charset="0"/>
                <a:cs typeface="Times New Roman" panose="02020603050405020304" pitchFamily="18" charset="0"/>
              </a:rPr>
              <a:t>курсининг пр</a:t>
            </a:r>
            <a:r>
              <a:rPr lang="uz-Latn-UZ" sz="2800" b="1" i="1" dirty="0">
                <a:latin typeface="Times New Roman" panose="02020603050405020304" pitchFamily="18" charset="0"/>
                <a:ea typeface="Calibri" panose="020F0502020204030204" pitchFamily="34" charset="0"/>
                <a:cs typeface="Times New Roman" panose="02020603050405020304" pitchFamily="18" charset="0"/>
              </a:rPr>
              <a:t>е</a:t>
            </a:r>
            <a:r>
              <a:rPr lang="ru-RU" sz="2800" b="1" i="1" noProof="1">
                <a:latin typeface="Times New Roman" panose="02020603050405020304" pitchFamily="18" charset="0"/>
                <a:ea typeface="Calibri" panose="020F0502020204030204" pitchFamily="34" charset="0"/>
                <a:cs typeface="Times New Roman" panose="02020603050405020304" pitchFamily="18" charset="0"/>
              </a:rPr>
              <a:t>дмети ва услуби</a:t>
            </a:r>
            <a:r>
              <a:rPr lang="uz-Latn-UZ" sz="2800" b="1" i="1" dirty="0">
                <a:latin typeface="Times New Roman" panose="02020603050405020304" pitchFamily="18" charset="0"/>
                <a:ea typeface="Calibri" panose="020F0502020204030204" pitchFamily="34" charset="0"/>
                <a:cs typeface="Times New Roman" panose="02020603050405020304" pitchFamily="18" charset="0"/>
              </a:rPr>
              <a:t>.</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descr="История экономических учений — Википедия">
            <a:extLst>
              <a:ext uri="{FF2B5EF4-FFF2-40B4-BE49-F238E27FC236}">
                <a16:creationId xmlns:a16="http://schemas.microsoft.com/office/drawing/2014/main" id="{B4DED81E-03C9-401C-B8AA-13FBC4D6D6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91617"/>
            <a:ext cx="3421626" cy="5836885"/>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a:extLst>
              <a:ext uri="{FF2B5EF4-FFF2-40B4-BE49-F238E27FC236}">
                <a16:creationId xmlns:a16="http://schemas.microsoft.com/office/drawing/2014/main" id="{65325CF3-9B7C-444A-9055-1CB944E222D4}"/>
              </a:ext>
            </a:extLst>
          </p:cNvPr>
          <p:cNvSpPr/>
          <p:nvPr/>
        </p:nvSpPr>
        <p:spPr>
          <a:xfrm>
            <a:off x="3421625" y="1093904"/>
            <a:ext cx="8324897" cy="547842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uz-Latn-UZ" sz="2500" dirty="0">
                <a:latin typeface="Times New Roman" panose="02020603050405020304" pitchFamily="18" charset="0"/>
                <a:ea typeface="Calibri" panose="020F0502020204030204" pitchFamily="34" charset="0"/>
              </a:rPr>
              <a:t>«Иқтисодий таълимотлар тарихи» курси  иқтисодий фанлар тизимида муҳим ўринни эгаллайди. Инсоният ўзининг кўп минг йиллик тарихи давомида катта иқтисодий ва ижтимоий тара</a:t>
            </a:r>
            <a:r>
              <a:rPr lang="ru-RU" sz="2500" dirty="0">
                <a:latin typeface="Times New Roman" panose="02020603050405020304" pitchFamily="18" charset="0"/>
                <a:ea typeface="Calibri" panose="020F0502020204030204" pitchFamily="34" charset="0"/>
              </a:rPr>
              <a:t>қ</a:t>
            </a:r>
            <a:r>
              <a:rPr lang="uz-Latn-UZ" sz="2500" dirty="0">
                <a:latin typeface="Times New Roman" panose="02020603050405020304" pitchFamily="18" charset="0"/>
                <a:ea typeface="Calibri" panose="020F0502020204030204" pitchFamily="34" charset="0"/>
              </a:rPr>
              <a:t>қиёт йўлини босиб ўтган. Ҳар бир даврда у ёки бу мамлакатда </a:t>
            </a:r>
            <a:r>
              <a:rPr lang="uz-Latn-UZ" sz="2500" i="1" dirty="0">
                <a:latin typeface="Times New Roman" panose="02020603050405020304" pitchFamily="18" charset="0"/>
                <a:ea typeface="Calibri" panose="020F0502020204030204" pitchFamily="34" charset="0"/>
              </a:rPr>
              <a:t>айрим шахслар (олим ёки ҳокимлар) томонидан шундай иқтисодий аҳамиятга молик фикр, ғоя, назария, концепциялар илгари сурилган ва амалга оширилганки, бир ҳолда шулар туфайли давлат ва халқлар равнақ топган, баъзида тушкунликка</a:t>
            </a:r>
            <a:r>
              <a:rPr lang="uz-Latn-UZ" sz="2500" dirty="0">
                <a:latin typeface="Times New Roman" panose="02020603050405020304" pitchFamily="18" charset="0"/>
                <a:ea typeface="Calibri" panose="020F0502020204030204" pitchFamily="34" charset="0"/>
              </a:rPr>
              <a:t> учраган. Ана шу иқтисодий ғояларни ҳар томонлама чуқур ўрганиш, таҳлил этиш, улар орасидан умумбашарий аҳамиятлиларини ажратиб олиб, ҳозирги даврга, яъни хаётга татбик этиш ниҳоятда ҳам амалий, ҳам назарий фойдалидир, чунки уларда кўп йиллик тажриба мужассамлашган булади.</a:t>
            </a:r>
            <a:endParaRPr lang="ru-RU" sz="2500" dirty="0"/>
          </a:p>
        </p:txBody>
      </p:sp>
    </p:spTree>
    <p:extLst>
      <p:ext uri="{BB962C8B-B14F-4D97-AF65-F5344CB8AC3E}">
        <p14:creationId xmlns:p14="http://schemas.microsoft.com/office/powerpoint/2010/main" val="812234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Shape 34">
            <a:extLst>
              <a:ext uri="{FF2B5EF4-FFF2-40B4-BE49-F238E27FC236}">
                <a16:creationId xmlns:a16="http://schemas.microsoft.com/office/drawing/2014/main" id="{532E1FF1-F8F0-4280-9C66-0F9E11F8DF23}"/>
              </a:ext>
            </a:extLst>
          </p:cNvPr>
          <p:cNvSpPr/>
          <p:nvPr/>
        </p:nvSpPr>
        <p:spPr>
          <a:xfrm>
            <a:off x="103239" y="144543"/>
            <a:ext cx="12192000" cy="6568913"/>
          </a:xfrm>
          <a:custGeom>
            <a:avLst/>
            <a:gdLst>
              <a:gd name="connsiteX0" fmla="*/ 1539391 w 8349681"/>
              <a:gd name="connsiteY0" fmla="*/ 495 h 4780562"/>
              <a:gd name="connsiteX1" fmla="*/ 2167658 w 8349681"/>
              <a:gd name="connsiteY1" fmla="*/ 144639 h 4780562"/>
              <a:gd name="connsiteX2" fmla="*/ 2975961 w 8349681"/>
              <a:gd name="connsiteY2" fmla="*/ 2295134 h 4780562"/>
              <a:gd name="connsiteX3" fmla="*/ 3595995 w 8349681"/>
              <a:gd name="connsiteY3" fmla="*/ 3944740 h 4780562"/>
              <a:gd name="connsiteX4" fmla="*/ 5245140 w 8349681"/>
              <a:gd name="connsiteY4" fmla="*/ 3324879 h 4780562"/>
              <a:gd name="connsiteX5" fmla="*/ 7396237 w 8349681"/>
              <a:gd name="connsiteY5" fmla="*/ 2516349 h 4780562"/>
              <a:gd name="connsiteX6" fmla="*/ 8204193 w 8349681"/>
              <a:gd name="connsiteY6" fmla="*/ 4665920 h 4780562"/>
              <a:gd name="connsiteX7" fmla="*/ 8097119 w 8349681"/>
              <a:gd name="connsiteY7" fmla="*/ 4768394 h 4780562"/>
              <a:gd name="connsiteX8" fmla="*/ 7852939 w 8349681"/>
              <a:gd name="connsiteY8" fmla="*/ 4657669 h 4780562"/>
              <a:gd name="connsiteX9" fmla="*/ 7859543 w 8349681"/>
              <a:gd name="connsiteY9" fmla="*/ 4509636 h 4780562"/>
              <a:gd name="connsiteX10" fmla="*/ 7239856 w 8349681"/>
              <a:gd name="connsiteY10" fmla="*/ 2860955 h 4780562"/>
              <a:gd name="connsiteX11" fmla="*/ 5589788 w 8349681"/>
              <a:gd name="connsiteY11" fmla="*/ 3481163 h 4780562"/>
              <a:gd name="connsiteX12" fmla="*/ 3439614 w 8349681"/>
              <a:gd name="connsiteY12" fmla="*/ 4289345 h 4780562"/>
              <a:gd name="connsiteX13" fmla="*/ 2631312 w 8349681"/>
              <a:gd name="connsiteY13" fmla="*/ 2138850 h 4780562"/>
              <a:gd name="connsiteX14" fmla="*/ 2011277 w 8349681"/>
              <a:gd name="connsiteY14" fmla="*/ 489244 h 4780562"/>
              <a:gd name="connsiteX15" fmla="*/ 362710 w 8349681"/>
              <a:gd name="connsiteY15" fmla="*/ 1107833 h 4780562"/>
              <a:gd name="connsiteX16" fmla="*/ 256213 w 8349681"/>
              <a:gd name="connsiteY16" fmla="*/ 1209035 h 4780562"/>
              <a:gd name="connsiteX17" fmla="*/ 12034 w 8349681"/>
              <a:gd name="connsiteY17" fmla="*/ 1098310 h 4780562"/>
              <a:gd name="connsiteX18" fmla="*/ 16560 w 8349681"/>
              <a:gd name="connsiteY18" fmla="*/ 953168 h 4780562"/>
              <a:gd name="connsiteX19" fmla="*/ 1539391 w 8349681"/>
              <a:gd name="connsiteY19" fmla="*/ 495 h 4780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349681" h="4780562">
                <a:moveTo>
                  <a:pt x="1539391" y="495"/>
                </a:moveTo>
                <a:cubicBezTo>
                  <a:pt x="1750342" y="5714"/>
                  <a:pt x="1963626" y="52310"/>
                  <a:pt x="2167658" y="144639"/>
                </a:cubicBezTo>
                <a:cubicBezTo>
                  <a:pt x="2983207" y="515224"/>
                  <a:pt x="3345502" y="1479111"/>
                  <a:pt x="2975961" y="2295134"/>
                </a:cubicBezTo>
                <a:cubicBezTo>
                  <a:pt x="2692052" y="2920763"/>
                  <a:pt x="2970286" y="3661007"/>
                  <a:pt x="3595995" y="3944740"/>
                </a:cubicBezTo>
                <a:cubicBezTo>
                  <a:pt x="4221705" y="4228473"/>
                  <a:pt x="4961231" y="3950509"/>
                  <a:pt x="5245140" y="3324879"/>
                </a:cubicBezTo>
                <a:cubicBezTo>
                  <a:pt x="5615605" y="2508509"/>
                  <a:pt x="6580687" y="2145765"/>
                  <a:pt x="7396237" y="2516349"/>
                </a:cubicBezTo>
                <a:cubicBezTo>
                  <a:pt x="8212363" y="2885662"/>
                  <a:pt x="8575005" y="3850475"/>
                  <a:pt x="8204193" y="4665920"/>
                </a:cubicBezTo>
                <a:cubicBezTo>
                  <a:pt x="8184344" y="4711350"/>
                  <a:pt x="8147036" y="4749631"/>
                  <a:pt x="8097119" y="4768394"/>
                </a:cubicBezTo>
                <a:cubicBezTo>
                  <a:pt x="7999131" y="4805224"/>
                  <a:pt x="7889759" y="4755629"/>
                  <a:pt x="7852939" y="4657669"/>
                </a:cubicBezTo>
                <a:cubicBezTo>
                  <a:pt x="7834181" y="4607765"/>
                  <a:pt x="7838422" y="4554490"/>
                  <a:pt x="7859543" y="4509636"/>
                </a:cubicBezTo>
                <a:cubicBezTo>
                  <a:pt x="8143453" y="3884007"/>
                  <a:pt x="7865565" y="3144687"/>
                  <a:pt x="7239856" y="2860955"/>
                </a:cubicBezTo>
                <a:cubicBezTo>
                  <a:pt x="6614148" y="2577221"/>
                  <a:pt x="5873697" y="2855533"/>
                  <a:pt x="5589788" y="3481163"/>
                </a:cubicBezTo>
                <a:cubicBezTo>
                  <a:pt x="5219899" y="4296262"/>
                  <a:pt x="4254817" y="4659005"/>
                  <a:pt x="3439614" y="4289345"/>
                </a:cubicBezTo>
                <a:cubicBezTo>
                  <a:pt x="2623140" y="3919108"/>
                  <a:pt x="2260499" y="2954296"/>
                  <a:pt x="2631312" y="2138850"/>
                </a:cubicBezTo>
                <a:cubicBezTo>
                  <a:pt x="2915220" y="1513220"/>
                  <a:pt x="2636986" y="772977"/>
                  <a:pt x="2011277" y="489244"/>
                </a:cubicBezTo>
                <a:cubicBezTo>
                  <a:pt x="1385915" y="206434"/>
                  <a:pt x="646966" y="483127"/>
                  <a:pt x="362710" y="1107833"/>
                </a:cubicBezTo>
                <a:cubicBezTo>
                  <a:pt x="342513" y="1152339"/>
                  <a:pt x="305207" y="1190620"/>
                  <a:pt x="256213" y="1209035"/>
                </a:cubicBezTo>
                <a:cubicBezTo>
                  <a:pt x="158226" y="1245865"/>
                  <a:pt x="48854" y="1196270"/>
                  <a:pt x="12034" y="1098310"/>
                </a:cubicBezTo>
                <a:cubicBezTo>
                  <a:pt x="-6376" y="1049330"/>
                  <a:pt x="-2713" y="997327"/>
                  <a:pt x="16560" y="953168"/>
                </a:cubicBezTo>
                <a:cubicBezTo>
                  <a:pt x="294670" y="341584"/>
                  <a:pt x="906536" y="-15161"/>
                  <a:pt x="1539391" y="495"/>
                </a:cubicBezTo>
                <a:close/>
              </a:path>
            </a:pathLst>
          </a:custGeom>
          <a:gradFill>
            <a:gsLst>
              <a:gs pos="91000">
                <a:schemeClr val="accent3"/>
              </a:gs>
              <a:gs pos="50000">
                <a:schemeClr val="accent2"/>
              </a:gs>
              <a:gs pos="25000">
                <a:schemeClr val="accent5"/>
              </a:gs>
              <a:gs pos="0">
                <a:schemeClr val="tx2">
                  <a:lumMod val="75000"/>
                  <a:lumOff val="25000"/>
                </a:schemeClr>
              </a:gs>
              <a:gs pos="100000">
                <a:schemeClr val="accent6"/>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3">
            <a:extLst>
              <a:ext uri="{FF2B5EF4-FFF2-40B4-BE49-F238E27FC236}">
                <a16:creationId xmlns:a16="http://schemas.microsoft.com/office/drawing/2014/main" id="{2B8C05C6-3B80-42B8-B513-823ED0EC2F53}"/>
              </a:ext>
            </a:extLst>
          </p:cNvPr>
          <p:cNvSpPr/>
          <p:nvPr/>
        </p:nvSpPr>
        <p:spPr>
          <a:xfrm>
            <a:off x="-103238" y="442452"/>
            <a:ext cx="4483510" cy="3693449"/>
          </a:xfrm>
          <a:prstGeom prst="ellipse">
            <a:avLst/>
          </a:prstGeom>
          <a:solidFill>
            <a:schemeClr val="bg2"/>
          </a:solidFill>
          <a:ln w="762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dirty="0">
                <a:solidFill>
                  <a:schemeClr val="tx1"/>
                </a:solidFill>
              </a:rPr>
              <a:t>«</a:t>
            </a:r>
            <a:r>
              <a:rPr lang="uz-Latn-UZ" dirty="0">
                <a:solidFill>
                  <a:schemeClr val="tx1"/>
                </a:solidFill>
                <a:latin typeface="Times New Roman" panose="02020603050405020304" pitchFamily="18" charset="0"/>
                <a:cs typeface="Times New Roman" panose="02020603050405020304" pitchFamily="18" charset="0"/>
              </a:rPr>
              <a:t>Иқтисодий таълимотлар тарихи» фанининг предмети бўлиб, </a:t>
            </a:r>
            <a:r>
              <a:rPr lang="uz-Latn-UZ" b="1" dirty="0">
                <a:solidFill>
                  <a:srgbClr val="002060"/>
                </a:solidFill>
                <a:latin typeface="Times New Roman" panose="02020603050405020304" pitchFamily="18" charset="0"/>
                <a:cs typeface="Times New Roman" panose="02020603050405020304" pitchFamily="18" charset="0"/>
              </a:rPr>
              <a:t>маълум даврлардаги у ёки бу ижтимоий қатламлар, инсонлар манфаатини ифода этувчи иқтисодий ғоялар ва ижтимоий концепцияларнинг вужудга келиши,</a:t>
            </a:r>
            <a:r>
              <a:rPr lang="en-US" b="1" dirty="0">
                <a:solidFill>
                  <a:srgbClr val="002060"/>
                </a:solidFill>
                <a:latin typeface="Times New Roman" panose="02020603050405020304" pitchFamily="18" charset="0"/>
                <a:cs typeface="Times New Roman" panose="02020603050405020304" pitchFamily="18" charset="0"/>
              </a:rPr>
              <a:t> </a:t>
            </a:r>
            <a:r>
              <a:rPr lang="uz-Latn-UZ" b="1" dirty="0">
                <a:solidFill>
                  <a:srgbClr val="002060"/>
                </a:solidFill>
                <a:latin typeface="Times New Roman" panose="02020603050405020304" pitchFamily="18" charset="0"/>
                <a:cs typeface="Times New Roman" panose="02020603050405020304" pitchFamily="18" charset="0"/>
              </a:rPr>
              <a:t>ривожланиши ва алмашинувининг тарихий жараёни</a:t>
            </a:r>
            <a:r>
              <a:rPr lang="uz-Latn-UZ" dirty="0">
                <a:solidFill>
                  <a:schemeClr val="tx1"/>
                </a:solidFill>
                <a:latin typeface="Times New Roman" panose="02020603050405020304" pitchFamily="18" charset="0"/>
                <a:cs typeface="Times New Roman" panose="02020603050405020304" pitchFamily="18" charset="0"/>
              </a:rPr>
              <a:t> ҳисобланади.</a:t>
            </a:r>
            <a:endParaRPr lang="en-US" sz="2000" b="1" i="1" noProof="1">
              <a:solidFill>
                <a:schemeClr val="tx1"/>
              </a:solidFill>
              <a:latin typeface="Times New Roman" panose="02020603050405020304" pitchFamily="18" charset="0"/>
              <a:cs typeface="Times New Roman" panose="02020603050405020304" pitchFamily="18" charset="0"/>
            </a:endParaRPr>
          </a:p>
        </p:txBody>
      </p:sp>
      <p:sp>
        <p:nvSpPr>
          <p:cNvPr id="8" name="Oval 3">
            <a:extLst>
              <a:ext uri="{FF2B5EF4-FFF2-40B4-BE49-F238E27FC236}">
                <a16:creationId xmlns:a16="http://schemas.microsoft.com/office/drawing/2014/main" id="{4DABCDB2-CDF4-474F-9880-0C96D43523DB}"/>
              </a:ext>
            </a:extLst>
          </p:cNvPr>
          <p:cNvSpPr/>
          <p:nvPr/>
        </p:nvSpPr>
        <p:spPr>
          <a:xfrm>
            <a:off x="3817374" y="1858297"/>
            <a:ext cx="4291781" cy="3878826"/>
          </a:xfrm>
          <a:prstGeom prst="ellipse">
            <a:avLst/>
          </a:prstGeom>
          <a:solidFill>
            <a:schemeClr val="bg2"/>
          </a:solidFill>
          <a:ln w="762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anose="02020603050405020304" pitchFamily="18" charset="0"/>
              <a:cs typeface="Times New Roman" panose="02020603050405020304" pitchFamily="18" charset="0"/>
            </a:endParaRPr>
          </a:p>
          <a:p>
            <a:pPr algn="ctr"/>
            <a:r>
              <a:rPr lang="uz-Latn-UZ" dirty="0">
                <a:solidFill>
                  <a:schemeClr val="tx1"/>
                </a:solidFill>
                <a:latin typeface="Times New Roman" panose="02020603050405020304" pitchFamily="18" charset="0"/>
                <a:cs typeface="Times New Roman" panose="02020603050405020304" pitchFamily="18" charset="0"/>
              </a:rPr>
              <a:t>Бу ғоялар айрим иқтисодчи олимлар, назарий мактаблар, оқимлар ва йўналишларга тегишлидир. Иқтисодий таълимотлар тарихи мустақил фан сифатида энг қадимги даврдан бошлаб то ҳозирги замонгача вужудга келган асосий иқтисодий фикр, ғоя, қараш, назария ва таълимотларни ўз ичига олади. </a:t>
            </a:r>
            <a:endParaRPr lang="en-US" sz="2000" b="1" i="1" noProof="1">
              <a:solidFill>
                <a:schemeClr val="tx1"/>
              </a:solidFill>
              <a:latin typeface="Times New Roman" panose="02020603050405020304" pitchFamily="18" charset="0"/>
              <a:cs typeface="Times New Roman" panose="02020603050405020304" pitchFamily="18" charset="0"/>
            </a:endParaRPr>
          </a:p>
        </p:txBody>
      </p:sp>
      <p:sp>
        <p:nvSpPr>
          <p:cNvPr id="9" name="Oval 3">
            <a:extLst>
              <a:ext uri="{FF2B5EF4-FFF2-40B4-BE49-F238E27FC236}">
                <a16:creationId xmlns:a16="http://schemas.microsoft.com/office/drawing/2014/main" id="{F1663A80-02BB-4F3D-9BE0-FA80D397873E}"/>
              </a:ext>
            </a:extLst>
          </p:cNvPr>
          <p:cNvSpPr/>
          <p:nvPr/>
        </p:nvSpPr>
        <p:spPr>
          <a:xfrm>
            <a:off x="7811731" y="3662517"/>
            <a:ext cx="4075470" cy="3195483"/>
          </a:xfrm>
          <a:prstGeom prst="ellipse">
            <a:avLst/>
          </a:prstGeom>
          <a:solidFill>
            <a:schemeClr val="bg2"/>
          </a:solidFill>
          <a:ln w="762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dirty="0">
                <a:solidFill>
                  <a:schemeClr val="tx1"/>
                </a:solidFill>
                <a:latin typeface="Times New Roman" panose="02020603050405020304" pitchFamily="18" charset="0"/>
                <a:cs typeface="Times New Roman" panose="02020603050405020304" pitchFamily="18" charset="0"/>
              </a:rPr>
              <a:t>Услубий жиҳатдан бу фан Иқтисодий таҳлилнинг илғор услублари йиғиндисидан иборат бўлиб, </a:t>
            </a:r>
            <a:r>
              <a:rPr lang="uz-Latn-UZ" dirty="0">
                <a:solidFill>
                  <a:srgbClr val="FF0000"/>
                </a:solidFill>
                <a:latin typeface="Times New Roman" panose="02020603050405020304" pitchFamily="18" charset="0"/>
                <a:cs typeface="Times New Roman" panose="02020603050405020304" pitchFamily="18" charset="0"/>
              </a:rPr>
              <a:t>тарихий, индукция, мантиқий абстракция </a:t>
            </a:r>
            <a:r>
              <a:rPr lang="uz-Latn-UZ" dirty="0">
                <a:solidFill>
                  <a:schemeClr val="tx1"/>
                </a:solidFill>
                <a:latin typeface="Times New Roman" panose="02020603050405020304" pitchFamily="18" charset="0"/>
                <a:cs typeface="Times New Roman" panose="02020603050405020304" pitchFamily="18" charset="0"/>
              </a:rPr>
              <a:t>ва бошка усуллардан кенг фойдаланади</a:t>
            </a:r>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9130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F6D7E91-F8F4-4FB1-BCA3-8AA0E7EE43E0}"/>
              </a:ext>
            </a:extLst>
          </p:cNvPr>
          <p:cNvSpPr/>
          <p:nvPr/>
        </p:nvSpPr>
        <p:spPr>
          <a:xfrm>
            <a:off x="3494599" y="689949"/>
            <a:ext cx="7028035" cy="6062878"/>
          </a:xfrm>
          <a:prstGeom prst="rect">
            <a:avLst/>
          </a:prstGeom>
        </p:spPr>
        <p:txBody>
          <a:bodyPr wrap="square">
            <a:spAutoFit/>
          </a:bodyPr>
          <a:lstStyle/>
          <a:p>
            <a:pPr indent="457200" algn="just">
              <a:lnSpc>
                <a:spcPct val="107000"/>
              </a:lnSpc>
              <a:spcAft>
                <a:spcPts val="0"/>
              </a:spcAft>
            </a:pPr>
            <a:r>
              <a:rPr lang="uz-Cyrl-UZ" sz="2700" b="1" dirty="0">
                <a:latin typeface="Times New Roman" panose="02020603050405020304" pitchFamily="18" charset="0"/>
                <a:ea typeface="Calibri" panose="020F0502020204030204" pitchFamily="34" charset="0"/>
                <a:cs typeface="Times New Roman" panose="02020603050405020304" pitchFamily="18" charset="0"/>
              </a:rPr>
              <a:t>Иқтисодчиларнинг тадқиқотларидаги асосий бош ғоя </a:t>
            </a:r>
            <a:r>
              <a:rPr lang="uz-Cyrl-UZ" sz="2700" dirty="0">
                <a:latin typeface="Times New Roman" panose="02020603050405020304" pitchFamily="18" charset="0"/>
                <a:ea typeface="Calibri" panose="020F0502020204030204" pitchFamily="34" charset="0"/>
                <a:cs typeface="Times New Roman" panose="02020603050405020304" pitchFamily="18" charset="0"/>
              </a:rPr>
              <a:t>- жамият, инсоният, айрим шахсларнинг бойлиги масаласидир. Мақсад бир, лекин унга элтадиган йўллар ниҳоятда хилма-хил эканлигини кўрамиз. </a:t>
            </a:r>
            <a:r>
              <a:rPr lang="uz-Cyrl-UZ" sz="27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Илк капиталистик муносабатлар</a:t>
            </a:r>
            <a:r>
              <a:rPr lang="uz-Cyrl-UZ" sz="2700" dirty="0">
                <a:latin typeface="Times New Roman" panose="02020603050405020304" pitchFamily="18" charset="0"/>
                <a:ea typeface="Calibri" panose="020F0502020204030204" pitchFamily="34" charset="0"/>
                <a:cs typeface="Times New Roman" panose="02020603050405020304" pitchFamily="18" charset="0"/>
              </a:rPr>
              <a:t> вужудга келган давргача (XV аср) бўлган иқтисодий ғоялардаги умумийлик шуки, барча донишмандлар ва уларнинг ёзган асарларида </a:t>
            </a:r>
            <a:r>
              <a:rPr lang="uz-Cyrl-UZ" sz="27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меҳнат</a:t>
            </a:r>
            <a:r>
              <a:rPr lang="uz-Cyrl-UZ" sz="2700" dirty="0">
                <a:latin typeface="Times New Roman" panose="02020603050405020304" pitchFamily="18" charset="0"/>
                <a:ea typeface="Calibri" panose="020F0502020204030204" pitchFamily="34" charset="0"/>
                <a:cs typeface="Times New Roman" panose="02020603050405020304" pitchFamily="18" charset="0"/>
              </a:rPr>
              <a:t> ва</a:t>
            </a:r>
            <a:r>
              <a:rPr lang="uz-Cyrl-UZ" sz="27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ер </a:t>
            </a:r>
            <a:r>
              <a:rPr lang="uz-Cyrl-UZ" sz="2700" dirty="0">
                <a:latin typeface="Times New Roman" panose="02020603050405020304" pitchFamily="18" charset="0"/>
                <a:ea typeface="Calibri" panose="020F0502020204030204" pitchFamily="34" charset="0"/>
                <a:cs typeface="Times New Roman" panose="02020603050405020304" pitchFamily="18" charset="0"/>
              </a:rPr>
              <a:t>бойликнинг асосий воситаси эканлиги турли йўллар билан талқин этилади, уларда ишлаб чиқариш соҳаси асосий деб ҳисобланган.</a:t>
            </a:r>
            <a:endParaRPr lang="ru-RU" sz="27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AutoShape 2" descr="⬇ Скачать картинки Хорошая идея, стоковые фото Хорошая идея ...">
            <a:extLst>
              <a:ext uri="{FF2B5EF4-FFF2-40B4-BE49-F238E27FC236}">
                <a16:creationId xmlns:a16="http://schemas.microsoft.com/office/drawing/2014/main" id="{F876B6C0-2D95-435F-82EE-25D41010F64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054" name="Picture 6" descr="Картинки для презентации на прозрачном фоне - 84 фото - картинки и рисунки:  скачать бесплатно">
            <a:extLst>
              <a:ext uri="{FF2B5EF4-FFF2-40B4-BE49-F238E27FC236}">
                <a16:creationId xmlns:a16="http://schemas.microsoft.com/office/drawing/2014/main" id="{CF8B0B75-E9DA-412A-B27E-6A2B226CA9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813" y="689949"/>
            <a:ext cx="3209312" cy="4501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0865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5">
            <a:extLst>
              <a:ext uri="{FF2B5EF4-FFF2-40B4-BE49-F238E27FC236}">
                <a16:creationId xmlns:a16="http://schemas.microsoft.com/office/drawing/2014/main" id="{1E010A1D-E2D9-4858-96E0-793A1C5808DD}"/>
              </a:ext>
            </a:extLst>
          </p:cNvPr>
          <p:cNvSpPr>
            <a:spLocks/>
          </p:cNvSpPr>
          <p:nvPr/>
        </p:nvSpPr>
        <p:spPr bwMode="auto">
          <a:xfrm>
            <a:off x="1271" y="2491979"/>
            <a:ext cx="965597" cy="1931194"/>
          </a:xfrm>
          <a:custGeom>
            <a:avLst/>
            <a:gdLst>
              <a:gd name="T0" fmla="*/ 0 w 1985"/>
              <a:gd name="T1" fmla="*/ 0 h 3968"/>
              <a:gd name="T2" fmla="*/ 1985 w 1985"/>
              <a:gd name="T3" fmla="*/ 1984 h 3968"/>
              <a:gd name="T4" fmla="*/ 0 w 1985"/>
              <a:gd name="T5" fmla="*/ 3968 h 3968"/>
              <a:gd name="T6" fmla="*/ 0 w 1985"/>
              <a:gd name="T7" fmla="*/ 3443 h 3968"/>
              <a:gd name="T8" fmla="*/ 1460 w 1985"/>
              <a:gd name="T9" fmla="*/ 1984 h 3968"/>
              <a:gd name="T10" fmla="*/ 0 w 1985"/>
              <a:gd name="T11" fmla="*/ 525 h 3968"/>
              <a:gd name="T12" fmla="*/ 0 w 1985"/>
              <a:gd name="T13" fmla="*/ 0 h 3968"/>
            </a:gdLst>
            <a:ahLst/>
            <a:cxnLst>
              <a:cxn ang="0">
                <a:pos x="T0" y="T1"/>
              </a:cxn>
              <a:cxn ang="0">
                <a:pos x="T2" y="T3"/>
              </a:cxn>
              <a:cxn ang="0">
                <a:pos x="T4" y="T5"/>
              </a:cxn>
              <a:cxn ang="0">
                <a:pos x="T6" y="T7"/>
              </a:cxn>
              <a:cxn ang="0">
                <a:pos x="T8" y="T9"/>
              </a:cxn>
              <a:cxn ang="0">
                <a:pos x="T10" y="T11"/>
              </a:cxn>
              <a:cxn ang="0">
                <a:pos x="T12" y="T13"/>
              </a:cxn>
            </a:cxnLst>
            <a:rect l="0" t="0" r="r" b="b"/>
            <a:pathLst>
              <a:path w="1985" h="3968">
                <a:moveTo>
                  <a:pt x="0" y="0"/>
                </a:moveTo>
                <a:cubicBezTo>
                  <a:pt x="1096" y="0"/>
                  <a:pt x="1985" y="888"/>
                  <a:pt x="1985" y="1984"/>
                </a:cubicBezTo>
                <a:cubicBezTo>
                  <a:pt x="1985" y="3080"/>
                  <a:pt x="1096" y="3968"/>
                  <a:pt x="0" y="3968"/>
                </a:cubicBezTo>
                <a:lnTo>
                  <a:pt x="0" y="3443"/>
                </a:lnTo>
                <a:cubicBezTo>
                  <a:pt x="806" y="3443"/>
                  <a:pt x="1460" y="2790"/>
                  <a:pt x="1460" y="1984"/>
                </a:cubicBezTo>
                <a:cubicBezTo>
                  <a:pt x="1460" y="1178"/>
                  <a:pt x="806" y="525"/>
                  <a:pt x="0" y="525"/>
                </a:cubicBezTo>
                <a:lnTo>
                  <a:pt x="0" y="0"/>
                </a:lnTo>
                <a:close/>
              </a:path>
            </a:pathLst>
          </a:custGeom>
          <a:solidFill>
            <a:srgbClr val="013D4D"/>
          </a:solidFill>
          <a:ln w="0">
            <a:noFill/>
            <a:prstDash val="solid"/>
            <a:round/>
            <a:headEnd/>
            <a:tailEnd/>
          </a:ln>
          <a:effectLst>
            <a:outerShdw blurRad="50800" dist="38100" dir="2700000" algn="tl" rotWithShape="0">
              <a:prstClr val="black">
                <a:alpha val="40000"/>
              </a:prstClr>
            </a:outerShdw>
          </a:effectLst>
        </p:spPr>
        <p:txBody>
          <a:bodyPr vert="horz" wrap="square" lIns="68580" tIns="34290" rIns="68580" bIns="34290" numCol="1" anchor="t" anchorCtr="0" compatLnSpc="1">
            <a:prstTxWarp prst="textNoShape">
              <a:avLst/>
            </a:prstTxWarp>
          </a:bodyPr>
          <a:lstStyle/>
          <a:p>
            <a:endParaRPr lang="en-US" sz="1350"/>
          </a:p>
        </p:txBody>
      </p:sp>
      <p:sp>
        <p:nvSpPr>
          <p:cNvPr id="5" name="Freeform 8">
            <a:extLst>
              <a:ext uri="{FF2B5EF4-FFF2-40B4-BE49-F238E27FC236}">
                <a16:creationId xmlns:a16="http://schemas.microsoft.com/office/drawing/2014/main" id="{EFB6C017-2C02-4E06-B685-40A21BB435A9}"/>
              </a:ext>
            </a:extLst>
          </p:cNvPr>
          <p:cNvSpPr>
            <a:spLocks/>
          </p:cNvSpPr>
          <p:nvPr/>
        </p:nvSpPr>
        <p:spPr bwMode="auto">
          <a:xfrm>
            <a:off x="1271" y="2235994"/>
            <a:ext cx="1221581" cy="2443163"/>
          </a:xfrm>
          <a:custGeom>
            <a:avLst/>
            <a:gdLst>
              <a:gd name="T0" fmla="*/ 0 w 2510"/>
              <a:gd name="T1" fmla="*/ 0 h 5018"/>
              <a:gd name="T2" fmla="*/ 2510 w 2510"/>
              <a:gd name="T3" fmla="*/ 2509 h 5018"/>
              <a:gd name="T4" fmla="*/ 0 w 2510"/>
              <a:gd name="T5" fmla="*/ 5018 h 5018"/>
              <a:gd name="T6" fmla="*/ 0 w 2510"/>
              <a:gd name="T7" fmla="*/ 4493 h 5018"/>
              <a:gd name="T8" fmla="*/ 1985 w 2510"/>
              <a:gd name="T9" fmla="*/ 2509 h 5018"/>
              <a:gd name="T10" fmla="*/ 0 w 2510"/>
              <a:gd name="T11" fmla="*/ 525 h 5018"/>
              <a:gd name="T12" fmla="*/ 0 w 2510"/>
              <a:gd name="T13" fmla="*/ 0 h 5018"/>
            </a:gdLst>
            <a:ahLst/>
            <a:cxnLst>
              <a:cxn ang="0">
                <a:pos x="T0" y="T1"/>
              </a:cxn>
              <a:cxn ang="0">
                <a:pos x="T2" y="T3"/>
              </a:cxn>
              <a:cxn ang="0">
                <a:pos x="T4" y="T5"/>
              </a:cxn>
              <a:cxn ang="0">
                <a:pos x="T6" y="T7"/>
              </a:cxn>
              <a:cxn ang="0">
                <a:pos x="T8" y="T9"/>
              </a:cxn>
              <a:cxn ang="0">
                <a:pos x="T10" y="T11"/>
              </a:cxn>
              <a:cxn ang="0">
                <a:pos x="T12" y="T13"/>
              </a:cxn>
            </a:cxnLst>
            <a:rect l="0" t="0" r="r" b="b"/>
            <a:pathLst>
              <a:path w="2510" h="5018">
                <a:moveTo>
                  <a:pt x="0" y="0"/>
                </a:moveTo>
                <a:cubicBezTo>
                  <a:pt x="1386" y="0"/>
                  <a:pt x="2510" y="1124"/>
                  <a:pt x="2510" y="2509"/>
                </a:cubicBezTo>
                <a:cubicBezTo>
                  <a:pt x="2510" y="3895"/>
                  <a:pt x="1386" y="5018"/>
                  <a:pt x="0" y="5018"/>
                </a:cubicBezTo>
                <a:lnTo>
                  <a:pt x="0" y="4493"/>
                </a:lnTo>
                <a:cubicBezTo>
                  <a:pt x="1096" y="4493"/>
                  <a:pt x="1985" y="3605"/>
                  <a:pt x="1985" y="2509"/>
                </a:cubicBezTo>
                <a:cubicBezTo>
                  <a:pt x="1985" y="1413"/>
                  <a:pt x="1096" y="525"/>
                  <a:pt x="0" y="525"/>
                </a:cubicBezTo>
                <a:lnTo>
                  <a:pt x="0" y="0"/>
                </a:lnTo>
                <a:close/>
              </a:path>
            </a:pathLst>
          </a:custGeom>
          <a:solidFill>
            <a:srgbClr val="00A891"/>
          </a:solidFill>
          <a:ln w="0">
            <a:solidFill>
              <a:schemeClr val="accent1"/>
            </a:solidFill>
            <a:prstDash val="solid"/>
            <a:round/>
            <a:headEnd/>
            <a:tailEnd/>
          </a:ln>
          <a:effectLst>
            <a:outerShdw blurRad="50800" dist="38100" dir="2700000" algn="tl" rotWithShape="0">
              <a:prstClr val="black">
                <a:alpha val="40000"/>
              </a:prstClr>
            </a:outerShdw>
          </a:effectLst>
        </p:spPr>
        <p:txBody>
          <a:bodyPr vert="horz" wrap="square" lIns="68580" tIns="34290" rIns="68580" bIns="34290" numCol="1" anchor="t" anchorCtr="0" compatLnSpc="1">
            <a:prstTxWarp prst="textNoShape">
              <a:avLst/>
            </a:prstTxWarp>
          </a:bodyPr>
          <a:lstStyle/>
          <a:p>
            <a:endParaRPr lang="en-US" sz="1350"/>
          </a:p>
        </p:txBody>
      </p:sp>
      <p:sp>
        <p:nvSpPr>
          <p:cNvPr id="6" name="Freeform 11">
            <a:extLst>
              <a:ext uri="{FF2B5EF4-FFF2-40B4-BE49-F238E27FC236}">
                <a16:creationId xmlns:a16="http://schemas.microsoft.com/office/drawing/2014/main" id="{594B5C0D-C5A9-4EDA-AD7F-A0842E23D3DB}"/>
              </a:ext>
            </a:extLst>
          </p:cNvPr>
          <p:cNvSpPr>
            <a:spLocks/>
          </p:cNvSpPr>
          <p:nvPr/>
        </p:nvSpPr>
        <p:spPr bwMode="auto">
          <a:xfrm>
            <a:off x="1271" y="1980010"/>
            <a:ext cx="1476375" cy="2955131"/>
          </a:xfrm>
          <a:custGeom>
            <a:avLst/>
            <a:gdLst>
              <a:gd name="T0" fmla="*/ 0 w 3034"/>
              <a:gd name="T1" fmla="*/ 0 h 6068"/>
              <a:gd name="T2" fmla="*/ 3034 w 3034"/>
              <a:gd name="T3" fmla="*/ 3034 h 6068"/>
              <a:gd name="T4" fmla="*/ 0 w 3034"/>
              <a:gd name="T5" fmla="*/ 6068 h 6068"/>
              <a:gd name="T6" fmla="*/ 0 w 3034"/>
              <a:gd name="T7" fmla="*/ 5543 h 6068"/>
              <a:gd name="T8" fmla="*/ 2510 w 3034"/>
              <a:gd name="T9" fmla="*/ 3034 h 6068"/>
              <a:gd name="T10" fmla="*/ 0 w 3034"/>
              <a:gd name="T11" fmla="*/ 525 h 6068"/>
              <a:gd name="T12" fmla="*/ 0 w 3034"/>
              <a:gd name="T13" fmla="*/ 0 h 6068"/>
            </a:gdLst>
            <a:ahLst/>
            <a:cxnLst>
              <a:cxn ang="0">
                <a:pos x="T0" y="T1"/>
              </a:cxn>
              <a:cxn ang="0">
                <a:pos x="T2" y="T3"/>
              </a:cxn>
              <a:cxn ang="0">
                <a:pos x="T4" y="T5"/>
              </a:cxn>
              <a:cxn ang="0">
                <a:pos x="T6" y="T7"/>
              </a:cxn>
              <a:cxn ang="0">
                <a:pos x="T8" y="T9"/>
              </a:cxn>
              <a:cxn ang="0">
                <a:pos x="T10" y="T11"/>
              </a:cxn>
              <a:cxn ang="0">
                <a:pos x="T12" y="T13"/>
              </a:cxn>
            </a:cxnLst>
            <a:rect l="0" t="0" r="r" b="b"/>
            <a:pathLst>
              <a:path w="3034" h="6068">
                <a:moveTo>
                  <a:pt x="0" y="0"/>
                </a:moveTo>
                <a:cubicBezTo>
                  <a:pt x="1676" y="0"/>
                  <a:pt x="3034" y="1359"/>
                  <a:pt x="3034" y="3034"/>
                </a:cubicBezTo>
                <a:cubicBezTo>
                  <a:pt x="3034" y="4710"/>
                  <a:pt x="1676" y="6068"/>
                  <a:pt x="0" y="6068"/>
                </a:cubicBezTo>
                <a:lnTo>
                  <a:pt x="0" y="5543"/>
                </a:lnTo>
                <a:cubicBezTo>
                  <a:pt x="1386" y="5543"/>
                  <a:pt x="2510" y="4420"/>
                  <a:pt x="2510" y="3034"/>
                </a:cubicBezTo>
                <a:cubicBezTo>
                  <a:pt x="2510" y="1649"/>
                  <a:pt x="1386" y="525"/>
                  <a:pt x="0" y="525"/>
                </a:cubicBezTo>
                <a:lnTo>
                  <a:pt x="0" y="0"/>
                </a:lnTo>
                <a:close/>
              </a:path>
            </a:pathLst>
          </a:custGeom>
          <a:solidFill>
            <a:srgbClr val="B1DB15"/>
          </a:solidFill>
          <a:ln w="0">
            <a:solidFill>
              <a:schemeClr val="accent4"/>
            </a:solidFill>
            <a:prstDash val="solid"/>
            <a:round/>
            <a:headEnd/>
            <a:tailEnd/>
          </a:ln>
          <a:effectLst>
            <a:outerShdw blurRad="50800" dist="38100" dir="2700000" algn="tl" rotWithShape="0">
              <a:prstClr val="black">
                <a:alpha val="40000"/>
              </a:prstClr>
            </a:outerShdw>
          </a:effectLst>
        </p:spPr>
        <p:txBody>
          <a:bodyPr vert="horz" wrap="square" lIns="68580" tIns="34290" rIns="68580" bIns="34290" numCol="1" anchor="t" anchorCtr="0" compatLnSpc="1">
            <a:prstTxWarp prst="textNoShape">
              <a:avLst/>
            </a:prstTxWarp>
          </a:bodyPr>
          <a:lstStyle/>
          <a:p>
            <a:endParaRPr lang="en-US" sz="1350"/>
          </a:p>
        </p:txBody>
      </p:sp>
      <p:sp>
        <p:nvSpPr>
          <p:cNvPr id="7" name="Freeform 14">
            <a:extLst>
              <a:ext uri="{FF2B5EF4-FFF2-40B4-BE49-F238E27FC236}">
                <a16:creationId xmlns:a16="http://schemas.microsoft.com/office/drawing/2014/main" id="{32CDC7E0-AA71-4CDE-947B-8330EAF18B4B}"/>
              </a:ext>
            </a:extLst>
          </p:cNvPr>
          <p:cNvSpPr>
            <a:spLocks/>
          </p:cNvSpPr>
          <p:nvPr/>
        </p:nvSpPr>
        <p:spPr bwMode="auto">
          <a:xfrm>
            <a:off x="1271" y="1725216"/>
            <a:ext cx="1732360" cy="3464719"/>
          </a:xfrm>
          <a:custGeom>
            <a:avLst/>
            <a:gdLst>
              <a:gd name="T0" fmla="*/ 0 w 3559"/>
              <a:gd name="T1" fmla="*/ 0 h 7118"/>
              <a:gd name="T2" fmla="*/ 3559 w 3559"/>
              <a:gd name="T3" fmla="*/ 3559 h 7118"/>
              <a:gd name="T4" fmla="*/ 0 w 3559"/>
              <a:gd name="T5" fmla="*/ 7118 h 7118"/>
              <a:gd name="T6" fmla="*/ 0 w 3559"/>
              <a:gd name="T7" fmla="*/ 6593 h 7118"/>
              <a:gd name="T8" fmla="*/ 3034 w 3559"/>
              <a:gd name="T9" fmla="*/ 3559 h 7118"/>
              <a:gd name="T10" fmla="*/ 0 w 3559"/>
              <a:gd name="T11" fmla="*/ 525 h 7118"/>
              <a:gd name="T12" fmla="*/ 0 w 3559"/>
              <a:gd name="T13" fmla="*/ 0 h 7118"/>
            </a:gdLst>
            <a:ahLst/>
            <a:cxnLst>
              <a:cxn ang="0">
                <a:pos x="T0" y="T1"/>
              </a:cxn>
              <a:cxn ang="0">
                <a:pos x="T2" y="T3"/>
              </a:cxn>
              <a:cxn ang="0">
                <a:pos x="T4" y="T5"/>
              </a:cxn>
              <a:cxn ang="0">
                <a:pos x="T6" y="T7"/>
              </a:cxn>
              <a:cxn ang="0">
                <a:pos x="T8" y="T9"/>
              </a:cxn>
              <a:cxn ang="0">
                <a:pos x="T10" y="T11"/>
              </a:cxn>
              <a:cxn ang="0">
                <a:pos x="T12" y="T13"/>
              </a:cxn>
            </a:cxnLst>
            <a:rect l="0" t="0" r="r" b="b"/>
            <a:pathLst>
              <a:path w="3559" h="7118">
                <a:moveTo>
                  <a:pt x="0" y="0"/>
                </a:moveTo>
                <a:cubicBezTo>
                  <a:pt x="1966" y="0"/>
                  <a:pt x="3559" y="1594"/>
                  <a:pt x="3559" y="3559"/>
                </a:cubicBezTo>
                <a:cubicBezTo>
                  <a:pt x="3559" y="5525"/>
                  <a:pt x="1966" y="7118"/>
                  <a:pt x="0" y="7118"/>
                </a:cubicBezTo>
                <a:lnTo>
                  <a:pt x="0" y="6593"/>
                </a:lnTo>
                <a:cubicBezTo>
                  <a:pt x="1676" y="6593"/>
                  <a:pt x="3034" y="5235"/>
                  <a:pt x="3034" y="3559"/>
                </a:cubicBezTo>
                <a:cubicBezTo>
                  <a:pt x="3034" y="1884"/>
                  <a:pt x="1676" y="525"/>
                  <a:pt x="0" y="525"/>
                </a:cubicBezTo>
                <a:lnTo>
                  <a:pt x="0" y="0"/>
                </a:lnTo>
                <a:close/>
              </a:path>
            </a:pathLst>
          </a:custGeom>
          <a:solidFill>
            <a:srgbClr val="FE7600"/>
          </a:solidFill>
          <a:ln w="0">
            <a:solidFill>
              <a:schemeClr val="accent3"/>
            </a:solidFill>
            <a:prstDash val="solid"/>
            <a:round/>
            <a:headEnd/>
            <a:tailEnd/>
          </a:ln>
          <a:effectLst>
            <a:outerShdw blurRad="50800" dist="38100" dir="2700000" algn="tl" rotWithShape="0">
              <a:prstClr val="black">
                <a:alpha val="40000"/>
              </a:prstClr>
            </a:outerShdw>
          </a:effectLst>
        </p:spPr>
        <p:txBody>
          <a:bodyPr vert="horz" wrap="square" lIns="68580" tIns="34290" rIns="68580" bIns="34290" numCol="1" anchor="t" anchorCtr="0" compatLnSpc="1">
            <a:prstTxWarp prst="textNoShape">
              <a:avLst/>
            </a:prstTxWarp>
          </a:bodyPr>
          <a:lstStyle/>
          <a:p>
            <a:endParaRPr lang="en-US" sz="1350"/>
          </a:p>
        </p:txBody>
      </p:sp>
      <p:cxnSp>
        <p:nvCxnSpPr>
          <p:cNvPr id="8" name="Straight Connector 83">
            <a:extLst>
              <a:ext uri="{FF2B5EF4-FFF2-40B4-BE49-F238E27FC236}">
                <a16:creationId xmlns:a16="http://schemas.microsoft.com/office/drawing/2014/main" id="{0E6B2BF5-B6C1-48C8-B9C7-187134251754}"/>
              </a:ext>
            </a:extLst>
          </p:cNvPr>
          <p:cNvCxnSpPr>
            <a:cxnSpLocks/>
          </p:cNvCxnSpPr>
          <p:nvPr/>
        </p:nvCxnSpPr>
        <p:spPr>
          <a:xfrm flipV="1">
            <a:off x="1782013" y="1972559"/>
            <a:ext cx="1441441" cy="1491498"/>
          </a:xfrm>
          <a:prstGeom prst="line">
            <a:avLst/>
          </a:prstGeom>
          <a:ln w="152400">
            <a:solidFill>
              <a:schemeClr val="tx2"/>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9" name="Straight Connector 83">
            <a:extLst>
              <a:ext uri="{FF2B5EF4-FFF2-40B4-BE49-F238E27FC236}">
                <a16:creationId xmlns:a16="http://schemas.microsoft.com/office/drawing/2014/main" id="{B5036322-B90D-4B99-8B7D-6EDB0DE66AFC}"/>
              </a:ext>
            </a:extLst>
          </p:cNvPr>
          <p:cNvCxnSpPr>
            <a:cxnSpLocks/>
          </p:cNvCxnSpPr>
          <p:nvPr/>
        </p:nvCxnSpPr>
        <p:spPr>
          <a:xfrm>
            <a:off x="1769807" y="3594728"/>
            <a:ext cx="1628905" cy="0"/>
          </a:xfrm>
          <a:prstGeom prst="line">
            <a:avLst/>
          </a:prstGeom>
          <a:ln w="152400">
            <a:solidFill>
              <a:schemeClr val="tx2"/>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2" name="Straight Connector 83">
            <a:extLst>
              <a:ext uri="{FF2B5EF4-FFF2-40B4-BE49-F238E27FC236}">
                <a16:creationId xmlns:a16="http://schemas.microsoft.com/office/drawing/2014/main" id="{87A499D8-360A-4062-BA42-D3047088D495}"/>
              </a:ext>
            </a:extLst>
          </p:cNvPr>
          <p:cNvCxnSpPr>
            <a:cxnSpLocks/>
          </p:cNvCxnSpPr>
          <p:nvPr/>
        </p:nvCxnSpPr>
        <p:spPr>
          <a:xfrm>
            <a:off x="1769807" y="3718809"/>
            <a:ext cx="1553140" cy="1529209"/>
          </a:xfrm>
          <a:prstGeom prst="line">
            <a:avLst/>
          </a:prstGeom>
          <a:ln w="152400">
            <a:solidFill>
              <a:schemeClr val="tx2"/>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5" name="Oval 84">
            <a:extLst>
              <a:ext uri="{FF2B5EF4-FFF2-40B4-BE49-F238E27FC236}">
                <a16:creationId xmlns:a16="http://schemas.microsoft.com/office/drawing/2014/main" id="{FAC5DF8B-32C7-4F5A-B902-FB505EB91AB5}"/>
              </a:ext>
            </a:extLst>
          </p:cNvPr>
          <p:cNvSpPr/>
          <p:nvPr/>
        </p:nvSpPr>
        <p:spPr>
          <a:xfrm>
            <a:off x="2942543" y="1610793"/>
            <a:ext cx="658586" cy="658586"/>
          </a:xfrm>
          <a:prstGeom prst="ellipse">
            <a:avLst/>
          </a:prstGeom>
          <a:solidFill>
            <a:schemeClr val="tx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p>
            <a:pPr algn="ctr"/>
            <a:endParaRPr lang="en-US" sz="2700" b="1" dirty="0">
              <a:effectLst>
                <a:outerShdw blurRad="38100" dist="38100" dir="2700000" algn="tl">
                  <a:srgbClr val="000000">
                    <a:alpha val="43137"/>
                  </a:srgbClr>
                </a:outerShdw>
              </a:effectLst>
            </a:endParaRPr>
          </a:p>
        </p:txBody>
      </p:sp>
      <p:sp>
        <p:nvSpPr>
          <p:cNvPr id="16" name="Oval 84">
            <a:extLst>
              <a:ext uri="{FF2B5EF4-FFF2-40B4-BE49-F238E27FC236}">
                <a16:creationId xmlns:a16="http://schemas.microsoft.com/office/drawing/2014/main" id="{2F0E2EF5-F560-4D60-8E4F-2DAC688AF175}"/>
              </a:ext>
            </a:extLst>
          </p:cNvPr>
          <p:cNvSpPr/>
          <p:nvPr/>
        </p:nvSpPr>
        <p:spPr>
          <a:xfrm>
            <a:off x="3017228" y="3224784"/>
            <a:ext cx="658586" cy="658586"/>
          </a:xfrm>
          <a:prstGeom prst="ellipse">
            <a:avLst/>
          </a:prstGeom>
          <a:solidFill>
            <a:schemeClr val="tx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p>
            <a:pPr algn="ctr"/>
            <a:endParaRPr lang="en-US" sz="2700" b="1" dirty="0">
              <a:effectLst>
                <a:outerShdw blurRad="38100" dist="38100" dir="2700000" algn="tl">
                  <a:srgbClr val="000000">
                    <a:alpha val="43137"/>
                  </a:srgbClr>
                </a:outerShdw>
              </a:effectLst>
            </a:endParaRPr>
          </a:p>
        </p:txBody>
      </p:sp>
      <p:sp>
        <p:nvSpPr>
          <p:cNvPr id="17" name="Oval 84">
            <a:extLst>
              <a:ext uri="{FF2B5EF4-FFF2-40B4-BE49-F238E27FC236}">
                <a16:creationId xmlns:a16="http://schemas.microsoft.com/office/drawing/2014/main" id="{3348B7BD-B8B4-4850-8C52-B5F1ACC35B28}"/>
              </a:ext>
            </a:extLst>
          </p:cNvPr>
          <p:cNvSpPr/>
          <p:nvPr/>
        </p:nvSpPr>
        <p:spPr>
          <a:xfrm>
            <a:off x="2993654" y="4860642"/>
            <a:ext cx="658586" cy="658586"/>
          </a:xfrm>
          <a:prstGeom prst="ellipse">
            <a:avLst/>
          </a:prstGeom>
          <a:solidFill>
            <a:schemeClr val="tx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p>
            <a:pPr algn="ctr"/>
            <a:endParaRPr lang="en-US" sz="2700" b="1" dirty="0">
              <a:effectLst>
                <a:outerShdw blurRad="38100" dist="38100" dir="2700000" algn="tl">
                  <a:srgbClr val="000000">
                    <a:alpha val="43137"/>
                  </a:srgbClr>
                </a:outerShdw>
              </a:effectLst>
            </a:endParaRPr>
          </a:p>
        </p:txBody>
      </p:sp>
      <p:sp>
        <p:nvSpPr>
          <p:cNvPr id="18" name="Прямоугольник 17">
            <a:extLst>
              <a:ext uri="{FF2B5EF4-FFF2-40B4-BE49-F238E27FC236}">
                <a16:creationId xmlns:a16="http://schemas.microsoft.com/office/drawing/2014/main" id="{09DABBA6-03E4-46EC-9261-B19920E1F1F4}"/>
              </a:ext>
            </a:extLst>
          </p:cNvPr>
          <p:cNvSpPr/>
          <p:nvPr/>
        </p:nvSpPr>
        <p:spPr>
          <a:xfrm>
            <a:off x="3675814" y="125690"/>
            <a:ext cx="8569648" cy="261045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indent="457200" algn="just">
              <a:lnSpc>
                <a:spcPct val="107000"/>
              </a:lnSpc>
              <a:spcAft>
                <a:spcPts val="0"/>
              </a:spcAft>
            </a:pPr>
            <a:r>
              <a:rPr lang="uz-Cyrl-UZ" sz="2200" b="1" dirty="0">
                <a:latin typeface="Times New Roman" panose="02020603050405020304" pitchFamily="18" charset="0"/>
                <a:ea typeface="Calibri" panose="020F0502020204030204" pitchFamily="34" charset="0"/>
                <a:cs typeface="Times New Roman" panose="02020603050405020304" pitchFamily="18" charset="0"/>
              </a:rPr>
              <a:t>XV-XVII асрларда </a:t>
            </a:r>
            <a:r>
              <a:rPr lang="uz-Cyrl-UZ" sz="2200" dirty="0">
                <a:latin typeface="Times New Roman" panose="02020603050405020304" pitchFamily="18" charset="0"/>
                <a:ea typeface="Calibri" panose="020F0502020204030204" pitchFamily="34" charset="0"/>
                <a:cs typeface="Times New Roman" panose="02020603050405020304" pitchFamily="18" charset="0"/>
              </a:rPr>
              <a:t>(қисман XVIII аср бошларида) янги иқтисодий таълимот - </a:t>
            </a:r>
            <a:r>
              <a:rPr lang="uz-Cyrl-UZ" sz="2200" i="1" dirty="0">
                <a:latin typeface="Times New Roman" panose="02020603050405020304" pitchFamily="18" charset="0"/>
                <a:ea typeface="Calibri" panose="020F0502020204030204" pitchFamily="34" charset="0"/>
                <a:cs typeface="Times New Roman" panose="02020603050405020304" pitchFamily="18" charset="0"/>
              </a:rPr>
              <a:t>меркантилизм</a:t>
            </a:r>
            <a:r>
              <a:rPr lang="uz-Cyrl-UZ" sz="2200" dirty="0">
                <a:latin typeface="Times New Roman" panose="02020603050405020304" pitchFamily="18" charset="0"/>
                <a:ea typeface="Calibri" panose="020F0502020204030204" pitchFamily="34" charset="0"/>
                <a:cs typeface="Times New Roman" panose="02020603050405020304" pitchFamily="18" charset="0"/>
              </a:rPr>
              <a:t> вужудга келди. Меркантилизм тўғрисида қисқа маълумот берадиган бўлсак, </a:t>
            </a:r>
            <a:r>
              <a:rPr lang="uz-Cyrl-UZ" sz="2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унинг моҳияти иқтисодий сиёсатда мамлакатда ва давлат хазинасида нодир металларни кўпроқ тўплаш, таълимотда эса муомала (савдо, пул обороти) соҳасидаги иқтисодий қонуниятларни излашдир</a:t>
            </a:r>
            <a:r>
              <a:rPr lang="uz-Cyrl-UZ" sz="2200" dirty="0">
                <a:latin typeface="Times New Roman" panose="02020603050405020304" pitchFamily="18" charset="0"/>
                <a:ea typeface="Calibri" panose="020F0502020204030204" pitchFamily="34" charset="0"/>
                <a:cs typeface="Times New Roman" panose="02020603050405020304" pitchFamily="18" charset="0"/>
              </a:rPr>
              <a:t>, яъни аввалги даврдаги ғоялардан кескин фарқ қилади.</a:t>
            </a:r>
            <a:endParaRPr lang="ru-RU" sz="2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Прямоугольник 19">
            <a:extLst>
              <a:ext uri="{FF2B5EF4-FFF2-40B4-BE49-F238E27FC236}">
                <a16:creationId xmlns:a16="http://schemas.microsoft.com/office/drawing/2014/main" id="{E2F3C6EF-5392-403B-807C-92D9BB41B3DE}"/>
              </a:ext>
            </a:extLst>
          </p:cNvPr>
          <p:cNvSpPr/>
          <p:nvPr/>
        </p:nvSpPr>
        <p:spPr>
          <a:xfrm>
            <a:off x="3675814" y="2710588"/>
            <a:ext cx="8546074" cy="246221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uz-Cyrl-UZ" sz="2200" dirty="0">
                <a:latin typeface="Times New Roman" panose="02020603050405020304" pitchFamily="18" charset="0"/>
                <a:ea typeface="Calibri" panose="020F0502020204030204" pitchFamily="34" charset="0"/>
              </a:rPr>
              <a:t>Кейинги муҳим ўзгариш, бу классик иқтисодий мактабнинг юзага келишидир (</a:t>
            </a:r>
            <a:r>
              <a:rPr lang="uz-Cyrl-UZ" sz="2200" b="1" dirty="0">
                <a:latin typeface="Times New Roman" panose="02020603050405020304" pitchFamily="18" charset="0"/>
                <a:ea typeface="Calibri" panose="020F0502020204030204" pitchFamily="34" charset="0"/>
              </a:rPr>
              <a:t>XVIII аср). </a:t>
            </a:r>
            <a:r>
              <a:rPr lang="uz-Cyrl-UZ" sz="2200" dirty="0">
                <a:latin typeface="Times New Roman" panose="02020603050405020304" pitchFamily="18" charset="0"/>
                <a:ea typeface="Calibri" panose="020F0502020204030204" pitchFamily="34" charset="0"/>
              </a:rPr>
              <a:t>Бу иқтисодий таълимот ичида </a:t>
            </a:r>
            <a:r>
              <a:rPr lang="uz-Cyrl-UZ" sz="2200" i="1" dirty="0">
                <a:latin typeface="Times New Roman" panose="02020603050405020304" pitchFamily="18" charset="0"/>
                <a:ea typeface="Calibri" panose="020F0502020204030204" pitchFamily="34" charset="0"/>
              </a:rPr>
              <a:t>физиократизм</a:t>
            </a:r>
            <a:r>
              <a:rPr lang="uz-Cyrl-UZ" sz="2200" dirty="0">
                <a:latin typeface="Times New Roman" panose="02020603050405020304" pitchFamily="18" charset="0"/>
                <a:ea typeface="Calibri" panose="020F0502020204030204" pitchFamily="34" charset="0"/>
              </a:rPr>
              <a:t> ҳам вужудга келдики, унинг умри унча узоқ бўлмади. Классик мактаб ғоялари ҳозирги даврда ҳам турли шаклларда қайта намоён бўлмокда (неоклассик, либерал, неолиберал...). Маркс номи билан боғлиқ бўлган марксизм таълимоти (нобозор иқтисодиёт) ҳам тарихда муҳим ўринни эгаллайди.</a:t>
            </a:r>
            <a:endParaRPr lang="ru-RU" sz="2200" dirty="0"/>
          </a:p>
        </p:txBody>
      </p:sp>
      <p:sp>
        <p:nvSpPr>
          <p:cNvPr id="21" name="Прямоугольник 20">
            <a:extLst>
              <a:ext uri="{FF2B5EF4-FFF2-40B4-BE49-F238E27FC236}">
                <a16:creationId xmlns:a16="http://schemas.microsoft.com/office/drawing/2014/main" id="{03869FF6-9C1E-4DC9-AA25-C8B907C4EB05}"/>
              </a:ext>
            </a:extLst>
          </p:cNvPr>
          <p:cNvSpPr/>
          <p:nvPr/>
        </p:nvSpPr>
        <p:spPr>
          <a:xfrm>
            <a:off x="3675814" y="5088917"/>
            <a:ext cx="8569648" cy="1446550"/>
          </a:xfrm>
          <a:prstGeom prst="rect">
            <a:avLst/>
          </a:prstGeom>
          <a:solidFill>
            <a:schemeClr val="accent6">
              <a:lumMod val="60000"/>
              <a:lumOff val="40000"/>
            </a:schemeClr>
          </a:solidFill>
        </p:spPr>
        <p:txBody>
          <a:bodyPr wrap="square">
            <a:spAutoFit/>
          </a:bodyPr>
          <a:lstStyle/>
          <a:p>
            <a:r>
              <a:rPr lang="uz-Cyrl-UZ" sz="2200" dirty="0">
                <a:latin typeface="Times New Roman" panose="02020603050405020304" pitchFamily="18" charset="0"/>
                <a:ea typeface="Calibri" panose="020F0502020204030204" pitchFamily="34" charset="0"/>
              </a:rPr>
              <a:t>XIX аср 2-ярмида аввалги ғояларга, марксизмга муҳолиф равишда вужудга келган ва умумлаштирилган ҳолда </a:t>
            </a:r>
            <a:r>
              <a:rPr lang="uz-Cyrl-UZ" sz="2200" i="1" dirty="0">
                <a:latin typeface="Times New Roman" panose="02020603050405020304" pitchFamily="18" charset="0"/>
                <a:ea typeface="Calibri" panose="020F0502020204030204" pitchFamily="34" charset="0"/>
              </a:rPr>
              <a:t>маржинализм</a:t>
            </a:r>
            <a:r>
              <a:rPr lang="uz-Cyrl-UZ" sz="2200" dirty="0">
                <a:latin typeface="Times New Roman" panose="02020603050405020304" pitchFamily="18" charset="0"/>
                <a:ea typeface="Calibri" panose="020F0502020204030204" pitchFamily="34" charset="0"/>
              </a:rPr>
              <a:t> деб аталадиган таълимот ҳозирги замоннинг асосий иқтисодий ғояси хисобланади.</a:t>
            </a:r>
            <a:endParaRPr lang="ru-RU" sz="2200" dirty="0"/>
          </a:p>
        </p:txBody>
      </p:sp>
    </p:spTree>
    <p:extLst>
      <p:ext uri="{BB962C8B-B14F-4D97-AF65-F5344CB8AC3E}">
        <p14:creationId xmlns:p14="http://schemas.microsoft.com/office/powerpoint/2010/main" val="2740489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804F118-7094-4906-A90E-BAD84327646E}"/>
              </a:ext>
            </a:extLst>
          </p:cNvPr>
          <p:cNvSpPr/>
          <p:nvPr/>
        </p:nvSpPr>
        <p:spPr>
          <a:xfrm>
            <a:off x="1689473" y="439768"/>
            <a:ext cx="4406527" cy="530594"/>
          </a:xfrm>
          <a:prstGeom prst="rect">
            <a:avLst/>
          </a:prstGeom>
        </p:spPr>
        <p:txBody>
          <a:bodyPr wrap="none">
            <a:spAutoFit/>
          </a:bodyPr>
          <a:lstStyle/>
          <a:p>
            <a:pPr indent="450215" algn="ctr">
              <a:lnSpc>
                <a:spcPct val="107000"/>
              </a:lnSpc>
              <a:spcAft>
                <a:spcPts val="800"/>
              </a:spcAft>
            </a:pPr>
            <a:r>
              <a:rPr lang="uz-Cyrl-UZ" sz="2800" b="1" dirty="0">
                <a:latin typeface="Times New Roman" panose="02020603050405020304" pitchFamily="18" charset="0"/>
                <a:ea typeface="Calibri" panose="020F0502020204030204" pitchFamily="34" charset="0"/>
                <a:cs typeface="Times New Roman" panose="02020603050405020304" pitchFamily="18" charset="0"/>
              </a:rPr>
              <a:t>Назорат учун саволлар</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098" name="Picture 2" descr="Как делать интересные и нестандартные слайды для презентации">
            <a:extLst>
              <a:ext uri="{FF2B5EF4-FFF2-40B4-BE49-F238E27FC236}">
                <a16:creationId xmlns:a16="http://schemas.microsoft.com/office/drawing/2014/main" id="{ED0F4BE1-2C6F-4FD4-A484-F55E7DFF22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8503" y="439769"/>
            <a:ext cx="5363497" cy="6079018"/>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a:extLst>
              <a:ext uri="{FF2B5EF4-FFF2-40B4-BE49-F238E27FC236}">
                <a16:creationId xmlns:a16="http://schemas.microsoft.com/office/drawing/2014/main" id="{7E63395B-BFBC-484D-A670-7DCA704A6722}"/>
              </a:ext>
            </a:extLst>
          </p:cNvPr>
          <p:cNvSpPr/>
          <p:nvPr/>
        </p:nvSpPr>
        <p:spPr>
          <a:xfrm>
            <a:off x="176981" y="1209807"/>
            <a:ext cx="7344695" cy="4471480"/>
          </a:xfrm>
          <a:prstGeom prst="rect">
            <a:avLst/>
          </a:prstGeom>
        </p:spPr>
        <p:txBody>
          <a:bodyPr wrap="square">
            <a:spAutoFit/>
          </a:bodyPr>
          <a:lstStyle/>
          <a:p>
            <a:pPr marL="342900" lvl="0" indent="-342900" algn="just" fontAlgn="base" hangingPunct="0">
              <a:lnSpc>
                <a:spcPct val="107000"/>
              </a:lnSpc>
              <a:spcAft>
                <a:spcPts val="0"/>
              </a:spcAft>
              <a:buFont typeface="+mj-lt"/>
              <a:buAutoNum type="arabicPeriod"/>
            </a:pPr>
            <a:r>
              <a:rPr lang="ru-RU" sz="2400" dirty="0">
                <a:latin typeface="Times New Roman" panose="02020603050405020304" pitchFamily="18" charset="0"/>
                <a:ea typeface="Calibri" panose="020F0502020204030204" pitchFamily="34" charset="0"/>
                <a:cs typeface="Times New Roman" panose="02020603050405020304" pitchFamily="18" charset="0"/>
              </a:rPr>
              <a:t>«</a:t>
            </a:r>
            <a:r>
              <a:rPr lang="en-US" sz="2400" noProof="1">
                <a:latin typeface="Times New Roman" panose="02020603050405020304" pitchFamily="18" charset="0"/>
                <a:ea typeface="Calibri" panose="020F0502020204030204" pitchFamily="34" charset="0"/>
                <a:cs typeface="Times New Roman" panose="02020603050405020304" pitchFamily="18" charset="0"/>
              </a:rPr>
              <a:t>Иқтисодий таълимотлар тарихи» фанининг ўрни нимадан иборат</a:t>
            </a:r>
            <a:r>
              <a:rPr lang="en-US" sz="2400" dirty="0">
                <a:latin typeface="Times New Roman" panose="02020603050405020304" pitchFamily="18" charset="0"/>
                <a:ea typeface="Calibri" panose="020F0502020204030204" pitchFamily="34" charset="0"/>
                <a:cs typeface="Times New Roman" panose="02020603050405020304" pitchFamily="18" charset="0"/>
              </a:rPr>
              <a:t>?</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hangingPunct="0">
              <a:lnSpc>
                <a:spcPct val="107000"/>
              </a:lnSpc>
              <a:spcAft>
                <a:spcPts val="0"/>
              </a:spcAft>
              <a:buFont typeface="+mj-lt"/>
              <a:buAutoNum type="arabicPeriod"/>
            </a:pPr>
            <a:r>
              <a:rPr lang="en-US" sz="2400" noProof="1">
                <a:latin typeface="Times New Roman" panose="02020603050405020304" pitchFamily="18" charset="0"/>
                <a:ea typeface="Calibri" panose="020F0502020204030204" pitchFamily="34" charset="0"/>
                <a:cs typeface="Times New Roman" panose="02020603050405020304" pitchFamily="18" charset="0"/>
              </a:rPr>
              <a:t>Мазкур фаннинг предмети нима</a:t>
            </a:r>
            <a:r>
              <a:rPr lang="en-US" sz="2400" dirty="0">
                <a:latin typeface="Times New Roman" panose="02020603050405020304" pitchFamily="18" charset="0"/>
                <a:ea typeface="Calibri" panose="020F0502020204030204" pitchFamily="34" charset="0"/>
                <a:cs typeface="Times New Roman" panose="02020603050405020304" pitchFamily="18" charset="0"/>
              </a:rPr>
              <a:t>?</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hangingPunct="0">
              <a:lnSpc>
                <a:spcPct val="107000"/>
              </a:lnSpc>
              <a:spcAft>
                <a:spcPts val="0"/>
              </a:spcAft>
              <a:buFont typeface="+mj-lt"/>
              <a:buAutoNum type="arabicPeriod"/>
            </a:pPr>
            <a:r>
              <a:rPr lang="en-US" sz="2400" noProof="1">
                <a:latin typeface="Times New Roman" panose="02020603050405020304" pitchFamily="18" charset="0"/>
                <a:ea typeface="Calibri" panose="020F0502020204030204" pitchFamily="34" charset="0"/>
                <a:cs typeface="Times New Roman" panose="02020603050405020304" pitchFamily="18" charset="0"/>
              </a:rPr>
              <a:t>Бу фанни ўрганиш услуби қандай</a:t>
            </a:r>
            <a:r>
              <a:rPr lang="en-US" sz="2400" dirty="0">
                <a:latin typeface="Times New Roman" panose="02020603050405020304" pitchFamily="18" charset="0"/>
                <a:ea typeface="Calibri" panose="020F0502020204030204" pitchFamily="34" charset="0"/>
                <a:cs typeface="Times New Roman" panose="02020603050405020304" pitchFamily="18" charset="0"/>
              </a:rPr>
              <a:t>?</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hangingPunct="0">
              <a:lnSpc>
                <a:spcPct val="107000"/>
              </a:lnSpc>
              <a:spcAft>
                <a:spcPts val="0"/>
              </a:spcAft>
              <a:buFont typeface="+mj-lt"/>
              <a:buAutoNum type="arabicPeriod"/>
            </a:pPr>
            <a:r>
              <a:rPr lang="en-US" sz="2400" noProof="1">
                <a:latin typeface="Times New Roman" panose="02020603050405020304" pitchFamily="18" charset="0"/>
                <a:ea typeface="Calibri" panose="020F0502020204030204" pitchFamily="34" charset="0"/>
                <a:cs typeface="Times New Roman" panose="02020603050405020304" pitchFamily="18" charset="0"/>
              </a:rPr>
              <a:t>Фаннинг асосий манбаларини таърифлаб берин</a:t>
            </a:r>
            <a:r>
              <a:rPr lang="en-US" sz="2400" dirty="0">
                <a:latin typeface="Times New Roman" panose="02020603050405020304" pitchFamily="18" charset="0"/>
                <a:ea typeface="Calibri" panose="020F0502020204030204" pitchFamily="34" charset="0"/>
                <a:cs typeface="Times New Roman" panose="02020603050405020304" pitchFamily="18" charset="0"/>
              </a:rPr>
              <a:t>г</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hangingPunct="0">
              <a:lnSpc>
                <a:spcPct val="107000"/>
              </a:lnSpc>
              <a:spcAft>
                <a:spcPts val="0"/>
              </a:spcAft>
              <a:buFont typeface="+mj-lt"/>
              <a:buAutoNum type="arabicPeriod"/>
            </a:pPr>
            <a:r>
              <a:rPr lang="en-US" sz="2400" noProof="1">
                <a:latin typeface="Times New Roman" panose="02020603050405020304" pitchFamily="18" charset="0"/>
                <a:ea typeface="Calibri" panose="020F0502020204030204" pitchFamily="34" charset="0"/>
                <a:cs typeface="Times New Roman" panose="02020603050405020304" pitchFamily="18" charset="0"/>
              </a:rPr>
              <a:t>Ушбу фаннинг илмий даврлаш услублари нимадан иборат</a:t>
            </a:r>
            <a:r>
              <a:rPr lang="en-US" sz="2400" dirty="0">
                <a:latin typeface="Times New Roman" panose="02020603050405020304" pitchFamily="18" charset="0"/>
                <a:ea typeface="Calibri" panose="020F0502020204030204" pitchFamily="34" charset="0"/>
                <a:cs typeface="Times New Roman" panose="02020603050405020304" pitchFamily="18" charset="0"/>
              </a:rPr>
              <a:t>?</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hangingPunct="0">
              <a:lnSpc>
                <a:spcPct val="107000"/>
              </a:lnSpc>
              <a:spcAft>
                <a:spcPts val="0"/>
              </a:spcAft>
              <a:buFont typeface="+mj-lt"/>
              <a:buAutoNum type="arabicPeriod"/>
            </a:pPr>
            <a:r>
              <a:rPr lang="en-US" sz="2400" noProof="1">
                <a:latin typeface="Times New Roman" panose="02020603050405020304" pitchFamily="18" charset="0"/>
                <a:ea typeface="Calibri" panose="020F0502020204030204" pitchFamily="34" charset="0"/>
                <a:cs typeface="Times New Roman" panose="02020603050405020304" pitchFamily="18" charset="0"/>
              </a:rPr>
              <a:t>Бу фанни ўрганишнинг асосий вазифаси ва аҳамиятини изоҳлаб беринг</a:t>
            </a:r>
            <a:r>
              <a:rPr lang="en-US" sz="2400" dirty="0">
                <a:latin typeface="Times New Roman" panose="02020603050405020304" pitchFamily="18" charset="0"/>
                <a:ea typeface="Calibri" panose="020F0502020204030204" pitchFamily="34" charset="0"/>
                <a:cs typeface="Times New Roman" panose="02020603050405020304" pitchFamily="18" charset="0"/>
              </a:rPr>
              <a:t>?</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mj-lt"/>
              <a:buAutoNum type="arabicPeriod"/>
            </a:pPr>
            <a:r>
              <a:rPr lang="uz-Cyrl-UZ" sz="2400" dirty="0">
                <a:latin typeface="Times New Roman" panose="02020603050405020304" pitchFamily="18" charset="0"/>
                <a:ea typeface="Times New Roman" panose="02020603050405020304" pitchFamily="18" charset="0"/>
                <a:cs typeface="Times New Roman" panose="02020603050405020304" pitchFamily="18" charset="0"/>
              </a:rPr>
              <a:t>Дастлабки иқтисодий ғоялар қачон ва қаерда пайдо бўла бошлади?</a:t>
            </a:r>
            <a:endParaRPr lang="ru-RU"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2100700"/>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119</TotalTime>
  <Words>542</Words>
  <Application>Microsoft Office PowerPoint</Application>
  <PresentationFormat>Широкоэкранный</PresentationFormat>
  <Paragraphs>22</Paragraphs>
  <Slides>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6</vt:i4>
      </vt:variant>
    </vt:vector>
  </HeadingPairs>
  <TitlesOfParts>
    <vt:vector size="12" baseType="lpstr">
      <vt:lpstr>Arial</vt:lpstr>
      <vt:lpstr>Calibri</vt:lpstr>
      <vt:lpstr>Times New Roman</vt:lpstr>
      <vt:lpstr>Trebuchet MS</vt:lpstr>
      <vt:lpstr>Wingdings 3</vt:lpstr>
      <vt:lpstr>Аспект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Пользователь</cp:lastModifiedBy>
  <cp:revision>13</cp:revision>
  <dcterms:created xsi:type="dcterms:W3CDTF">2022-10-09T15:50:41Z</dcterms:created>
  <dcterms:modified xsi:type="dcterms:W3CDTF">2025-09-29T12:09:27Z</dcterms:modified>
</cp:coreProperties>
</file>