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1" d="100"/>
          <a:sy n="51" d="100"/>
        </p:scale>
        <p:origin x="92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E6E3EB-F343-40CA-8F30-8C679422E87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2F55AA-958B-4ADD-8380-4078DCF6F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444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AD715-5EDF-D302-EE58-178BAA5503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312774E-7116-40FD-2B31-444C2FE4EE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CB8366E-CEB4-4E39-6EF4-1FB1426C8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D1F4FF-61EB-C245-1D36-A5D2EC887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A94742-8AD3-3B74-567B-2AF3B7F16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92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E31309-AAD9-7304-2718-D278DB7B8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7A37C4-699F-4F69-6804-B420E177E9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3706F6-327B-F141-C1C6-CE9836DB17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A912CAB-77BF-6596-0C1F-59AEDF398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5E0C70-4C91-4BD2-C5B1-3CC0C1AEA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294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3D31E57-C394-22AF-71AF-2004F8B36A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2CC547-31FE-28D7-6428-0EB949E1B4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4B7E1E-65BC-750B-6E7C-D2FC52FD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2D75A0-73A7-28F4-9364-71B5877D5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E922D02-10F0-F418-EEE7-9BE61D68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58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D24F8A-F355-C3AA-3E54-5D9171CB5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B1550FD-F7DC-4FF8-A2EA-BB2111B05E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02A9DA7-104D-4E92-5D7D-87FE59B3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8F68B4-0D74-6150-5FCC-9BDCAA5F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B6D558-5B17-E965-CC20-76F61065A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786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BD0BEA-8D52-8BD8-AB04-C411590AB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71C46E-1999-7EFB-E0FF-009DCBF19A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CE9DC1-609C-63D6-814D-6A6B8E7C5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3428A5-E618-557C-B6B9-AA0FFEC94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7FBA93-A4B1-564C-C32B-114B68977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94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151FD8-25DE-6FD6-27C8-60773AC4E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5BAC5A-07EE-9BB5-7151-074D120687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54F780-DCFA-6371-EECF-1F853036D9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A3BA39-99C6-4EBE-1FDC-9FB828D61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340B4EC-45C2-55FB-2BA4-9E7BB4443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B730FE-4E4F-24F8-9DBB-55624BFD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6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33E821-0837-40AB-3FDA-32B687C5C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5359D02-3C02-470A-3434-ED9EE33207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B5085F9-EBEA-379D-C2B8-85DE58C937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455CF9C-CE42-BAD2-D97D-A19C3D0657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86D397D-627D-5136-2FE1-01D3E40603B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A92E0F7-0B0B-CD50-7FF2-EFB61BD2F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2D4C070-F62F-A31B-54C5-9000DA1D2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81C5DC-1C81-D43B-2B3E-8B6002E3F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3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5F762-CFD2-D01F-D413-C4D3516C0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D032A07-8491-116B-9FCE-9D6BB5456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10796A-47A4-34F9-93C0-809F8688F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61382BA-8428-9516-3C59-A32D0617D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211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F234A4D-AA5C-3108-25B8-B9DE5A5D21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D961234-5791-8A32-0108-A00DBED35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6F7DC6E-A3E6-1162-136D-A345D54B5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30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7958D5-E2A9-C28E-7EBB-641BCEE9B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625E6E-AF51-1377-664A-26D0CDB8A0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DEDDB8F-CD02-7AC1-275A-0FF1DD120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9FF8E8-D7D8-7E00-EE37-DAF1D4711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87FA2F-4618-2339-7C6C-1AB641EFC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591FA8-FE99-A01F-CB48-2A5BE7E58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29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C0C34-43EF-FA10-06D5-EA7BB1C10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7AC0692-C76B-6A3C-2155-819578299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F4AD99D-665E-D522-5907-B8BBE8F079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E6D7DF-FFE8-763C-25E7-B919233E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DF61E49-6727-7EF6-36F8-3D1A8590BA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B65AA9B-4879-62E4-AC04-E7AADED8A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1487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AFD390-BD47-FA52-7646-236B3C390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ECF665-FDC4-9F40-4510-0398575D54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BDC537A-2398-C130-8638-75B3134E63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F0A00-312E-4718-B5B1-5C7DB4F928AD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44A2C7-E9F7-36A1-AE89-31799759E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44753E-7181-6250-ED86-13CAC0EB34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FEE28-EBB8-4002-A9DC-DAE2221E8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15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EEF0867-A206-18A8-7844-0E0269309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4562061" cy="69022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C496AA-6BA7-1AE9-0C1F-A28B43331532}"/>
              </a:ext>
            </a:extLst>
          </p:cNvPr>
          <p:cNvSpPr txBox="1"/>
          <p:nvPr/>
        </p:nvSpPr>
        <p:spPr>
          <a:xfrm>
            <a:off x="4562061" y="2014982"/>
            <a:ext cx="796695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Reja:</a:t>
            </a:r>
          </a:p>
          <a:p>
            <a:pPr marL="342900" indent="-342900"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xizmatlari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mablag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endParaRPr lang="uz-Latn-U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to'lov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qulaylik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xizmatlari</a:t>
            </a:r>
            <a:endParaRPr lang="uz-Latn-U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Qo'shimcha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moliyaviy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bonuslar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3565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0BB69-80B2-AA25-50E3-176B0C3A50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631D605-BBF1-A480-5D33-5C826421B3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825529"/>
              </p:ext>
            </p:extLst>
          </p:nvPr>
        </p:nvGraphicFramePr>
        <p:xfrm>
          <a:off x="838200" y="1737360"/>
          <a:ext cx="10515600" cy="338328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359689002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9076519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215154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Maqsad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Mijozga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beriladigan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qiymat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471484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sug'urtasi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Premium (gold, platinum)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berishda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sug'urtasini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bepul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taqdim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Chet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qilganda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tibbiy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xarajatlar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yuk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yo'qolishidan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612133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Lounge-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zallarga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kirish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Aeroportlarning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biznes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(VIP)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zallariga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bepul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chegirmali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narxda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huquqi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Kutish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shinam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muhitda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o'tkazish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safardagi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stressni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kamaytiradi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22237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Xaridni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himoyalash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orqali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qilingan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tovarlarga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uzaytirilgan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kafolat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o'g'irlikdan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tasodifiy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buzilishdan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sug'urtalash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nafaqat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vositasi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aktivni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himoyalash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vositasi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sifatida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ham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587992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F98FCD0C-C9F6-2F59-35A9-B4719BCC7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9545" y="359578"/>
            <a:ext cx="45529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Premium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xizmatlar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imtiyozlar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28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DA34A2-6113-42B7-EF10-E1DD7D050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911467-C288-0B56-582B-3DB5D118E4D0}"/>
              </a:ext>
            </a:extLst>
          </p:cNvPr>
          <p:cNvSpPr txBox="1"/>
          <p:nvPr/>
        </p:nvSpPr>
        <p:spPr>
          <a:xfrm>
            <a:off x="1398554" y="199577"/>
            <a:ext cx="939489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eriod"/>
            </a:pP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Asosiy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xizmatlari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aylanma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mablag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imkoniyatlari</a:t>
            </a:r>
            <a:endParaRPr lang="uz-Latn-U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B9E7FF05-C673-BF5B-A38B-09CEEB646E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77533"/>
              </p:ext>
            </p:extLst>
          </p:nvPr>
        </p:nvGraphicFramePr>
        <p:xfrm>
          <a:off x="838200" y="1901092"/>
          <a:ext cx="10515600" cy="33832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55251006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8195596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2414595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Xususiyat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Ta'rif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Mijozga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qulayligi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158596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liniti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Bank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tomonidan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mijozning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qobiliyatiga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qarab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belgilangan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maksimal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summasi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Mijozga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darhol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kerak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bo'lganda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qo'shimcha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rasmiylashtirmasdan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foydalanish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imkonini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8348359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Zaxira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'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v-S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 hisobidagi mablag' tugasa, bank puli hisobiga "minusga" kirish imkoniyati.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Kutilmagan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xarajatlarni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qoplashda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bufer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vazifasini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bajaradi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2609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mavjudlik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liniyasi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davomida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mavjud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bo'ladi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Bankka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tez-tez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murojaat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zaruratini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yo'qotadi</a:t>
                      </a:r>
                      <a:r>
                        <a:rPr lang="en-US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05234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3775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B5CBA-F866-1DF8-7B09-62351A54BA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3A6B5F7-730C-E1C7-89A6-B4D177236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8085633"/>
              </p:ext>
            </p:extLst>
          </p:nvPr>
        </p:nvGraphicFramePr>
        <p:xfrm>
          <a:off x="838200" y="1414709"/>
          <a:ext cx="10515600" cy="3383280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64931143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799038288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18514486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Xususiyat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afzallik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701160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Imtiyozli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foydalanilgan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summani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foizsiz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qaytarish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beriladigan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ma'lum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masalan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45-60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oralig'i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Agar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belgilangan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to'liq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qoplansa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foiz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to'lamaydi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75481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oqimini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rejalashtirish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Mijozlarga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oylik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tushumlarini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kutib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mablag'larini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tejab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vaqtinchalik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bo'shliqni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bank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yopishga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74397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Qarzni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qoplash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sharti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Foizsiz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saqlab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tugamasdan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to'liq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qoplash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talab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Majburiyatni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bajarishga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undaydi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2085871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21F1E7F-3B79-BD77-BE88-0D92B8BA1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59692" y="351445"/>
            <a:ext cx="347261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Imtiyozli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Davr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Grace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Period</a:t>
            </a: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02107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043E2-295E-3206-AB20-6D52CD630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6DC8D3E-1A43-23F2-ADF6-9FEB28B443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131816"/>
              </p:ext>
            </p:extLst>
          </p:nvPr>
        </p:nvGraphicFramePr>
        <p:xfrm>
          <a:off x="838200" y="2172494"/>
          <a:ext cx="10515600" cy="3657600"/>
        </p:xfrm>
        <a:graphic>
          <a:graphicData uri="http://schemas.openxmlformats.org/drawingml/2006/table">
            <a:tbl>
              <a:tblPr>
                <a:tableStyleId>{8A107856-5554-42FB-B03E-39F5DBC370BA}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49537096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8838667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5754702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Xususiyat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xizmatning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foydasi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20027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Aylanma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qismi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to'liq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summasi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to'langandan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so'ng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to'langan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miqdor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limitga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qayta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qo'shiladi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tiklanadi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ravishda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o'zini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yangilab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turuvchi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liniyasi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1551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Minimal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oy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umumiy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qarzdorlikning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faqat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minimal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miqdorini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to'lashi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shart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zo'riqishni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kamaytiradi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ammo minimal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qolgan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summaga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hisoblanadi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463001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Uzun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muddatli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uzoq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davomida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muddati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tugaguncha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ushbu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aylanma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foydalanishi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mumkin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qayta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rasmiylashtirish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majburiyatini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yo'qotadi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412850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8A391AB-37DA-CDEE-7D7C-BB69B9363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661" y="291147"/>
            <a:ext cx="977467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Revolver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(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Aylanma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Kredit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)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Google Sans"/>
              </a:rPr>
              <a:t>Tamoyili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oogle Sans"/>
            </a:endParaRPr>
          </a:p>
        </p:txBody>
      </p:sp>
    </p:spTree>
    <p:extLst>
      <p:ext uri="{BB962C8B-B14F-4D97-AF65-F5344CB8AC3E}">
        <p14:creationId xmlns:p14="http://schemas.microsoft.com/office/powerpoint/2010/main" val="451244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61F8F-A252-3D4C-3AEE-8D677B2B9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2BB43FC-7DDC-BF43-BF5A-73BA2591DB79}"/>
              </a:ext>
            </a:extLst>
          </p:cNvPr>
          <p:cNvSpPr txBox="1"/>
          <p:nvPr/>
        </p:nvSpPr>
        <p:spPr>
          <a:xfrm>
            <a:off x="828472" y="170394"/>
            <a:ext cx="105350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z-Latn-U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Kundalik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to'lov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qulaylik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xizmatlari</a:t>
            </a:r>
            <a:endParaRPr lang="uz-Latn-UZ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254DDF6F-5E54-7BF7-DAAF-E507892973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93625"/>
              </p:ext>
            </p:extLst>
          </p:nvPr>
        </p:nvGraphicFramePr>
        <p:xfrm>
          <a:off x="847928" y="1898650"/>
          <a:ext cx="10515600" cy="42062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56793082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35837324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12699191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Xususiyat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Ta'rif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Mijozga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qulayligi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75645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Global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qamrov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(visa,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mastercard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uzcard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humo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yordamida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nafaqat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mahalliy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xalqaro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savdo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nuqtalarida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ham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Jahon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bo'ylab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millionlab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do'konlar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mehmonxonalar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aviakompaniyalarda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muammosiz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982091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usuli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Kontaktsiz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(NFC)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pos-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terminallar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orqali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tezkor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hisob-kitob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Naqd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zaruratini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yo'qotadi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jarayonini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tezlashtiradi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gigiyenani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ta'minlaydi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48364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Onlayn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E-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tijorat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platformalarida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masalan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amazon,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aliexpress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mahalliy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internet-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do'konlarda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Mijozning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chiqmasdan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assortimentdagi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tovar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xizmatlarga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bo'lishiga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yaratadi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94610130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B0C6A88C-DF14-D190-41CE-F8BD7B47D9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7535" y="999003"/>
            <a:ext cx="369684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Onlayn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offlayn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xaridlar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2930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91A1D-1375-5969-2DF5-7F6A8FB12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34E4884F-909D-02D1-FE4F-542E74A607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3005670"/>
              </p:ext>
            </p:extLst>
          </p:nvPr>
        </p:nvGraphicFramePr>
        <p:xfrm>
          <a:off x="838200" y="1737360"/>
          <a:ext cx="10515600" cy="3657600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76615080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43685826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351486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Xususiyat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Foydalanuvchiga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afzallik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802043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Kommunal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Gaz,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elektr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energiyasi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suv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aloqa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internet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navbatlarsiz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istalgan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(24/7)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80085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Davlat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Soliqlar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jarimalar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harakati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xavfsizligi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bojlar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majburiy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avtomatik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ravishda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orqali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kechikishlar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tufayli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yuzaga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keladigan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jarimalarning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oldini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839841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Avtomatik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Kommunal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doimiy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avtomatik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yechish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yoqish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chiqarish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xavfini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bartaraf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etish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06783938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697955B2-067D-4CA5-FB85-576C3DBB97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165025"/>
            <a:ext cx="10515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Kommunal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Davlat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To'lovlari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9146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7500A-E1B0-0485-C1D6-E13E4E0500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017A746-9551-709C-CE2E-F85A982332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705380"/>
              </p:ext>
            </p:extLst>
          </p:nvPr>
        </p:nvGraphicFramePr>
        <p:xfrm>
          <a:off x="838199" y="1881637"/>
          <a:ext cx="10515600" cy="338328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1882153825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97490504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32600349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Xususiyat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xizmatning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qulayligi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692909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Konvertatsiya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valyutadagi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mablag'ni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xalqaro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vaqtida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avtomatik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ravishda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boshqa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valyutaga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(USD, EUR)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aylantirish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almashtirish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shoxobchalariga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zaruratini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yo'qotadi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xalqaro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savdoni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soddalashtiradi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22947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Xalqaro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o'tkazmalar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Kredit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hisobi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orqali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xorijiy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bank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hisoblariga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mablag'larini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o'tkazish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Transchegaraviy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(cross-border)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to'lovlarni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tez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ishonchli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5703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qulayligi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Xalqaro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kartalar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(visa/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mastercard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yordamida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butun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dunyo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bo'ylab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bankomatlardan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naqd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pul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yechish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paytida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turli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mamlakatlar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valyutasini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alohida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saqlashga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ehtiyoj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qolmaydi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359057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507F851-CB78-9CEC-45C9-357D0FE09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24408" y="203937"/>
            <a:ext cx="694318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Valyuta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konvertatsiyasi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xalqaro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tranzaksiyalar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732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15B1F-63CD-C240-2849-78FAC8856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2FA9B7-2905-5B99-0D5A-E2A4CC3471D9}"/>
              </a:ext>
            </a:extLst>
          </p:cNvPr>
          <p:cNvSpPr txBox="1"/>
          <p:nvPr/>
        </p:nvSpPr>
        <p:spPr>
          <a:xfrm>
            <a:off x="1247977" y="296853"/>
            <a:ext cx="96960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z-Latn-UZ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Qo'shimcha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moliyaviy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afzalliklar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bonuslar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18B83DFC-5C7A-2A75-69F6-A2959C6C4B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3383717"/>
              </p:ext>
            </p:extLst>
          </p:nvPr>
        </p:nvGraphicFramePr>
        <p:xfrm>
          <a:off x="838200" y="1744260"/>
          <a:ext cx="10515600" cy="420624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141958217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68927784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2318037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Xizmat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turi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Mexanizm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Mijozga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afzalligi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956696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/>
                        <a:t>Cashback (</a:t>
                      </a:r>
                      <a:r>
                        <a:rPr lang="en-US" b="1" dirty="0" err="1"/>
                        <a:t>keshbek</a:t>
                      </a:r>
                      <a:r>
                        <a:rPr lang="en-US" b="1" dirty="0"/>
                        <a:t>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Mijoz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kartadan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amalga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oshirgan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xaridlar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summasining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ma'lum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foizi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masalan</a:t>
                      </a:r>
                      <a:r>
                        <a:rPr lang="en-US" dirty="0"/>
                        <a:t>, 1% dan 5% </a:t>
                      </a:r>
                      <a:r>
                        <a:rPr lang="en-US" dirty="0" err="1"/>
                        <a:t>gacha</a:t>
                      </a:r>
                      <a:r>
                        <a:rPr lang="en-US" dirty="0"/>
                        <a:t>) </a:t>
                      </a:r>
                      <a:r>
                        <a:rPr lang="en-US" dirty="0" err="1"/>
                        <a:t>uning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hisobiga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qaytariladi</a:t>
                      </a:r>
                      <a:r>
                        <a:rPr lang="en-US" dirty="0"/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Qaytarilgan</a:t>
                      </a:r>
                      <a:r>
                        <a:rPr lang="en-US" dirty="0"/>
                        <a:t> summa real </a:t>
                      </a:r>
                      <a:r>
                        <a:rPr lang="en-US" dirty="0" err="1"/>
                        <a:t>pul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hisoblanadi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bu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esa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umumiy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xarajatlarni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kamaytiradi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pul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tejash</a:t>
                      </a:r>
                      <a:r>
                        <a:rPr lang="en-US" dirty="0"/>
                        <a:t>).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2535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/>
                        <a:t>Maxsus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chegirmalar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/>
                        <a:t>Bank </a:t>
                      </a:r>
                      <a:r>
                        <a:rPr lang="en-US" dirty="0" err="1"/>
                        <a:t>hamkorlari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bo'lgan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savdo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nuqtalari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yoki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xizmat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ko'rsatuvchilarda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kartadan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to'lov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qilinganda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qo'shimcha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chegirmalar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berilishi</a:t>
                      </a:r>
                      <a:r>
                        <a:rPr lang="en-US" dirty="0"/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Mijozning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o'zini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doimiy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xaridlar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uchun</a:t>
                      </a:r>
                      <a:r>
                        <a:rPr lang="en-US" dirty="0"/>
                        <a:t> bank </a:t>
                      </a:r>
                      <a:r>
                        <a:rPr lang="en-US" dirty="0" err="1"/>
                        <a:t>kartasidan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foydalanishga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undaydi</a:t>
                      </a:r>
                      <a:r>
                        <a:rPr lang="en-US" dirty="0"/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45880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/>
                        <a:t>Maxsus</a:t>
                      </a:r>
                      <a:r>
                        <a:rPr lang="en-US" b="1" dirty="0"/>
                        <a:t> </a:t>
                      </a:r>
                      <a:r>
                        <a:rPr lang="en-US" b="1" dirty="0" err="1"/>
                        <a:t>kategoriyalar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Ba'zan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yuqori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keshbeklar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ma'lum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bir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tovarlar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kategoriyasi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masalan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yoqilg'i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dorixonalar</a:t>
                      </a:r>
                      <a:r>
                        <a:rPr lang="en-US" dirty="0"/>
                        <a:t>) </a:t>
                      </a:r>
                      <a:r>
                        <a:rPr lang="en-US" dirty="0" err="1"/>
                        <a:t>uchun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belgilanishi</a:t>
                      </a:r>
                      <a:r>
                        <a:rPr lang="en-US" dirty="0"/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/>
                        <a:t>Mijozga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o'z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xarajatlarini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rejalashtirib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maksimal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foyda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olish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imkonini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beradi</a:t>
                      </a:r>
                      <a:r>
                        <a:rPr lang="en-US" dirty="0"/>
                        <a:t>.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30296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9625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D1FD80-CFE1-4B77-4CCE-29B2D509B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45C5661-B67D-CA2B-A2C1-3539E49921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855529"/>
              </p:ext>
            </p:extLst>
          </p:nvPr>
        </p:nvGraphicFramePr>
        <p:xfrm>
          <a:off x="838200" y="1530468"/>
          <a:ext cx="10515600" cy="3657600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958648679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5989855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066866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Mexanizm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xizmatning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qulayligi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6476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Bonus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ballar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ma'lum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miqdordagi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bonus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to'plash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To'plangan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kelajakda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bank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xizmatlari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hamkor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do'konlardagi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tovarlar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xarajatlari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uchun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sarflash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709486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Miling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dasturlari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Aviakompaniyalar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sayohat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agentliklari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bilan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hamkorlikda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amalga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oshiriladigan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loyihalar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To'plangan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milles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evaziga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aviachiptalar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yoki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reys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sinfini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oshirish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imkoniyati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68527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Sovg'a</a:t>
                      </a:r>
                      <a:r>
                        <a:rPr lang="en-US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b="1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sertifikatlari</a:t>
                      </a:r>
                      <a:endParaRPr lang="en-US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Ba'zi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banklar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to'plangan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ballarni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yirik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savdo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markazlarining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sovg'a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sertifikatlariga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almashtirish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imkonini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beradi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bevosita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xarid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qilishga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imkon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beruvchi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qo'shimcha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moliyaviy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rag'batdir</a:t>
                      </a:r>
                      <a:r>
                        <a:rPr lang="en-US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17856877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766E7556-8F95-7545-CF3E-552EADCDF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0876" y="293629"/>
            <a:ext cx="443025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Bonuslar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soddaqat</a:t>
            </a:r>
            <a:r>
              <a:rPr kumimoji="0" lang="ru-RU" altLang="ru-RU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dasturlari</a:t>
            </a:r>
            <a:endParaRPr kumimoji="0" lang="ru-RU" alt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6837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883</Words>
  <Application>Microsoft Office PowerPoint</Application>
  <PresentationFormat>Широкоэкранный</PresentationFormat>
  <Paragraphs>122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Google 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Og'abek Azamov</dc:creator>
  <cp:lastModifiedBy>Og'abek Azamov</cp:lastModifiedBy>
  <cp:revision>2</cp:revision>
  <dcterms:created xsi:type="dcterms:W3CDTF">2025-11-14T14:46:47Z</dcterms:created>
  <dcterms:modified xsi:type="dcterms:W3CDTF">2025-11-27T14:21:18Z</dcterms:modified>
</cp:coreProperties>
</file>