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68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30" name="Straight Connector 31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89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0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8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4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5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6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6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6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2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7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6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7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48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5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9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8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4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  <p:sp>
        <p:nvSpPr>
          <p:cNvPr id="1048644" name="TextBox 19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45" name="TextBox 21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dirty="0"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  <p:sp>
        <p:nvSpPr>
          <p:cNvPr id="1048636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7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65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70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7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7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7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86525-6CFE-4A9E-80F2-859D0D254E1B}" type="datetimeFigureOut">
              <a:rPr lang="ru-RU" smtClean="0"/>
              <a:t>17.10.2024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A4A6F66-2FC0-4183-B301-16854201B146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11" name="Объект 2"/>
          <p:cNvSpPr>
            <a:spLocks noGrp="1"/>
          </p:cNvSpPr>
          <p:nvPr>
            <p:ph idx="1"/>
          </p:nvPr>
        </p:nvSpPr>
        <p:spPr>
          <a:xfrm>
            <a:off x="1701578" y="1773141"/>
            <a:ext cx="7572423" cy="4268221"/>
          </a:xfrm>
        </p:spPr>
        <p:txBody>
          <a:bodyPr>
            <a:normAutofit/>
          </a:bodyPr>
          <a:p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СТРАТЕГИЯ  РАЗВИТИЯ СФЕРЫ ОХРАНЫ  ЗДОРОВЬЯ  ДЕТЕЙ </a:t>
            </a:r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.</a:t>
            </a:r>
            <a:endParaRPr dirty="0" sz="2000" lang="ru-RU">
              <a:solidFill>
                <a:schemeClr val="accent1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pPr indent="0" marL="0">
              <a:buNone/>
            </a:pPr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                                                  </a:t>
            </a:r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ПЛАН</a:t>
            </a:r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:</a:t>
            </a:r>
          </a:p>
          <a:p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1.</a:t>
            </a:r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 Ежегодно миллионы женщин и детей погибают от причин, которые можно предотвратить.</a:t>
            </a:r>
            <a:endParaRPr dirty="0" sz="2000" lang="en-US">
              <a:solidFill>
                <a:schemeClr val="accent1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2.</a:t>
            </a:r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 В ряде стран за короткий промежуток времени мы добились огромных успехов. </a:t>
            </a:r>
            <a:endParaRPr dirty="0" sz="2000" lang="en-US">
              <a:solidFill>
                <a:schemeClr val="accent1">
                  <a:lumMod val="75000"/>
                </a:schemeClr>
              </a:solidFill>
              <a:latin typeface="Bahnschrift Condensed" panose="020B0502040204020203" pitchFamily="34" charset="0"/>
            </a:endParaRPr>
          </a:p>
          <a:p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3.</a:t>
            </a:r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 Глобальная стратегия охраны здоровья женщин и детей направлена на непосредственное решение рассматриваемой проблемы</a:t>
            </a:r>
            <a:r>
              <a:rPr dirty="0" sz="2000" lang="en-US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.</a:t>
            </a:r>
          </a:p>
          <a:p>
            <a:endParaRPr dirty="0" sz="2000" lang="ru-RU">
              <a:solidFill>
                <a:schemeClr val="accent1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97153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85961" y="4532243"/>
            <a:ext cx="9382539" cy="2262145"/>
          </a:xfrm>
          <a:prstGeom prst="rect"/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13" name="Объект 2"/>
          <p:cNvSpPr>
            <a:spLocks noGrp="1"/>
          </p:cNvSpPr>
          <p:nvPr>
            <p:ph idx="1"/>
          </p:nvPr>
        </p:nvSpPr>
        <p:spPr>
          <a:xfrm>
            <a:off x="461176" y="1025718"/>
            <a:ext cx="9112194" cy="5390985"/>
          </a:xfrm>
        </p:spPr>
        <p:txBody>
          <a:bodyPr>
            <a:noAutofit/>
          </a:bodyPr>
          <a:p>
            <a:r>
              <a:rPr dirty="0" sz="2800" lang="ru-RU">
                <a:solidFill>
                  <a:schemeClr val="accent1">
                    <a:lumMod val="75000"/>
                  </a:schemeClr>
                </a:solidFill>
                <a:latin typeface="Bahnschrift SemiLight Condensed" panose="020B0502040204020203" pitchFamily="34" charset="0"/>
              </a:rPr>
              <a:t>Ежегодно миллионы женщин и детей погибают от причин, которые можно предотвратить. Это не просто статистика. Это люди с именами и лицами. Такие страдания недопустимы в XXI веке. Поэтому мы должны делать больше для новорожденного, который умирает от инфекции из-за отсутствия самой простой инъекции; для маленького мальчика, который никогда не реализует в полной мере своих потенциальных возможностей из-за недостаточного питания. Мы должны делать больше для девочки-подростка, которой угрожает нежелательная беременность; для замужней женщины, которая обнаружила, что она инфицирована ВИЧ; и для матери, которой угрожают осложнения при родах.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pic>
        <p:nvPicPr>
          <p:cNvPr id="2097154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1999" cy="6857999"/>
          </a:xfrm>
          <a:prstGeom prst="rect"/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16" name="Объект 2"/>
          <p:cNvSpPr>
            <a:spLocks noGrp="1"/>
          </p:cNvSpPr>
          <p:nvPr>
            <p:ph idx="1"/>
          </p:nvPr>
        </p:nvSpPr>
        <p:spPr>
          <a:xfrm>
            <a:off x="677334" y="1057523"/>
            <a:ext cx="8596668" cy="4983839"/>
          </a:xfrm>
        </p:spPr>
        <p:txBody>
          <a:bodyPr>
            <a:normAutofit fontScale="95000" lnSpcReduction="10000"/>
          </a:bodyPr>
          <a:p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Вместе мы должны без промедления сделать решительный шаг в целях улучшения состояния здоровья женщин и детей во всем мире. Мы знаем, что дает эффективные результаты. В ряде стран за короткий промежуток времени мы добились огромных успехов. Ответы заключаются в нашей совместной решимости обеспечить всеобщий доступ к основным услугам здравоохранения и доказавшим свою эффективность мерам по спасению человеческих жизней в рамках нашей деятельности по укреплению систем здравоохранения. К последним относятся как меры планирования семьи и обеспечения безопасных родов, так и расширение доступа к вакцинации и лечению лиц, страдающих ВИЧ и СПИДом, малярией, туберкулезом, пневмонией и другими оставляемыми без внимания болезнями. Потребности каждой страны различны и зависят от имеющихся ресурсов и возможностей. Нередко решения очень просты — чистая вода, исключительно грудное вскармливание, питание и просвещение в вопросах профилактики нарушений здоровья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pic>
        <p:nvPicPr>
          <p:cNvPr id="2097155" name="Объект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3290" y="0"/>
            <a:ext cx="12148709" cy="6858000"/>
          </a:xfrm>
          <a:prstGeom prst="rect"/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19" name="Объект 2"/>
          <p:cNvSpPr>
            <a:spLocks noGrp="1"/>
          </p:cNvSpPr>
          <p:nvPr>
            <p:ph idx="1"/>
          </p:nvPr>
        </p:nvSpPr>
        <p:spPr>
          <a:xfrm>
            <a:off x="677334" y="1526651"/>
            <a:ext cx="8596668" cy="4514712"/>
          </a:xfrm>
        </p:spPr>
        <p:txBody>
          <a:bodyPr>
            <a:normAutofit/>
          </a:bodyPr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Глобальная стратегия охраны здоровья женщин и детей направлена на непосредственное решение рассматриваемой проблемы. Она определяет основные области, в которых необходимы неотложные меры для увеличения финансирования, усиления политики и улучшения работы по предоставлению услуг. К этим областям относятся: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21" name="Объект 2"/>
          <p:cNvSpPr>
            <a:spLocks noGrp="1"/>
          </p:cNvSpPr>
          <p:nvPr>
            <p:ph idx="1"/>
          </p:nvPr>
        </p:nvSpPr>
        <p:spPr>
          <a:xfrm>
            <a:off x="677334" y="1367624"/>
            <a:ext cx="8596668" cy="4985467"/>
          </a:xfrm>
        </p:spPr>
        <p:txBody>
          <a:bodyPr/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Оказание поддержки планам в области здравоохранения, принятым странами, и подкрепленным расширенными, предсказуемыми и устойчивыми инвестициями.</a:t>
            </a: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Комплексное предоставление услуг здравоохранения и осуществление мер по спасению жизней, с тем чтобы женщины и их дети могли иметь доступ к профилактике, лечению и помощи в то время и в том месте, где они нуждаются в этом.</a:t>
            </a: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Укрепление систем здравоохранения, основой которых является достаточное число квалифицированных медицинских работников</a:t>
            </a:r>
            <a:r>
              <a:rPr dirty="0" lang="ru-RU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/>
          </a:p>
        </p:txBody>
      </p:sp>
      <p:sp>
        <p:nvSpPr>
          <p:cNvPr id="1048623" name="Объект 2"/>
          <p:cNvSpPr>
            <a:spLocks noGrp="1"/>
          </p:cNvSpPr>
          <p:nvPr>
            <p:ph idx="1"/>
          </p:nvPr>
        </p:nvSpPr>
        <p:spPr>
          <a:xfrm>
            <a:off x="677334" y="1574359"/>
            <a:ext cx="8596668" cy="4467004"/>
          </a:xfrm>
        </p:spPr>
        <p:txBody>
          <a:bodyPr>
            <a:normAutofit/>
          </a:bodyPr>
          <a:p>
            <a:r>
              <a:rPr dirty="0" sz="2000" lang="ru-RU">
                <a:solidFill>
                  <a:schemeClr val="accent1">
                    <a:lumMod val="75000"/>
                  </a:schemeClr>
                </a:solidFill>
                <a:latin typeface="Bahnschrift SemiBold SemiConden" panose="020B0502040204020203" pitchFamily="34" charset="0"/>
              </a:rPr>
              <a:t>Я благодарю многочисленные правительства стран, международные и неправительственные организации, компании, фонды, группы поддержки и активистов, которые внесли свой вклад в разработку этой Глобальной стратегии. Это — первый шаг. В наших силах добиться реальных изменений в результате выполнения этого плана. Я призываю каждого внести свой вклад. Успех придет, если мы сосредоточим наше внимание и ресурсы на людях, а не их заболеваниях; на здоровье, а не болезни. С помощью правильных стратегий, адекватного и справедливо распределяемого финансирования, а также твердой решимости помочь тем, кто более всего нуждается в этом, мы способны переломить и переломим ситуацию в интересах нынешнего и будущих поколений.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Объект 2"/>
          <p:cNvSpPr>
            <a:spLocks noGrp="1"/>
          </p:cNvSpPr>
          <p:nvPr>
            <p:ph idx="1"/>
          </p:nvPr>
        </p:nvSpPr>
        <p:spPr>
          <a:xfrm>
            <a:off x="2504660" y="2194560"/>
            <a:ext cx="6769341" cy="3846802"/>
          </a:xfrm>
        </p:spPr>
        <p:txBody>
          <a:bodyPr>
            <a:normAutofit/>
          </a:bodyPr>
          <a:p>
            <a:r>
              <a:rPr dirty="0" sz="3200" lang="ru-RU">
                <a:solidFill>
                  <a:schemeClr val="accent1">
                    <a:lumMod val="75000"/>
                  </a:schemeClr>
                </a:solidFill>
                <a:latin typeface="Bahnschrift Condensed" panose="020B0502040204020203" pitchFamily="34" charset="0"/>
              </a:rPr>
              <a:t>СПАСИБО ЗА ВНИМАНИЕ</a:t>
            </a:r>
          </a:p>
        </p:txBody>
      </p:sp>
      <p:pic>
        <p:nvPicPr>
          <p:cNvPr id="2097157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2011680" y="3126518"/>
            <a:ext cx="4945711" cy="3731481"/>
          </a:xfrm>
          <a:prstGeom prst="rect"/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Синий и зеленый">
      <a:dk1>
        <a:sysClr lastClr="000000" val="windowText"/>
      </a:dk1>
      <a:lt1>
        <a:sysClr lastClr="FFFFFF" val="window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2024-10-17T10:00:52Z</dcterms:created>
  <dcterms:modified xsi:type="dcterms:W3CDTF">2026-10-03T14:59:04Z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cab3bf0f80e44791b5515c01adabb451</vt:lpwstr>
  </property>
</Properties>
</file>