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71" r:id="rId4"/>
    <p:sldId id="257" r:id="rId5"/>
    <p:sldId id="262" r:id="rId6"/>
    <p:sldId id="264" r:id="rId7"/>
    <p:sldId id="267" r:id="rId8"/>
    <p:sldId id="268" r:id="rId9"/>
    <p:sldId id="270" r:id="rId10"/>
    <p:sldId id="269" r:id="rId11"/>
    <p:sldId id="273" r:id="rId12"/>
    <p:sldId id="274" r:id="rId13"/>
    <p:sldId id="275" r:id="rId14"/>
    <p:sldId id="279" r:id="rId15"/>
    <p:sldId id="2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hrom Shokirov" userId="85037247d64708f2" providerId="LiveId" clId="{AAEDBFFD-D9C2-416F-9E98-8E481AED94CB}"/>
    <pc:docChg chg="custSel modSld">
      <pc:chgData name="Bahrom Shokirov" userId="85037247d64708f2" providerId="LiveId" clId="{AAEDBFFD-D9C2-416F-9E98-8E481AED94CB}" dt="2026-03-19T08:09:10.966" v="57" actId="20577"/>
      <pc:docMkLst>
        <pc:docMk/>
      </pc:docMkLst>
      <pc:sldChg chg="modSp mod">
        <pc:chgData name="Bahrom Shokirov" userId="85037247d64708f2" providerId="LiveId" clId="{AAEDBFFD-D9C2-416F-9E98-8E481AED94CB}" dt="2026-03-19T08:08:15.321" v="15" actId="5793"/>
        <pc:sldMkLst>
          <pc:docMk/>
          <pc:sldMk cId="1572341391" sldId="264"/>
        </pc:sldMkLst>
        <pc:spChg chg="mod">
          <ac:chgData name="Bahrom Shokirov" userId="85037247d64708f2" providerId="LiveId" clId="{AAEDBFFD-D9C2-416F-9E98-8E481AED94CB}" dt="2026-03-19T08:08:15.321" v="15" actId="5793"/>
          <ac:spMkLst>
            <pc:docMk/>
            <pc:sldMk cId="1572341391" sldId="264"/>
            <ac:spMk id="2" creationId="{00000000-0000-0000-0000-000000000000}"/>
          </ac:spMkLst>
        </pc:spChg>
      </pc:sldChg>
      <pc:sldChg chg="modSp mod">
        <pc:chgData name="Bahrom Shokirov" userId="85037247d64708f2" providerId="LiveId" clId="{AAEDBFFD-D9C2-416F-9E98-8E481AED94CB}" dt="2026-03-19T08:08:39.204" v="33" actId="20577"/>
        <pc:sldMkLst>
          <pc:docMk/>
          <pc:sldMk cId="833940306" sldId="267"/>
        </pc:sldMkLst>
        <pc:spChg chg="mod">
          <ac:chgData name="Bahrom Shokirov" userId="85037247d64708f2" providerId="LiveId" clId="{AAEDBFFD-D9C2-416F-9E98-8E481AED94CB}" dt="2026-03-19T08:08:39.204" v="33" actId="20577"/>
          <ac:spMkLst>
            <pc:docMk/>
            <pc:sldMk cId="833940306" sldId="267"/>
            <ac:spMk id="2" creationId="{00000000-0000-0000-0000-000000000000}"/>
          </ac:spMkLst>
        </pc:spChg>
        <pc:spChg chg="mod">
          <ac:chgData name="Bahrom Shokirov" userId="85037247d64708f2" providerId="LiveId" clId="{AAEDBFFD-D9C2-416F-9E98-8E481AED94CB}" dt="2026-03-19T08:08:23.234" v="16" actId="20577"/>
          <ac:spMkLst>
            <pc:docMk/>
            <pc:sldMk cId="833940306" sldId="267"/>
            <ac:spMk id="5" creationId="{00000000-0000-0000-0000-000000000000}"/>
          </ac:spMkLst>
        </pc:spChg>
      </pc:sldChg>
      <pc:sldChg chg="modSp mod">
        <pc:chgData name="Bahrom Shokirov" userId="85037247d64708f2" providerId="LiveId" clId="{AAEDBFFD-D9C2-416F-9E98-8E481AED94CB}" dt="2026-03-18T16:34:18.017" v="2" actId="20577"/>
        <pc:sldMkLst>
          <pc:docMk/>
          <pc:sldMk cId="2714183006" sldId="278"/>
        </pc:sldMkLst>
        <pc:spChg chg="mod">
          <ac:chgData name="Bahrom Shokirov" userId="85037247d64708f2" providerId="LiveId" clId="{AAEDBFFD-D9C2-416F-9E98-8E481AED94CB}" dt="2026-03-18T16:34:18.017" v="2" actId="20577"/>
          <ac:spMkLst>
            <pc:docMk/>
            <pc:sldMk cId="2714183006" sldId="278"/>
            <ac:spMk id="4" creationId="{5A6F25F6-8C8F-6C30-E3A5-4FACDD707801}"/>
          </ac:spMkLst>
        </pc:spChg>
      </pc:sldChg>
      <pc:sldChg chg="modSp mod">
        <pc:chgData name="Bahrom Shokirov" userId="85037247d64708f2" providerId="LiveId" clId="{AAEDBFFD-D9C2-416F-9E98-8E481AED94CB}" dt="2026-03-19T08:09:10.966" v="57" actId="20577"/>
        <pc:sldMkLst>
          <pc:docMk/>
          <pc:sldMk cId="1051925550" sldId="279"/>
        </pc:sldMkLst>
        <pc:spChg chg="mod">
          <ac:chgData name="Bahrom Shokirov" userId="85037247d64708f2" providerId="LiveId" clId="{AAEDBFFD-D9C2-416F-9E98-8E481AED94CB}" dt="2026-03-19T08:09:10.966" v="57" actId="20577"/>
          <ac:spMkLst>
            <pc:docMk/>
            <pc:sldMk cId="1051925550" sldId="279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370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5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5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20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32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76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416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39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98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94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98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9863E-6C2D-482D-8C48-94D1257A2366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46C95-A67C-4169-9EC9-14A715DD1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9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share.google/XYLKgiPaLa4M2fM7p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45BDA-76AA-19B9-B4CE-8515B7A36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9274" y="1887472"/>
            <a:ext cx="9144000" cy="61313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Ionlashtiruvchi</a:t>
            </a:r>
            <a:r>
              <a:rPr lang="en-US" dirty="0"/>
              <a:t>  </a:t>
            </a:r>
            <a:r>
              <a:rPr lang="en-US" dirty="0" err="1"/>
              <a:t>nurlarning</a:t>
            </a:r>
            <a:r>
              <a:rPr lang="en-US" dirty="0"/>
              <a:t> </a:t>
            </a:r>
            <a:r>
              <a:rPr lang="en-US" dirty="0" err="1"/>
              <a:t>moddalar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o’zaro</a:t>
            </a:r>
            <a:r>
              <a:rPr lang="en-US" dirty="0"/>
              <a:t> </a:t>
            </a:r>
            <a:r>
              <a:rPr lang="en-US" dirty="0" err="1"/>
              <a:t>ta’siri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40F316-1F90-AB60-8599-AD89B78A2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9315" y="2836505"/>
            <a:ext cx="9144000" cy="3522307"/>
          </a:xfrm>
        </p:spPr>
        <p:txBody>
          <a:bodyPr>
            <a:normAutofit/>
          </a:bodyPr>
          <a:lstStyle/>
          <a:p>
            <a:r>
              <a:rPr lang="en-US" dirty="0"/>
              <a:t>MAVZU:</a:t>
            </a:r>
          </a:p>
          <a:p>
            <a:r>
              <a:rPr lang="en-US" sz="5400" dirty="0">
                <a:solidFill>
                  <a:srgbClr val="FF0000"/>
                </a:solidFill>
              </a:rPr>
              <a:t>ELEKTRONLARNING MODDALAR BILAN O’ZARO TA’SIRI</a:t>
            </a:r>
          </a:p>
          <a:p>
            <a:r>
              <a:rPr lang="en-US" dirty="0"/>
              <a:t>                                                            TUZUVCHILAR:MIRZAQULOV ARABBOY</a:t>
            </a:r>
          </a:p>
          <a:p>
            <a:r>
              <a:rPr lang="en-US" dirty="0"/>
              <a:t>                                                                                       SHOKIROV BAHROMJON</a:t>
            </a:r>
          </a:p>
          <a:p>
            <a:r>
              <a:rPr lang="en-US" dirty="0"/>
              <a:t>                                               QABUL QILUVCHI:XOSHIMJONOV XURSHIDBEK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325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1258" y="303946"/>
            <a:ext cx="11303725" cy="145168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Muhitdagi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umumiy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energiya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yo'qotilishi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yuqoridagi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mexanizmlarning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har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birining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ta'siridan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kelib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chiqadigan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yo'qotishlarni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o'z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ichiga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oladi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: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92544" y="2755556"/>
                <a:ext cx="2501262" cy="7966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num>
                        <m:den>
                          <m:r>
                            <a:rPr lang="ru-RU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ru-RU" b="0" i="0">
                              <a:latin typeface="Cambria Math" panose="02040503050406030204" pitchFamily="18" charset="0"/>
                            </a:rPr>
                            <m:t>Ω</m:t>
                          </m:r>
                        </m:den>
                      </m:f>
                      <m:r>
                        <a:rPr lang="ru-RU" b="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b="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𝒁𝒛</m:t>
                              </m:r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ru-RU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  <m:t>𝒗</m:t>
                                  </m:r>
                                </m:e>
                                <m:sup>
                                  <m:r>
                                    <a:rPr lang="ru-RU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f>
                        <m:fPr>
                          <m:ctrlPr>
                            <a:rPr lang="ru-RU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b="0" i="0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ru-RU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ru-RU" b="0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ru-RU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b="1" i="1">
                                          <a:latin typeface="Cambria Math" panose="02040503050406030204" pitchFamily="18" charset="0"/>
                                        </a:rPr>
                                        <m:t>𝞱</m:t>
                                      </m:r>
                                    </m:num>
                                    <m:den>
                                      <m:r>
                                        <a:rPr lang="ru-RU" b="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sup>
                          </m:s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544" y="2755556"/>
                <a:ext cx="2501262" cy="7966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33752" y="1691858"/>
            <a:ext cx="11158736" cy="593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Moddada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elektronlarning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sochilish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qonuni</a:t>
            </a:r>
            <a:endParaRPr lang="ru-RU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2"/>
              <p:cNvSpPr>
                <a:spLocks noChangeArrowheads="1"/>
              </p:cNvSpPr>
              <p:nvPr/>
            </p:nvSpPr>
            <p:spPr bwMode="auto">
              <a:xfrm>
                <a:off x="333752" y="3948014"/>
                <a:ext cx="11240127" cy="1267022"/>
              </a:xfrm>
              <a:prstGeom prst="rect">
                <a:avLst/>
              </a:prstGeom>
              <a:solidFill>
                <a:srgbClr val="F8F9FA"/>
              </a:soli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0" tIns="-12696" rIns="0" bIns="-12696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d</a:t>
                </a:r>
                <a14:m>
                  <m:oMath xmlns:m="http://schemas.openxmlformats.org/officeDocument/2006/math">
                    <m:r>
                      <a:rPr lang="ru-RU" sz="2800" b="1" i="1"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=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dN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/N = 2</a:t>
                </a:r>
                <a:r>
                  <a:rPr lang="el-GR" altLang="ru-RU" sz="2800" dirty="0">
                    <a:solidFill>
                      <a:srgbClr val="1F1F1F"/>
                    </a:solidFill>
                    <a:latin typeface="inherit"/>
                  </a:rPr>
                  <a:t>πρ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d</a:t>
                </a:r>
                <a:r>
                  <a:rPr lang="el-GR" altLang="ru-RU" sz="2800" dirty="0">
                    <a:solidFill>
                      <a:srgbClr val="1F1F1F"/>
                    </a:solidFill>
                    <a:latin typeface="inherit"/>
                  </a:rPr>
                  <a:t>ρ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qiymati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differensial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samarali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sochilish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kesimi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deb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nomlanishi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ma'lum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. U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zarrachaning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berilgan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burchakda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𝝷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bitta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yadro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tomonidan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sochilishi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ehtimolini</a:t>
                </a:r>
                <a:r>
                  <a:rPr kumimoji="0" lang="ru-RU" altLang="ru-RU" sz="28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 </a:t>
                </a:r>
                <a:r>
                  <a:rPr kumimoji="0" lang="ru-RU" altLang="ru-RU" sz="2800" b="0" i="0" u="none" strike="noStrike" cap="none" normalizeH="0" baseline="0" dirty="0" err="1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tavsiflaydi</a:t>
                </a:r>
                <a:r>
                  <a:rPr kumimoji="0" lang="ru-RU" altLang="ru-RU" sz="2100" b="0" i="0" u="none" strike="noStrike" cap="none" normalizeH="0" baseline="0" dirty="0">
                    <a:ln>
                      <a:noFill/>
                    </a:ln>
                    <a:solidFill>
                      <a:srgbClr val="1F1F1F"/>
                    </a:solidFill>
                    <a:effectLst/>
                    <a:latin typeface="inherit"/>
                  </a:rPr>
                  <a:t>.</a:t>
                </a:r>
                <a:r>
                  <a:rPr kumimoji="0" lang="ru-RU" altLang="ru-RU" sz="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 </a:t>
                </a:r>
                <a:endParaRPr kumimoji="0" lang="ru-RU" alt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3752" y="3948014"/>
                <a:ext cx="11240127" cy="1267022"/>
              </a:xfrm>
              <a:prstGeom prst="rect">
                <a:avLst/>
              </a:prstGeom>
              <a:blipFill>
                <a:blip r:embed="rId3"/>
                <a:stretch>
                  <a:fillRect l="-1952" t="-9179" b="-17874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2360" y="5215036"/>
            <a:ext cx="11321519" cy="133882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Haqiqatda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yo'lida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sm</a:t>
            </a:r>
            <a:r>
              <a:rPr kumimoji="0" lang="ru-RU" altLang="ru-RU" sz="2800" b="0" i="0" u="none" strike="noStrike" cap="none" normalizeH="0" baseline="3000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maydonga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yadrodan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nishon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bo'lgani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ru-RU" sz="28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2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πρ</a:t>
            </a:r>
            <a:r>
              <a:rPr kumimoji="0" lang="en-US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dρ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Nnd</a:t>
            </a:r>
            <a:r>
              <a:rPr kumimoji="0" lang="en-US" altLang="ru-RU" sz="2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σ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77052" y="2874433"/>
            <a:ext cx="3304110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Rezerford</a:t>
            </a:r>
            <a:r>
              <a:rPr lang="en-US" sz="28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formulasi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918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3375" y="340237"/>
            <a:ext cx="10991850" cy="133882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kumimoji="0" lang="en-US" altLang="ru-RU" sz="28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Σ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/N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miqdori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makroskopik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differensial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sochilish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kesimi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deyiladi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 U 1 sm</a:t>
            </a:r>
            <a:r>
              <a:rPr kumimoji="0" lang="ru-RU" altLang="ru-RU" sz="2800" b="0" i="0" u="none" strike="noStrike" cap="none" normalizeH="0" baseline="3000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3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dagi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barcha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yadrolar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tomonidan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berilgan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𝝷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burchakda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zarrachani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sochish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ehtimolini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tavsiflaydi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5740" y="1728296"/>
            <a:ext cx="10991850" cy="11849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ρ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va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dρ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Arial Unicode MS"/>
                <a:ea typeface="Times New Roman" panose="02020603050405020304" pitchFamily="18" charset="0"/>
                <a:cs typeface="Cambria Math" panose="02040503050406030204" pitchFamily="18" charset="0"/>
              </a:rPr>
              <a:t>𝝷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orqali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ifodalab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oddiy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trigonometrik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o‘zgarishlarni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bajarib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endParaRPr kumimoji="0" lang="en-US" altLang="ru-RU" sz="28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inherit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PTSerif-Regular"/>
                <a:cs typeface="Times New Roman" panose="02020603050405020304" pitchFamily="18" charset="0"/>
              </a:rPr>
              <a:t>dσ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va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d</a:t>
            </a:r>
            <a:r>
              <a:rPr kumimoji="0" lang="en-US" altLang="ru-RU" sz="28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Σ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uchun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quyidagi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ifodalarni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olamiz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33375" y="3962741"/>
            <a:ext cx="184731" cy="32316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16294" y="3166113"/>
                <a:ext cx="4084323" cy="11880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ru-RU" sz="2800" b="0" i="0">
                              <a:latin typeface="Cambria Math" panose="02040503050406030204" pitchFamily="18" charset="0"/>
                            </a:rPr>
                            <m:t>Ω</m:t>
                          </m:r>
                        </m:den>
                      </m:f>
                      <m:r>
                        <a:rPr lang="ru-RU" sz="2800" b="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28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800" b="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>
                                  <a:latin typeface="Cambria Math" panose="02040503050406030204" pitchFamily="18" charset="0"/>
                                </a:rPr>
                                <m:t>𝒁𝒛</m:t>
                              </m:r>
                              <m:sSup>
                                <m:sSupPr>
                                  <m:ctrlP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ru-RU" sz="2800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sSup>
                                <m:sSupPr>
                                  <m:ctrlP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  <m:t>𝒗</m:t>
                                  </m:r>
                                </m:e>
                                <m:sup>
                                  <m:r>
                                    <a:rPr lang="ru-RU" sz="2800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f>
                        <m:fPr>
                          <m:ctrlPr>
                            <a:rPr lang="ru-RU" sz="28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800" b="0" i="0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ru-RU" sz="2800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800" b="1" i="1"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ru-RU" sz="2800" b="0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ru-RU" sz="28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8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800" b="1" i="1">
                                          <a:latin typeface="Cambria Math" panose="02040503050406030204" pitchFamily="18" charset="0"/>
                                        </a:rPr>
                                        <m:t>𝞱</m:t>
                                      </m:r>
                                    </m:num>
                                    <m:den>
                                      <m:r>
                                        <a:rPr lang="ru-RU" sz="2800" b="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sup>
                          </m:sSup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94" y="3166113"/>
                <a:ext cx="4084323" cy="11880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448300" y="3166113"/>
                <a:ext cx="6096000" cy="173887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                  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𝜮</m:t>
                    </m:r>
                  </m:oMath>
                </a14:m>
                <a:r>
                  <a:rPr lang="en-US" sz="4400" b="1" dirty="0">
                    <a:latin typeface="inherit"/>
                    <a:ea typeface="Calibri" panose="020F0502020204030204" pitchFamily="34" charset="0"/>
                    <a:cs typeface="Times New Roman" panose="02020603050405020304" pitchFamily="18" charset="0"/>
                  </a:rPr>
                  <a:t>=n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𝝈</m:t>
                    </m:r>
                  </m:oMath>
                </a14:m>
                <a:r>
                  <a:rPr lang="en-US" sz="4400" b="1" dirty="0">
                    <a:latin typeface="inheri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4400" b="1" dirty="0">
                    <a:latin typeface="inherit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endParaRPr lang="ru-RU" sz="4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b="1" dirty="0" err="1">
                    <a:latin typeface="inherit"/>
                    <a:ea typeface="Calibri" panose="020F0502020204030204" pitchFamily="34" charset="0"/>
                    <a:cs typeface="Times New Roman" panose="02020603050405020304" pitchFamily="18" charset="0"/>
                  </a:rPr>
                  <a:t>Ushbu</a:t>
                </a:r>
                <a:r>
                  <a:rPr lang="en-US" sz="2400" b="1" dirty="0">
                    <a:latin typeface="inheri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inherit"/>
                    <a:ea typeface="Calibri" panose="020F0502020204030204" pitchFamily="34" charset="0"/>
                    <a:cs typeface="Times New Roman" panose="02020603050405020304" pitchFamily="18" charset="0"/>
                  </a:rPr>
                  <a:t>formulalar</a:t>
                </a:r>
                <a:r>
                  <a:rPr lang="en-US" sz="2400" b="1" dirty="0">
                    <a:latin typeface="inherit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Rezerford</a:t>
                </a:r>
                <a:r>
                  <a:rPr lang="en-US" sz="2800" b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formulasi</a:t>
                </a:r>
                <a:r>
                  <a:rPr lang="en-US" sz="2800" b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deyiladi</a:t>
                </a:r>
                <a:r>
                  <a:rPr lang="en-US" sz="2800" b="1" dirty="0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300" y="3166113"/>
                <a:ext cx="6096000" cy="1738874"/>
              </a:xfrm>
              <a:prstGeom prst="rect">
                <a:avLst/>
              </a:prstGeom>
              <a:blipFill>
                <a:blip r:embed="rId3"/>
                <a:stretch>
                  <a:fillRect l="-2100" t="-7692" b="-69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6979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3825" y="295528"/>
            <a:ext cx="11639550" cy="152349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Tegishli tuzatmalardan keyin  Mott quyidagi ko’rinishdagi (нерельятивистик яқин</a:t>
            </a:r>
            <a:r>
              <a:rPr kumimoji="0" lang="uz-Cyrl-UZ" altLang="ru-RU" sz="3200" b="0" i="0" u="none" strike="noStrike" cap="none" normalizeH="0" baseline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лашишни ) 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formulani taklif qilgan. </a:t>
            </a: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857718" y="2834984"/>
                <a:ext cx="12873872" cy="20200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Ω</m:t>
                          </m:r>
                        </m:den>
                      </m:f>
                      <m:r>
                        <a:rPr lang="en-US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𝑍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 smtClean="0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r>
                            <a:rPr lang="en-US" sz="2400" b="0" i="1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p>
                                            <m:sSupPr>
                                              <m:ctrlPr>
                                                <a:rPr lang="en-US" sz="2400" b="0" i="1" smtClean="0">
                                                  <a:effectLst/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sz="2400" b="0" i="1" smtClean="0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2400" b="0" i="1" smtClean="0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Calibri" panose="020F0502020204030204" pitchFamily="34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𝑍𝑒</m:t>
                                                  </m:r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en-US" sz="2400" b="0" i="1" smtClean="0">
                                                  <a:effectLst/>
                                                  <a:latin typeface="Cambria Math" panose="02040503050406030204" pitchFamily="18" charset="0"/>
                                                  <a:ea typeface="Calibri" panose="020F0502020204030204" pitchFamily="34" charset="0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num>
                                        <m:den>
                                          <m:r>
                                            <a:rPr lang="en-US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ℏ</m:t>
                                          </m:r>
                                          <m:r>
                                            <a:rPr lang="en-US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𝜈</m:t>
                                          </m:r>
                                        </m:den>
                                      </m:f>
                                      <m: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𝑙𝑛𝑡</m:t>
                                      </m:r>
                                      <m:sSup>
                                        <m:sSupPr>
                                          <m:ctrlPr>
                                            <a:rPr lang="en-US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𝑔</m:t>
                                          </m:r>
                                        </m:e>
                                        <m:sup>
                                          <m:r>
                                            <a:rPr lang="en-US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400" b="0" i="0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sz="2400" b="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𝜃</m:t>
                                  </m:r>
                                  <m:func>
                                    <m:funcPr>
                                      <m:ctrlP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b="0" i="0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cos</m:t>
                                          </m:r>
                                        </m:e>
                                        <m:sup>
                                          <m:r>
                                            <a:rPr lang="en-US" sz="2400" b="0" i="1" smtClean="0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US" sz="2400" b="0" i="1" smtClean="0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func>
                            </m:den>
                          </m:f>
                        </m:e>
                      </m:d>
                      <m:r>
                        <a:rPr lang="en-US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𝜃</m:t>
                      </m:r>
                      <m:r>
                        <a:rPr lang="en-US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Ω</m:t>
                      </m:r>
                    </m:oMath>
                  </m:oMathPara>
                </a14:m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endParaRPr lang="ru-RU" sz="3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57718" y="2834984"/>
                <a:ext cx="12873872" cy="20200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0798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375" y="84862"/>
            <a:ext cx="1061085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beta-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I=I</a:t>
            </a:r>
            <a:r>
              <a:rPr lang="ru-RU" sz="44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​e</a:t>
            </a:r>
            <a:r>
              <a:rPr lang="ru-RU" sz="4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ru-RU" sz="4400" baseline="30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μx</a:t>
            </a:r>
            <a:r>
              <a:rPr lang="ru-RU" sz="4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koeffitsienti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moddaning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qalinligi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past, past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3374" y="3966686"/>
            <a:ext cx="106108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ko'p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to'qnashuvlar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o'nlab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voltgacha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kamayganda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atomning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qo'zg'alish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energiyasidan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moddada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elektronning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tarqalish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qat'iy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belgilangan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yo'nalishsiz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diffuziya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jarayoniga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o'xshaydi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688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5374" y="2256314"/>
            <a:ext cx="9839325" cy="3740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Xulosa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  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Moddada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elektronlarning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yutilish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lari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  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Asosan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yonlanish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tormozlanish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hisobiga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;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    </a:t>
            </a:r>
            <a:r>
              <a:rPr lang="ru-RU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Intensivlik</a:t>
            </a:r>
            <a:r>
              <a:rPr lang="ru-RU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eksponensial</a:t>
            </a:r>
            <a:r>
              <a:rPr lang="ru-RU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yakin</a:t>
            </a:r>
            <a:r>
              <a:rPr lang="ru-RU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kamajadi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;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   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Kuchli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sochilish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tufayli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qonun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aniq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emas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   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Yutish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energiya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va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modda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parametrlariga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boglik</a:t>
            </a:r>
            <a:r>
              <a:rPr lang="en-US" sz="3200" b="1" dirty="0">
                <a:latin typeface="Times New Roman" panose="02020603050405020304" pitchFamily="18" charset="0"/>
                <a:ea typeface="PTSerif-Regular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925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79838"/>
            <a:ext cx="10344150" cy="29752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1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                                                        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6F25F6-8C8F-6C30-E3A5-4FACDD707801}"/>
              </a:ext>
            </a:extLst>
          </p:cNvPr>
          <p:cNvSpPr txBox="1"/>
          <p:nvPr/>
        </p:nvSpPr>
        <p:spPr>
          <a:xfrm>
            <a:off x="404327" y="377363"/>
            <a:ext cx="11178073" cy="4847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/>
              <a:t>FOYDALANILGAN ADABIYOTLAR</a:t>
            </a:r>
          </a:p>
          <a:p>
            <a:pPr>
              <a:lnSpc>
                <a:spcPct val="150000"/>
              </a:lnSpc>
            </a:pPr>
            <a:endParaRPr lang="en-US" dirty="0">
              <a:hlinkClick r:id="rId2"/>
            </a:endParaRPr>
          </a:p>
          <a:p>
            <a:pPr>
              <a:lnSpc>
                <a:spcPct val="150000"/>
              </a:lnSpc>
            </a:pPr>
            <a:endParaRPr lang="en-US" dirty="0">
              <a:hlinkClick r:id="rId2"/>
            </a:endParaRPr>
          </a:p>
          <a:p>
            <a:pPr>
              <a:lnSpc>
                <a:spcPct val="150000"/>
              </a:lnSpc>
            </a:pPr>
            <a:r>
              <a:rPr lang="en-US" dirty="0">
                <a:hlinkClick r:id="rId2"/>
              </a:rPr>
              <a:t>1.T. M. </a:t>
            </a:r>
            <a:r>
              <a:rPr lang="en-US" dirty="0" err="1">
                <a:hlinkClick r:id="rId2"/>
              </a:rPr>
              <a:t>Mo’minov</a:t>
            </a:r>
            <a:r>
              <a:rPr lang="en-US" dirty="0">
                <a:hlinkClick r:id="rId2"/>
              </a:rPr>
              <a:t> “Atom </a:t>
            </a:r>
            <a:r>
              <a:rPr lang="en-US" dirty="0" err="1">
                <a:hlinkClick r:id="rId2"/>
              </a:rPr>
              <a:t>yadrosi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va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zarralar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fizikasi</a:t>
            </a:r>
            <a:r>
              <a:rPr lang="en-US" dirty="0">
                <a:hlinkClick r:id="rId2"/>
              </a:rPr>
              <a:t>” 2009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>
                <a:hlinkClick r:id="rId2"/>
              </a:rPr>
              <a:t>2.Q. T. </a:t>
            </a:r>
            <a:r>
              <a:rPr lang="en-US" dirty="0" err="1">
                <a:hlinkClick r:id="rId2"/>
              </a:rPr>
              <a:t>Teshaboyev</a:t>
            </a:r>
            <a:r>
              <a:rPr lang="en-US" dirty="0">
                <a:hlinkClick r:id="rId2"/>
              </a:rPr>
              <a:t> “</a:t>
            </a:r>
            <a:r>
              <a:rPr lang="en-US" dirty="0" err="1">
                <a:hlinkClick r:id="rId2"/>
              </a:rPr>
              <a:t>Yadro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va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elementar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zarralar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fizikasi</a:t>
            </a:r>
            <a:r>
              <a:rPr lang="en-US" dirty="0">
                <a:hlinkClick r:id="rId2"/>
              </a:rPr>
              <a:t>” 1992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3.Polvonov “</a:t>
            </a:r>
            <a:r>
              <a:rPr lang="en-US" dirty="0" err="1"/>
              <a:t>Amaliy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” 2020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18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3622D-C2A1-5C53-10B0-C8B7BFC09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REJA: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B69BC-3BB3-2DBC-C477-7143F98F3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1.KIRISH</a:t>
            </a:r>
          </a:p>
          <a:p>
            <a:r>
              <a:rPr lang="en-US" dirty="0"/>
              <a:t>2.ELEKTRONLARNING TA’SIRI</a:t>
            </a:r>
          </a:p>
          <a:p>
            <a:r>
              <a:rPr lang="en-US" dirty="0"/>
              <a:t>3.MODDADAN ELEKTRONLARNING SOCHILISH QONUNI</a:t>
            </a:r>
          </a:p>
          <a:p>
            <a:r>
              <a:rPr lang="en-US" dirty="0"/>
              <a:t>4.MODDADA ELEKTRONLARNING YUTILISH QONUNI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249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720" y="941589"/>
            <a:ext cx="114866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1. </a:t>
            </a:r>
            <a:r>
              <a:rPr lang="en-US" sz="3200" b="1" dirty="0" err="1">
                <a:solidFill>
                  <a:srgbClr val="FF0000"/>
                </a:solidFill>
              </a:rPr>
              <a:t>Kirish</a:t>
            </a:r>
            <a:endParaRPr lang="en-US" sz="3200" b="1" dirty="0">
              <a:solidFill>
                <a:srgbClr val="FF0000"/>
              </a:solidFill>
            </a:endParaRPr>
          </a:p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manbalari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Termoemissiya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chiqariladigan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Radyatsion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parchalanish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chiqadigan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fotoelektronlar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olinadigan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193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2811" y="1559898"/>
            <a:ext cx="114082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2</a:t>
            </a:r>
            <a:r>
              <a:rPr lang="ru-RU" sz="3200" b="1" dirty="0"/>
              <a:t>. </a:t>
            </a:r>
            <a:r>
              <a:rPr lang="en-US" sz="3200" b="1" dirty="0" err="1"/>
              <a:t>Elektronlarning</a:t>
            </a:r>
            <a:r>
              <a:rPr lang="en-US" sz="3200" b="1" dirty="0"/>
              <a:t> </a:t>
            </a:r>
            <a:r>
              <a:rPr lang="en-US" sz="3200" b="1" dirty="0" err="1"/>
              <a:t>modda</a:t>
            </a:r>
            <a:r>
              <a:rPr lang="en-US" sz="3200" b="1" dirty="0"/>
              <a:t> </a:t>
            </a:r>
            <a:r>
              <a:rPr lang="en-US" sz="3200" b="1" dirty="0" err="1"/>
              <a:t>bilan</a:t>
            </a:r>
            <a:r>
              <a:rPr lang="en-US" sz="3200" b="1" dirty="0"/>
              <a:t> </a:t>
            </a:r>
            <a:r>
              <a:rPr lang="en-US" sz="3200" b="1" dirty="0" err="1"/>
              <a:t>o’zaro</a:t>
            </a:r>
            <a:r>
              <a:rPr lang="en-US" sz="3200" b="1" dirty="0"/>
              <a:t> </a:t>
            </a:r>
            <a:r>
              <a:rPr lang="en-US" sz="3200" b="1" dirty="0" err="1"/>
              <a:t>ta’siri</a:t>
            </a:r>
            <a:r>
              <a:rPr lang="en-US" sz="3200" b="1" dirty="0"/>
              <a:t>.</a:t>
            </a:r>
          </a:p>
          <a:p>
            <a:r>
              <a:rPr lang="en-US" sz="3200" dirty="0"/>
              <a:t>       </a:t>
            </a:r>
            <a:r>
              <a:rPr lang="en-US" sz="3200" dirty="0" err="1"/>
              <a:t>Elektronlar</a:t>
            </a:r>
            <a:r>
              <a:rPr lang="en-US" sz="3200" dirty="0"/>
              <a:t> </a:t>
            </a:r>
            <a:r>
              <a:rPr lang="en-US" sz="3200" dirty="0" err="1"/>
              <a:t>modda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turli</a:t>
            </a:r>
            <a:r>
              <a:rPr lang="en-US" sz="3200" dirty="0"/>
              <a:t> </a:t>
            </a:r>
            <a:r>
              <a:rPr lang="en-US" sz="3200" dirty="0" err="1"/>
              <a:t>yo’llar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o’zaro</a:t>
            </a:r>
            <a:r>
              <a:rPr lang="en-US" sz="3200" dirty="0"/>
              <a:t> </a:t>
            </a:r>
            <a:r>
              <a:rPr lang="en-US" sz="3200" dirty="0" err="1"/>
              <a:t>ta’sirlashadi</a:t>
            </a:r>
            <a:r>
              <a:rPr lang="en-US" sz="3200" dirty="0"/>
              <a:t>.</a:t>
            </a:r>
          </a:p>
          <a:p>
            <a:r>
              <a:rPr lang="en-US" sz="3200" dirty="0"/>
              <a:t>    Bu </a:t>
            </a:r>
            <a:r>
              <a:rPr lang="en-US" sz="3200" dirty="0" err="1"/>
              <a:t>jarayonlar</a:t>
            </a:r>
            <a:r>
              <a:rPr lang="en-US" sz="32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Elastik</a:t>
            </a:r>
            <a:r>
              <a:rPr lang="en-US" sz="3200" dirty="0"/>
              <a:t> </a:t>
            </a:r>
            <a:r>
              <a:rPr lang="en-US" sz="3200" dirty="0" err="1"/>
              <a:t>sochilish</a:t>
            </a: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Ionlanish</a:t>
            </a:r>
            <a:r>
              <a:rPr lang="en-US" sz="3200" dirty="0"/>
              <a:t> </a:t>
            </a:r>
            <a:r>
              <a:rPr lang="en-US" sz="3200" dirty="0" err="1"/>
              <a:t>yo‘qotishlari</a:t>
            </a: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Moddada</a:t>
            </a:r>
            <a:r>
              <a:rPr lang="en-US" sz="3200" dirty="0"/>
              <a:t> </a:t>
            </a:r>
            <a:r>
              <a:rPr lang="en-US" sz="3200" dirty="0" err="1"/>
              <a:t>ko’p</a:t>
            </a:r>
            <a:r>
              <a:rPr lang="en-US" sz="3200" dirty="0"/>
              <a:t> </a:t>
            </a:r>
            <a:r>
              <a:rPr lang="en-US" sz="3200" dirty="0" err="1"/>
              <a:t>marta</a:t>
            </a:r>
            <a:r>
              <a:rPr lang="en-US" sz="3200" dirty="0"/>
              <a:t> </a:t>
            </a:r>
            <a:r>
              <a:rPr lang="en-US" sz="3200" dirty="0" err="1"/>
              <a:t>sochilish</a:t>
            </a:r>
            <a:endParaRPr lang="en-US" sz="3200" dirty="0"/>
          </a:p>
          <a:p>
            <a:pPr lvl="1"/>
            <a:r>
              <a:rPr lang="en-US" sz="3200" dirty="0"/>
              <a:t> </a:t>
            </a:r>
            <a:r>
              <a:rPr lang="en-US" sz="3200" dirty="0" err="1"/>
              <a:t>Ushbu</a:t>
            </a:r>
            <a:r>
              <a:rPr lang="en-US" sz="3200" dirty="0"/>
              <a:t> </a:t>
            </a:r>
            <a:r>
              <a:rPr lang="en-US" sz="3200" dirty="0" err="1"/>
              <a:t>jarayonlar</a:t>
            </a:r>
            <a:r>
              <a:rPr lang="en-US" sz="3200" dirty="0"/>
              <a:t> </a:t>
            </a:r>
            <a:r>
              <a:rPr lang="en-US" sz="3200" dirty="0" err="1"/>
              <a:t>elektron</a:t>
            </a:r>
            <a:r>
              <a:rPr lang="en-US" sz="3200" dirty="0"/>
              <a:t>  </a:t>
            </a:r>
            <a:r>
              <a:rPr lang="en-US" sz="3200" dirty="0" err="1"/>
              <a:t>energiyasiga</a:t>
            </a:r>
            <a:r>
              <a:rPr lang="en-US" sz="3200" dirty="0"/>
              <a:t> </a:t>
            </a:r>
            <a:r>
              <a:rPr lang="en-US" sz="3200" dirty="0" err="1"/>
              <a:t>bog‘liq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1289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3840" y="-32338"/>
            <a:ext cx="11564983" cy="2559683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lang="en-US" altLang="ru-RU" sz="28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og'ir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zarralarning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ta'siridan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tubdan</a:t>
            </a:r>
            <a:r>
              <a:rPr kumimoji="0" lang="en-US" altLang="ru-RU" sz="28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kumimoji="0" lang="en-US" altLang="ru-RU" sz="28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RU" sz="28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Tushayotgan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orbital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massalarining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tengligi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atomlarining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to'qnashuvlar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paytida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kumimoji="0" lang="en-US" altLang="ru-RU" sz="2800" b="0" i="0" u="none" strike="noStrike" cap="none" normalizeH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yo'nalishi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sezilarli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darajada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o'zgaradi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tushgan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o’z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lari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tezda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yo'qotadi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traektoriyasi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rasmda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ko’rsatilgan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692" y="2667001"/>
            <a:ext cx="8748838" cy="321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83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0926" y="14180"/>
            <a:ext cx="11321143" cy="194413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Yuqoridagi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rasmda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ko'p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to'qnashuvi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natijasidagi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traektoriyasi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ko'rsatilgan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ba'zi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orqaga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(90°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burchak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sochilganligi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kamayadi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01363" y="1958310"/>
            <a:ext cx="11250706" cy="212879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energiyasi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ko'p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to'qnashuvlar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natijasida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birlik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yoki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o'nlab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voltgacha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kamayganda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(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ularning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energiyasi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atomning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ionlanish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va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qo'zg'alish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energiyasidan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past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bo'ladi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),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moddada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tarqalish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jarayoni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qat'iy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belgilangan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yo'nalishsiz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diffuziya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jarayoniga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o'xshaydi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.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01363" y="4458639"/>
            <a:ext cx="11250706" cy="405247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026" y="4087106"/>
            <a:ext cx="111897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Elektronlarning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bunday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xatti-harakati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natijasida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ularning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kirib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borish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chuqurligi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ularning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haqiqiy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diapazonidan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sezilarli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darajada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past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bo'ladi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va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sezilarli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miqdordagi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elektronlar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rgbClr val="1F1F1F"/>
                </a:solidFill>
                <a:latin typeface="inherit"/>
              </a:rPr>
              <a:t>orqaga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 </a:t>
            </a:r>
            <a:r>
              <a:rPr lang="en-US" altLang="ru-RU" sz="2800" dirty="0" err="1">
                <a:solidFill>
                  <a:srgbClr val="1F1F1F"/>
                </a:solidFill>
                <a:latin typeface="inherit"/>
              </a:rPr>
              <a:t>qaytadsi</a:t>
            </a:r>
            <a:r>
              <a:rPr lang="ru-RU" altLang="ru-RU" sz="2800" dirty="0">
                <a:solidFill>
                  <a:srgbClr val="1F1F1F"/>
                </a:solidFill>
                <a:latin typeface="inherit"/>
              </a:rPr>
              <a:t>.</a:t>
            </a:r>
            <a:r>
              <a:rPr lang="ru-RU" altLang="ru-RU" sz="2800" dirty="0"/>
              <a:t> 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34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618308" y="-63006"/>
            <a:ext cx="10739718" cy="169790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Ammo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materiyadagi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elektronlar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quyidagi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rasmda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ko'rsatilgan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yana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bir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qiziqarli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xususiyatga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ega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: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ularning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soni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dastlab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chuqurlik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bilan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ortadi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keyin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esa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kamayadi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.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Bu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hodisa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elektronlar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moddaga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kirgach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boshqa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atom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elektronlarini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urib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uni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ionlashtir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.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18308" y="1739669"/>
            <a:ext cx="10739718" cy="169790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yadro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yoki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elektronning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maydonida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sekinlashganda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, u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tormozlanish</a:t>
            </a:r>
            <a:r>
              <a:rPr kumimoji="0" lang="en-US" altLang="ru-RU" sz="2800" b="0" i="0" u="none" strike="noStrike" cap="none" normalizeH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fotonlarini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chiqaradi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.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Agar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elektron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egri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traektoriya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bo'ylab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doimiy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tezlikda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harakat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qilsa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, u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tezlashayotgani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uchun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en-US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sinxrotron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fotonlarni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ham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chiqaradi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.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555" y="3920903"/>
            <a:ext cx="6888480" cy="29370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66857" y="4281911"/>
            <a:ext cx="4328160" cy="765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z-Latn-UZ" sz="2000" dirty="0">
                <a:solidFill>
                  <a:srgbClr val="1F1F1F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Turli  energiyalari elektronlar sonining chuqurlikka bog'liqligi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940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3840" y="260402"/>
            <a:ext cx="11430000" cy="145168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moddadagi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yo'qotilishining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mexanizmlarini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ajratish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altLang="ru-RU" sz="32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energiyasini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yo'qotish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3840" y="1712090"/>
            <a:ext cx="11430000" cy="489878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altLang="ru-RU" sz="3200" dirty="0" err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</a:t>
            </a:r>
            <a:r>
              <a:rPr lang="ru-RU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radiatsiyaviy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nurlanishga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yo'qotishlari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atom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yadrolari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maydon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Kulon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ta'siri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paytida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emissiyasi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quyidagilar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ru-RU" sz="32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tormozlanish</a:t>
            </a:r>
            <a:r>
              <a:rPr kumimoji="0" lang="en-US" altLang="ru-RU" sz="3200" b="0" i="0" u="none" strike="noStrike" cap="none" normalizeH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kumimoji="0" lang="en-US" altLang="ru-RU" sz="3200" b="0" i="0" u="none" strike="noStrike" cap="none" normalizeH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en-US" altLang="ru-RU" sz="32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sinxrotron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en-US" altLang="ru-RU" sz="32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V.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Cherenkov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en-US" altLang="ru-RU" sz="32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fotonlarning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o'tish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nurlanishi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kumimoji="0" lang="en-US" altLang="ru-RU" sz="32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yadrolar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Kulon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ta'sirida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kumimoji="0" lang="en-US" altLang="ru-RU" sz="3200" b="0" i="0" u="none" strike="noStrike" cap="none" normalizeH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kumimoji="0" lang="en-US" altLang="ru-RU" sz="3200" b="0" i="0" u="none" strike="noStrike" cap="none" normalizeH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foto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reaksiyalari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436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7052" y="1018049"/>
            <a:ext cx="10911839" cy="145168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Muhitdagi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yo'qotilishi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yuqoridagi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mexanizmlarning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birining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ta'siridan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chiqadigan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yo'qotishlarni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altLang="ru-RU" sz="32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0" i="0" u="none" strike="noStrike" cap="none" normalizeH="0" baseline="0" dirty="0" err="1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kumimoji="0" lang="en-US" altLang="ru-RU" sz="3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56754" y="2913126"/>
                <a:ext cx="11112137" cy="782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ru-RU" sz="2800" i="1" smtClean="0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𝑑𝐸</m:t>
                            </m:r>
                          </m:num>
                          <m:den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𝑢𝑚𝑢𝑚</m:t>
                    </m:r>
                    <m:r>
                      <a:rPr lang="en-US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𝑑𝐸</m:t>
                            </m:r>
                          </m:num>
                          <m:den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𝑖𝑜𝑛𝑖𝑧</m:t>
                    </m:r>
                    <m:r>
                      <a:rPr lang="en-US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𝑑𝐸</m:t>
                            </m:r>
                          </m:num>
                          <m:den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  <m:r>
                      <a:rPr lang="ru-RU" sz="2800" i="1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𝑟𝑎𝑑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PTSerif-Regular"/>
                        <a:cs typeface="Times New Roman" panose="02020603050405020304" pitchFamily="18" charset="0"/>
                      </a:rPr>
                      <m:t>+</m:t>
                    </m:r>
                    <m:d>
                      <m:dPr>
                        <m:ctrlPr>
                          <a:rPr lang="ru-RU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PTSerif-Regular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𝑑𝐸</m:t>
                            </m:r>
                          </m:num>
                          <m:den>
                            <m:r>
                              <a:rPr lang="ru-RU" sz="2800" i="1">
                                <a:latin typeface="Cambria Math" panose="02040503050406030204" pitchFamily="18" charset="0"/>
                                <a:ea typeface="PTSerif-Regular"/>
                                <a:cs typeface="Times New Roman" panose="02020603050405020304" pitchFamily="18" charset="0"/>
                              </a:rPr>
                              <m:t>𝑑𝑥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err="1">
                    <a:latin typeface="Times New Roman" panose="02020603050405020304" pitchFamily="18" charset="0"/>
                    <a:ea typeface="PTSerif-Regular"/>
                    <a:cs typeface="Times New Roman" panose="02020603050405020304" pitchFamily="18" charset="0"/>
                  </a:rPr>
                  <a:t>elektrofotoyad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54" y="2913126"/>
                <a:ext cx="11112137" cy="782330"/>
              </a:xfrm>
              <a:prstGeom prst="rect">
                <a:avLst/>
              </a:prstGeom>
              <a:blipFill>
                <a:blip r:embed="rId2"/>
                <a:stretch>
                  <a:fillRect b="-78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66910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777</Words>
  <Application>Microsoft Office PowerPoint</Application>
  <PresentationFormat>Широкоэкранный</PresentationFormat>
  <Paragraphs>79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Arial Unicode MS</vt:lpstr>
      <vt:lpstr>Calibri</vt:lpstr>
      <vt:lpstr>Calibri Light</vt:lpstr>
      <vt:lpstr>Cambria Math</vt:lpstr>
      <vt:lpstr>inherit</vt:lpstr>
      <vt:lpstr>Symbol</vt:lpstr>
      <vt:lpstr>Times New Roman</vt:lpstr>
      <vt:lpstr>Тема Office</vt:lpstr>
      <vt:lpstr>Ionlashtiruvchi  nurlarning moddalar bilan o’zaro ta’siri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Elektronlarning modda  bilan o’zaro ta’siri. Elektronlar manbalari. Moddada betta –elektronlarning yutilish qonuni. Elastik sochilish uchun Mott formulasi. Elektronlarning ionlanish yoqotishlari. Moddada elektronlarning ko’p marta sochilishi.</dc:title>
  <dc:creator>Saydimov</dc:creator>
  <cp:lastModifiedBy>Bahrom Shokirov</cp:lastModifiedBy>
  <cp:revision>45</cp:revision>
  <dcterms:created xsi:type="dcterms:W3CDTF">2026-02-23T11:16:05Z</dcterms:created>
  <dcterms:modified xsi:type="dcterms:W3CDTF">2026-03-19T08:10:10Z</dcterms:modified>
</cp:coreProperties>
</file>