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1"/>
  </p:notesMasterIdLst>
  <p:sldIdLst>
    <p:sldId id="285"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1512"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88" name="Rectangle 2"/>
          <p:cNvSpPr>
            <a:spLocks noGrp="1" noChangeArrowheads="1"/>
          </p:cNvSpPr>
          <p:nvPr>
            <p:ph type="hdr" sz="quarter"/>
          </p:nvPr>
        </p:nvSpPr>
        <p:spPr bwMode="auto">
          <a:xfrm>
            <a:off x="2" y="1"/>
            <a:ext cx="3076575" cy="512763"/>
          </a:xfrm>
          <a:prstGeom prst="rect">
            <a:avLst/>
          </a:prstGeom>
          <a:noFill/>
          <a:ln w="9525">
            <a:noFill/>
            <a:miter lim="800000"/>
          </a:ln>
          <a:effectLst/>
        </p:spPr>
        <p:txBody>
          <a:bodyPr vert="horz" wrap="square" lIns="91492" tIns="45745" rIns="91492" bIns="45745" numCol="1" anchor="t" anchorCtr="0" compatLnSpc="1"/>
          <a:lstStyle>
            <a:lvl1pPr algn="l">
              <a:defRPr sz="1100"/>
            </a:lvl1pPr>
          </a:lstStyle>
          <a:p>
            <a:endParaRPr lang="en-US"/>
          </a:p>
        </p:txBody>
      </p:sp>
      <p:sp>
        <p:nvSpPr>
          <p:cNvPr id="1048689" name="Rectangle 3"/>
          <p:cNvSpPr>
            <a:spLocks noGrp="1" noChangeArrowheads="1"/>
          </p:cNvSpPr>
          <p:nvPr>
            <p:ph type="dt" idx="1"/>
          </p:nvPr>
        </p:nvSpPr>
        <p:spPr bwMode="auto">
          <a:xfrm>
            <a:off x="4021139" y="1"/>
            <a:ext cx="3076575" cy="512763"/>
          </a:xfrm>
          <a:prstGeom prst="rect">
            <a:avLst/>
          </a:prstGeom>
          <a:noFill/>
          <a:ln w="9525">
            <a:noFill/>
            <a:miter lim="800000"/>
          </a:ln>
          <a:effectLst/>
        </p:spPr>
        <p:txBody>
          <a:bodyPr vert="horz" wrap="square" lIns="91492" tIns="45745" rIns="91492" bIns="45745" numCol="1" anchor="t" anchorCtr="0" compatLnSpc="1"/>
          <a:lstStyle>
            <a:lvl1pPr algn="r">
              <a:defRPr sz="1100"/>
            </a:lvl1pPr>
          </a:lstStyle>
          <a:p>
            <a:endParaRPr lang="en-US"/>
          </a:p>
        </p:txBody>
      </p:sp>
      <p:sp>
        <p:nvSpPr>
          <p:cNvPr id="1048690"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ln>
          <a:effectLst/>
        </p:spPr>
      </p:sp>
      <p:sp>
        <p:nvSpPr>
          <p:cNvPr id="1048691" name="Rectangle 5"/>
          <p:cNvSpPr>
            <a:spLocks noGrp="1" noChangeArrowheads="1"/>
          </p:cNvSpPr>
          <p:nvPr>
            <p:ph type="body" sz="quarter" idx="3"/>
          </p:nvPr>
        </p:nvSpPr>
        <p:spPr bwMode="auto">
          <a:xfrm>
            <a:off x="709614" y="4862514"/>
            <a:ext cx="5680075" cy="4605337"/>
          </a:xfrm>
          <a:prstGeom prst="rect">
            <a:avLst/>
          </a:prstGeom>
          <a:noFill/>
          <a:ln w="9525">
            <a:noFill/>
            <a:miter lim="800000"/>
          </a:ln>
          <a:effectLst/>
        </p:spPr>
        <p:txBody>
          <a:bodyPr vert="horz" wrap="square" lIns="91492" tIns="45745" rIns="91492" bIns="45745" numCol="1" anchor="t" anchorCtr="0" compatLnSpc="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92" name="Rectangle 6"/>
          <p:cNvSpPr>
            <a:spLocks noGrp="1" noChangeArrowheads="1"/>
          </p:cNvSpPr>
          <p:nvPr>
            <p:ph type="ftr" sz="quarter" idx="4"/>
          </p:nvPr>
        </p:nvSpPr>
        <p:spPr bwMode="auto">
          <a:xfrm>
            <a:off x="2" y="9720264"/>
            <a:ext cx="3076575" cy="512762"/>
          </a:xfrm>
          <a:prstGeom prst="rect">
            <a:avLst/>
          </a:prstGeom>
          <a:noFill/>
          <a:ln w="9525">
            <a:noFill/>
            <a:miter lim="800000"/>
          </a:ln>
          <a:effectLst/>
        </p:spPr>
        <p:txBody>
          <a:bodyPr vert="horz" wrap="square" lIns="91492" tIns="45745" rIns="91492" bIns="45745" numCol="1" anchor="b" anchorCtr="0" compatLnSpc="1"/>
          <a:lstStyle>
            <a:lvl1pPr algn="l">
              <a:defRPr sz="1100"/>
            </a:lvl1pPr>
          </a:lstStyle>
          <a:p>
            <a:endParaRPr lang="en-US"/>
          </a:p>
        </p:txBody>
      </p:sp>
      <p:sp>
        <p:nvSpPr>
          <p:cNvPr id="1048693" name="Rectangle 7"/>
          <p:cNvSpPr>
            <a:spLocks noGrp="1" noChangeArrowheads="1"/>
          </p:cNvSpPr>
          <p:nvPr>
            <p:ph type="sldNum" sz="quarter" idx="5"/>
          </p:nvPr>
        </p:nvSpPr>
        <p:spPr bwMode="auto">
          <a:xfrm>
            <a:off x="4021139" y="9720264"/>
            <a:ext cx="3076575" cy="512762"/>
          </a:xfrm>
          <a:prstGeom prst="rect">
            <a:avLst/>
          </a:prstGeom>
          <a:noFill/>
          <a:ln w="9525">
            <a:noFill/>
            <a:miter lim="800000"/>
          </a:ln>
          <a:effectLst/>
        </p:spPr>
        <p:txBody>
          <a:bodyPr vert="horz" wrap="square" lIns="91492" tIns="45745" rIns="91492" bIns="45745" numCol="1" anchor="b" anchorCtr="0" compatLnSpc="1"/>
          <a:lstStyle>
            <a:lvl1pPr algn="r">
              <a:defRPr sz="1100"/>
            </a:lvl1pPr>
          </a:lstStyle>
          <a:p>
            <a:fld id="{A9A0EA98-5831-4853-B862-C702E6EB345C}" type="slidenum">
              <a:rPr lang="en-US"/>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87" name="Title 1"/>
          <p:cNvSpPr>
            <a:spLocks noGrp="1"/>
          </p:cNvSpPr>
          <p:nvPr>
            <p:ph type="ctrTitle"/>
          </p:nvPr>
        </p:nvSpPr>
        <p:spPr>
          <a:xfrm>
            <a:off x="685800" y="1122363"/>
            <a:ext cx="7772400" cy="2387600"/>
          </a:xfrm>
        </p:spPr>
        <p:txBody>
          <a:bodyPr anchor="b"/>
          <a:lstStyle>
            <a:lvl1pPr algn="ctr">
              <a:defRPr sz="6000"/>
            </a:lvl1pPr>
          </a:lstStyle>
          <a:p>
            <a:r>
              <a:rPr lang="en-US" altLang="zh-CN" smtClean="0"/>
              <a:t>Click to edit Master title style</a:t>
            </a:r>
            <a:endParaRPr lang="en-US" dirty="0"/>
          </a:p>
        </p:txBody>
      </p:sp>
      <p:sp>
        <p:nvSpPr>
          <p:cNvPr id="1048588"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smtClean="0"/>
              <a:t>Click to edit Master subtitle style</a:t>
            </a:r>
            <a:endParaRPr lang="en-US" dirty="0"/>
          </a:p>
        </p:txBody>
      </p:sp>
      <p:sp>
        <p:nvSpPr>
          <p:cNvPr id="1048589" name="Date Placeholder 3"/>
          <p:cNvSpPr>
            <a:spLocks noGrp="1"/>
          </p:cNvSpPr>
          <p:nvPr>
            <p:ph type="dt" sz="half" idx="10"/>
          </p:nvPr>
        </p:nvSpPr>
        <p:spPr/>
        <p:txBody>
          <a:bodyPr/>
          <a:lstStyle/>
          <a:p>
            <a:fld id="{70BC1078-46ED-40F9-8930-935BAD7C2B02}" type="datetimeFigureOut">
              <a:rPr lang="zh-CN" altLang="en-US" smtClean="0"/>
              <a:t>2025/9/18</a:t>
            </a:fld>
            <a:endParaRPr lang="zh-CN" altLang="en-US"/>
          </a:p>
        </p:txBody>
      </p:sp>
      <p:sp>
        <p:nvSpPr>
          <p:cNvPr id="1048590" name="Footer Placeholder 4"/>
          <p:cNvSpPr>
            <a:spLocks noGrp="1"/>
          </p:cNvSpPr>
          <p:nvPr>
            <p:ph type="ftr" sz="quarter" idx="11"/>
          </p:nvPr>
        </p:nvSpPr>
        <p:spPr/>
        <p:txBody>
          <a:bodyPr/>
          <a:lstStyle/>
          <a:p>
            <a:endParaRPr lang="zh-CN" altLang="en-US"/>
          </a:p>
        </p:txBody>
      </p:sp>
      <p:sp>
        <p:nvSpPr>
          <p:cNvPr id="1048591"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55" name="Title 1"/>
          <p:cNvSpPr>
            <a:spLocks noGrp="1"/>
          </p:cNvSpPr>
          <p:nvPr>
            <p:ph type="title"/>
          </p:nvPr>
        </p:nvSpPr>
        <p:spPr/>
        <p:txBody>
          <a:bodyPr/>
          <a:lstStyle/>
          <a:p>
            <a:r>
              <a:rPr lang="en-US" altLang="zh-CN" smtClean="0"/>
              <a:t>Click to edit Master title style</a:t>
            </a:r>
            <a:endParaRPr lang="en-US" dirty="0"/>
          </a:p>
        </p:txBody>
      </p:sp>
      <p:sp>
        <p:nvSpPr>
          <p:cNvPr id="1048656"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57" name="Date Placeholder 3"/>
          <p:cNvSpPr>
            <a:spLocks noGrp="1"/>
          </p:cNvSpPr>
          <p:nvPr>
            <p:ph type="dt" sz="half" idx="10"/>
          </p:nvPr>
        </p:nvSpPr>
        <p:spPr/>
        <p:txBody>
          <a:bodyPr/>
          <a:lstStyle/>
          <a:p>
            <a:fld id="{70BC1078-46ED-40F9-8930-935BAD7C2B02}" type="datetimeFigureOut">
              <a:rPr lang="zh-CN" altLang="en-US" smtClean="0"/>
              <a:t>2025/9/18</a:t>
            </a:fld>
            <a:endParaRPr lang="zh-CN" altLang="en-US"/>
          </a:p>
        </p:txBody>
      </p:sp>
      <p:sp>
        <p:nvSpPr>
          <p:cNvPr id="1048658" name="Footer Placeholder 4"/>
          <p:cNvSpPr>
            <a:spLocks noGrp="1"/>
          </p:cNvSpPr>
          <p:nvPr>
            <p:ph type="ftr" sz="quarter" idx="11"/>
          </p:nvPr>
        </p:nvSpPr>
        <p:spPr/>
        <p:txBody>
          <a:bodyPr/>
          <a:lstStyle/>
          <a:p>
            <a:endParaRPr lang="zh-CN" altLang="en-US"/>
          </a:p>
        </p:txBody>
      </p:sp>
      <p:sp>
        <p:nvSpPr>
          <p:cNvPr id="1048659"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44" name="Vertical Title 1"/>
          <p:cNvSpPr>
            <a:spLocks noGrp="1"/>
          </p:cNvSpPr>
          <p:nvPr>
            <p:ph type="title" orient="vert"/>
          </p:nvPr>
        </p:nvSpPr>
        <p:spPr>
          <a:xfrm>
            <a:off x="6543675" y="365125"/>
            <a:ext cx="1971675" cy="5811838"/>
          </a:xfrm>
        </p:spPr>
        <p:txBody>
          <a:bodyPr vert="eaVert"/>
          <a:lstStyle/>
          <a:p>
            <a:r>
              <a:rPr lang="en-US" altLang="zh-CN" smtClean="0"/>
              <a:t>Click to edit Master title style</a:t>
            </a:r>
            <a:endParaRPr lang="en-US" dirty="0"/>
          </a:p>
        </p:txBody>
      </p:sp>
      <p:sp>
        <p:nvSpPr>
          <p:cNvPr id="1048645" name="Vertical Text Placeholder 2"/>
          <p:cNvSpPr>
            <a:spLocks noGrp="1"/>
          </p:cNvSpPr>
          <p:nvPr>
            <p:ph type="body" orient="vert" idx="1"/>
          </p:nvPr>
        </p:nvSpPr>
        <p:spPr>
          <a:xfrm>
            <a:off x="628650" y="365125"/>
            <a:ext cx="5800725" cy="5811838"/>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46" name="Date Placeholder 3"/>
          <p:cNvSpPr>
            <a:spLocks noGrp="1"/>
          </p:cNvSpPr>
          <p:nvPr>
            <p:ph type="dt" sz="half" idx="10"/>
          </p:nvPr>
        </p:nvSpPr>
        <p:spPr/>
        <p:txBody>
          <a:bodyPr/>
          <a:lstStyle/>
          <a:p>
            <a:fld id="{70BC1078-46ED-40F9-8930-935BAD7C2B02}" type="datetimeFigureOut">
              <a:rPr lang="zh-CN" altLang="en-US" smtClean="0"/>
              <a:t>2025/9/18</a:t>
            </a:fld>
            <a:endParaRPr lang="zh-CN" altLang="en-US"/>
          </a:p>
        </p:txBody>
      </p:sp>
      <p:sp>
        <p:nvSpPr>
          <p:cNvPr id="1048647" name="Footer Placeholder 4"/>
          <p:cNvSpPr>
            <a:spLocks noGrp="1"/>
          </p:cNvSpPr>
          <p:nvPr>
            <p:ph type="ftr" sz="quarter" idx="11"/>
          </p:nvPr>
        </p:nvSpPr>
        <p:spPr/>
        <p:txBody>
          <a:bodyPr/>
          <a:lstStyle/>
          <a:p>
            <a:endParaRPr lang="zh-CN" altLang="en-US"/>
          </a:p>
        </p:txBody>
      </p:sp>
      <p:sp>
        <p:nvSpPr>
          <p:cNvPr id="1048648"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1" name="Title 1"/>
          <p:cNvSpPr>
            <a:spLocks noGrp="1"/>
          </p:cNvSpPr>
          <p:nvPr>
            <p:ph type="title"/>
          </p:nvPr>
        </p:nvSpPr>
        <p:spPr/>
        <p:txBody>
          <a:bodyPr/>
          <a:lstStyle/>
          <a:p>
            <a:r>
              <a:rPr lang="en-US" altLang="zh-CN" smtClean="0"/>
              <a:t>Click to edit Master title style</a:t>
            </a:r>
            <a:endParaRPr lang="en-US" dirty="0"/>
          </a:p>
        </p:txBody>
      </p:sp>
      <p:sp>
        <p:nvSpPr>
          <p:cNvPr id="1048582"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583" name="Date Placeholder 3"/>
          <p:cNvSpPr>
            <a:spLocks noGrp="1"/>
          </p:cNvSpPr>
          <p:nvPr>
            <p:ph type="dt" sz="half" idx="10"/>
          </p:nvPr>
        </p:nvSpPr>
        <p:spPr/>
        <p:txBody>
          <a:bodyPr/>
          <a:lstStyle/>
          <a:p>
            <a:fld id="{70BC1078-46ED-40F9-8930-935BAD7C2B02}" type="datetimeFigureOut">
              <a:rPr lang="zh-CN" altLang="en-US" smtClean="0"/>
              <a:t>2025/9/18</a:t>
            </a:fld>
            <a:endParaRPr lang="zh-CN" altLang="en-US"/>
          </a:p>
        </p:txBody>
      </p:sp>
      <p:sp>
        <p:nvSpPr>
          <p:cNvPr id="1048584" name="Footer Placeholder 4"/>
          <p:cNvSpPr>
            <a:spLocks noGrp="1"/>
          </p:cNvSpPr>
          <p:nvPr>
            <p:ph type="ftr" sz="quarter" idx="11"/>
          </p:nvPr>
        </p:nvSpPr>
        <p:spPr/>
        <p:txBody>
          <a:bodyPr/>
          <a:lstStyle/>
          <a:p>
            <a:endParaRPr lang="zh-CN" altLang="en-US"/>
          </a:p>
        </p:txBody>
      </p:sp>
      <p:sp>
        <p:nvSpPr>
          <p:cNvPr id="1048585"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60" name="Title 1"/>
          <p:cNvSpPr>
            <a:spLocks noGrp="1"/>
          </p:cNvSpPr>
          <p:nvPr>
            <p:ph type="title"/>
          </p:nvPr>
        </p:nvSpPr>
        <p:spPr>
          <a:xfrm>
            <a:off x="623888" y="1709739"/>
            <a:ext cx="7886700" cy="2852737"/>
          </a:xfrm>
        </p:spPr>
        <p:txBody>
          <a:bodyPr anchor="b"/>
          <a:lstStyle>
            <a:lvl1pPr>
              <a:defRPr sz="6000"/>
            </a:lvl1pPr>
          </a:lstStyle>
          <a:p>
            <a:r>
              <a:rPr lang="en-US" altLang="zh-CN" smtClean="0"/>
              <a:t>Click to edit Master title style</a:t>
            </a:r>
            <a:endParaRPr lang="en-US" dirty="0"/>
          </a:p>
        </p:txBody>
      </p:sp>
      <p:sp>
        <p:nvSpPr>
          <p:cNvPr id="1048661"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smtClean="0"/>
              <a:t>Click to edit Master text styles</a:t>
            </a:r>
          </a:p>
        </p:txBody>
      </p:sp>
      <p:sp>
        <p:nvSpPr>
          <p:cNvPr id="1048662" name="Date Placeholder 3"/>
          <p:cNvSpPr>
            <a:spLocks noGrp="1"/>
          </p:cNvSpPr>
          <p:nvPr>
            <p:ph type="dt" sz="half" idx="10"/>
          </p:nvPr>
        </p:nvSpPr>
        <p:spPr/>
        <p:txBody>
          <a:bodyPr/>
          <a:lstStyle/>
          <a:p>
            <a:fld id="{70BC1078-46ED-40F9-8930-935BAD7C2B02}" type="datetimeFigureOut">
              <a:rPr lang="zh-CN" altLang="en-US" smtClean="0"/>
              <a:t>2025/9/18</a:t>
            </a:fld>
            <a:endParaRPr lang="zh-CN" altLang="en-US"/>
          </a:p>
        </p:txBody>
      </p:sp>
      <p:sp>
        <p:nvSpPr>
          <p:cNvPr id="1048663" name="Footer Placeholder 4"/>
          <p:cNvSpPr>
            <a:spLocks noGrp="1"/>
          </p:cNvSpPr>
          <p:nvPr>
            <p:ph type="ftr" sz="quarter" idx="11"/>
          </p:nvPr>
        </p:nvSpPr>
        <p:spPr/>
        <p:txBody>
          <a:bodyPr/>
          <a:lstStyle/>
          <a:p>
            <a:endParaRPr lang="zh-CN" altLang="en-US"/>
          </a:p>
        </p:txBody>
      </p:sp>
      <p:sp>
        <p:nvSpPr>
          <p:cNvPr id="1048664"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65" name="Title 1"/>
          <p:cNvSpPr>
            <a:spLocks noGrp="1"/>
          </p:cNvSpPr>
          <p:nvPr>
            <p:ph type="title"/>
          </p:nvPr>
        </p:nvSpPr>
        <p:spPr/>
        <p:txBody>
          <a:bodyPr/>
          <a:lstStyle/>
          <a:p>
            <a:r>
              <a:rPr lang="en-US" altLang="zh-CN" smtClean="0"/>
              <a:t>Click to edit Master title style</a:t>
            </a:r>
            <a:endParaRPr lang="en-US" dirty="0"/>
          </a:p>
        </p:txBody>
      </p:sp>
      <p:sp>
        <p:nvSpPr>
          <p:cNvPr id="1048666" name="Content Placeholder 2"/>
          <p:cNvSpPr>
            <a:spLocks noGrp="1"/>
          </p:cNvSpPr>
          <p:nvPr>
            <p:ph sz="half" idx="1"/>
          </p:nvPr>
        </p:nvSpPr>
        <p:spPr>
          <a:xfrm>
            <a:off x="628650" y="1825625"/>
            <a:ext cx="3886200" cy="435133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67" name="Content Placeholder 3"/>
          <p:cNvSpPr>
            <a:spLocks noGrp="1"/>
          </p:cNvSpPr>
          <p:nvPr>
            <p:ph sz="half" idx="2"/>
          </p:nvPr>
        </p:nvSpPr>
        <p:spPr>
          <a:xfrm>
            <a:off x="4629150" y="1825625"/>
            <a:ext cx="3886200" cy="435133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68" name="Date Placeholder 4"/>
          <p:cNvSpPr>
            <a:spLocks noGrp="1"/>
          </p:cNvSpPr>
          <p:nvPr>
            <p:ph type="dt" sz="half" idx="10"/>
          </p:nvPr>
        </p:nvSpPr>
        <p:spPr/>
        <p:txBody>
          <a:bodyPr/>
          <a:lstStyle/>
          <a:p>
            <a:fld id="{70BC1078-46ED-40F9-8930-935BAD7C2B02}" type="datetimeFigureOut">
              <a:rPr lang="zh-CN" altLang="en-US" smtClean="0"/>
              <a:t>2025/9/18</a:t>
            </a:fld>
            <a:endParaRPr lang="zh-CN" altLang="en-US"/>
          </a:p>
        </p:txBody>
      </p:sp>
      <p:sp>
        <p:nvSpPr>
          <p:cNvPr id="1048669" name="Footer Placeholder 5"/>
          <p:cNvSpPr>
            <a:spLocks noGrp="1"/>
          </p:cNvSpPr>
          <p:nvPr>
            <p:ph type="ftr" sz="quarter" idx="11"/>
          </p:nvPr>
        </p:nvSpPr>
        <p:spPr/>
        <p:txBody>
          <a:bodyPr/>
          <a:lstStyle/>
          <a:p>
            <a:endParaRPr lang="zh-CN" altLang="en-US"/>
          </a:p>
        </p:txBody>
      </p:sp>
      <p:sp>
        <p:nvSpPr>
          <p:cNvPr id="1048670"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71" name="Title 1"/>
          <p:cNvSpPr>
            <a:spLocks noGrp="1"/>
          </p:cNvSpPr>
          <p:nvPr>
            <p:ph type="title"/>
          </p:nvPr>
        </p:nvSpPr>
        <p:spPr>
          <a:xfrm>
            <a:off x="629841" y="365126"/>
            <a:ext cx="7886700" cy="1325563"/>
          </a:xfrm>
        </p:spPr>
        <p:txBody>
          <a:bodyPr/>
          <a:lstStyle/>
          <a:p>
            <a:r>
              <a:rPr lang="en-US" altLang="zh-CN" smtClean="0"/>
              <a:t>Click to edit Master title style</a:t>
            </a:r>
            <a:endParaRPr lang="en-US" dirty="0"/>
          </a:p>
        </p:txBody>
      </p:sp>
      <p:sp>
        <p:nvSpPr>
          <p:cNvPr id="1048672"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1048673" name="Content Placeholder 3"/>
          <p:cNvSpPr>
            <a:spLocks noGrp="1"/>
          </p:cNvSpPr>
          <p:nvPr>
            <p:ph sz="half" idx="2"/>
          </p:nvPr>
        </p:nvSpPr>
        <p:spPr>
          <a:xfrm>
            <a:off x="629842" y="2505075"/>
            <a:ext cx="3868340" cy="368458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74"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1048675" name="Content Placeholder 5"/>
          <p:cNvSpPr>
            <a:spLocks noGrp="1"/>
          </p:cNvSpPr>
          <p:nvPr>
            <p:ph sz="quarter" idx="4"/>
          </p:nvPr>
        </p:nvSpPr>
        <p:spPr>
          <a:xfrm>
            <a:off x="4629150" y="2505075"/>
            <a:ext cx="3887391" cy="368458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76" name="Date Placeholder 6"/>
          <p:cNvSpPr>
            <a:spLocks noGrp="1"/>
          </p:cNvSpPr>
          <p:nvPr>
            <p:ph type="dt" sz="half" idx="10"/>
          </p:nvPr>
        </p:nvSpPr>
        <p:spPr/>
        <p:txBody>
          <a:bodyPr/>
          <a:lstStyle/>
          <a:p>
            <a:fld id="{70BC1078-46ED-40F9-8930-935BAD7C2B02}" type="datetimeFigureOut">
              <a:rPr lang="zh-CN" altLang="en-US" smtClean="0"/>
              <a:t>2025/9/18</a:t>
            </a:fld>
            <a:endParaRPr lang="zh-CN" altLang="en-US"/>
          </a:p>
        </p:txBody>
      </p:sp>
      <p:sp>
        <p:nvSpPr>
          <p:cNvPr id="1048677" name="Footer Placeholder 7"/>
          <p:cNvSpPr>
            <a:spLocks noGrp="1"/>
          </p:cNvSpPr>
          <p:nvPr>
            <p:ph type="ftr" sz="quarter" idx="11"/>
          </p:nvPr>
        </p:nvSpPr>
        <p:spPr/>
        <p:txBody>
          <a:bodyPr/>
          <a:lstStyle/>
          <a:p>
            <a:endParaRPr lang="zh-CN" altLang="en-US"/>
          </a:p>
        </p:txBody>
      </p:sp>
      <p:sp>
        <p:nvSpPr>
          <p:cNvPr id="1048678" name="Slide Number Placeholder 8"/>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40" name="Title 1"/>
          <p:cNvSpPr>
            <a:spLocks noGrp="1"/>
          </p:cNvSpPr>
          <p:nvPr>
            <p:ph type="title"/>
          </p:nvPr>
        </p:nvSpPr>
        <p:spPr/>
        <p:txBody>
          <a:bodyPr/>
          <a:lstStyle/>
          <a:p>
            <a:r>
              <a:rPr lang="en-US" altLang="zh-CN" smtClean="0"/>
              <a:t>Click to edit Master title style</a:t>
            </a:r>
            <a:endParaRPr lang="en-US" dirty="0"/>
          </a:p>
        </p:txBody>
      </p:sp>
      <p:sp>
        <p:nvSpPr>
          <p:cNvPr id="1048641" name="Date Placeholder 2"/>
          <p:cNvSpPr>
            <a:spLocks noGrp="1"/>
          </p:cNvSpPr>
          <p:nvPr>
            <p:ph type="dt" sz="half" idx="10"/>
          </p:nvPr>
        </p:nvSpPr>
        <p:spPr/>
        <p:txBody>
          <a:bodyPr/>
          <a:lstStyle/>
          <a:p>
            <a:fld id="{70BC1078-46ED-40F9-8930-935BAD7C2B02}" type="datetimeFigureOut">
              <a:rPr lang="zh-CN" altLang="en-US" smtClean="0"/>
              <a:t>2025/9/18</a:t>
            </a:fld>
            <a:endParaRPr lang="zh-CN" altLang="en-US"/>
          </a:p>
        </p:txBody>
      </p:sp>
      <p:sp>
        <p:nvSpPr>
          <p:cNvPr id="1048642" name="Footer Placeholder 3"/>
          <p:cNvSpPr>
            <a:spLocks noGrp="1"/>
          </p:cNvSpPr>
          <p:nvPr>
            <p:ph type="ftr" sz="quarter" idx="11"/>
          </p:nvPr>
        </p:nvSpPr>
        <p:spPr/>
        <p:txBody>
          <a:bodyPr/>
          <a:lstStyle/>
          <a:p>
            <a:endParaRPr lang="zh-CN" altLang="en-US"/>
          </a:p>
        </p:txBody>
      </p:sp>
      <p:sp>
        <p:nvSpPr>
          <p:cNvPr id="1048643" name="Slide Number Placeholder 4"/>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79" name="Date Placeholder 1"/>
          <p:cNvSpPr>
            <a:spLocks noGrp="1"/>
          </p:cNvSpPr>
          <p:nvPr>
            <p:ph type="dt" sz="half" idx="10"/>
          </p:nvPr>
        </p:nvSpPr>
        <p:spPr/>
        <p:txBody>
          <a:bodyPr/>
          <a:lstStyle/>
          <a:p>
            <a:fld id="{70BC1078-46ED-40F9-8930-935BAD7C2B02}" type="datetimeFigureOut">
              <a:rPr lang="zh-CN" altLang="en-US" smtClean="0"/>
              <a:t>2025/9/18</a:t>
            </a:fld>
            <a:endParaRPr lang="zh-CN" altLang="en-US"/>
          </a:p>
        </p:txBody>
      </p:sp>
      <p:sp>
        <p:nvSpPr>
          <p:cNvPr id="1048680" name="Footer Placeholder 2"/>
          <p:cNvSpPr>
            <a:spLocks noGrp="1"/>
          </p:cNvSpPr>
          <p:nvPr>
            <p:ph type="ftr" sz="quarter" idx="11"/>
          </p:nvPr>
        </p:nvSpPr>
        <p:spPr/>
        <p:txBody>
          <a:bodyPr/>
          <a:lstStyle/>
          <a:p>
            <a:endParaRPr lang="zh-CN" altLang="en-US"/>
          </a:p>
        </p:txBody>
      </p:sp>
      <p:sp>
        <p:nvSpPr>
          <p:cNvPr id="1048681" name="Slide Number Placeholder 3"/>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82" name="Title 1"/>
          <p:cNvSpPr>
            <a:spLocks noGrp="1"/>
          </p:cNvSpPr>
          <p:nvPr>
            <p:ph type="title"/>
          </p:nvPr>
        </p:nvSpPr>
        <p:spPr>
          <a:xfrm>
            <a:off x="629841" y="457200"/>
            <a:ext cx="2949178" cy="1600200"/>
          </a:xfrm>
        </p:spPr>
        <p:txBody>
          <a:bodyPr anchor="b"/>
          <a:lstStyle>
            <a:lvl1pPr>
              <a:defRPr sz="3200"/>
            </a:lvl1pPr>
          </a:lstStyle>
          <a:p>
            <a:r>
              <a:rPr lang="en-US" altLang="zh-CN" smtClean="0"/>
              <a:t>Click to edit Master title style</a:t>
            </a:r>
            <a:endParaRPr lang="en-US" dirty="0"/>
          </a:p>
        </p:txBody>
      </p:sp>
      <p:sp>
        <p:nvSpPr>
          <p:cNvPr id="104868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8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Click to edit Master text styles</a:t>
            </a:r>
          </a:p>
        </p:txBody>
      </p:sp>
      <p:sp>
        <p:nvSpPr>
          <p:cNvPr id="1048685" name="Date Placeholder 4"/>
          <p:cNvSpPr>
            <a:spLocks noGrp="1"/>
          </p:cNvSpPr>
          <p:nvPr>
            <p:ph type="dt" sz="half" idx="10"/>
          </p:nvPr>
        </p:nvSpPr>
        <p:spPr/>
        <p:txBody>
          <a:bodyPr/>
          <a:lstStyle/>
          <a:p>
            <a:fld id="{70BC1078-46ED-40F9-8930-935BAD7C2B02}" type="datetimeFigureOut">
              <a:rPr lang="zh-CN" altLang="en-US" smtClean="0"/>
              <a:t>2025/9/18</a:t>
            </a:fld>
            <a:endParaRPr lang="zh-CN" altLang="en-US"/>
          </a:p>
        </p:txBody>
      </p:sp>
      <p:sp>
        <p:nvSpPr>
          <p:cNvPr id="1048686" name="Footer Placeholder 5"/>
          <p:cNvSpPr>
            <a:spLocks noGrp="1"/>
          </p:cNvSpPr>
          <p:nvPr>
            <p:ph type="ftr" sz="quarter" idx="11"/>
          </p:nvPr>
        </p:nvSpPr>
        <p:spPr/>
        <p:txBody>
          <a:bodyPr/>
          <a:lstStyle/>
          <a:p>
            <a:endParaRPr lang="zh-CN" altLang="en-US"/>
          </a:p>
        </p:txBody>
      </p:sp>
      <p:sp>
        <p:nvSpPr>
          <p:cNvPr id="1048687"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49" name="Title 1"/>
          <p:cNvSpPr>
            <a:spLocks noGrp="1"/>
          </p:cNvSpPr>
          <p:nvPr>
            <p:ph type="title"/>
          </p:nvPr>
        </p:nvSpPr>
        <p:spPr>
          <a:xfrm>
            <a:off x="629841" y="457200"/>
            <a:ext cx="2949178" cy="1600200"/>
          </a:xfrm>
        </p:spPr>
        <p:txBody>
          <a:bodyPr anchor="b"/>
          <a:lstStyle>
            <a:lvl1pPr>
              <a:defRPr sz="3200"/>
            </a:lvl1pPr>
          </a:lstStyle>
          <a:p>
            <a:r>
              <a:rPr lang="en-US" altLang="zh-CN" smtClean="0"/>
              <a:t>Click to edit Master title style</a:t>
            </a:r>
            <a:endParaRPr lang="en-US" dirty="0"/>
          </a:p>
        </p:txBody>
      </p:sp>
      <p:sp>
        <p:nvSpPr>
          <p:cNvPr id="1048650"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zh-CN" smtClean="0"/>
              <a:t>Click icon to add picture</a:t>
            </a:r>
            <a:endParaRPr lang="en-US" dirty="0"/>
          </a:p>
        </p:txBody>
      </p:sp>
      <p:sp>
        <p:nvSpPr>
          <p:cNvPr id="1048651"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Click to edit Master text styles</a:t>
            </a:r>
          </a:p>
        </p:txBody>
      </p:sp>
      <p:sp>
        <p:nvSpPr>
          <p:cNvPr id="1048652" name="Date Placeholder 4"/>
          <p:cNvSpPr>
            <a:spLocks noGrp="1"/>
          </p:cNvSpPr>
          <p:nvPr>
            <p:ph type="dt" sz="half" idx="10"/>
          </p:nvPr>
        </p:nvSpPr>
        <p:spPr/>
        <p:txBody>
          <a:bodyPr/>
          <a:lstStyle/>
          <a:p>
            <a:fld id="{70BC1078-46ED-40F9-8930-935BAD7C2B02}" type="datetimeFigureOut">
              <a:rPr lang="zh-CN" altLang="en-US" smtClean="0"/>
              <a:t>2025/9/18</a:t>
            </a:fld>
            <a:endParaRPr lang="zh-CN" altLang="en-US"/>
          </a:p>
        </p:txBody>
      </p:sp>
      <p:sp>
        <p:nvSpPr>
          <p:cNvPr id="1048653" name="Footer Placeholder 5"/>
          <p:cNvSpPr>
            <a:spLocks noGrp="1"/>
          </p:cNvSpPr>
          <p:nvPr>
            <p:ph type="ftr" sz="quarter" idx="11"/>
          </p:nvPr>
        </p:nvSpPr>
        <p:spPr/>
        <p:txBody>
          <a:bodyPr/>
          <a:lstStyle/>
          <a:p>
            <a:endParaRPr lang="zh-CN" altLang="en-US"/>
          </a:p>
        </p:txBody>
      </p:sp>
      <p:sp>
        <p:nvSpPr>
          <p:cNvPr id="1048654"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ltLang="zh-CN" smtClean="0"/>
              <a:t>Click to edit Master title style</a:t>
            </a:r>
            <a:endParaRPr lang="en-US" dirty="0"/>
          </a:p>
        </p:txBody>
      </p:sp>
      <p:sp>
        <p:nvSpPr>
          <p:cNvPr id="1048577"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578"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BC1078-46ED-40F9-8930-935BAD7C2B02}" type="datetimeFigureOut">
              <a:rPr lang="zh-CN" altLang="en-US" smtClean="0"/>
              <a:t>2025/9/18</a:t>
            </a:fld>
            <a:endParaRPr lang="zh-CN" altLang="en-US"/>
          </a:p>
        </p:txBody>
      </p:sp>
      <p:sp>
        <p:nvSpPr>
          <p:cNvPr id="1048579"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1048580"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B52ADC-5BFA-4FBD-BEE2-16096B7F416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60" name="Изображение 2097159"/>
          <p:cNvPicPr/>
          <p:nvPr/>
        </p:nvPicPr>
        <p:blipFill>
          <a:blip r:embed="rId2"/>
          <a:stretch>
            <a:fillRect/>
          </a:stretch>
        </p:blipFill>
        <p:spPr>
          <a:xfrm>
            <a:off x="53535" y="75903"/>
            <a:ext cx="4517387" cy="5895773"/>
          </a:xfrm>
          <a:prstGeom prst="rect">
            <a:avLst/>
          </a:prstGeom>
        </p:spPr>
      </p:pic>
      <p:sp>
        <p:nvSpPr>
          <p:cNvPr id="1048696" name="Прямоугольник 1048695"/>
          <p:cNvSpPr/>
          <p:nvPr/>
        </p:nvSpPr>
        <p:spPr>
          <a:xfrm>
            <a:off x="63130" y="5843350"/>
            <a:ext cx="4498191" cy="872665"/>
          </a:xfrm>
          <a:prstGeom prst="rect">
            <a:avLst/>
          </a:prstGeom>
          <a:solidFill>
            <a:srgbClr val="000000"/>
          </a:solidFill>
          <a:ln w="25400">
            <a:solidFill>
              <a:srgbClr val="000000"/>
            </a:solidFill>
          </a:ln>
        </p:spPr>
        <p:txBody>
          <a:bodyPr anchor="ctr"/>
          <a:lstStyle/>
          <a:p>
            <a:pPr algn="ctr"/>
            <a:r>
              <a:rPr lang="en-US" altLang="en-US" sz="3100">
                <a:solidFill>
                  <a:srgbClr val="FFC000"/>
                </a:solidFill>
              </a:rPr>
              <a:t>Fyodor Dostoyevskiy </a:t>
            </a:r>
            <a:endParaRPr lang="en-US" sz="3100">
              <a:solidFill>
                <a:srgbClr val="FFC000"/>
              </a:solidFill>
            </a:endParaRPr>
          </a:p>
        </p:txBody>
      </p:sp>
      <p:sp>
        <p:nvSpPr>
          <p:cNvPr id="1048697" name="Прямоугольник 1048696"/>
          <p:cNvSpPr/>
          <p:nvPr/>
        </p:nvSpPr>
        <p:spPr>
          <a:xfrm>
            <a:off x="4572000" y="106438"/>
            <a:ext cx="4512272" cy="6616687"/>
          </a:xfrm>
          <a:prstGeom prst="rect">
            <a:avLst/>
          </a:prstGeom>
          <a:solidFill>
            <a:srgbClr val="C0C0C0"/>
          </a:solidFill>
          <a:ln w="25400">
            <a:solidFill>
              <a:srgbClr val="000000"/>
            </a:solidFill>
          </a:ln>
        </p:spPr>
        <p:txBody>
          <a:bodyPr anchor="ctr"/>
          <a:lstStyle/>
          <a:p>
            <a:pPr algn="ctr"/>
            <a:r>
              <a:rPr lang="en-US" altLang="en-US" sz="6000" dirty="0">
                <a:solidFill>
                  <a:srgbClr val="000080"/>
                </a:solidFill>
              </a:rPr>
              <a:t>"TELBA" </a:t>
            </a:r>
            <a:r>
              <a:rPr lang="en-US" altLang="en-US" sz="6000" dirty="0" err="1">
                <a:solidFill>
                  <a:srgbClr val="000080"/>
                </a:solidFill>
              </a:rPr>
              <a:t>asari</a:t>
            </a:r>
            <a:r>
              <a:rPr lang="en-US" altLang="en-US" sz="6000" dirty="0">
                <a:solidFill>
                  <a:srgbClr val="000080"/>
                </a:solidFill>
              </a:rPr>
              <a:t> </a:t>
            </a:r>
            <a:r>
              <a:rPr lang="en-US" altLang="en-US" sz="6000" dirty="0" err="1">
                <a:solidFill>
                  <a:srgbClr val="000080"/>
                </a:solidFill>
              </a:rPr>
              <a:t>tahlili</a:t>
            </a:r>
            <a:endParaRPr lang="en-US" sz="6000" dirty="0">
              <a:solidFill>
                <a:srgbClr val="000080"/>
              </a:solidFill>
            </a:endParaRPr>
          </a:p>
        </p:txBody>
      </p:sp>
    </p:spTree>
  </p:cSld>
  <p:clrMapOvr>
    <a:masterClrMapping/>
  </p:clrMapOvr>
  <p:transition spd="slow">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3" name="Скругленный прямоугольник 1048602"/>
          <p:cNvSpPr/>
          <p:nvPr/>
        </p:nvSpPr>
        <p:spPr>
          <a:xfrm>
            <a:off x="207667" y="367603"/>
            <a:ext cx="8743316" cy="6246141"/>
          </a:xfrm>
          <a:prstGeom prst="roundRect">
            <a:avLst/>
          </a:prstGeom>
          <a:solidFill>
            <a:srgbClr val="99CCFF"/>
          </a:solidFill>
          <a:ln w="25400">
            <a:solidFill>
              <a:srgbClr val="666666"/>
            </a:solidFill>
          </a:ln>
        </p:spPr>
        <p:txBody>
          <a:bodyPr anchor="ctr"/>
          <a:lstStyle/>
          <a:p>
            <a:pPr marL="457200" indent="-457200" algn="l">
              <a:buFont typeface="Wingdings" panose="05000000000000000000" pitchFamily="2" charset="2"/>
              <a:buChar char="u"/>
            </a:pPr>
            <a:r>
              <a:rPr lang="en-US" altLang="en-US" sz="2700"/>
              <a:t> Matn kompozitsiyasi - rivoya, tavsif, dialog.</a:t>
            </a:r>
            <a:endParaRPr lang="en-US" sz="2700"/>
          </a:p>
          <a:p>
            <a:pPr marL="0" indent="0" algn="l">
              <a:buNone/>
            </a:pPr>
            <a:endParaRPr lang="en-US" sz="2700"/>
          </a:p>
          <a:p>
            <a:pPr marL="457200" indent="-457200" algn="l">
              <a:buFont typeface="Wingdings" panose="05000000000000000000" pitchFamily="2" charset="2"/>
              <a:buChar char="u"/>
            </a:pPr>
            <a:r>
              <a:rPr lang="en-US" altLang="en-US" sz="2700"/>
              <a:t> Kompozitsiya - lotincha "tartibga solish, tuzib chiqish".</a:t>
            </a:r>
            <a:endParaRPr lang="en-US" sz="2700"/>
          </a:p>
          <a:p>
            <a:pPr algn="l"/>
            <a:endParaRPr lang="en-US" sz="2700"/>
          </a:p>
          <a:p>
            <a:pPr algn="l"/>
            <a:r>
              <a:rPr lang="en-US" altLang="en-US" sz="2700" b="1" i="1"/>
              <a:t>Rivoya - </a:t>
            </a:r>
            <a:r>
              <a:rPr lang="en-US" altLang="en-US" sz="2700" b="0" i="0"/>
              <a:t>makon va zamonda kechgan voqealarni  sòz vositasida aks ettirish.</a:t>
            </a:r>
            <a:endParaRPr lang="en-US" sz="2700"/>
          </a:p>
          <a:p>
            <a:pPr algn="l"/>
            <a:endParaRPr lang="en-US" sz="2700"/>
          </a:p>
          <a:p>
            <a:pPr algn="l"/>
            <a:r>
              <a:rPr lang="en-US" altLang="en-US" sz="2700" b="0" i="0"/>
              <a:t>Hikoyamizning ikki qahramoni kòk òrindiqda uchrashgandan beri bir haftacha vaqt òtdi.Havolar yorishib turgan ertalabki payt Varvara Ardalionovna Ptitsina òzining tanish-bilishlarini kòrgani borib, uyga ģoyatda ma'yus qaytdi. Shunday odamlar bòladiki...</a:t>
            </a:r>
            <a:endParaRPr lang="en-US" sz="2700"/>
          </a:p>
        </p:txBody>
      </p:sp>
    </p:spTree>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4" name="Стрелка вправо 1048603"/>
          <p:cNvSpPr/>
          <p:nvPr/>
        </p:nvSpPr>
        <p:spPr>
          <a:xfrm>
            <a:off x="107609" y="0"/>
            <a:ext cx="9053113" cy="1756617"/>
          </a:xfrm>
          <a:prstGeom prst="rightArrow">
            <a:avLst/>
          </a:prstGeom>
          <a:solidFill>
            <a:srgbClr val="65FF65"/>
          </a:solidFill>
          <a:ln w="63500">
            <a:solidFill>
              <a:srgbClr val="008000"/>
            </a:solidFill>
          </a:ln>
        </p:spPr>
        <p:txBody>
          <a:bodyPr anchor="ctr"/>
          <a:lstStyle/>
          <a:p>
            <a:pPr algn="ctr"/>
            <a:r>
              <a:rPr lang="en-US" altLang="en-US" sz="2000" b="1" i="1"/>
              <a:t>Tavsif - </a:t>
            </a:r>
            <a:r>
              <a:rPr lang="en-US" altLang="en-US" sz="2000" b="1" i="0"/>
              <a:t> turģun holatdagi narsa, joy, holat, xususiyat kabilarni òz ichiga oladi. M: peyzaj, portret, muallif xarakteristikasi, ruhiy holat kabilar turadi.</a:t>
            </a:r>
            <a:r>
              <a:rPr lang="en-US" altLang="en-US" sz="2000" b="1" i="1"/>
              <a:t> </a:t>
            </a:r>
            <a:endParaRPr lang="en-US" sz="2000" b="1"/>
          </a:p>
        </p:txBody>
      </p:sp>
      <p:sp>
        <p:nvSpPr>
          <p:cNvPr id="1048605" name="Прямоугольник 1048604"/>
          <p:cNvSpPr/>
          <p:nvPr/>
        </p:nvSpPr>
        <p:spPr>
          <a:xfrm>
            <a:off x="107609" y="1842587"/>
            <a:ext cx="8832458" cy="4845768"/>
          </a:xfrm>
          <a:prstGeom prst="rect">
            <a:avLst/>
          </a:prstGeom>
          <a:solidFill>
            <a:srgbClr val="CCFECC"/>
          </a:solidFill>
          <a:ln w="25400">
            <a:solidFill>
              <a:srgbClr val="666666"/>
            </a:solidFill>
          </a:ln>
        </p:spPr>
        <p:txBody>
          <a:bodyPr anchor="ctr"/>
          <a:lstStyle/>
          <a:p>
            <a:pPr algn="l"/>
            <a:r>
              <a:rPr lang="en-US" altLang="en-US" sz="2200"/>
              <a:t>• U yerda sharshara bor edi, katta emasdi, baland toģdan xuddi ipday  tik otilib tushardi, oppoq, ģalayonli, serkòpik edi.... chor atrofda qari, haybatli, shirador qaraģaylar: tepada qoya ustida òrta asrdan qolgan kòhna qasr, vayronalar, qishloģimiz juda ham  pastda  bazòr  kòzga ilģanadi; oftob charaqlagan, osmon zangori, vahm sukunat....(82-bet)</a:t>
            </a:r>
            <a:endParaRPr lang="en-US" sz="2200"/>
          </a:p>
          <a:p>
            <a:pPr algn="l"/>
            <a:endParaRPr lang="en-US" sz="2200"/>
          </a:p>
          <a:p>
            <a:pPr algn="l"/>
            <a:r>
              <a:rPr lang="en-US" altLang="en-US" sz="2200"/>
              <a:t>• U bilan yana Ptitsin degan kamsuqum, boodob, batartib, qashshoqlikdan chiqib, sudxòrlik darajasiga yetgan ģalatiroq yigit ham tanish edi. (63-bet)</a:t>
            </a:r>
            <a:endParaRPr lang="en-US" sz="2200"/>
          </a:p>
          <a:p>
            <a:pPr algn="l"/>
            <a:endParaRPr lang="en-US" sz="2200"/>
          </a:p>
          <a:p>
            <a:pPr algn="l"/>
            <a:r>
              <a:rPr lang="en-US" altLang="en-US" sz="2200"/>
              <a:t>• Bòrkli xirqa kiygan kimsa yoshi 26 yoxud 27 larga  borib qolgan, ancha bòydor, quyuq sochlari och sarģishdan kelgan, chakaklari ichiga botgan va bir tutamgina, oppoq oqarib turgan, dikkaygan soqol qòygan yigit kishi.....(5-bet)</a:t>
            </a:r>
            <a:endParaRPr lang="en-US" sz="2200"/>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6" name="Пятиугольник 1048605"/>
          <p:cNvSpPr/>
          <p:nvPr/>
        </p:nvSpPr>
        <p:spPr>
          <a:xfrm>
            <a:off x="294531" y="385056"/>
            <a:ext cx="8592898" cy="1187884"/>
          </a:xfrm>
          <a:prstGeom prst="homePlate">
            <a:avLst/>
          </a:prstGeom>
          <a:solidFill>
            <a:srgbClr val="CC99FF"/>
          </a:solidFill>
          <a:ln w="63500">
            <a:solidFill>
              <a:srgbClr val="6600CC"/>
            </a:solidFill>
          </a:ln>
        </p:spPr>
        <p:txBody>
          <a:bodyPr anchor="ctr"/>
          <a:lstStyle/>
          <a:p>
            <a:pPr algn="ctr"/>
            <a:r>
              <a:rPr lang="en-US" altLang="en-US" sz="3200" b="1" i="1"/>
              <a:t>Dialog - </a:t>
            </a:r>
            <a:r>
              <a:rPr lang="en-US" altLang="en-US" sz="3200" b="0" i="0"/>
              <a:t> badiiy asardagi nutq turlaridan biri. Ikki kishining bir-biriga qaratilgan suhbati.</a:t>
            </a:r>
            <a:r>
              <a:rPr lang="en-US" altLang="en-US" sz="3200" b="1" i="1"/>
              <a:t> </a:t>
            </a:r>
            <a:endParaRPr lang="en-US" sz="3200"/>
          </a:p>
        </p:txBody>
      </p:sp>
      <p:sp>
        <p:nvSpPr>
          <p:cNvPr id="1048607" name="Прямоугольник 1048606"/>
          <p:cNvSpPr/>
          <p:nvPr/>
        </p:nvSpPr>
        <p:spPr>
          <a:xfrm>
            <a:off x="256552" y="2012452"/>
            <a:ext cx="8409028" cy="4423676"/>
          </a:xfrm>
          <a:prstGeom prst="rect">
            <a:avLst/>
          </a:prstGeom>
          <a:solidFill>
            <a:srgbClr val="FFE5E5"/>
          </a:solidFill>
          <a:ln w="63500">
            <a:solidFill>
              <a:srgbClr val="FFCC99"/>
            </a:solidFill>
          </a:ln>
        </p:spPr>
        <p:txBody>
          <a:bodyPr anchor="ctr"/>
          <a:lstStyle/>
          <a:p>
            <a:pPr marL="0" indent="0" algn="l">
              <a:buNone/>
            </a:pPr>
            <a:r>
              <a:rPr lang="en-US" altLang="en-US" sz="2800"/>
              <a:t>-Hozir kerakmikin shu gap... - Knyaz òzini yòqotib qòydi va biroz tundlashdi.</a:t>
            </a:r>
            <a:endParaRPr lang="en-US" sz="2800"/>
          </a:p>
          <a:p>
            <a:pPr marL="0" indent="0" algn="l">
              <a:buNone/>
            </a:pPr>
            <a:r>
              <a:rPr lang="en-US" altLang="en-US" sz="2800"/>
              <a:t>- Bizga aytib bergingiz kelmayapti, - uni chaqib oldi Aglaya. </a:t>
            </a:r>
            <a:endParaRPr lang="en-US" sz="2800"/>
          </a:p>
          <a:p>
            <a:pPr marL="0" indent="0" algn="l">
              <a:buNone/>
            </a:pPr>
            <a:r>
              <a:rPr lang="en-US" altLang="en-US" sz="2800"/>
              <a:t>- Undaymas, men òsha qatl tòģrisida  boya hikoya qilib bergandim, shunga.</a:t>
            </a:r>
            <a:endParaRPr lang="en-US" sz="2800"/>
          </a:p>
          <a:p>
            <a:pPr marL="0" indent="0" algn="l">
              <a:buNone/>
            </a:pPr>
            <a:r>
              <a:rPr lang="en-US" altLang="en-US" sz="2800"/>
              <a:t>- Kimga aytdingiz?</a:t>
            </a:r>
            <a:endParaRPr lang="en-US" sz="2800"/>
          </a:p>
          <a:p>
            <a:pPr marL="0" indent="0" algn="l">
              <a:buNone/>
            </a:pPr>
            <a:r>
              <a:rPr lang="en-US" altLang="en-US" sz="2800"/>
              <a:t>-Eshikdagi malayga, kutib òtirganimda...</a:t>
            </a:r>
            <a:endParaRPr lang="en-US" sz="2800"/>
          </a:p>
          <a:p>
            <a:pPr marL="0" indent="0" algn="l">
              <a:buNone/>
            </a:pPr>
            <a:r>
              <a:rPr lang="en-US" altLang="en-US" sz="2800"/>
              <a:t>- Qanday malay ekan? - savol yoģildi har tomondan. </a:t>
            </a:r>
            <a:endParaRPr lang="en-US" sz="2800"/>
          </a:p>
        </p:txBody>
      </p:sp>
    </p:spTree>
  </p:cSld>
  <p:clrMapOvr>
    <a:masterClrMapping/>
  </p:clrMapOvr>
  <mc:AlternateContent xmlns:mc="http://schemas.openxmlformats.org/markup-compatibility/2006" xmlns:p14="http://schemas.microsoft.com/office/powerpoint/2010/main">
    <mc:Choice Requires="p14">
      <p:transition spd="slow" p14:dur="1250">
        <p14:flip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8" name="Круглая лента лицом вверх 1048607"/>
          <p:cNvSpPr/>
          <p:nvPr/>
        </p:nvSpPr>
        <p:spPr>
          <a:xfrm>
            <a:off x="-21427" y="1190448"/>
            <a:ext cx="9173425" cy="4332956"/>
          </a:xfrm>
          <a:prstGeom prst="ellipseRibbon2">
            <a:avLst/>
          </a:prstGeom>
          <a:solidFill>
            <a:srgbClr val="D66565"/>
          </a:solidFill>
          <a:ln w="63500">
            <a:solidFill>
              <a:srgbClr val="800000"/>
            </a:solidFill>
          </a:ln>
        </p:spPr>
        <p:txBody>
          <a:bodyPr anchor="ctr"/>
          <a:lstStyle/>
          <a:p>
            <a:pPr algn="ctr"/>
            <a:r>
              <a:rPr lang="en-US" altLang="en-US" sz="4100" b="1"/>
              <a:t>Badiiy asarning  syujet kompozitsiyasi</a:t>
            </a:r>
            <a:endParaRPr lang="en-US" sz="4100" b="1"/>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9" name="Прямоугольник 1048608"/>
          <p:cNvSpPr/>
          <p:nvPr/>
        </p:nvSpPr>
        <p:spPr>
          <a:xfrm>
            <a:off x="104637" y="198332"/>
            <a:ext cx="8896744" cy="1763209"/>
          </a:xfrm>
          <a:prstGeom prst="rect">
            <a:avLst/>
          </a:prstGeom>
          <a:solidFill>
            <a:srgbClr val="3399FF"/>
          </a:solidFill>
          <a:ln w="25400">
            <a:solidFill>
              <a:srgbClr val="666666"/>
            </a:solidFill>
          </a:ln>
        </p:spPr>
        <p:txBody>
          <a:bodyPr anchor="ctr"/>
          <a:lstStyle/>
          <a:p>
            <a:pPr algn="l"/>
            <a:r>
              <a:rPr lang="en-US" altLang="en-US" sz="2500" b="1" i="1"/>
              <a:t>     Syujet -</a:t>
            </a:r>
            <a:r>
              <a:rPr lang="en-US" altLang="en-US" sz="2500" b="0" i="0"/>
              <a:t>  (frans. predmet, asosga qòyilgan narsa)badiiy shaklning eng muhim elementlaridan biri bòlib, badiiy asardagi bir-biriga uzviy boģliq kechadigan qahramonlarning xatti-harakatlaridan tarkib topuvchi voqealar tizimi.</a:t>
            </a:r>
            <a:endParaRPr lang="en-US" sz="2500"/>
          </a:p>
        </p:txBody>
      </p:sp>
      <p:sp>
        <p:nvSpPr>
          <p:cNvPr id="1048610" name="Прямоугольник 1048609"/>
          <p:cNvSpPr/>
          <p:nvPr/>
        </p:nvSpPr>
        <p:spPr>
          <a:xfrm>
            <a:off x="85649" y="2099776"/>
            <a:ext cx="8916726" cy="4587142"/>
          </a:xfrm>
          <a:prstGeom prst="rect">
            <a:avLst/>
          </a:prstGeom>
          <a:solidFill>
            <a:srgbClr val="CCFECC"/>
          </a:solidFill>
          <a:ln w="25400">
            <a:solidFill>
              <a:srgbClr val="666666"/>
            </a:solidFill>
          </a:ln>
        </p:spPr>
        <p:txBody>
          <a:bodyPr anchor="ctr"/>
          <a:lstStyle/>
          <a:p>
            <a:pPr algn="l"/>
            <a:r>
              <a:rPr lang="en-US" altLang="en-US" sz="2300" b="1" i="1"/>
              <a:t>     Ekspozitsiya </a:t>
            </a:r>
            <a:r>
              <a:rPr lang="en-US" altLang="en-US" sz="2300" b="0" i="0"/>
              <a:t> - syujetning boshlanish qismi bòlib, òquvchini asar voqealari kechadigan joy, qahramonlar, asar konflikti yetilgan shart-sharoit bilan tanishtiradi.</a:t>
            </a:r>
            <a:endParaRPr lang="en-US" sz="2300"/>
          </a:p>
          <a:p>
            <a:pPr algn="l"/>
            <a:endParaRPr lang="en-US" sz="2300"/>
          </a:p>
          <a:p>
            <a:pPr algn="l"/>
            <a:endParaRPr lang="en-US" sz="2300"/>
          </a:p>
          <a:p>
            <a:pPr algn="l"/>
            <a:r>
              <a:rPr lang="en-US" altLang="en-US" sz="2300" b="0" i="0"/>
              <a:t>Noyabrning oxirlari, iliq kunlar. Ertalab soat tòqqizlarda Peterburg - Varshava temiryòlining poyezdi shitob bilan Peterburgga kirib bormoqda. Havo shunchalar tumanli va rutubatli ediki, tong bazòr kòzini ochdi; vagon oynasidan qarab yòlning har ikki tomonida òn qadam naridagi narsalarni ilģab olib bòlmasdi.....(3-bet)</a:t>
            </a:r>
            <a:endParaRPr lang="en-US" sz="2300"/>
          </a:p>
        </p:txBody>
      </p:sp>
    </p:spTree>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1" name="Шестиугольник 1048610"/>
          <p:cNvSpPr/>
          <p:nvPr/>
        </p:nvSpPr>
        <p:spPr>
          <a:xfrm>
            <a:off x="132124" y="343156"/>
            <a:ext cx="8795788" cy="1435398"/>
          </a:xfrm>
          <a:prstGeom prst="hexagon">
            <a:avLst/>
          </a:prstGeom>
          <a:solidFill>
            <a:srgbClr val="D66565"/>
          </a:solidFill>
          <a:ln w="25400">
            <a:solidFill>
              <a:srgbClr val="D66565"/>
            </a:solidFill>
          </a:ln>
        </p:spPr>
        <p:txBody>
          <a:bodyPr anchor="ctr"/>
          <a:lstStyle/>
          <a:p>
            <a:pPr algn="ctr"/>
            <a:r>
              <a:rPr lang="en-US" altLang="en-US" sz="2500" b="1" i="1"/>
              <a:t>Tugun - </a:t>
            </a:r>
            <a:r>
              <a:rPr lang="en-US" altLang="en-US" sz="2500" b="0" i="0"/>
              <a:t> asar voqealari boshlanishiga turtki bergan voqea, asar konflikti qòyilgan joy. Syujetning zaruriy elementlaridan biri tugun hisoblandi.</a:t>
            </a:r>
            <a:endParaRPr lang="en-US" sz="2500"/>
          </a:p>
        </p:txBody>
      </p:sp>
      <p:sp>
        <p:nvSpPr>
          <p:cNvPr id="1048612" name="Прямоугольник 1048611"/>
          <p:cNvSpPr/>
          <p:nvPr/>
        </p:nvSpPr>
        <p:spPr>
          <a:xfrm>
            <a:off x="221401" y="2145947"/>
            <a:ext cx="8617235" cy="4446923"/>
          </a:xfrm>
          <a:prstGeom prst="rect">
            <a:avLst/>
          </a:prstGeom>
          <a:solidFill>
            <a:srgbClr val="FFCC99"/>
          </a:solidFill>
          <a:ln w="25400">
            <a:solidFill>
              <a:srgbClr val="666666"/>
            </a:solidFill>
          </a:ln>
        </p:spPr>
        <p:txBody>
          <a:bodyPr anchor="ctr"/>
          <a:lstStyle/>
          <a:p>
            <a:pPr algn="l"/>
            <a:r>
              <a:rPr lang="en-US" sz="2500"/>
              <a:t>●</a:t>
            </a:r>
            <a:r>
              <a:rPr lang="en-US" altLang="en-US" sz="2500"/>
              <a:t>  Ganya va  Nastasya syujet chiziģida  Nastasya Filippovnaning  kimga turmushga chiqishi...</a:t>
            </a:r>
            <a:endParaRPr lang="en-US" sz="2500"/>
          </a:p>
          <a:p>
            <a:pPr algn="l"/>
            <a:endParaRPr lang="en-US" sz="2500"/>
          </a:p>
          <a:p>
            <a:pPr algn="l"/>
            <a:endParaRPr lang="en-US" sz="2500"/>
          </a:p>
          <a:p>
            <a:pPr algn="l"/>
            <a:r>
              <a:rPr lang="en-US" altLang="en-US" sz="2500"/>
              <a:t>●  Rogojin  va Nastasya  Filippovna  syujet chiziģida  Nastasyaning tòy kuni qochib ketishi...</a:t>
            </a:r>
            <a:endParaRPr lang="en-US" sz="2500"/>
          </a:p>
          <a:p>
            <a:pPr algn="l"/>
            <a:endParaRPr lang="en-US" sz="2500"/>
          </a:p>
          <a:p>
            <a:pPr algn="l"/>
            <a:endParaRPr lang="en-US" sz="2500"/>
          </a:p>
          <a:p>
            <a:pPr algn="l"/>
            <a:r>
              <a:rPr lang="en-US" altLang="en-US" sz="2500"/>
              <a:t>●  Knyaz Mishkin, Nastasya Filippovna va Aglaya Ivanovna syujet chiziģida Mishkinning qaysi birini tanlashi...</a:t>
            </a:r>
            <a:endParaRPr lang="en-US" sz="250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3" name="Стрелка вправо 1048612"/>
          <p:cNvSpPr/>
          <p:nvPr/>
        </p:nvSpPr>
        <p:spPr>
          <a:xfrm>
            <a:off x="175808" y="0"/>
            <a:ext cx="8838629" cy="1684101"/>
          </a:xfrm>
          <a:prstGeom prst="rightArrow">
            <a:avLst/>
          </a:prstGeom>
          <a:solidFill>
            <a:srgbClr val="CC99FF"/>
          </a:solidFill>
          <a:ln w="63500">
            <a:solidFill>
              <a:srgbClr val="330066"/>
            </a:solidFill>
          </a:ln>
        </p:spPr>
        <p:txBody>
          <a:bodyPr anchor="ctr"/>
          <a:lstStyle/>
          <a:p>
            <a:pPr algn="ctr"/>
            <a:r>
              <a:rPr lang="en-US" altLang="en-US" sz="2400" b="1" i="1"/>
              <a:t>Voqealar rivoji - </a:t>
            </a:r>
            <a:r>
              <a:rPr lang="en-US" altLang="en-US" sz="2400" b="0" i="0"/>
              <a:t>tugundan keyin keladigan va kulminatsiyaga qadar  davom etadigan  voqealar.</a:t>
            </a:r>
            <a:r>
              <a:rPr lang="en-US" altLang="en-US" sz="2400" b="1" i="1"/>
              <a:t>  </a:t>
            </a:r>
            <a:endParaRPr lang="en-US" sz="2400"/>
          </a:p>
        </p:txBody>
      </p:sp>
      <p:sp>
        <p:nvSpPr>
          <p:cNvPr id="1048614" name="Прямоугольник 1048613"/>
          <p:cNvSpPr/>
          <p:nvPr/>
        </p:nvSpPr>
        <p:spPr>
          <a:xfrm>
            <a:off x="243886" y="1940506"/>
            <a:ext cx="8673933" cy="4592578"/>
          </a:xfrm>
          <a:prstGeom prst="rect">
            <a:avLst/>
          </a:prstGeom>
          <a:solidFill>
            <a:srgbClr val="FFE5E5"/>
          </a:solidFill>
          <a:ln w="63500">
            <a:solidFill>
              <a:srgbClr val="FFC000"/>
            </a:solidFill>
          </a:ln>
        </p:spPr>
        <p:txBody>
          <a:bodyPr anchor="ctr"/>
          <a:lstStyle/>
          <a:p>
            <a:pPr algn="l"/>
            <a:r>
              <a:rPr lang="en-US" altLang="en-US" sz="2700"/>
              <a:t>Shveytsariyadan Mishkinning  poyezdda Yepanchinlar xonadoniga kelishi; uning oilasi bilan òzaro suhbatlari, qatl marosimi haqidagi  fikrlari, Mari bilan bòlgan voqealar, bolalar bilan vaqt òtkazganlari...</a:t>
            </a:r>
            <a:endParaRPr lang="en-US" sz="2700"/>
          </a:p>
          <a:p>
            <a:pPr algn="l"/>
            <a:r>
              <a:rPr lang="en-US" altLang="en-US" sz="2700"/>
              <a:t>Ganya uni uyiga olib ketgandan keyingi  voqealar: Ganyaning uyiga Nastasya Filippovnaning kelishi, undan keyin Rogojin odamlari bilan kelib Nastasyaga 100 ming taklif qilishi(turmushga chiqishi uchun), Nastasya esa Ganya va Rogojinlarga javobini kechqurun uyida òtkaziladigan mehmondorchilikda ma'lum qilishi va boshqalar......</a:t>
            </a:r>
            <a:endParaRPr lang="en-US" sz="2700"/>
          </a:p>
        </p:txBody>
      </p:sp>
    </p:spTree>
  </p:cSld>
  <p:clrMapOvr>
    <a:masterClrMapping/>
  </p:clrMapOvr>
  <p:transition spd="slow">
    <p:comb/>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5" name="Стрелка вправо 1048614"/>
          <p:cNvSpPr/>
          <p:nvPr/>
        </p:nvSpPr>
        <p:spPr>
          <a:xfrm>
            <a:off x="182163" y="128475"/>
            <a:ext cx="8737694" cy="1877135"/>
          </a:xfrm>
          <a:prstGeom prst="rightArrow">
            <a:avLst/>
          </a:prstGeom>
          <a:solidFill>
            <a:srgbClr val="3399FF"/>
          </a:solidFill>
          <a:ln w="63500">
            <a:solidFill>
              <a:srgbClr val="0000FF"/>
            </a:solidFill>
          </a:ln>
        </p:spPr>
        <p:txBody>
          <a:bodyPr anchor="ctr"/>
          <a:lstStyle/>
          <a:p>
            <a:pPr algn="ctr"/>
            <a:r>
              <a:rPr lang="en-US" altLang="en-US" sz="2500" b="1" i="1"/>
              <a:t>Kulminatsiya - </a:t>
            </a:r>
            <a:r>
              <a:rPr lang="en-US" altLang="en-US" sz="2500" b="0" i="0"/>
              <a:t> asardagi voqealar rivojining eng yuqori nuqtasi, konflikt benihoya kuchaygan òrni</a:t>
            </a:r>
            <a:endParaRPr lang="en-US" sz="2500"/>
          </a:p>
        </p:txBody>
      </p:sp>
      <p:sp>
        <p:nvSpPr>
          <p:cNvPr id="1048616" name="Прямоугольник 1048615"/>
          <p:cNvSpPr/>
          <p:nvPr/>
        </p:nvSpPr>
        <p:spPr>
          <a:xfrm>
            <a:off x="193411" y="2314786"/>
            <a:ext cx="8519283" cy="4107789"/>
          </a:xfrm>
          <a:prstGeom prst="rect">
            <a:avLst/>
          </a:prstGeom>
          <a:solidFill>
            <a:srgbClr val="65FF65"/>
          </a:solidFill>
          <a:ln w="63500">
            <a:solidFill>
              <a:srgbClr val="008000"/>
            </a:solidFill>
          </a:ln>
        </p:spPr>
        <p:txBody>
          <a:bodyPr anchor="ctr"/>
          <a:lstStyle/>
          <a:p>
            <a:pPr marL="285750" indent="-285750" algn="l">
              <a:buFont typeface="Wingdings" panose="05000000000000000000" pitchFamily="2" charset="2"/>
              <a:buChar char="u"/>
            </a:pPr>
            <a:r>
              <a:rPr lang="en-US" altLang="en-US" sz="2300" b="1"/>
              <a:t> Ganyaning xonadonida bòlgan mojarodan keyin Nastasyaning uyidagi oqshomda  bòlib òtgan voqea.</a:t>
            </a:r>
            <a:endParaRPr lang="en-US" sz="2300" b="1"/>
          </a:p>
          <a:p>
            <a:pPr marL="0" indent="0" algn="l">
              <a:buNone/>
            </a:pPr>
            <a:endParaRPr lang="en-US" sz="2300" b="1"/>
          </a:p>
          <a:p>
            <a:pPr marL="0" indent="0" algn="l">
              <a:buNone/>
            </a:pPr>
            <a:r>
              <a:rPr lang="en-US" altLang="en-US" sz="2300" b="1"/>
              <a:t> </a:t>
            </a:r>
            <a:endParaRPr lang="en-US" sz="2300" b="1"/>
          </a:p>
          <a:p>
            <a:pPr marL="285750" indent="-285750" algn="l">
              <a:buFont typeface="Wingdings" panose="05000000000000000000" pitchFamily="2" charset="2"/>
              <a:buChar char="u"/>
            </a:pPr>
            <a:r>
              <a:rPr lang="en-US" altLang="en-US" sz="2300" b="1"/>
              <a:t> Rogojin Nastasya Filippovnani topib olgandan keyin uni momataloq qilib kaltaklashi.</a:t>
            </a:r>
            <a:endParaRPr lang="en-US" sz="2300" b="1"/>
          </a:p>
          <a:p>
            <a:pPr marL="0" indent="0" algn="l">
              <a:buNone/>
            </a:pPr>
            <a:endParaRPr lang="en-US" sz="2300" b="1"/>
          </a:p>
          <a:p>
            <a:pPr marL="285750" indent="-285750" algn="l">
              <a:buFont typeface="Wingdings" panose="05000000000000000000" pitchFamily="2" charset="2"/>
              <a:buChar char="u"/>
            </a:pPr>
            <a:endParaRPr lang="en-US" sz="2300" b="1"/>
          </a:p>
          <a:p>
            <a:pPr marL="285750" indent="-285750" algn="l">
              <a:buFont typeface="Wingdings" panose="05000000000000000000" pitchFamily="2" charset="2"/>
              <a:buChar char="u"/>
            </a:pPr>
            <a:r>
              <a:rPr lang="en-US" altLang="en-US" sz="2300" b="1"/>
              <a:t>Knyaz Mishkin  va Nastasya Filippovna ikkisi turmush qurishga ahd qilgani.  </a:t>
            </a:r>
            <a:endParaRPr lang="en-US" sz="2300" b="1"/>
          </a:p>
        </p:txBody>
      </p:sp>
    </p:spTree>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7" name="Стрелка вправо 1048616"/>
          <p:cNvSpPr/>
          <p:nvPr/>
        </p:nvSpPr>
        <p:spPr>
          <a:xfrm>
            <a:off x="211546" y="57360"/>
            <a:ext cx="8911148" cy="1893703"/>
          </a:xfrm>
          <a:prstGeom prst="rightArrow">
            <a:avLst/>
          </a:prstGeom>
          <a:solidFill>
            <a:srgbClr val="FF9900"/>
          </a:solidFill>
          <a:ln w="25400">
            <a:solidFill>
              <a:srgbClr val="FF9900"/>
            </a:solidFill>
          </a:ln>
        </p:spPr>
        <p:txBody>
          <a:bodyPr anchor="ctr"/>
          <a:lstStyle/>
          <a:p>
            <a:pPr algn="ctr"/>
            <a:r>
              <a:rPr lang="en-US" altLang="en-US" sz="2300" b="1" i="1"/>
              <a:t>Yechim - </a:t>
            </a:r>
            <a:r>
              <a:rPr lang="en-US" altLang="en-US" sz="2300" b="0" i="0"/>
              <a:t> syujet voqealari rivojining yakuni, ularning nihoyasida qahramonlarning ruhiyatida, taqdirida yuzaga kelgan holatdir</a:t>
            </a:r>
            <a:endParaRPr lang="en-US" sz="2300"/>
          </a:p>
        </p:txBody>
      </p:sp>
      <p:sp>
        <p:nvSpPr>
          <p:cNvPr id="1048618" name="Прямоугольник 1048617"/>
          <p:cNvSpPr/>
          <p:nvPr/>
        </p:nvSpPr>
        <p:spPr>
          <a:xfrm>
            <a:off x="347338" y="2201738"/>
            <a:ext cx="8365360" cy="4305619"/>
          </a:xfrm>
          <a:prstGeom prst="rect">
            <a:avLst/>
          </a:prstGeom>
          <a:solidFill>
            <a:srgbClr val="FFE5E5"/>
          </a:solidFill>
          <a:ln w="25400">
            <a:solidFill>
              <a:srgbClr val="666666"/>
            </a:solidFill>
          </a:ln>
        </p:spPr>
        <p:txBody>
          <a:bodyPr anchor="ctr"/>
          <a:lstStyle/>
          <a:p>
            <a:pPr marL="285750" indent="-285750" algn="ctr">
              <a:buFont typeface="Wingdings" panose="05000000000000000000" pitchFamily="2" charset="2"/>
              <a:buChar char="n"/>
            </a:pPr>
            <a:r>
              <a:rPr lang="en-US" altLang="en-US" sz="2200" b="1"/>
              <a:t>Nastasya Ganyaning turmush qurish taklifini rad yetib, Parfen Rogojin bilan ketishi.</a:t>
            </a:r>
            <a:endParaRPr lang="en-US" sz="2200" b="1"/>
          </a:p>
          <a:p>
            <a:pPr marL="285750" indent="-285750" algn="ctr">
              <a:buFont typeface="Wingdings" panose="05000000000000000000" pitchFamily="2" charset="2"/>
              <a:buChar char="n"/>
            </a:pPr>
            <a:endParaRPr lang="en-US" sz="2200" b="1"/>
          </a:p>
          <a:p>
            <a:pPr marL="285750" indent="-285750" algn="ctr">
              <a:buFont typeface="Wingdings" panose="05000000000000000000" pitchFamily="2" charset="2"/>
              <a:buChar char="n"/>
            </a:pPr>
            <a:r>
              <a:rPr lang="en-US" altLang="en-US" sz="2200" b="1"/>
              <a:t> Nastasyaning Rogojinga vafodor  xotin  bòlishga ahd qilgani va unga turmushga chiqishini aytganligi.</a:t>
            </a:r>
            <a:endParaRPr lang="en-US" sz="2200" b="1"/>
          </a:p>
          <a:p>
            <a:pPr marL="0" indent="0" algn="ctr">
              <a:buNone/>
            </a:pPr>
            <a:endParaRPr lang="en-US" sz="2200" b="1"/>
          </a:p>
          <a:p>
            <a:pPr marL="342900" indent="-342900" algn="ctr">
              <a:buFont typeface="Wingdings" panose="05000000000000000000" pitchFamily="2" charset="2"/>
              <a:buChar char="n"/>
            </a:pPr>
            <a:r>
              <a:rPr lang="en-US" altLang="en-US" sz="2200" b="1"/>
              <a:t>Nastasya Filippovnaning Rogojin  tomonidan pichoqlab òldirib qòyilishi.</a:t>
            </a:r>
            <a:endParaRPr lang="en-US" sz="2200" b="1"/>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9" name="Скругленный прямоугольник 1048618"/>
          <p:cNvSpPr/>
          <p:nvPr/>
        </p:nvSpPr>
        <p:spPr>
          <a:xfrm>
            <a:off x="263348" y="230876"/>
            <a:ext cx="8539583" cy="1046897"/>
          </a:xfrm>
          <a:prstGeom prst="roundRect">
            <a:avLst/>
          </a:prstGeom>
          <a:solidFill>
            <a:srgbClr val="FFFF00"/>
          </a:solidFill>
          <a:ln w="25400">
            <a:solidFill>
              <a:srgbClr val="666666"/>
            </a:solidFill>
          </a:ln>
        </p:spPr>
        <p:txBody>
          <a:bodyPr anchor="ctr"/>
          <a:lstStyle/>
          <a:p>
            <a:pPr algn="ctr"/>
            <a:r>
              <a:rPr lang="en-US" altLang="en-US" sz="3400" b="1">
                <a:solidFill>
                  <a:srgbClr val="C00000"/>
                </a:solidFill>
              </a:rPr>
              <a:t>Voqealarning òzaro  munosabatiga kòra</a:t>
            </a:r>
            <a:endParaRPr lang="en-US" sz="3400" b="1">
              <a:solidFill>
                <a:srgbClr val="C00000"/>
              </a:solidFill>
            </a:endParaRPr>
          </a:p>
        </p:txBody>
      </p:sp>
      <p:sp>
        <p:nvSpPr>
          <p:cNvPr id="1048620" name="Скругленный прямоугольник 1048619"/>
          <p:cNvSpPr/>
          <p:nvPr/>
        </p:nvSpPr>
        <p:spPr>
          <a:xfrm>
            <a:off x="224494" y="1512626"/>
            <a:ext cx="5327524" cy="5153735"/>
          </a:xfrm>
          <a:prstGeom prst="roundRect">
            <a:avLst/>
          </a:prstGeom>
          <a:solidFill>
            <a:srgbClr val="FFCC99"/>
          </a:solidFill>
          <a:ln w="25400">
            <a:solidFill>
              <a:srgbClr val="666666"/>
            </a:solidFill>
          </a:ln>
        </p:spPr>
        <p:txBody>
          <a:bodyPr anchor="ctr"/>
          <a:lstStyle/>
          <a:p>
            <a:pPr algn="l"/>
            <a:r>
              <a:rPr lang="en-US" altLang="en-US" sz="1800" b="1"/>
              <a:t>Xronikali syujetda voqealar orasida vaqt munosabati( A voqea yuz berganidan sòng B voqea  yuz beradi) ustunlik qiladi.</a:t>
            </a:r>
            <a:endParaRPr lang="en-US" sz="1800" b="1"/>
          </a:p>
          <a:p>
            <a:pPr algn="l"/>
            <a:endParaRPr lang="en-US" sz="1800" b="1"/>
          </a:p>
          <a:p>
            <a:pPr algn="l"/>
            <a:r>
              <a:rPr lang="en-US" altLang="en-US" sz="1800" b="1"/>
              <a:t>"Telba" romanida xronikali syujet yetakchilik  qiladi. Shuning uchun ham  asarda parallel va retrospektiv vaqtda sodir bòlgan voqealar mavjud.</a:t>
            </a:r>
            <a:endParaRPr lang="en-US" sz="1800" b="1"/>
          </a:p>
          <a:p>
            <a:pPr algn="l"/>
            <a:endParaRPr lang="en-US" sz="1800" b="1"/>
          </a:p>
          <a:p>
            <a:pPr algn="l"/>
            <a:r>
              <a:rPr lang="en-US" altLang="en-US" sz="1800" b="1"/>
              <a:t>▪ Nastasyaning uyida hamma yiģilib, Nastasya Filippovna kimni tanlashi muhokamasi  bòlib turgan paytda knyaz Mishkin  xolasining vasiyati  bòyicha kattagina merosga ega bòlgan edi.</a:t>
            </a:r>
            <a:endParaRPr lang="en-US" sz="1800" b="1"/>
          </a:p>
          <a:p>
            <a:pPr algn="l"/>
            <a:endParaRPr lang="en-US" sz="1800" b="1"/>
          </a:p>
          <a:p>
            <a:pPr algn="l"/>
            <a:r>
              <a:rPr lang="en-US" altLang="en-US" sz="1800" b="1"/>
              <a:t>▪ Mishkin Yepanchinlar xonadonidagi suhbatda  Shveytsariyada bòlib òtgan Mari haqidagi hikoyani aytib beradi.</a:t>
            </a:r>
            <a:endParaRPr lang="en-US" sz="1800" b="1"/>
          </a:p>
        </p:txBody>
      </p:sp>
      <p:sp>
        <p:nvSpPr>
          <p:cNvPr id="1048621" name="Скругленный прямоугольник 1048620"/>
          <p:cNvSpPr/>
          <p:nvPr/>
        </p:nvSpPr>
        <p:spPr>
          <a:xfrm>
            <a:off x="5767887" y="1538784"/>
            <a:ext cx="3035049" cy="5036023"/>
          </a:xfrm>
          <a:prstGeom prst="roundRect">
            <a:avLst/>
          </a:prstGeom>
          <a:solidFill>
            <a:srgbClr val="FFCC99"/>
          </a:solidFill>
          <a:ln w="25400">
            <a:solidFill>
              <a:srgbClr val="666666"/>
            </a:solidFill>
          </a:ln>
        </p:spPr>
        <p:txBody>
          <a:bodyPr anchor="ctr"/>
          <a:lstStyle/>
          <a:p>
            <a:pPr algn="l"/>
            <a:r>
              <a:rPr lang="en-US" altLang="en-US" sz="2200" b="1"/>
              <a:t>Konsentrik syujet -  voqealari orasida sabab- natija munosabati (A voqea yuz bergani uchun B voqea yuz beradi) ustunlik qiladi.</a:t>
            </a:r>
            <a:endParaRPr lang="en-US" sz="2200" b="1"/>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2" name="Изображение 2097151"/>
          <p:cNvPicPr/>
          <p:nvPr/>
        </p:nvPicPr>
        <p:blipFill>
          <a:blip r:embed="rId2"/>
          <a:stretch>
            <a:fillRect/>
          </a:stretch>
        </p:blipFill>
        <p:spPr>
          <a:xfrm>
            <a:off x="62059" y="0"/>
            <a:ext cx="9005243" cy="6813659"/>
          </a:xfrm>
          <a:prstGeom prst="rect">
            <a:avLst/>
          </a:prstGeom>
        </p:spPr>
      </p:pic>
      <p:sp>
        <p:nvSpPr>
          <p:cNvPr id="1048586" name="Прямоугольник 1048585"/>
          <p:cNvSpPr/>
          <p:nvPr/>
        </p:nvSpPr>
        <p:spPr>
          <a:xfrm rot="10800000" flipV="1">
            <a:off x="815934" y="5087621"/>
            <a:ext cx="7497490" cy="1149605"/>
          </a:xfrm>
          <a:prstGeom prst="rect">
            <a:avLst/>
          </a:prstGeom>
          <a:noFill/>
          <a:ln w="25400">
            <a:noFill/>
            <a:prstDash val="solid"/>
          </a:ln>
        </p:spPr>
        <p:txBody>
          <a:bodyPr anchor="ctr"/>
          <a:lstStyle/>
          <a:p>
            <a:pPr algn="l"/>
            <a:r>
              <a:rPr lang="en-US" altLang="en-US" sz="3100" b="1">
                <a:solidFill>
                  <a:srgbClr val="FFFF00"/>
                </a:solidFill>
              </a:rPr>
              <a:t>Boģbon  bilgay  xazonni  begumon,</a:t>
            </a:r>
            <a:endParaRPr lang="en-US" sz="3100" b="1">
              <a:solidFill>
                <a:srgbClr val="FFFF00"/>
              </a:solidFill>
            </a:endParaRPr>
          </a:p>
          <a:p>
            <a:pPr algn="l"/>
            <a:r>
              <a:rPr lang="en-US" altLang="en-US" sz="3100" b="1">
                <a:solidFill>
                  <a:srgbClr val="FFFF00"/>
                </a:solidFill>
              </a:rPr>
              <a:t>Bir  kishi  kòrganni  goh  kòrmas  jahon.</a:t>
            </a:r>
            <a:endParaRPr lang="en-US" sz="3100" b="1">
              <a:solidFill>
                <a:srgbClr val="FFFF00"/>
              </a:solidFill>
            </a:endParaRPr>
          </a:p>
          <a:p>
            <a:pPr algn="ctr"/>
            <a:r>
              <a:rPr lang="en-US" altLang="en-US" sz="3100" b="1">
                <a:solidFill>
                  <a:srgbClr val="FFFF00"/>
                </a:solidFill>
              </a:rPr>
              <a:t>                                            (Rumiy)     </a:t>
            </a:r>
            <a:endParaRPr lang="en-US" sz="3100" b="1">
              <a:solidFill>
                <a:srgbClr val="FFFF00"/>
              </a:solidFill>
            </a:endParaRPr>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2" name="Стрелка вправо 1048621"/>
          <p:cNvSpPr/>
          <p:nvPr/>
        </p:nvSpPr>
        <p:spPr>
          <a:xfrm>
            <a:off x="146787" y="-40374"/>
            <a:ext cx="8966992" cy="1602472"/>
          </a:xfrm>
          <a:prstGeom prst="rightArrow">
            <a:avLst/>
          </a:prstGeom>
          <a:solidFill>
            <a:srgbClr val="9933FF"/>
          </a:solidFill>
          <a:ln w="63500">
            <a:solidFill>
              <a:srgbClr val="330066"/>
            </a:solidFill>
          </a:ln>
        </p:spPr>
        <p:txBody>
          <a:bodyPr anchor="ctr"/>
          <a:lstStyle/>
          <a:p>
            <a:pPr algn="ctr"/>
            <a:r>
              <a:rPr lang="en-US" altLang="en-US" sz="3600" b="1"/>
              <a:t>Obrazlar sistemasi tasnifi</a:t>
            </a:r>
            <a:endParaRPr lang="en-US" sz="3600" b="1"/>
          </a:p>
        </p:txBody>
      </p:sp>
      <p:sp>
        <p:nvSpPr>
          <p:cNvPr id="1048623" name="Прямоугольник 1048622"/>
          <p:cNvSpPr/>
          <p:nvPr/>
        </p:nvSpPr>
        <p:spPr>
          <a:xfrm>
            <a:off x="109303" y="1615020"/>
            <a:ext cx="8850630" cy="5058987"/>
          </a:xfrm>
          <a:prstGeom prst="rect">
            <a:avLst/>
          </a:prstGeom>
          <a:solidFill>
            <a:srgbClr val="CCFECC"/>
          </a:solidFill>
          <a:ln w="63500">
            <a:solidFill>
              <a:srgbClr val="008000"/>
            </a:solidFill>
          </a:ln>
        </p:spPr>
        <p:txBody>
          <a:bodyPr anchor="b" anchorCtr="1"/>
          <a:lstStyle/>
          <a:p>
            <a:pPr algn="l"/>
            <a:r>
              <a:rPr lang="en-US" altLang="en-US" sz="2400" b="1" i="1" u="sng">
                <a:solidFill>
                  <a:srgbClr val="000080"/>
                </a:solidFill>
              </a:rPr>
              <a:t>Personajlar sistemasi</a:t>
            </a:r>
            <a:endParaRPr lang="en-US" sz="1800" b="1"/>
          </a:p>
          <a:p>
            <a:pPr algn="l"/>
            <a:endParaRPr lang="en-US" sz="1800" b="1"/>
          </a:p>
          <a:p>
            <a:pPr algn="l"/>
            <a:r>
              <a:rPr lang="en-US" altLang="en-US" sz="1800" b="1">
                <a:solidFill>
                  <a:srgbClr val="C00000"/>
                </a:solidFill>
              </a:rPr>
              <a:t>Bosh qahramon</a:t>
            </a:r>
            <a:r>
              <a:rPr lang="en-US" altLang="en-US" sz="1800" b="1"/>
              <a:t>: Lev Nikolayevich Mishkin</a:t>
            </a:r>
            <a:endParaRPr lang="en-US" sz="1800" b="1"/>
          </a:p>
          <a:p>
            <a:pPr algn="l"/>
            <a:endParaRPr lang="en-US" sz="1800" b="1"/>
          </a:p>
          <a:p>
            <a:pPr algn="l"/>
            <a:r>
              <a:rPr lang="en-US" altLang="en-US" sz="2000" b="1">
                <a:solidFill>
                  <a:srgbClr val="C00000"/>
                </a:solidFill>
              </a:rPr>
              <a:t>Qahramonlar</a:t>
            </a:r>
            <a:r>
              <a:rPr lang="en-US" altLang="en-US" sz="1800" b="1"/>
              <a:t>: Nastasya  Filippovna Barashkova, Parfen Semenovich Rogojin,  Aglaya Ivanovna Yepanchin, Lukyan Timofeyevich Lebedev, Gavrila Ardalionovich Ivolgin. </a:t>
            </a:r>
            <a:endParaRPr lang="en-US" sz="1800" b="1"/>
          </a:p>
          <a:p>
            <a:pPr algn="l"/>
            <a:endParaRPr lang="en-US" sz="1800" b="1"/>
          </a:p>
          <a:p>
            <a:pPr algn="l"/>
            <a:r>
              <a:rPr lang="en-US" altLang="en-US" sz="2000" b="1">
                <a:solidFill>
                  <a:srgbClr val="C00000"/>
                </a:solidFill>
              </a:rPr>
              <a:t>Ikkinchi darajali personajlar</a:t>
            </a:r>
            <a:r>
              <a:rPr lang="en-US" altLang="en-US" sz="1800" b="1"/>
              <a:t>: Afanasiy  Ivanovich  Totskiy, Ivan Fedorovich  Yepanchin, Lizaveta Prokofevna,  Varvara   Ardalionovna, Yevgeniy Pavlovich Radomskiy, Kolya, Ippolit, Aleksandra, Adelaida, Nina Aleksandrovna, Ptitsin, Keller.</a:t>
            </a:r>
            <a:endParaRPr lang="en-US" sz="1800" b="1"/>
          </a:p>
          <a:p>
            <a:pPr algn="l"/>
            <a:endParaRPr lang="en-US" sz="1800" b="1"/>
          </a:p>
          <a:p>
            <a:pPr algn="l"/>
            <a:r>
              <a:rPr lang="en-US" altLang="en-US" sz="2000" b="1">
                <a:solidFill>
                  <a:srgbClr val="C00000"/>
                </a:solidFill>
              </a:rPr>
              <a:t>Epizodik qahramonlar</a:t>
            </a:r>
            <a:r>
              <a:rPr lang="en-US" altLang="en-US" sz="1800" b="1"/>
              <a:t>: Ardalion  Aleksandrovich, Ferdishchenko, Mari, Jyul Tibo, Shneyder, Tanya, Lyubov, Knyaz Sh., Semen Semenovich, Darya Alekseyevna, Vladimir Doktorenko, Belokonskaya, Knyaz N., Filisova, Salazkin, Katya, Nadya va b.</a:t>
            </a:r>
            <a:endParaRPr lang="en-US" sz="1800" b="1"/>
          </a:p>
          <a:p>
            <a:pPr algn="l"/>
            <a:endParaRPr lang="en-US" sz="1800" b="1"/>
          </a:p>
          <a:p>
            <a:pPr algn="l"/>
            <a:endParaRPr lang="en-US" sz="1800" b="1"/>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4" name="Прямоугольник 1048623"/>
          <p:cNvSpPr/>
          <p:nvPr/>
        </p:nvSpPr>
        <p:spPr>
          <a:xfrm>
            <a:off x="354017" y="453220"/>
            <a:ext cx="8404857" cy="6040676"/>
          </a:xfrm>
          <a:prstGeom prst="rect">
            <a:avLst/>
          </a:prstGeom>
          <a:solidFill>
            <a:srgbClr val="FFE5E5"/>
          </a:solidFill>
          <a:ln w="25400">
            <a:solidFill>
              <a:srgbClr val="666666"/>
            </a:solidFill>
          </a:ln>
        </p:spPr>
        <p:txBody>
          <a:bodyPr anchor="ctr"/>
          <a:lstStyle/>
          <a:p>
            <a:pPr algn="l"/>
            <a:r>
              <a:rPr lang="en-US" altLang="en-US" sz="2100" b="1">
                <a:solidFill>
                  <a:srgbClr val="000080"/>
                </a:solidFill>
              </a:rPr>
              <a:t>Hayvon va òsimliklar, ularning asardagi òrni:</a:t>
            </a:r>
            <a:r>
              <a:rPr lang="en-US" altLang="en-US" sz="2100" b="1"/>
              <a:t> tipratikan</a:t>
            </a:r>
            <a:endParaRPr lang="en-US" sz="2100" b="1"/>
          </a:p>
          <a:p>
            <a:pPr algn="l"/>
            <a:endParaRPr lang="en-US" sz="2100" b="1"/>
          </a:p>
          <a:p>
            <a:pPr algn="l"/>
            <a:r>
              <a:rPr lang="en-US" altLang="en-US" sz="2100" b="1"/>
              <a:t>Predmetlilik darajasiga kòra:</a:t>
            </a:r>
            <a:endParaRPr lang="en-US" sz="2100" b="1"/>
          </a:p>
          <a:p>
            <a:pPr algn="l"/>
            <a:endParaRPr lang="en-US" sz="2100" b="1"/>
          </a:p>
          <a:p>
            <a:pPr algn="l"/>
            <a:r>
              <a:rPr lang="en-US" altLang="en-US" sz="2100" b="1">
                <a:solidFill>
                  <a:srgbClr val="C00000"/>
                </a:solidFill>
              </a:rPr>
              <a:t>Detal obrazlar</a:t>
            </a:r>
            <a:r>
              <a:rPr lang="en-US" altLang="en-US" sz="2100" b="1"/>
              <a:t>:  xat, kòk òrindiq, pichoq.</a:t>
            </a:r>
            <a:endParaRPr lang="en-US" sz="2100" b="1"/>
          </a:p>
          <a:p>
            <a:pPr algn="l"/>
            <a:r>
              <a:rPr lang="en-US" altLang="en-US" sz="2100" b="1"/>
              <a:t> </a:t>
            </a:r>
            <a:endParaRPr lang="en-US" sz="2100" b="1"/>
          </a:p>
          <a:p>
            <a:pPr algn="l"/>
            <a:r>
              <a:rPr lang="en-US" altLang="en-US" sz="2100" b="1">
                <a:solidFill>
                  <a:srgbClr val="C00000"/>
                </a:solidFill>
              </a:rPr>
              <a:t>Voqea-hodisalar obrazi</a:t>
            </a:r>
            <a:r>
              <a:rPr lang="en-US" altLang="en-US" sz="2100" b="1"/>
              <a:t>:  xat vositasida knyaz Mishkinning  Yepanchinlar xonadoniga kelishi  va ular  bilan boģliq voqea-hodisalarning sodir bòlishi.</a:t>
            </a:r>
            <a:endParaRPr lang="en-US" sz="2100" b="1"/>
          </a:p>
          <a:p>
            <a:pPr algn="l"/>
            <a:endParaRPr lang="en-US" sz="2100" b="1"/>
          </a:p>
          <a:p>
            <a:pPr algn="l"/>
            <a:endParaRPr lang="en-US" sz="2100" b="1"/>
          </a:p>
          <a:p>
            <a:pPr algn="l"/>
            <a:r>
              <a:rPr lang="en-US" altLang="en-US" sz="2100" b="1">
                <a:solidFill>
                  <a:srgbClr val="C00000"/>
                </a:solidFill>
              </a:rPr>
              <a:t>Xarakter va sharoit</a:t>
            </a:r>
            <a:r>
              <a:rPr lang="en-US" altLang="en-US" sz="2100" b="1"/>
              <a:t>: Knyaz Mishkinning  Nastasya Filippovna va Aglaya Ivanovnaga bòlgan muhabbati  hamda atrofdagilarning munosabatlari. </a:t>
            </a:r>
            <a:endParaRPr lang="en-US" sz="2100" b="1"/>
          </a:p>
          <a:p>
            <a:pPr algn="l"/>
            <a:endParaRPr lang="en-US" sz="2100" b="1"/>
          </a:p>
          <a:p>
            <a:pPr algn="l"/>
            <a:r>
              <a:rPr lang="en-US" altLang="en-US" sz="2100" b="1">
                <a:solidFill>
                  <a:srgbClr val="C00000"/>
                </a:solidFill>
              </a:rPr>
              <a:t>Dunyo va taqdir</a:t>
            </a:r>
            <a:r>
              <a:rPr lang="en-US" altLang="en-US" sz="2100" b="1"/>
              <a:t>:  Nastasya Filippovnaning vafot etishi  va knyaz Mishkinning  ruhiy holati yaxshi emasligi sababli  Shveytsariyaga qaytib ketishi. </a:t>
            </a:r>
            <a:endParaRPr lang="en-US" sz="2100" b="1"/>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5" name="Круглая лента лицом вверх 1048624"/>
          <p:cNvSpPr/>
          <p:nvPr/>
        </p:nvSpPr>
        <p:spPr>
          <a:xfrm>
            <a:off x="0" y="181968"/>
            <a:ext cx="9116879" cy="1112573"/>
          </a:xfrm>
          <a:prstGeom prst="ellipseRibbon2">
            <a:avLst/>
          </a:prstGeom>
          <a:solidFill>
            <a:srgbClr val="3399FF"/>
          </a:solidFill>
          <a:ln w="63500">
            <a:solidFill>
              <a:srgbClr val="0000FF"/>
            </a:solidFill>
          </a:ln>
        </p:spPr>
        <p:txBody>
          <a:bodyPr anchor="ctr"/>
          <a:lstStyle/>
          <a:p>
            <a:pPr algn="ctr"/>
            <a:r>
              <a:rPr lang="en-US" altLang="en-US" sz="2400" b="1"/>
              <a:t>Umumlashtirish darajasiga kòra</a:t>
            </a:r>
            <a:endParaRPr lang="en-US" sz="2400" b="1"/>
          </a:p>
        </p:txBody>
      </p:sp>
      <p:sp>
        <p:nvSpPr>
          <p:cNvPr id="1048626" name="Прямоугольник 1048625"/>
          <p:cNvSpPr/>
          <p:nvPr/>
        </p:nvSpPr>
        <p:spPr>
          <a:xfrm>
            <a:off x="197653" y="1520631"/>
            <a:ext cx="8776675" cy="3924044"/>
          </a:xfrm>
          <a:prstGeom prst="rect">
            <a:avLst/>
          </a:prstGeom>
          <a:solidFill>
            <a:srgbClr val="99CCFF"/>
          </a:solidFill>
          <a:ln w="38100">
            <a:solidFill>
              <a:srgbClr val="0000FF"/>
            </a:solidFill>
          </a:ln>
        </p:spPr>
        <p:txBody>
          <a:bodyPr anchor="ctr"/>
          <a:lstStyle/>
          <a:p>
            <a:pPr algn="l"/>
            <a:r>
              <a:rPr lang="en-US" altLang="en-US" sz="2000" b="1" i="1">
                <a:solidFill>
                  <a:srgbClr val="C00000"/>
                </a:solidFill>
              </a:rPr>
              <a:t>Xarakter</a:t>
            </a:r>
            <a:r>
              <a:rPr lang="en-US" altLang="en-US" sz="2000" b="1" i="1"/>
              <a:t> - </a:t>
            </a:r>
            <a:r>
              <a:rPr lang="en-US" altLang="en-US" sz="2000" b="1" i="0"/>
              <a:t>muayyan davr va muhit kishilariga xos  eng muhim  xarakterlari ,umumiy xususiyatlari bilan alohida shaxsga xos individual xususiyatlarni òzida uyģun etgan obraz  ----&gt;&gt; Knyaz Lev Nikolayevich Mishkin. </a:t>
            </a:r>
            <a:endParaRPr lang="en-US" sz="2000" b="1"/>
          </a:p>
          <a:p>
            <a:pPr algn="l"/>
            <a:endParaRPr lang="en-US" sz="2000" b="1"/>
          </a:p>
          <a:p>
            <a:pPr algn="l"/>
            <a:r>
              <a:rPr lang="en-US" altLang="en-US" sz="2000" b="1" i="1">
                <a:solidFill>
                  <a:srgbClr val="C00000"/>
                </a:solidFill>
              </a:rPr>
              <a:t>Tipik obraz</a:t>
            </a:r>
            <a:r>
              <a:rPr lang="en-US" altLang="en-US" sz="2000" b="1" i="1"/>
              <a:t>- </a:t>
            </a:r>
            <a:r>
              <a:rPr lang="en-US" altLang="en-US" sz="2000" b="1" i="0"/>
              <a:t> muayyan ijtimoiy-tarixiy sharoit, davr va muhitga xos muhim xarakterli  xususiyatlarni  òzida namoyon etgan obraz  ----&gt;&gt;  Totskiy, Lebedev, Gavrila  Ardalionovich, Nastasya Filippovna, Parfen  Semenovich  Rogojin.</a:t>
            </a:r>
            <a:endParaRPr lang="en-US" sz="2000" b="1"/>
          </a:p>
          <a:p>
            <a:pPr algn="l"/>
            <a:endParaRPr lang="en-US" sz="2000" b="1"/>
          </a:p>
          <a:p>
            <a:pPr algn="l"/>
            <a:r>
              <a:rPr lang="en-US" altLang="en-US" sz="2000" b="1" i="0"/>
              <a:t>  </a:t>
            </a:r>
            <a:r>
              <a:rPr lang="en-US" altLang="en-US" sz="2000" b="1" i="1">
                <a:solidFill>
                  <a:srgbClr val="C00000"/>
                </a:solidFill>
              </a:rPr>
              <a:t>Individual obraz</a:t>
            </a:r>
            <a:r>
              <a:rPr lang="en-US" altLang="en-US" sz="2000" b="1" i="1"/>
              <a:t> -  </a:t>
            </a:r>
            <a:r>
              <a:rPr lang="en-US" altLang="en-US" sz="2000" b="1" i="0"/>
              <a:t>òzigagina xos bòlgan fe'l-atvori, gap-sòzlari, betakror xarakter  xususiyatlari bilan  namoyon bòluvchi obraz ----&gt;&gt; Kolya</a:t>
            </a:r>
            <a:endParaRPr lang="en-US" sz="2000" b="1"/>
          </a:p>
          <a:p>
            <a:pPr algn="l"/>
            <a:endParaRPr lang="en-US" sz="2000" b="1"/>
          </a:p>
        </p:txBody>
      </p:sp>
      <p:sp>
        <p:nvSpPr>
          <p:cNvPr id="1048627" name="Прямоугольник 1048626"/>
          <p:cNvSpPr/>
          <p:nvPr/>
        </p:nvSpPr>
        <p:spPr>
          <a:xfrm>
            <a:off x="193414" y="5562186"/>
            <a:ext cx="8757168" cy="1041463"/>
          </a:xfrm>
          <a:prstGeom prst="rect">
            <a:avLst/>
          </a:prstGeom>
          <a:solidFill>
            <a:srgbClr val="CCFECC"/>
          </a:solidFill>
          <a:ln w="38100">
            <a:solidFill>
              <a:srgbClr val="008000"/>
            </a:solidFill>
          </a:ln>
        </p:spPr>
        <p:txBody>
          <a:bodyPr anchor="ctr"/>
          <a:lstStyle/>
          <a:p>
            <a:pPr algn="ctr"/>
            <a:r>
              <a:rPr lang="en-US" altLang="en-US" sz="2000" b="1" i="1">
                <a:solidFill>
                  <a:srgbClr val="C00000"/>
                </a:solidFill>
              </a:rPr>
              <a:t>Arxetip - </a:t>
            </a:r>
            <a:r>
              <a:rPr lang="en-US" altLang="en-US" sz="2000" b="1" i="0">
                <a:solidFill>
                  <a:srgbClr val="000000"/>
                </a:solidFill>
              </a:rPr>
              <a:t> inson tafakkuri va ijodiy tasavvuriga xos bòlgan turģun "sxema"lar, konstruksiyalar va qoliplar demakdir ---&gt;&gt;  Mishkin &lt;=&gt; Nastasya &lt;=&gt; Rogojin</a:t>
            </a:r>
            <a:endParaRPr lang="en-US" sz="2000" b="1"/>
          </a:p>
        </p:txBody>
      </p:sp>
    </p:spTree>
  </p:cSld>
  <p:clrMapOvr>
    <a:masterClrMapping/>
  </p:clrMapOvr>
  <p:transition spd="slow">
    <p:wheel spokes="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8" name="Круглая лента лицом вверх 1048627"/>
          <p:cNvSpPr/>
          <p:nvPr/>
        </p:nvSpPr>
        <p:spPr>
          <a:xfrm>
            <a:off x="-38502" y="103495"/>
            <a:ext cx="9293658" cy="1493285"/>
          </a:xfrm>
          <a:prstGeom prst="ellipseRibbon2">
            <a:avLst/>
          </a:prstGeom>
          <a:solidFill>
            <a:srgbClr val="9933FF"/>
          </a:solidFill>
          <a:ln w="63500">
            <a:solidFill>
              <a:srgbClr val="330066"/>
            </a:solidFill>
          </a:ln>
        </p:spPr>
        <p:txBody>
          <a:bodyPr anchor="ctr"/>
          <a:lstStyle/>
          <a:p>
            <a:pPr algn="ctr"/>
            <a:r>
              <a:rPr lang="en-US" altLang="en-US" sz="2300" b="1">
                <a:solidFill>
                  <a:srgbClr val="000080"/>
                </a:solidFill>
              </a:rPr>
              <a:t>Asarning  tashqi kompozitsiyasi </a:t>
            </a:r>
            <a:endParaRPr lang="en-US" sz="2300" b="1">
              <a:solidFill>
                <a:srgbClr val="000080"/>
              </a:solidFill>
            </a:endParaRPr>
          </a:p>
        </p:txBody>
      </p:sp>
      <p:sp>
        <p:nvSpPr>
          <p:cNvPr id="1048629" name="Прямоугольник 1048628"/>
          <p:cNvSpPr/>
          <p:nvPr/>
        </p:nvSpPr>
        <p:spPr>
          <a:xfrm>
            <a:off x="217187" y="1878839"/>
            <a:ext cx="8728217" cy="4666118"/>
          </a:xfrm>
          <a:prstGeom prst="rect">
            <a:avLst/>
          </a:prstGeom>
          <a:solidFill>
            <a:srgbClr val="FFE5E5"/>
          </a:solidFill>
          <a:ln w="38100">
            <a:solidFill>
              <a:srgbClr val="FFCC99"/>
            </a:solidFill>
          </a:ln>
        </p:spPr>
        <p:txBody>
          <a:bodyPr anchor="ctr"/>
          <a:lstStyle/>
          <a:p>
            <a:pPr algn="l"/>
            <a:r>
              <a:rPr lang="en-US" altLang="en-US" sz="2500" b="1"/>
              <a:t>Asar muallifi: Fyodor Mixaylovich Dostoyevskiy</a:t>
            </a:r>
            <a:endParaRPr lang="en-US" sz="2500" b="1"/>
          </a:p>
          <a:p>
            <a:pPr algn="l"/>
            <a:endParaRPr lang="en-US" sz="2500" b="1"/>
          </a:p>
          <a:p>
            <a:pPr algn="l"/>
            <a:r>
              <a:rPr lang="en-US" altLang="en-US" sz="2500" b="1"/>
              <a:t>Asar nomi: "Telba"</a:t>
            </a:r>
            <a:endParaRPr lang="en-US" sz="2500" b="1"/>
          </a:p>
          <a:p>
            <a:pPr algn="l"/>
            <a:endParaRPr lang="en-US" sz="2500" b="1"/>
          </a:p>
          <a:p>
            <a:pPr algn="l"/>
            <a:r>
              <a:rPr lang="en-US" altLang="en-US" sz="2500" b="1"/>
              <a:t>Asar janri: roman</a:t>
            </a:r>
            <a:endParaRPr lang="en-US" sz="2500" b="1"/>
          </a:p>
          <a:p>
            <a:pPr algn="l"/>
            <a:endParaRPr lang="en-US" sz="2500" b="1"/>
          </a:p>
          <a:p>
            <a:pPr algn="l"/>
            <a:r>
              <a:rPr lang="en-US" altLang="en-US" sz="2500" b="1"/>
              <a:t>Epigraf berilmagan.</a:t>
            </a:r>
            <a:endParaRPr lang="en-US" sz="2500" b="1"/>
          </a:p>
          <a:p>
            <a:pPr algn="l"/>
            <a:endParaRPr lang="en-US" sz="2500" b="1"/>
          </a:p>
          <a:p>
            <a:pPr algn="l"/>
            <a:r>
              <a:rPr lang="en-US" altLang="en-US" sz="2500" b="1"/>
              <a:t>Asar hajmi: asar 1 ta kitob, 4 qism va xotimadan iborat.</a:t>
            </a:r>
            <a:endParaRPr lang="en-US" sz="2500" b="1"/>
          </a:p>
        </p:txBody>
      </p:sp>
    </p:spTree>
  </p:cSld>
  <p:clrMapOvr>
    <a:masterClrMapping/>
  </p:clrMapOvr>
  <p:transition spd="slow">
    <p:randomBar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0" name="Шестиугольник 1048629"/>
          <p:cNvSpPr/>
          <p:nvPr/>
        </p:nvSpPr>
        <p:spPr>
          <a:xfrm>
            <a:off x="361327" y="237384"/>
            <a:ext cx="8532758" cy="781651"/>
          </a:xfrm>
          <a:prstGeom prst="hexagon">
            <a:avLst/>
          </a:prstGeom>
          <a:solidFill>
            <a:srgbClr val="D66565"/>
          </a:solidFill>
          <a:ln w="63500">
            <a:solidFill>
              <a:srgbClr val="800000"/>
            </a:solidFill>
          </a:ln>
        </p:spPr>
        <p:txBody>
          <a:bodyPr anchor="ctr"/>
          <a:lstStyle/>
          <a:p>
            <a:pPr algn="ctr"/>
            <a:r>
              <a:rPr lang="en-US" altLang="en-US" sz="3000" b="1"/>
              <a:t>Konflikt turlari</a:t>
            </a:r>
            <a:endParaRPr lang="en-US" sz="3000" b="1"/>
          </a:p>
        </p:txBody>
      </p:sp>
      <p:sp>
        <p:nvSpPr>
          <p:cNvPr id="1048631" name="Прямоугольник 1048630"/>
          <p:cNvSpPr/>
          <p:nvPr/>
        </p:nvSpPr>
        <p:spPr>
          <a:xfrm>
            <a:off x="220530" y="1256897"/>
            <a:ext cx="8669165" cy="1020336"/>
          </a:xfrm>
          <a:prstGeom prst="rect">
            <a:avLst/>
          </a:prstGeom>
          <a:solidFill>
            <a:srgbClr val="FFCC99"/>
          </a:solidFill>
          <a:ln w="25400">
            <a:solidFill>
              <a:srgbClr val="666666"/>
            </a:solidFill>
          </a:ln>
        </p:spPr>
        <p:txBody>
          <a:bodyPr anchor="ctr"/>
          <a:lstStyle/>
          <a:p>
            <a:pPr algn="ctr"/>
            <a:r>
              <a:rPr lang="en-US" altLang="en-US" sz="2100" b="1"/>
              <a:t>Konflikt- badiiy asar personajlarining òzaro kurashlari, qahramonning òz muhiti bilan ziddiyatlari,  tuning ruhiyatida kechuvchi qarama-qarshiliklar tushuniladi. </a:t>
            </a:r>
            <a:endParaRPr lang="en-US" sz="2100" b="1"/>
          </a:p>
        </p:txBody>
      </p:sp>
      <p:sp>
        <p:nvSpPr>
          <p:cNvPr id="1048632" name="Прямоугольник 1048631"/>
          <p:cNvSpPr/>
          <p:nvPr/>
        </p:nvSpPr>
        <p:spPr>
          <a:xfrm>
            <a:off x="206450" y="2486658"/>
            <a:ext cx="8770463" cy="4198898"/>
          </a:xfrm>
          <a:prstGeom prst="rect">
            <a:avLst/>
          </a:prstGeom>
          <a:solidFill>
            <a:srgbClr val="CCFECC"/>
          </a:solidFill>
          <a:ln w="63500">
            <a:solidFill>
              <a:srgbClr val="008000"/>
            </a:solidFill>
          </a:ln>
        </p:spPr>
        <p:txBody>
          <a:bodyPr anchor="ctr"/>
          <a:lstStyle/>
          <a:p>
            <a:pPr algn="l"/>
            <a:r>
              <a:rPr lang="en-US" altLang="en-US" sz="2200" b="1" i="1"/>
              <a:t>Xarakterlararo  konflikt  -  </a:t>
            </a:r>
            <a:r>
              <a:rPr lang="en-US" altLang="en-US" sz="2200" b="0" i="0"/>
              <a:t>Mishkin </a:t>
            </a:r>
            <a:r>
              <a:rPr lang="en-US" altLang="en-US" sz="2200" b="1" i="1"/>
              <a:t> va </a:t>
            </a:r>
            <a:r>
              <a:rPr lang="en-US" altLang="en-US" sz="2200" b="0" i="0"/>
              <a:t> Rogojin, Nastasya va Aglaya</a:t>
            </a:r>
            <a:endParaRPr lang="en-US" sz="2200"/>
          </a:p>
          <a:p>
            <a:pPr algn="l"/>
            <a:endParaRPr lang="en-US" sz="2200"/>
          </a:p>
          <a:p>
            <a:pPr algn="l"/>
            <a:r>
              <a:rPr lang="en-US" altLang="en-US" sz="2200" b="1" i="1"/>
              <a:t>Qahramon va muhit konflikti  -</a:t>
            </a:r>
            <a:r>
              <a:rPr lang="en-US" altLang="en-US" sz="2200" b="0" i="0"/>
              <a:t> Mishkin va jamiyatdagi muhit</a:t>
            </a:r>
            <a:endParaRPr lang="en-US" sz="2200"/>
          </a:p>
          <a:p>
            <a:pPr algn="l"/>
            <a:endParaRPr lang="en-US" sz="2200"/>
          </a:p>
          <a:p>
            <a:pPr algn="l"/>
            <a:r>
              <a:rPr lang="en-US" altLang="en-US" sz="2200" b="1" i="1"/>
              <a:t>Ichki  psixologik konflikt  -  </a:t>
            </a:r>
            <a:r>
              <a:rPr lang="en-US" altLang="en-US" sz="2200" b="0" i="0"/>
              <a:t>Mishkinning  òz xayollari bilan kurashida kòrinadi: " Agar qòlingdan kelsa ayt, nimaga? - derdi u tòxtovsiz suratda òziga òzi ta'na va dashnom berib, - òz fikringni aniq qilib ayt, bir shaklga sol, ikkilanmasdan ochiq-oydin Iguodala, mard bòlsang! O, qanchalar ģirromlik qildim men! ..... O, bu qanday kun òzi! O, Xudoyim, qanday rasvogarchilik!......... E, nima bòlgan  òzi menga,  nuqul   kasal xotinga òxshab turli narsalarga ishonadigan bòlib qolibman!" - deb òyladi u zardasi zaynab alam bilan kulimsirarkan....</a:t>
            </a:r>
            <a:endParaRPr lang="en-US" sz="2200"/>
          </a:p>
          <a:p>
            <a:pPr algn="l"/>
            <a:endParaRPr lang="zh-CN" altLang="en-US" sz="2200"/>
          </a:p>
        </p:txBody>
      </p:sp>
    </p:spTree>
  </p:cSld>
  <p:clrMapOvr>
    <a:masterClrMapping/>
  </p:clrMapOvr>
  <p:transition spd="slow">
    <p:split orient="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3" name="Круглая лента лицом вверх 1048632"/>
          <p:cNvSpPr/>
          <p:nvPr/>
        </p:nvSpPr>
        <p:spPr>
          <a:xfrm>
            <a:off x="-234505" y="1728997"/>
            <a:ext cx="9613010" cy="3400004"/>
          </a:xfrm>
          <a:prstGeom prst="ellipseRibbon2">
            <a:avLst/>
          </a:prstGeom>
          <a:solidFill>
            <a:srgbClr val="0000FF"/>
          </a:solidFill>
          <a:ln w="63500">
            <a:solidFill>
              <a:srgbClr val="000080"/>
            </a:solidFill>
          </a:ln>
        </p:spPr>
        <p:txBody>
          <a:bodyPr anchor="ctr"/>
          <a:lstStyle/>
          <a:p>
            <a:pPr algn="ctr"/>
            <a:r>
              <a:rPr lang="en-US" altLang="en-US" sz="4700" b="1">
                <a:solidFill>
                  <a:srgbClr val="FFFF00"/>
                </a:solidFill>
              </a:rPr>
              <a:t>Badiiy asar tili </a:t>
            </a:r>
            <a:endParaRPr lang="en-US" sz="4700" b="1">
              <a:solidFill>
                <a:srgbClr val="FFFF00"/>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4" name="Прямоугольник 1048633"/>
          <p:cNvSpPr/>
          <p:nvPr/>
        </p:nvSpPr>
        <p:spPr>
          <a:xfrm>
            <a:off x="380833" y="380335"/>
            <a:ext cx="8376668" cy="6131434"/>
          </a:xfrm>
          <a:prstGeom prst="rect">
            <a:avLst/>
          </a:prstGeom>
          <a:solidFill>
            <a:srgbClr val="FFCC99"/>
          </a:solidFill>
          <a:ln w="25400">
            <a:solidFill>
              <a:srgbClr val="666666"/>
            </a:solidFill>
          </a:ln>
        </p:spPr>
        <p:txBody>
          <a:bodyPr anchor="ctr"/>
          <a:lstStyle/>
          <a:p>
            <a:pPr marL="0" indent="0" algn="ctr">
              <a:buNone/>
            </a:pPr>
            <a:r>
              <a:rPr lang="en-US" altLang="en-US" sz="2700" b="1" i="1" u="sng"/>
              <a:t> </a:t>
            </a:r>
            <a:endParaRPr lang="en-US" sz="2700" b="1" i="1" u="sng"/>
          </a:p>
          <a:p>
            <a:pPr marL="0" indent="0" algn="ctr">
              <a:buNone/>
            </a:pPr>
            <a:r>
              <a:rPr lang="en-US" altLang="en-US" sz="2700" b="1" i="1" u="sng"/>
              <a:t>Leksik-frazeologik vositalar  :</a:t>
            </a:r>
            <a:endParaRPr lang="en-US" sz="2700" b="1" i="1" u="sng"/>
          </a:p>
          <a:p>
            <a:pPr marL="0" indent="0" algn="ctr">
              <a:buNone/>
            </a:pPr>
            <a:endParaRPr lang="en-US" sz="2700" b="1" i="1" u="sng"/>
          </a:p>
          <a:p>
            <a:pPr marL="342900" indent="-342900" algn="ctr">
              <a:buFont typeface="Arial" panose="020B0604020202020204"/>
              <a:buChar char="•"/>
            </a:pPr>
            <a:endParaRPr lang="en-US" sz="2700" b="1" i="1" u="sng"/>
          </a:p>
          <a:p>
            <a:pPr marL="342900" indent="-342900" algn="l">
              <a:buFont typeface="Arial" panose="020B0604020202020204"/>
              <a:buChar char="•"/>
            </a:pPr>
            <a:r>
              <a:rPr lang="en-US" altLang="en-US" sz="2700" b="1" i="0" u="none"/>
              <a:t>Ham xushlayman, ham mushtlayman. </a:t>
            </a:r>
            <a:endParaRPr lang="en-US" sz="2700" b="1" i="1" u="sng"/>
          </a:p>
          <a:p>
            <a:pPr marL="342900" indent="-342900" algn="l">
              <a:buFont typeface="Arial" panose="020B0604020202020204"/>
              <a:buChar char="•"/>
            </a:pPr>
            <a:r>
              <a:rPr lang="en-US" altLang="en-US" sz="2700" b="1" i="0" u="none"/>
              <a:t>Sabr tagi sariq oltin. </a:t>
            </a:r>
            <a:endParaRPr lang="en-US" sz="2700" b="1" i="1" u="sng"/>
          </a:p>
          <a:p>
            <a:pPr marL="342900" indent="-342900" algn="l">
              <a:buFont typeface="Arial" panose="020B0604020202020204"/>
              <a:buChar char="•"/>
            </a:pPr>
            <a:r>
              <a:rPr lang="en-US" altLang="en-US" sz="2700" b="1" i="0" u="none"/>
              <a:t>Tayoqning uchi ikkita.</a:t>
            </a:r>
            <a:endParaRPr lang="en-US" sz="2700" b="1" i="1" u="sng"/>
          </a:p>
          <a:p>
            <a:pPr marL="342900" indent="-342900" algn="l">
              <a:buFont typeface="Arial" panose="020B0604020202020204"/>
              <a:buChar char="•"/>
            </a:pPr>
            <a:r>
              <a:rPr lang="en-US" altLang="en-US" sz="2700" b="1" i="0" u="none"/>
              <a:t>Kòrgani kòzi, otgani òqi yòq.</a:t>
            </a:r>
            <a:endParaRPr lang="en-US" sz="2700" b="1" i="1" u="sng"/>
          </a:p>
          <a:p>
            <a:pPr marL="342900" indent="-342900" algn="l">
              <a:buFont typeface="Arial" panose="020B0604020202020204"/>
              <a:buChar char="•"/>
            </a:pPr>
            <a:r>
              <a:rPr lang="en-US" altLang="en-US" sz="2700" b="1" i="0" u="none"/>
              <a:t>Rang kòr, hol sòr.</a:t>
            </a:r>
            <a:endParaRPr lang="en-US" sz="2700" b="1" i="1" u="sng"/>
          </a:p>
          <a:p>
            <a:pPr marL="342900" indent="-342900" algn="l">
              <a:buFont typeface="Arial" panose="020B0604020202020204"/>
              <a:buChar char="•"/>
            </a:pPr>
            <a:r>
              <a:rPr lang="en-US" altLang="en-US" sz="2700" b="1" i="0" u="none"/>
              <a:t> Kalavaning uchini yòqotib qòygan.</a:t>
            </a:r>
            <a:endParaRPr lang="en-US" sz="2700" b="1" i="1" u="sng"/>
          </a:p>
          <a:p>
            <a:pPr marL="342900" indent="-342900" algn="l">
              <a:buFont typeface="Arial" panose="020B0604020202020204"/>
              <a:buChar char="•"/>
            </a:pPr>
            <a:r>
              <a:rPr lang="en-US" altLang="en-US" sz="2700" b="1" i="0" u="none"/>
              <a:t> Eshovidan tushovi qimmatga tushadi.</a:t>
            </a:r>
            <a:endParaRPr lang="en-US" sz="2700" b="1" i="1" u="sng"/>
          </a:p>
          <a:p>
            <a:pPr marL="342900" indent="-342900" algn="l">
              <a:buFont typeface="Arial" panose="020B0604020202020204"/>
              <a:buChar char="•"/>
            </a:pPr>
            <a:r>
              <a:rPr lang="en-US" altLang="en-US" sz="2700" b="1" i="0" u="none"/>
              <a:t> Sigirga egar yarashmaydi.</a:t>
            </a:r>
            <a:endParaRPr lang="en-US" sz="2700" b="1" i="1" u="sng"/>
          </a:p>
          <a:p>
            <a:pPr marL="342900" indent="-342900" algn="l">
              <a:buFont typeface="Arial" panose="020B0604020202020204"/>
              <a:buChar char="•"/>
            </a:pPr>
            <a:r>
              <a:rPr lang="en-US" altLang="en-US" sz="2700" b="1" i="0" u="none"/>
              <a:t> Aytilgan sòz - otilgan òq.</a:t>
            </a:r>
            <a:endParaRPr lang="en-US" sz="2700" b="1" i="1" u="sng"/>
          </a:p>
          <a:p>
            <a:pPr marL="0" indent="0" algn="ctr">
              <a:buNone/>
            </a:pPr>
            <a:r>
              <a:rPr lang="en-US" altLang="en-US" sz="2700" b="1" i="1" u="sng"/>
              <a:t> </a:t>
            </a:r>
            <a:endParaRPr lang="en-US" sz="2700" b="1" i="1" u="sng"/>
          </a:p>
        </p:txBody>
      </p:sp>
    </p:spTree>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5" name="Прямоугольник 1048634"/>
          <p:cNvSpPr/>
          <p:nvPr/>
        </p:nvSpPr>
        <p:spPr>
          <a:xfrm>
            <a:off x="328111" y="518614"/>
            <a:ext cx="8397112" cy="5807690"/>
          </a:xfrm>
          <a:prstGeom prst="rect">
            <a:avLst/>
          </a:prstGeom>
          <a:solidFill>
            <a:srgbClr val="CCFECC"/>
          </a:solidFill>
          <a:ln w="63500">
            <a:solidFill>
              <a:srgbClr val="008000"/>
            </a:solidFill>
            <a:prstDash val="solid"/>
          </a:ln>
        </p:spPr>
        <p:txBody>
          <a:bodyPr anchor="ctr"/>
          <a:lstStyle/>
          <a:p>
            <a:pPr algn="ctr"/>
            <a:r>
              <a:rPr lang="en-US" altLang="en-US" sz="2100" b="1" i="1" u="sng"/>
              <a:t>Sòz qòllashda normadan oģish:</a:t>
            </a:r>
            <a:endParaRPr lang="en-US" sz="2100"/>
          </a:p>
          <a:p>
            <a:pPr algn="ctr"/>
            <a:endParaRPr lang="en-US" sz="2100"/>
          </a:p>
          <a:p>
            <a:pPr algn="ctr"/>
            <a:r>
              <a:rPr lang="en-US" altLang="en-US" sz="2100" b="1" i="1" u="sng"/>
              <a:t>Fonetik: </a:t>
            </a:r>
            <a:r>
              <a:rPr lang="en-US" altLang="en-US" sz="2100" b="0" i="0" u="none"/>
              <a:t> </a:t>
            </a:r>
            <a:endParaRPr lang="en-US" sz="2100"/>
          </a:p>
          <a:p>
            <a:pPr algn="l"/>
            <a:r>
              <a:rPr lang="en-US" altLang="en-US" sz="2100" b="0" i="0" u="none"/>
              <a:t>- E-e-e-eh! Nima qilib valdirab yuribsiz!</a:t>
            </a:r>
            <a:endParaRPr lang="en-US" sz="2100"/>
          </a:p>
          <a:p>
            <a:pPr algn="l"/>
            <a:r>
              <a:rPr lang="en-US" altLang="en-US" sz="2100" b="0" i="0" u="none"/>
              <a:t>- Y-y-y-òq! - dedi jon holatda Lebedev va qattiq tashvishga tushib qoldi.</a:t>
            </a:r>
            <a:endParaRPr lang="en-US" sz="2100"/>
          </a:p>
          <a:p>
            <a:pPr algn="l"/>
            <a:r>
              <a:rPr lang="en-US" altLang="en-US" sz="2100" b="0" i="0" u="none"/>
              <a:t>- A-a-a! Ana, xolos! Aytmovdimmi!</a:t>
            </a:r>
            <a:endParaRPr lang="en-US" sz="2100"/>
          </a:p>
          <a:p>
            <a:pPr algn="ctr"/>
            <a:endParaRPr lang="en-US" sz="2100"/>
          </a:p>
          <a:p>
            <a:pPr algn="ctr"/>
            <a:endParaRPr lang="en-US" sz="2100"/>
          </a:p>
          <a:p>
            <a:pPr algn="ctr"/>
            <a:r>
              <a:rPr lang="en-US" altLang="en-US" sz="2100" b="1" i="1" u="sng"/>
              <a:t>Leksik: </a:t>
            </a:r>
            <a:endParaRPr lang="en-US" sz="2100"/>
          </a:p>
          <a:p>
            <a:pPr algn="l"/>
            <a:r>
              <a:rPr lang="en-US" altLang="en-US" sz="2100" b="0" i="0" u="none"/>
              <a:t>- Men hammasini tushuntirib berishni istayman, hammasini, hammasini, hammasini!</a:t>
            </a:r>
            <a:endParaRPr lang="en-US" sz="2100"/>
          </a:p>
          <a:p>
            <a:pPr algn="l"/>
            <a:r>
              <a:rPr lang="en-US" altLang="en-US" sz="2100" b="0" i="0" u="none"/>
              <a:t>- Men...men... -shivirladi general borgan sari "òz farzandi"ning yelkasiga qattiqroqyopishib, -men... sanga.. </a:t>
            </a:r>
            <a:endParaRPr lang="en-US" sz="2100"/>
          </a:p>
          <a:p>
            <a:pPr algn="l"/>
            <a:r>
              <a:rPr lang="en-US" altLang="en-US" sz="2100" b="0" i="0" u="none"/>
              <a:t>- Va, albatta.. va men...va bu knyazchasiga! Va bu... siz, demak, generalsiz!</a:t>
            </a:r>
            <a:endParaRPr lang="en-US" sz="2100"/>
          </a:p>
          <a:p>
            <a:pPr algn="l"/>
            <a:r>
              <a:rPr lang="en-US" altLang="en-US" sz="2100"/>
              <a:t>- Obbo, huvori, bu rostdan ham biladiganga òxshaydi.</a:t>
            </a:r>
            <a:endParaRPr lang="en-US" sz="2100"/>
          </a:p>
          <a:p>
            <a:pPr algn="l"/>
            <a:r>
              <a:rPr lang="en-US" altLang="en-US" sz="2100"/>
              <a:t>- Salom, Ganka, ablah! Nima, kutmovdingmi Parfen Rogojinni?</a:t>
            </a:r>
            <a:endParaRPr lang="en-US" sz="2100"/>
          </a:p>
          <a:p>
            <a:pPr algn="l"/>
            <a:r>
              <a:rPr lang="en-US" altLang="en-US" sz="2100"/>
              <a:t>- Lekin u, baribir, aloha juda antiqa, umumning fikridan keskin farq qiladigan bir nuqtaga keldi. </a:t>
            </a:r>
            <a:endParaRPr lang="en-US" sz="2100"/>
          </a:p>
        </p:txBody>
      </p:sp>
    </p:spTree>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6" name="Блок-схема: несколько документов 1048635"/>
          <p:cNvSpPr/>
          <p:nvPr/>
        </p:nvSpPr>
        <p:spPr>
          <a:xfrm>
            <a:off x="392870" y="322429"/>
            <a:ext cx="8435969" cy="6396247"/>
          </a:xfrm>
          <a:prstGeom prst="flowChartMultidocument">
            <a:avLst/>
          </a:prstGeom>
          <a:solidFill>
            <a:srgbClr val="FFE5E5"/>
          </a:solidFill>
          <a:ln w="63500">
            <a:solidFill>
              <a:srgbClr val="D66565"/>
            </a:solidFill>
            <a:prstDash val="dash"/>
          </a:ln>
        </p:spPr>
        <p:txBody>
          <a:bodyPr anchor="t"/>
          <a:lstStyle/>
          <a:p>
            <a:pPr algn="ctr"/>
            <a:r>
              <a:rPr lang="en-US" altLang="en-US" sz="2400" b="1" i="1">
                <a:solidFill>
                  <a:srgbClr val="800000"/>
                </a:solidFill>
              </a:rPr>
              <a:t>Xulosa</a:t>
            </a:r>
            <a:endParaRPr lang="en-US" sz="2200" b="1"/>
          </a:p>
          <a:p>
            <a:pPr algn="ctr"/>
            <a:endParaRPr lang="en-US" sz="2200" b="1"/>
          </a:p>
          <a:p>
            <a:pPr algn="l"/>
            <a:r>
              <a:rPr lang="en-US" altLang="en-US" sz="2200" b="1" i="0"/>
              <a:t>      ▪Muallif bejizga qahramonini  "telba" deb atamagan.  U òz doirasida emas, balki umumiy plandagi  telba. Gyote aytgan:" 100 ta ahmoq ichida 1 ta aqlli bòlmaydi, 100 ta aqlli  ichida  1 ta ahmoq  bòladi"  iborasi asarimizga juda mos keladi.</a:t>
            </a:r>
            <a:endParaRPr lang="en-US" sz="2200" b="1"/>
          </a:p>
          <a:p>
            <a:pPr algn="l"/>
            <a:r>
              <a:rPr lang="en-US" altLang="en-US" sz="2200" b="1" i="0"/>
              <a:t>      ▪Asl haqiqatni buyuk qalb egalari tushuna oladi,  oddiy insonlar esa  tushunishi qiyin. Chunki insonlar u yoki bu haqiqatni tushunishga qodir  bòlsagina  anglaydi.</a:t>
            </a:r>
            <a:endParaRPr lang="en-US" sz="2200" b="1"/>
          </a:p>
          <a:p>
            <a:pPr algn="l"/>
            <a:r>
              <a:rPr lang="en-US" altLang="en-US" sz="2200" b="1" i="0"/>
              <a:t>      ▪Zero,  poklik, halollik, ezgulik shunday  uluģ  ma'naviy  qudratki, hayotning zaharli ģuborlaridan  bezib, tòyib ketgan insonlar  ham  bunday  ma'naviy  tiniqlikka muhtojdir. </a:t>
            </a:r>
            <a:endParaRPr lang="en-US" sz="2200" b="1"/>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7" name="Прямоугольник 1048636"/>
          <p:cNvSpPr/>
          <p:nvPr/>
        </p:nvSpPr>
        <p:spPr>
          <a:xfrm>
            <a:off x="-98845" y="-90340"/>
            <a:ext cx="9312421" cy="6949997"/>
          </a:xfrm>
          <a:prstGeom prst="rect">
            <a:avLst/>
          </a:prstGeom>
          <a:solidFill>
            <a:srgbClr val="99CCFF"/>
          </a:solidFill>
          <a:ln w="25400">
            <a:solidFill>
              <a:srgbClr val="666666"/>
            </a:solidFill>
          </a:ln>
        </p:spPr>
        <p:txBody>
          <a:bodyPr anchor="ctr"/>
          <a:lstStyle/>
          <a:p>
            <a:pPr algn="ctr"/>
            <a:endParaRPr lang="en-US"/>
          </a:p>
        </p:txBody>
      </p:sp>
      <p:pic>
        <p:nvPicPr>
          <p:cNvPr id="2097153" name="Изображение 2097152"/>
          <p:cNvPicPr/>
          <p:nvPr/>
        </p:nvPicPr>
        <p:blipFill>
          <a:blip r:embed="rId2"/>
          <a:stretch>
            <a:fillRect/>
          </a:stretch>
        </p:blipFill>
        <p:spPr>
          <a:xfrm rot="21600000">
            <a:off x="6478243" y="1678985"/>
            <a:ext cx="2378740" cy="3958209"/>
          </a:xfrm>
          <a:prstGeom prst="rect">
            <a:avLst/>
          </a:prstGeom>
        </p:spPr>
      </p:pic>
      <p:pic>
        <p:nvPicPr>
          <p:cNvPr id="2097154" name="Изображение 2097153"/>
          <p:cNvPicPr/>
          <p:nvPr/>
        </p:nvPicPr>
        <p:blipFill>
          <a:blip r:embed="rId3"/>
          <a:stretch>
            <a:fillRect/>
          </a:stretch>
        </p:blipFill>
        <p:spPr>
          <a:xfrm>
            <a:off x="4384966" y="1679150"/>
            <a:ext cx="2086529" cy="3957879"/>
          </a:xfrm>
          <a:prstGeom prst="rect">
            <a:avLst/>
          </a:prstGeom>
        </p:spPr>
      </p:pic>
      <p:pic>
        <p:nvPicPr>
          <p:cNvPr id="2097155" name="Изображение 2097154"/>
          <p:cNvPicPr/>
          <p:nvPr/>
        </p:nvPicPr>
        <p:blipFill>
          <a:blip r:embed="rId4"/>
          <a:stretch>
            <a:fillRect/>
          </a:stretch>
        </p:blipFill>
        <p:spPr>
          <a:xfrm>
            <a:off x="2314673" y="1699734"/>
            <a:ext cx="2070359" cy="3946281"/>
          </a:xfrm>
          <a:prstGeom prst="rect">
            <a:avLst/>
          </a:prstGeom>
        </p:spPr>
      </p:pic>
      <p:pic>
        <p:nvPicPr>
          <p:cNvPr id="2097156" name="Изображение 2097155"/>
          <p:cNvPicPr/>
          <p:nvPr/>
        </p:nvPicPr>
        <p:blipFill>
          <a:blip r:embed="rId5"/>
          <a:stretch>
            <a:fillRect/>
          </a:stretch>
        </p:blipFill>
        <p:spPr>
          <a:xfrm>
            <a:off x="278851" y="1698075"/>
            <a:ext cx="2073052" cy="3971821"/>
          </a:xfrm>
          <a:prstGeom prst="rect">
            <a:avLst/>
          </a:prstGeom>
        </p:spPr>
      </p:pic>
      <p:sp>
        <p:nvSpPr>
          <p:cNvPr id="1048638" name="Прямоугольник 1048637"/>
          <p:cNvSpPr/>
          <p:nvPr/>
        </p:nvSpPr>
        <p:spPr>
          <a:xfrm>
            <a:off x="281701" y="382627"/>
            <a:ext cx="8463504" cy="1037879"/>
          </a:xfrm>
          <a:prstGeom prst="rect">
            <a:avLst/>
          </a:prstGeom>
          <a:solidFill>
            <a:srgbClr val="CCFECC"/>
          </a:solidFill>
          <a:ln w="63500">
            <a:solidFill>
              <a:srgbClr val="3399FF"/>
            </a:solidFill>
          </a:ln>
        </p:spPr>
        <p:txBody>
          <a:bodyPr anchor="ctr"/>
          <a:lstStyle/>
          <a:p>
            <a:pPr algn="ctr"/>
            <a:r>
              <a:rPr lang="en-US" altLang="en-US" sz="3600" b="1">
                <a:solidFill>
                  <a:srgbClr val="0000FF"/>
                </a:solidFill>
              </a:rPr>
              <a:t>E'TIBORINGIZ  UCHUN  RAHMAT!</a:t>
            </a:r>
            <a:endParaRPr lang="en-US" sz="3600" b="1">
              <a:solidFill>
                <a:srgbClr val="0000FF"/>
              </a:solidFill>
            </a:endParaRPr>
          </a:p>
        </p:txBody>
      </p:sp>
      <p:sp>
        <p:nvSpPr>
          <p:cNvPr id="1048639" name="Прямоугольник 1048638"/>
          <p:cNvSpPr/>
          <p:nvPr/>
        </p:nvSpPr>
        <p:spPr>
          <a:xfrm>
            <a:off x="252429" y="5851339"/>
            <a:ext cx="8565957" cy="786615"/>
          </a:xfrm>
          <a:prstGeom prst="rect">
            <a:avLst/>
          </a:prstGeom>
          <a:solidFill>
            <a:srgbClr val="3399FF"/>
          </a:solidFill>
          <a:ln w="63500">
            <a:solidFill>
              <a:srgbClr val="3399FF"/>
            </a:solidFill>
          </a:ln>
        </p:spPr>
        <p:txBody>
          <a:bodyPr anchor="ctr"/>
          <a:lstStyle/>
          <a:p>
            <a:pPr algn="ctr"/>
            <a:r>
              <a:rPr lang="en-US" altLang="en-US" sz="2900" b="1">
                <a:solidFill>
                  <a:srgbClr val="C00000"/>
                </a:solidFill>
              </a:rPr>
              <a:t>Tayyorladi: 301-guruh talabasi Oripova  Charosxon. </a:t>
            </a:r>
            <a:endParaRPr lang="en-US" sz="2900" b="1">
              <a:solidFill>
                <a:srgbClr val="C00000"/>
              </a:solidFill>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2" name="Круглая лента лицом вверх 1048591"/>
          <p:cNvSpPr/>
          <p:nvPr/>
        </p:nvSpPr>
        <p:spPr>
          <a:xfrm>
            <a:off x="-352579" y="342999"/>
            <a:ext cx="9849159" cy="1356795"/>
          </a:xfrm>
          <a:prstGeom prst="ellipseRibbon2">
            <a:avLst/>
          </a:prstGeom>
          <a:solidFill>
            <a:srgbClr val="0000FF"/>
          </a:solidFill>
          <a:ln w="25400">
            <a:solidFill>
              <a:srgbClr val="666666"/>
            </a:solidFill>
          </a:ln>
        </p:spPr>
        <p:txBody>
          <a:bodyPr anchor="ctr"/>
          <a:lstStyle/>
          <a:p>
            <a:pPr algn="ctr"/>
            <a:r>
              <a:rPr lang="en-US" altLang="en-US" sz="2800" b="1">
                <a:solidFill>
                  <a:srgbClr val="FFFF00"/>
                </a:solidFill>
              </a:rPr>
              <a:t>Asar yaratilgan davr va sharoit</a:t>
            </a:r>
            <a:endParaRPr lang="en-US" sz="2800" b="1">
              <a:solidFill>
                <a:srgbClr val="FFFF00"/>
              </a:solidFill>
            </a:endParaRPr>
          </a:p>
        </p:txBody>
      </p:sp>
      <p:sp>
        <p:nvSpPr>
          <p:cNvPr id="1048593" name="Прямоугольник 1048592"/>
          <p:cNvSpPr/>
          <p:nvPr/>
        </p:nvSpPr>
        <p:spPr>
          <a:xfrm>
            <a:off x="352825" y="2129663"/>
            <a:ext cx="8277871" cy="4211370"/>
          </a:xfrm>
          <a:prstGeom prst="rect">
            <a:avLst/>
          </a:prstGeom>
          <a:solidFill>
            <a:srgbClr val="99CCFF"/>
          </a:solidFill>
          <a:ln w="25400">
            <a:solidFill>
              <a:srgbClr val="666666"/>
            </a:solidFill>
          </a:ln>
        </p:spPr>
        <p:txBody>
          <a:bodyPr anchor="ctr"/>
          <a:lstStyle/>
          <a:p>
            <a:pPr algn="l"/>
            <a:r>
              <a:rPr lang="en-US" altLang="en-US" sz="2600" b="1"/>
              <a:t>"Telba" romani  1868-yilda yozilgan. Asar òtgan asrda chor istibdodi yuz minglab yaxshi odamlarni ezib, xòrlab, intihosiz azob-uqubatlar girdobiga tashlagan davrda, zolimlar zamonida, puldorlar jamiyati odamlarning axloqini buzib, ma'naviy dunyosini muttasil bulģab turgan bir sharoitda yozuvchining  ezgu va pokiza bir odamni tasvirlash ģoyasi òlaroq maydonga kelgan. Asarda rus xalqining ma'naviy muammolari badiiy bòyoqlarda aks ettirilgan.   </a:t>
            </a:r>
            <a:endParaRPr lang="en-US" sz="2600" b="1"/>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4" name="Шестиугольник 1048593"/>
          <p:cNvSpPr/>
          <p:nvPr/>
        </p:nvSpPr>
        <p:spPr>
          <a:xfrm>
            <a:off x="216345" y="328732"/>
            <a:ext cx="8751467" cy="886958"/>
          </a:xfrm>
          <a:prstGeom prst="hexagon">
            <a:avLst/>
          </a:prstGeom>
          <a:solidFill>
            <a:srgbClr val="FFCC99"/>
          </a:solidFill>
          <a:ln w="25400">
            <a:solidFill>
              <a:srgbClr val="666666"/>
            </a:solidFill>
          </a:ln>
        </p:spPr>
        <p:txBody>
          <a:bodyPr anchor="ctr"/>
          <a:lstStyle/>
          <a:p>
            <a:pPr algn="ctr"/>
            <a:r>
              <a:rPr lang="en-US" altLang="en-US" sz="3000" b="1"/>
              <a:t>Adabiy turga mansubligi, janri, janrning òziga xos  spetsifik xususiyatlari</a:t>
            </a:r>
            <a:endParaRPr lang="en-US" sz="3000" b="1"/>
          </a:p>
        </p:txBody>
      </p:sp>
      <p:sp>
        <p:nvSpPr>
          <p:cNvPr id="1048595" name="Прямоугольник 1048594"/>
          <p:cNvSpPr/>
          <p:nvPr/>
        </p:nvSpPr>
        <p:spPr>
          <a:xfrm>
            <a:off x="341385" y="1805474"/>
            <a:ext cx="8304271" cy="4590028"/>
          </a:xfrm>
          <a:prstGeom prst="rect">
            <a:avLst/>
          </a:prstGeom>
          <a:solidFill>
            <a:srgbClr val="FFE5E5"/>
          </a:solidFill>
          <a:ln w="25400">
            <a:solidFill>
              <a:srgbClr val="666666"/>
            </a:solidFill>
          </a:ln>
        </p:spPr>
        <p:txBody>
          <a:bodyPr anchor="ctr"/>
          <a:lstStyle/>
          <a:p>
            <a:pPr marL="285750" indent="-285750" algn="l">
              <a:buFont typeface="Wingdings" panose="05000000000000000000" pitchFamily="2" charset="2"/>
              <a:buChar char="n"/>
            </a:pPr>
            <a:r>
              <a:rPr lang="en-US" altLang="en-US" sz="2800" b="1"/>
              <a:t> Epik  turga mansub.</a:t>
            </a:r>
            <a:endParaRPr lang="en-US" sz="2800" b="1"/>
          </a:p>
          <a:p>
            <a:pPr marL="0" indent="0" algn="l">
              <a:buNone/>
            </a:pPr>
            <a:endParaRPr lang="en-US" sz="2800" b="1"/>
          </a:p>
          <a:p>
            <a:pPr marL="285750" indent="-285750" algn="l">
              <a:buFont typeface="Wingdings" panose="05000000000000000000" pitchFamily="2" charset="2"/>
              <a:buChar char="n"/>
            </a:pPr>
            <a:r>
              <a:rPr lang="en-US" altLang="en-US" sz="2800" b="1"/>
              <a:t> Janri - roman.</a:t>
            </a:r>
            <a:endParaRPr lang="en-US" sz="2800" b="1"/>
          </a:p>
          <a:p>
            <a:pPr marL="0" indent="0" algn="l">
              <a:buNone/>
            </a:pPr>
            <a:endParaRPr lang="en-US" sz="2800" b="1"/>
          </a:p>
          <a:p>
            <a:pPr marL="285750" indent="-285750" algn="l">
              <a:buFont typeface="Wingdings" panose="05000000000000000000" pitchFamily="2" charset="2"/>
              <a:buChar char="n"/>
            </a:pPr>
            <a:r>
              <a:rPr lang="en-US" altLang="en-US" sz="2800" b="1"/>
              <a:t>  Hayotni keng kòlamda tasvirlaydi. Qahramonlar hayotidan katta davrni olib, turli ijtimoiy munosabatlar bilan talqin qiladi, kòplab  va turfa kishilar taqdirlari orqali jamiyatning joriy holatini aks ettiradi. Kòp va murakkab syujet chiziģiga ega bòladi. </a:t>
            </a:r>
            <a:endParaRPr lang="en-US" sz="2800" b="1"/>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6" name="Выгнутая вправо стрелка 1048595"/>
          <p:cNvSpPr/>
          <p:nvPr/>
        </p:nvSpPr>
        <p:spPr>
          <a:xfrm>
            <a:off x="6084955" y="783052"/>
            <a:ext cx="2987154" cy="4294440"/>
          </a:xfrm>
          <a:prstGeom prst="curvedLeftArrow">
            <a:avLst/>
          </a:prstGeom>
          <a:solidFill>
            <a:srgbClr val="3399FF"/>
          </a:solidFill>
          <a:ln w="63500">
            <a:solidFill>
              <a:srgbClr val="0000FF"/>
            </a:solidFill>
          </a:ln>
        </p:spPr>
        <p:txBody>
          <a:bodyPr anchor="ctr"/>
          <a:lstStyle/>
          <a:p>
            <a:pPr algn="ctr"/>
            <a:endParaRPr lang="en-US"/>
          </a:p>
        </p:txBody>
      </p:sp>
      <p:sp>
        <p:nvSpPr>
          <p:cNvPr id="1048597" name="Выгнутая влево стрелка 1048596"/>
          <p:cNvSpPr/>
          <p:nvPr/>
        </p:nvSpPr>
        <p:spPr>
          <a:xfrm>
            <a:off x="119312" y="802228"/>
            <a:ext cx="2892204" cy="4217736"/>
          </a:xfrm>
          <a:prstGeom prst="curvedRightArrow">
            <a:avLst/>
          </a:prstGeom>
          <a:solidFill>
            <a:srgbClr val="3399FF"/>
          </a:solidFill>
          <a:ln w="63500">
            <a:solidFill>
              <a:srgbClr val="0000FF"/>
            </a:solidFill>
          </a:ln>
        </p:spPr>
        <p:txBody>
          <a:bodyPr anchor="ctr"/>
          <a:lstStyle/>
          <a:p>
            <a:pPr algn="ctr"/>
            <a:endParaRPr lang="en-US"/>
          </a:p>
        </p:txBody>
      </p:sp>
      <p:sp>
        <p:nvSpPr>
          <p:cNvPr id="1048598" name="Прямоугольник 1048597"/>
          <p:cNvSpPr/>
          <p:nvPr/>
        </p:nvSpPr>
        <p:spPr>
          <a:xfrm>
            <a:off x="3011516" y="2662301"/>
            <a:ext cx="3104968" cy="3565752"/>
          </a:xfrm>
          <a:prstGeom prst="rect">
            <a:avLst/>
          </a:prstGeom>
          <a:solidFill>
            <a:srgbClr val="0000FF"/>
          </a:solidFill>
          <a:ln w="63500">
            <a:solidFill>
              <a:srgbClr val="000080"/>
            </a:solidFill>
          </a:ln>
        </p:spPr>
        <p:txBody>
          <a:bodyPr anchor="ctr"/>
          <a:lstStyle/>
          <a:p>
            <a:pPr algn="ctr"/>
            <a:r>
              <a:rPr lang="en-US" altLang="en-US" sz="4800" b="1">
                <a:solidFill>
                  <a:srgbClr val="FFCB00"/>
                </a:solidFill>
              </a:rPr>
              <a:t>Asarning mazmun unsurlari</a:t>
            </a:r>
            <a:endParaRPr lang="en-US" sz="4800" b="1">
              <a:solidFill>
                <a:srgbClr val="FFCB00"/>
              </a:solidFill>
            </a:endParaRP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9" name="Прямоугольник 1048598"/>
          <p:cNvSpPr/>
          <p:nvPr/>
        </p:nvSpPr>
        <p:spPr>
          <a:xfrm>
            <a:off x="256498" y="295378"/>
            <a:ext cx="8668349" cy="6227092"/>
          </a:xfrm>
          <a:prstGeom prst="rect">
            <a:avLst/>
          </a:prstGeom>
          <a:solidFill>
            <a:srgbClr val="CC99FF"/>
          </a:solidFill>
          <a:ln w="25400">
            <a:solidFill>
              <a:srgbClr val="666666"/>
            </a:solidFill>
          </a:ln>
        </p:spPr>
        <p:txBody>
          <a:bodyPr anchor="ctr"/>
          <a:lstStyle/>
          <a:p>
            <a:pPr marL="0" indent="0" algn="l">
              <a:buNone/>
            </a:pPr>
            <a:r>
              <a:rPr lang="en-US" altLang="en-US" sz="2600"/>
              <a:t>   </a:t>
            </a:r>
            <a:r>
              <a:rPr lang="en-US" altLang="en-US" sz="2600" b="1" i="1"/>
              <a:t>Problema</a:t>
            </a:r>
            <a:r>
              <a:rPr lang="en-US" altLang="en-US" sz="2600"/>
              <a:t> - ijodkorni òylatgan va tashvishga solgan muammo.</a:t>
            </a:r>
            <a:endParaRPr lang="en-US" sz="2600"/>
          </a:p>
          <a:p>
            <a:pPr marL="0" indent="0" algn="l">
              <a:buNone/>
            </a:pPr>
            <a:endParaRPr lang="en-US" sz="2600"/>
          </a:p>
          <a:p>
            <a:pPr marL="0" indent="0" algn="l">
              <a:buNone/>
            </a:pPr>
            <a:r>
              <a:rPr lang="en-US" altLang="en-US" sz="2600"/>
              <a:t>▪Rus xalqining ma'naviy-axloqiy hayoti, jamiyatdagi ziddiyatlarning kuchayishi, insonlar òrtasidagi haqiqiy ma'nodagi mehr-muhabbatning yòqolib borishi.</a:t>
            </a:r>
            <a:endParaRPr lang="en-US" sz="2600"/>
          </a:p>
          <a:p>
            <a:pPr marL="0" indent="0" algn="l">
              <a:buNone/>
            </a:pPr>
            <a:endParaRPr lang="en-US" sz="2600"/>
          </a:p>
          <a:p>
            <a:pPr marL="0" indent="0" algn="l">
              <a:buNone/>
            </a:pPr>
            <a:r>
              <a:rPr lang="en-US" altLang="en-US" sz="2600" b="1" i="1"/>
              <a:t>   Mavzu - </a:t>
            </a:r>
            <a:r>
              <a:rPr lang="en-US" altLang="en-US" sz="2600" b="0" i="0"/>
              <a:t>ijodkor òzini òylatgan va tashvishga solgan muammolarni badiiy idrok etish uchun qulay va keng imkon bergan hayot materiali.</a:t>
            </a:r>
            <a:endParaRPr lang="en-US" sz="2600"/>
          </a:p>
          <a:p>
            <a:pPr marL="0" indent="0" algn="l">
              <a:buNone/>
            </a:pPr>
            <a:endParaRPr lang="en-US" sz="2600"/>
          </a:p>
          <a:p>
            <a:pPr marL="0" indent="0" algn="l">
              <a:buNone/>
            </a:pPr>
            <a:r>
              <a:rPr lang="en-US" altLang="en-US" sz="2600"/>
              <a:t>▪Insof-u vijdondan voz kechib, shon-shuhratga berilgan zòravonlar, beor qalloblar muhitida yashayotgan halol, tòģrisòz, pokiza qalbli inson taqdiri va jamiyatning gòzal insoniy fazilatlarga munosabati masalasi. </a:t>
            </a:r>
            <a:endParaRPr lang="en-US" sz="2600"/>
          </a:p>
        </p:txBody>
      </p:sp>
    </p:spTree>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0" name="Прямоугольник 1048599"/>
          <p:cNvSpPr/>
          <p:nvPr/>
        </p:nvSpPr>
        <p:spPr>
          <a:xfrm>
            <a:off x="199649" y="112547"/>
            <a:ext cx="8713379" cy="6576251"/>
          </a:xfrm>
          <a:prstGeom prst="rect">
            <a:avLst/>
          </a:prstGeom>
          <a:solidFill>
            <a:srgbClr val="CCFECC"/>
          </a:solidFill>
          <a:ln w="25400">
            <a:solidFill>
              <a:srgbClr val="666666"/>
            </a:solidFill>
          </a:ln>
        </p:spPr>
        <p:txBody>
          <a:bodyPr anchor="ctr"/>
          <a:lstStyle/>
          <a:p>
            <a:pPr algn="l"/>
            <a:r>
              <a:rPr lang="en-US" altLang="en-US" sz="2500" b="1" i="1"/>
              <a:t>    G'oya - </a:t>
            </a:r>
            <a:r>
              <a:rPr lang="en-US" altLang="en-US" sz="2500" b="0" i="0"/>
              <a:t>asarda qòyilgan problemaning qalamga olingan hayot materiali asosida idrok etilishi va baholanishi.</a:t>
            </a:r>
            <a:endParaRPr lang="en-US" sz="2500"/>
          </a:p>
          <a:p>
            <a:pPr algn="l"/>
            <a:r>
              <a:rPr lang="en-US" altLang="en-US" sz="2500"/>
              <a:t>   </a:t>
            </a:r>
            <a:r>
              <a:rPr lang="en-US" sz="2500"/>
              <a:t>▪</a:t>
            </a:r>
            <a:r>
              <a:rPr lang="en-US" altLang="en-US" sz="2500"/>
              <a:t>Tabiatan kamtar, sabrli, halol, nihoyatda oqkòngil, bolalik ma'sumligini yòqotmagan, beģaraz va samimiy inson obrazini yaratish va bu orqali odamlarni ezgulikka chorlash, halol-u pok yashashga undash.</a:t>
            </a:r>
            <a:endParaRPr lang="en-US" sz="2500"/>
          </a:p>
          <a:p>
            <a:pPr algn="l"/>
            <a:endParaRPr lang="en-US" sz="2500"/>
          </a:p>
          <a:p>
            <a:pPr algn="l"/>
            <a:r>
              <a:rPr lang="en-US" altLang="en-US" sz="2500" b="1" i="1"/>
              <a:t>    Tendensiya -</a:t>
            </a:r>
            <a:r>
              <a:rPr lang="en-US" altLang="en-US" sz="2500" b="0" i="0"/>
              <a:t>  tasvirlanayotgan voqea -hodisalarga muallifning ģoyaviy-hissiy munosabati, obrazlar sistemasi vositasida ifodalangan problematikaning badiiy idrok etilishi va baholanishi.</a:t>
            </a:r>
            <a:endParaRPr lang="en-US" sz="2500"/>
          </a:p>
          <a:p>
            <a:pPr algn="l"/>
            <a:r>
              <a:rPr lang="en-US" altLang="en-US" sz="2500" b="0" i="0"/>
              <a:t>▪ Ularning, iyezuetlarning qarmoqlariga laqqa tushib òtirmaylik, biz ularga rus madaniyatimizni yetkazaylik, biz endi ularning qarshisida qad kòtarib turishimiz darkor, kimdir hali ularning tarģibotlari nafis dedi, endi bunday gaplarga chek qòyaylik......  Ana shunday bizning tashnaligimiz! "Kimning poyi zaminsizdir, bilingki, u Xudosizdir".....</a:t>
            </a:r>
            <a:endParaRPr lang="en-US" sz="250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1" name="Блок-схема: несколько документов 1048600"/>
          <p:cNvSpPr/>
          <p:nvPr/>
        </p:nvSpPr>
        <p:spPr>
          <a:xfrm>
            <a:off x="256555" y="191428"/>
            <a:ext cx="8512669" cy="6394695"/>
          </a:xfrm>
          <a:prstGeom prst="flowChartMultidocument">
            <a:avLst/>
          </a:prstGeom>
          <a:solidFill>
            <a:srgbClr val="FFE5E5"/>
          </a:solidFill>
          <a:ln w="63500">
            <a:solidFill>
              <a:srgbClr val="FF9900"/>
            </a:solidFill>
            <a:prstDash val="sysDash"/>
          </a:ln>
        </p:spPr>
        <p:txBody>
          <a:bodyPr anchor="ctr"/>
          <a:lstStyle/>
          <a:p>
            <a:pPr algn="ctr"/>
            <a:r>
              <a:rPr lang="en-US" altLang="en-US" sz="2600" b="1" i="0" u="sng">
                <a:solidFill>
                  <a:srgbClr val="000080"/>
                </a:solidFill>
              </a:rPr>
              <a:t>Badiiy konsepsiya </a:t>
            </a:r>
            <a:endParaRPr lang="en-US" sz="2600"/>
          </a:p>
          <a:p>
            <a:pPr algn="ctr"/>
            <a:endParaRPr lang="en-US" sz="2600"/>
          </a:p>
          <a:p>
            <a:pPr algn="l"/>
            <a:r>
              <a:rPr lang="en-US" altLang="en-US" sz="2600"/>
              <a:t>"Telba" romanida jamiyat qahramon ustidan hukm chiqarmaydi, balki qahramon jamiyat ustidan hukm chiqaradi. Asarda bosh qahramon hech qachon òzini yuqori olishga harakat qilmaydi, lekin u atrofidagilardan òzining bilimi, ichki dunyosi va oqilligi bilan yuqori turadi. Muallif asar orqali faqat òzim bòlay deydigan shafqatsiz jamiyatda halol-u pok yashash mumkinmi? - degan savolga javob berishga harakat qiladi. </a:t>
            </a:r>
            <a:endParaRPr lang="en-US" sz="2600"/>
          </a:p>
        </p:txBody>
      </p:sp>
    </p:spTree>
  </p:cSld>
  <p:clrMapOvr>
    <a:masterClrMapping/>
  </p:clrMapOvr>
  <p:transition spd="slow">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2" name="Круглая лента лицом вверх 1048601"/>
          <p:cNvSpPr/>
          <p:nvPr/>
        </p:nvSpPr>
        <p:spPr>
          <a:xfrm>
            <a:off x="26367" y="1593144"/>
            <a:ext cx="9088949" cy="3888262"/>
          </a:xfrm>
          <a:prstGeom prst="ellipseRibbon2">
            <a:avLst/>
          </a:prstGeom>
          <a:solidFill>
            <a:srgbClr val="330066"/>
          </a:solidFill>
          <a:ln w="63500">
            <a:solidFill>
              <a:srgbClr val="9933FF"/>
            </a:solidFill>
          </a:ln>
        </p:spPr>
        <p:txBody>
          <a:bodyPr anchor="ctr"/>
          <a:lstStyle/>
          <a:p>
            <a:pPr algn="ctr"/>
            <a:r>
              <a:rPr lang="en-US" altLang="en-US" sz="4500" b="1">
                <a:solidFill>
                  <a:srgbClr val="FFC000"/>
                </a:solidFill>
              </a:rPr>
              <a:t>Asarning kompozitsion qurilishi</a:t>
            </a:r>
            <a:endParaRPr lang="en-US" sz="4500" b="1">
              <a:solidFill>
                <a:srgbClr val="FFC000"/>
              </a:solidFill>
            </a:endParaRPr>
          </a:p>
        </p:txBody>
      </p:sp>
    </p:spTree>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1983</Words>
  <Application>Microsoft Office PowerPoint</Application>
  <PresentationFormat>Экран (4:3)</PresentationFormat>
  <Paragraphs>173</Paragraphs>
  <Slides>29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29</vt:i4>
      </vt:variant>
    </vt:vector>
  </HeadingPairs>
  <TitlesOfParts>
    <vt:vector size="35" baseType="lpstr">
      <vt:lpstr>宋体</vt:lpstr>
      <vt:lpstr>Arial</vt:lpstr>
      <vt:lpstr>Calibri</vt:lpstr>
      <vt:lpstr>Calibri Light</vt:lpstr>
      <vt:lpstr>Wingdings</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"TELBA" asari tahlili</dc:title>
  <dc:subject>"TELBA" asari tahlili</dc:subject>
  <dc:creator>arxiv.uz</dc:creator>
  <cp:keywords>slayd pptx</cp:keywords>
  <cp:lastModifiedBy>arxiv.uz</cp:lastModifiedBy>
  <cp:revision>1</cp:revision>
  <dcterms:created xsi:type="dcterms:W3CDTF">2025-06-02T07:19:23Z</dcterms:created>
  <dcterms:modified xsi:type="dcterms:W3CDTF">2025-09-18T10:32:41Z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172A9EA210CA46DC9AC356A14EACF97E_13</vt:lpwstr>
  </property>
  <property fmtid="{D5CDD505-2E9C-101B-9397-08002B2CF9AE}" pid="3" name="KSOProductBuildVer">
    <vt:lpwstr>1049-12.2.0.21179</vt:lpwstr>
  </property>
</Properties>
</file>