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x="18288000" cy="10287000"/>
  <p:notesSz cx="6858000" cy="9144000"/>
  <p:embeddedFontLst>
    <p:embeddedFont>
      <p:font typeface="Open Sans Bold" charset="1" panose="020B0806030504020204"/>
      <p:regular r:id="rId21"/>
    </p:embeddedFont>
    <p:embeddedFont>
      <p:font typeface="Open Sans" charset="1" panose="020B0606030504020204"/>
      <p:regular r:id="rId22"/>
    </p:embeddedFont>
    <p:embeddedFont>
      <p:font typeface="DM Sans Bold" charset="1" panose="00000000000000000000"/>
      <p:regular r:id="rId23"/>
    </p:embeddedFont>
    <p:embeddedFont>
      <p:font typeface="DM Sans" charset="1" panose="0000000000000000000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fonts/font21.fntdata" Type="http://schemas.openxmlformats.org/officeDocument/2006/relationships/font"/><Relationship Id="rId22" Target="fonts/font22.fntdata" Type="http://schemas.openxmlformats.org/officeDocument/2006/relationships/font"/><Relationship Id="rId23" Target="fonts/font23.fntdata" Type="http://schemas.openxmlformats.org/officeDocument/2006/relationships/font"/><Relationship Id="rId24" Target="fonts/font24.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1808987" y="952500"/>
            <a:ext cx="14088636" cy="1348740"/>
          </a:xfrm>
          <a:prstGeom prst="rect">
            <a:avLst/>
          </a:prstGeom>
        </p:spPr>
        <p:txBody>
          <a:bodyPr anchor="t" rtlCol="false" tIns="0" lIns="0" bIns="0" rIns="0">
            <a:spAutoFit/>
          </a:bodyPr>
          <a:lstStyle/>
          <a:p>
            <a:pPr algn="ctr">
              <a:lnSpc>
                <a:spcPts val="5459"/>
              </a:lnSpc>
            </a:pPr>
            <a:r>
              <a:rPr lang="en-US" sz="3900" b="true">
                <a:solidFill>
                  <a:srgbClr val="000000"/>
                </a:solidFill>
                <a:latin typeface="Open Sans Bold"/>
                <a:ea typeface="Open Sans Bold"/>
                <a:cs typeface="Open Sans Bold"/>
                <a:sym typeface="Open Sans Bold"/>
              </a:rPr>
              <a:t>Tema: XXI ásir pedagogikasında ámelge asırılǵan ilimiy izertlew baǵdarları hám pedagogikalıq koncepciyalar.</a:t>
            </a:r>
          </a:p>
        </p:txBody>
      </p:sp>
      <p:sp>
        <p:nvSpPr>
          <p:cNvPr name="TextBox 12" id="12"/>
          <p:cNvSpPr txBox="true"/>
          <p:nvPr/>
        </p:nvSpPr>
        <p:spPr>
          <a:xfrm rot="0">
            <a:off x="4459034" y="2872749"/>
            <a:ext cx="16541869" cy="5844159"/>
          </a:xfrm>
          <a:prstGeom prst="rect">
            <a:avLst/>
          </a:prstGeom>
        </p:spPr>
        <p:txBody>
          <a:bodyPr anchor="t" rtlCol="false" tIns="0" lIns="0" bIns="0" rIns="0">
            <a:spAutoFit/>
          </a:bodyPr>
          <a:lstStyle/>
          <a:p>
            <a:pPr algn="just">
              <a:lnSpc>
                <a:spcPts val="3528"/>
              </a:lnSpc>
            </a:pPr>
            <a:r>
              <a:rPr lang="en-US" b="true" sz="3600" spc="-43">
                <a:solidFill>
                  <a:srgbClr val="000000"/>
                </a:solidFill>
                <a:latin typeface="Open Sans Bold"/>
                <a:ea typeface="Open Sans Bold"/>
                <a:cs typeface="Open Sans Bold"/>
                <a:sym typeface="Open Sans Bold"/>
              </a:rPr>
              <a:t>1.</a:t>
            </a:r>
            <a:r>
              <a:rPr lang="en-US" sz="3600" spc="-43">
                <a:solidFill>
                  <a:srgbClr val="000000"/>
                </a:solidFill>
                <a:latin typeface="Open Sans"/>
                <a:ea typeface="Open Sans"/>
                <a:cs typeface="Open Sans"/>
                <a:sym typeface="Open Sans"/>
              </a:rPr>
              <a:t> XXI ásir pedagogikasınıń jańa baǵdarı</a:t>
            </a:r>
          </a:p>
          <a:p>
            <a:pPr algn="just">
              <a:lnSpc>
                <a:spcPts val="3528"/>
              </a:lnSpc>
            </a:pPr>
          </a:p>
          <a:p>
            <a:pPr algn="just">
              <a:lnSpc>
                <a:spcPts val="3528"/>
              </a:lnSpc>
            </a:pPr>
          </a:p>
          <a:p>
            <a:pPr algn="just">
              <a:lnSpc>
                <a:spcPts val="3528"/>
              </a:lnSpc>
            </a:pPr>
            <a:r>
              <a:rPr lang="en-US" b="true" sz="3600" spc="-43">
                <a:solidFill>
                  <a:srgbClr val="000000"/>
                </a:solidFill>
                <a:latin typeface="Open Sans Bold"/>
                <a:ea typeface="Open Sans Bold"/>
                <a:cs typeface="Open Sans Bold"/>
                <a:sym typeface="Open Sans Bold"/>
              </a:rPr>
              <a:t>2</a:t>
            </a:r>
            <a:r>
              <a:rPr lang="en-US" sz="3600" spc="-43">
                <a:solidFill>
                  <a:srgbClr val="000000"/>
                </a:solidFill>
                <a:latin typeface="Open Sans"/>
                <a:ea typeface="Open Sans"/>
                <a:cs typeface="Open Sans"/>
                <a:sym typeface="Open Sans"/>
              </a:rPr>
              <a:t>. Zamanagóy ilimiy izertlew baǵdarları</a:t>
            </a:r>
          </a:p>
          <a:p>
            <a:pPr algn="just">
              <a:lnSpc>
                <a:spcPts val="3528"/>
              </a:lnSpc>
            </a:pPr>
          </a:p>
          <a:p>
            <a:pPr algn="just">
              <a:lnSpc>
                <a:spcPts val="3528"/>
              </a:lnSpc>
            </a:pPr>
          </a:p>
          <a:p>
            <a:pPr algn="just">
              <a:lnSpc>
                <a:spcPts val="3528"/>
              </a:lnSpc>
            </a:pPr>
            <a:r>
              <a:rPr lang="en-US" b="true" sz="3600" spc="-43">
                <a:solidFill>
                  <a:srgbClr val="000000"/>
                </a:solidFill>
                <a:latin typeface="Open Sans Bold"/>
                <a:ea typeface="Open Sans Bold"/>
                <a:cs typeface="Open Sans Bold"/>
                <a:sym typeface="Open Sans Bold"/>
              </a:rPr>
              <a:t>3</a:t>
            </a:r>
            <a:r>
              <a:rPr lang="en-US" sz="3600" spc="-43">
                <a:solidFill>
                  <a:srgbClr val="000000"/>
                </a:solidFill>
                <a:latin typeface="Open Sans"/>
                <a:ea typeface="Open Sans"/>
                <a:cs typeface="Open Sans"/>
                <a:sym typeface="Open Sans"/>
              </a:rPr>
              <a:t>. XXI ásirdegi tiykarǵı pedagogikalıq koncepciyalar</a:t>
            </a:r>
          </a:p>
          <a:p>
            <a:pPr algn="just">
              <a:lnSpc>
                <a:spcPts val="3528"/>
              </a:lnSpc>
            </a:pPr>
          </a:p>
          <a:p>
            <a:pPr algn="just">
              <a:lnSpc>
                <a:spcPts val="3528"/>
              </a:lnSpc>
            </a:pPr>
          </a:p>
          <a:p>
            <a:pPr algn="just">
              <a:lnSpc>
                <a:spcPts val="3528"/>
              </a:lnSpc>
            </a:pPr>
            <a:r>
              <a:rPr lang="en-US" b="true" sz="3600" spc="-43">
                <a:solidFill>
                  <a:srgbClr val="000000"/>
                </a:solidFill>
                <a:latin typeface="Open Sans Bold"/>
                <a:ea typeface="Open Sans Bold"/>
                <a:cs typeface="Open Sans Bold"/>
                <a:sym typeface="Open Sans Bold"/>
              </a:rPr>
              <a:t>4</a:t>
            </a:r>
            <a:r>
              <a:rPr lang="en-US" sz="3600" spc="-43">
                <a:solidFill>
                  <a:srgbClr val="000000"/>
                </a:solidFill>
                <a:latin typeface="Open Sans"/>
                <a:ea typeface="Open Sans"/>
                <a:cs typeface="Open Sans"/>
                <a:sym typeface="Open Sans"/>
              </a:rPr>
              <a:t>. Integraciyalangan hám innovaciyalıq oqıw jandasıwları</a:t>
            </a:r>
          </a:p>
          <a:p>
            <a:pPr algn="just">
              <a:lnSpc>
                <a:spcPts val="3528"/>
              </a:lnSpc>
            </a:pPr>
          </a:p>
          <a:p>
            <a:pPr algn="just">
              <a:lnSpc>
                <a:spcPts val="3528"/>
              </a:lnSpc>
            </a:pPr>
          </a:p>
          <a:p>
            <a:pPr algn="just">
              <a:lnSpc>
                <a:spcPts val="3528"/>
              </a:lnSpc>
            </a:pPr>
            <a:r>
              <a:rPr lang="en-US" b="true" sz="3600" spc="-43">
                <a:solidFill>
                  <a:srgbClr val="000000"/>
                </a:solidFill>
                <a:latin typeface="Open Sans Bold"/>
                <a:ea typeface="Open Sans Bold"/>
                <a:cs typeface="Open Sans Bold"/>
                <a:sym typeface="Open Sans Bold"/>
              </a:rPr>
              <a:t>5</a:t>
            </a:r>
            <a:r>
              <a:rPr lang="en-US" sz="3600" spc="-43">
                <a:solidFill>
                  <a:srgbClr val="000000"/>
                </a:solidFill>
                <a:latin typeface="Open Sans"/>
                <a:ea typeface="Open Sans"/>
                <a:cs typeface="Open Sans"/>
                <a:sym typeface="Open Sans"/>
              </a:rPr>
              <a:t>. Gumanistlik hám motivaciyalıq baǵdarlar</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776745" y="3009900"/>
            <a:ext cx="13702268" cy="4800262"/>
          </a:xfrm>
          <a:prstGeom prst="rect">
            <a:avLst/>
          </a:prstGeom>
        </p:spPr>
        <p:txBody>
          <a:bodyPr anchor="t" rtlCol="false" tIns="0" lIns="0" bIns="0" rIns="0">
            <a:spAutoFit/>
          </a:bodyPr>
          <a:lstStyle/>
          <a:p>
            <a:pPr algn="just">
              <a:lnSpc>
                <a:spcPts val="5504"/>
              </a:lnSpc>
            </a:pPr>
            <a:r>
              <a:rPr lang="en-US" sz="3931">
                <a:solidFill>
                  <a:srgbClr val="000000"/>
                </a:solidFill>
                <a:latin typeface="Open Sans"/>
                <a:ea typeface="Open Sans"/>
                <a:cs typeface="Open Sans"/>
                <a:sym typeface="Open Sans"/>
              </a:rPr>
              <a:t>Emociyallıq intellekt (EQ) hám Soft Skills</a:t>
            </a:r>
          </a:p>
          <a:p>
            <a:pPr algn="just">
              <a:lnSpc>
                <a:spcPts val="5504"/>
              </a:lnSpc>
            </a:pPr>
            <a:r>
              <a:rPr lang="en-US" sz="3931">
                <a:solidFill>
                  <a:srgbClr val="000000"/>
                </a:solidFill>
                <a:latin typeface="Open Sans"/>
                <a:ea typeface="Open Sans"/>
                <a:cs typeface="Open Sans"/>
                <a:sym typeface="Open Sans"/>
              </a:rPr>
              <a:t>Bilim beriwde tek intellekt (IQ) emes, bálki emociyallıq intellektke de úlken itibar qaratılmaqta.</a:t>
            </a:r>
          </a:p>
          <a:p>
            <a:pPr algn="just">
              <a:lnSpc>
                <a:spcPts val="5504"/>
              </a:lnSpc>
            </a:pPr>
            <a:r>
              <a:rPr lang="en-US" sz="3931">
                <a:solidFill>
                  <a:srgbClr val="000000"/>
                </a:solidFill>
                <a:latin typeface="Open Sans"/>
                <a:ea typeface="Open Sans"/>
                <a:cs typeface="Open Sans"/>
                <a:sym typeface="Open Sans"/>
              </a:rPr>
              <a:t> * Soft Skills: Liderlik, komandada islesiw, konfliktlerdi sheshiw, vaqıttı basqarıw.</a:t>
            </a:r>
          </a:p>
          <a:p>
            <a:pPr algn="just">
              <a:lnSpc>
                <a:spcPts val="5504"/>
              </a:lnSpc>
            </a:pPr>
            <a:r>
              <a:rPr lang="en-US" sz="3931">
                <a:solidFill>
                  <a:srgbClr val="000000"/>
                </a:solidFill>
                <a:latin typeface="Open Sans"/>
                <a:ea typeface="Open Sans"/>
                <a:cs typeface="Open Sans"/>
                <a:sym typeface="Open Sans"/>
              </a:rPr>
              <a:t> * EQ áhmiyeti: Óz emociyaların túsiniw hám basqara alıw oqıwdaǵı jetiskenliktiń 80%-in támiyinleydi.</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683010" y="2406015"/>
            <a:ext cx="12921980" cy="5246370"/>
          </a:xfrm>
          <a:prstGeom prst="rect">
            <a:avLst/>
          </a:prstGeom>
        </p:spPr>
        <p:txBody>
          <a:bodyPr anchor="t" rtlCol="false" tIns="0" lIns="0" bIns="0" rIns="0">
            <a:spAutoFit/>
          </a:bodyPr>
          <a:lstStyle/>
          <a:p>
            <a:pPr algn="just">
              <a:lnSpc>
                <a:spcPts val="7020"/>
              </a:lnSpc>
            </a:pPr>
            <a:r>
              <a:rPr lang="en-US" sz="3900">
                <a:solidFill>
                  <a:srgbClr val="000000"/>
                </a:solidFill>
                <a:latin typeface="Open Sans"/>
                <a:ea typeface="Open Sans"/>
                <a:cs typeface="Open Sans"/>
                <a:sym typeface="Open Sans"/>
              </a:rPr>
              <a:t>Aralas tálim (Blended Learning) hám "Flip Classroom"</a:t>
            </a:r>
          </a:p>
          <a:p>
            <a:pPr algn="just">
              <a:lnSpc>
                <a:spcPts val="7020"/>
              </a:lnSpc>
            </a:pPr>
            <a:r>
              <a:rPr lang="en-US" sz="3900">
                <a:solidFill>
                  <a:srgbClr val="000000"/>
                </a:solidFill>
                <a:latin typeface="Open Sans"/>
                <a:ea typeface="Open Sans"/>
                <a:cs typeface="Open Sans"/>
                <a:sym typeface="Open Sans"/>
              </a:rPr>
              <a:t>Dástúriy oqıw menen onlayn tálimniń sintezi.</a:t>
            </a:r>
          </a:p>
          <a:p>
            <a:pPr algn="just">
              <a:lnSpc>
                <a:spcPts val="7020"/>
              </a:lnSpc>
            </a:pPr>
            <a:r>
              <a:rPr lang="en-US" sz="3900">
                <a:solidFill>
                  <a:srgbClr val="000000"/>
                </a:solidFill>
                <a:latin typeface="Open Sans"/>
                <a:ea typeface="Open Sans"/>
                <a:cs typeface="Open Sans"/>
                <a:sym typeface="Open Sans"/>
              </a:rPr>
              <a:t> * Flipped Classroom (Awdarılǵan klas): Oqıwshı teoriyalıq temanı úyde (video, tekst arqalı) kóredi, klasqa kelgende bolsa tek ámeliy tapsırmalar hám talqılawlar menen bánt boladı.</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776745" y="1493892"/>
            <a:ext cx="13702268" cy="7624903"/>
          </a:xfrm>
          <a:prstGeom prst="rect">
            <a:avLst/>
          </a:prstGeom>
        </p:spPr>
        <p:txBody>
          <a:bodyPr anchor="t" rtlCol="false" tIns="0" lIns="0" bIns="0" rIns="0">
            <a:spAutoFit/>
          </a:bodyPr>
          <a:lstStyle/>
          <a:p>
            <a:pPr algn="just">
              <a:lnSpc>
                <a:spcPts val="5504"/>
              </a:lnSpc>
            </a:pPr>
            <a:r>
              <a:rPr lang="en-US" sz="3931">
                <a:solidFill>
                  <a:srgbClr val="000000"/>
                </a:solidFill>
                <a:latin typeface="Open Sans"/>
                <a:ea typeface="Open Sans"/>
                <a:cs typeface="Open Sans"/>
                <a:sym typeface="Open Sans"/>
              </a:rPr>
              <a:t>XXI ásir pedagogınıń modeli</a:t>
            </a:r>
          </a:p>
          <a:p>
            <a:pPr algn="just">
              <a:lnSpc>
                <a:spcPts val="5504"/>
              </a:lnSpc>
            </a:pPr>
            <a:r>
              <a:rPr lang="en-US" sz="3931">
                <a:solidFill>
                  <a:srgbClr val="000000"/>
                </a:solidFill>
                <a:latin typeface="Open Sans"/>
                <a:ea typeface="Open Sans"/>
                <a:cs typeface="Open Sans"/>
                <a:sym typeface="Open Sans"/>
              </a:rPr>
              <a:t>Zamanagóy muǵallim tómendegi sapalarǵa iye bolıwı kerek:</a:t>
            </a:r>
          </a:p>
          <a:p>
            <a:pPr algn="just">
              <a:lnSpc>
                <a:spcPts val="5504"/>
              </a:lnSpc>
            </a:pPr>
            <a:r>
              <a:rPr lang="en-US" sz="3931">
                <a:solidFill>
                  <a:srgbClr val="000000"/>
                </a:solidFill>
                <a:latin typeface="Open Sans"/>
                <a:ea typeface="Open Sans"/>
                <a:cs typeface="Open Sans"/>
                <a:sym typeface="Open Sans"/>
              </a:rPr>
              <a:t> * </a:t>
            </a:r>
            <a:r>
              <a:rPr lang="en-US" sz="3931" b="true">
                <a:solidFill>
                  <a:srgbClr val="000000"/>
                </a:solidFill>
                <a:latin typeface="Open Sans Bold"/>
                <a:ea typeface="Open Sans Bold"/>
                <a:cs typeface="Open Sans Bold"/>
                <a:sym typeface="Open Sans Bold"/>
              </a:rPr>
              <a:t>Texnologiyalıq savatlılıq</a:t>
            </a:r>
            <a:r>
              <a:rPr lang="en-US" sz="3931">
                <a:solidFill>
                  <a:srgbClr val="000000"/>
                </a:solidFill>
                <a:latin typeface="Open Sans"/>
                <a:ea typeface="Open Sans"/>
                <a:cs typeface="Open Sans"/>
                <a:sym typeface="Open Sans"/>
              </a:rPr>
              <a:t>: IT qurallarınan erkin paydalana alıw.</a:t>
            </a:r>
          </a:p>
          <a:p>
            <a:pPr algn="just">
              <a:lnSpc>
                <a:spcPts val="5504"/>
              </a:lnSpc>
            </a:pPr>
            <a:r>
              <a:rPr lang="en-US" sz="3931">
                <a:solidFill>
                  <a:srgbClr val="000000"/>
                </a:solidFill>
                <a:latin typeface="Open Sans"/>
                <a:ea typeface="Open Sans"/>
                <a:cs typeface="Open Sans"/>
                <a:sym typeface="Open Sans"/>
              </a:rPr>
              <a:t> * </a:t>
            </a:r>
            <a:r>
              <a:rPr lang="en-US" sz="3931" b="true">
                <a:solidFill>
                  <a:srgbClr val="000000"/>
                </a:solidFill>
                <a:latin typeface="Open Sans Bold"/>
                <a:ea typeface="Open Sans Bold"/>
                <a:cs typeface="Open Sans Bold"/>
                <a:sym typeface="Open Sans Bold"/>
              </a:rPr>
              <a:t>Kreativ dizayner</a:t>
            </a:r>
            <a:r>
              <a:rPr lang="en-US" sz="3931">
                <a:solidFill>
                  <a:srgbClr val="000000"/>
                </a:solidFill>
                <a:latin typeface="Open Sans"/>
                <a:ea typeface="Open Sans"/>
                <a:cs typeface="Open Sans"/>
                <a:sym typeface="Open Sans"/>
              </a:rPr>
              <a:t>: Sabaqtı qızıqlı ssenariy tiykarında qura alıw.</a:t>
            </a:r>
          </a:p>
          <a:p>
            <a:pPr algn="just">
              <a:lnSpc>
                <a:spcPts val="5504"/>
              </a:lnSpc>
            </a:pPr>
            <a:r>
              <a:rPr lang="en-US" sz="3931">
                <a:solidFill>
                  <a:srgbClr val="000000"/>
                </a:solidFill>
                <a:latin typeface="Open Sans"/>
                <a:ea typeface="Open Sans"/>
                <a:cs typeface="Open Sans"/>
                <a:sym typeface="Open Sans"/>
              </a:rPr>
              <a:t> * </a:t>
            </a:r>
            <a:r>
              <a:rPr lang="en-US" sz="3931" b="true">
                <a:solidFill>
                  <a:srgbClr val="000000"/>
                </a:solidFill>
                <a:latin typeface="Open Sans Bold"/>
                <a:ea typeface="Open Sans Bold"/>
                <a:cs typeface="Open Sans Bold"/>
                <a:sym typeface="Open Sans Bold"/>
              </a:rPr>
              <a:t>Psixologik qollap-quvvatlawshı:</a:t>
            </a:r>
            <a:r>
              <a:rPr lang="en-US" sz="3931">
                <a:solidFill>
                  <a:srgbClr val="000000"/>
                </a:solidFill>
                <a:latin typeface="Open Sans"/>
                <a:ea typeface="Open Sans"/>
                <a:cs typeface="Open Sans"/>
                <a:sym typeface="Open Sans"/>
              </a:rPr>
              <a:t> Balanıń ruwxıy jaǵdayın túsiniw.</a:t>
            </a:r>
          </a:p>
          <a:p>
            <a:pPr algn="just">
              <a:lnSpc>
                <a:spcPts val="5504"/>
              </a:lnSpc>
            </a:pPr>
            <a:r>
              <a:rPr lang="en-US" sz="3931">
                <a:solidFill>
                  <a:srgbClr val="000000"/>
                </a:solidFill>
                <a:latin typeface="Open Sans"/>
                <a:ea typeface="Open Sans"/>
                <a:cs typeface="Open Sans"/>
                <a:sym typeface="Open Sans"/>
              </a:rPr>
              <a:t> * </a:t>
            </a:r>
            <a:r>
              <a:rPr lang="en-US" sz="3931" b="true">
                <a:solidFill>
                  <a:srgbClr val="000000"/>
                </a:solidFill>
                <a:latin typeface="Open Sans Bold"/>
                <a:ea typeface="Open Sans Bold"/>
                <a:cs typeface="Open Sans Bold"/>
                <a:sym typeface="Open Sans Bold"/>
              </a:rPr>
              <a:t>Izertlewshi</a:t>
            </a:r>
            <a:r>
              <a:rPr lang="en-US" sz="3931">
                <a:solidFill>
                  <a:srgbClr val="000000"/>
                </a:solidFill>
                <a:latin typeface="Open Sans"/>
                <a:ea typeface="Open Sans"/>
                <a:cs typeface="Open Sans"/>
                <a:sym typeface="Open Sans"/>
              </a:rPr>
              <a:t>: Mudaman jańa metodikalardı sınaqtan ótkeriw.</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743480" y="895350"/>
            <a:ext cx="12801040" cy="1177290"/>
          </a:xfrm>
          <a:prstGeom prst="rect">
            <a:avLst/>
          </a:prstGeom>
        </p:spPr>
        <p:txBody>
          <a:bodyPr anchor="t" rtlCol="false" tIns="0" lIns="0" bIns="0" rIns="0">
            <a:spAutoFit/>
          </a:bodyPr>
          <a:lstStyle/>
          <a:p>
            <a:pPr algn="ctr">
              <a:lnSpc>
                <a:spcPts val="9660"/>
              </a:lnSpc>
            </a:pPr>
            <a:r>
              <a:rPr lang="en-US" sz="6900" b="true">
                <a:solidFill>
                  <a:srgbClr val="000000"/>
                </a:solidFill>
                <a:latin typeface="Open Sans Bold"/>
                <a:ea typeface="Open Sans Bold"/>
                <a:cs typeface="Open Sans Bold"/>
                <a:sym typeface="Open Sans Bold"/>
              </a:rPr>
              <a:t>Juwmaq:</a:t>
            </a:r>
          </a:p>
        </p:txBody>
      </p:sp>
      <p:sp>
        <p:nvSpPr>
          <p:cNvPr name="TextBox 12" id="12"/>
          <p:cNvSpPr txBox="true"/>
          <p:nvPr/>
        </p:nvSpPr>
        <p:spPr>
          <a:xfrm rot="0">
            <a:off x="2743480" y="2705269"/>
            <a:ext cx="13702268" cy="4800262"/>
          </a:xfrm>
          <a:prstGeom prst="rect">
            <a:avLst/>
          </a:prstGeom>
        </p:spPr>
        <p:txBody>
          <a:bodyPr anchor="t" rtlCol="false" tIns="0" lIns="0" bIns="0" rIns="0">
            <a:spAutoFit/>
          </a:bodyPr>
          <a:lstStyle/>
          <a:p>
            <a:pPr algn="just">
              <a:lnSpc>
                <a:spcPts val="5504"/>
              </a:lnSpc>
            </a:pPr>
          </a:p>
          <a:p>
            <a:pPr algn="just">
              <a:lnSpc>
                <a:spcPts val="5504"/>
              </a:lnSpc>
            </a:pPr>
            <a:r>
              <a:rPr lang="en-US" sz="3931">
                <a:solidFill>
                  <a:srgbClr val="000000"/>
                </a:solidFill>
                <a:latin typeface="Open Sans"/>
                <a:ea typeface="Open Sans"/>
                <a:cs typeface="Open Sans"/>
                <a:sym typeface="Open Sans"/>
              </a:rPr>
              <a:t>XXI ásir pedagogikası – bul turaqlı izlenisler maydanı. Jańa ilimiy baǵdarlar (neyropedagogika, sanlastırıw) hám koncepciyalar (STEAM, inklyuzivlik) jámiyettiń hár bir aǵzasın básekige shıdamlı hám gumanist etip tarbiyalawǵa xızmet etedi. Tálimniń keleshegi texnologiya menen insanıylıqtıń teń salmaqlılıǵında.</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0" y="571817"/>
            <a:ext cx="17407286" cy="828040"/>
          </a:xfrm>
          <a:prstGeom prst="rect">
            <a:avLst/>
          </a:prstGeom>
        </p:spPr>
        <p:txBody>
          <a:bodyPr anchor="t" rtlCol="false" tIns="0" lIns="0" bIns="0" rIns="0">
            <a:spAutoFit/>
          </a:bodyPr>
          <a:lstStyle/>
          <a:p>
            <a:pPr algn="ctr">
              <a:lnSpc>
                <a:spcPts val="6859"/>
              </a:lnSpc>
            </a:pPr>
            <a:r>
              <a:rPr lang="en-US" sz="4899" b="true">
                <a:solidFill>
                  <a:srgbClr val="000000"/>
                </a:solidFill>
                <a:latin typeface="DM Sans Bold"/>
                <a:ea typeface="DM Sans Bold"/>
                <a:cs typeface="DM Sans Bold"/>
                <a:sym typeface="DM Sans Bold"/>
              </a:rPr>
              <a:t>Paydalanilg'an</a:t>
            </a:r>
            <a:r>
              <a:rPr lang="en-US" sz="4899">
                <a:solidFill>
                  <a:srgbClr val="000000"/>
                </a:solidFill>
                <a:latin typeface="DM Sans"/>
                <a:ea typeface="DM Sans"/>
                <a:cs typeface="DM Sans"/>
                <a:sym typeface="DM Sans"/>
              </a:rPr>
              <a:t> </a:t>
            </a:r>
            <a:r>
              <a:rPr lang="en-US" sz="4899" b="true">
                <a:solidFill>
                  <a:srgbClr val="000000"/>
                </a:solidFill>
                <a:latin typeface="DM Sans Bold"/>
                <a:ea typeface="DM Sans Bold"/>
                <a:cs typeface="DM Sans Bold"/>
                <a:sym typeface="DM Sans Bold"/>
              </a:rPr>
              <a:t>a'debiyatlar</a:t>
            </a:r>
            <a:r>
              <a:rPr lang="en-US" sz="4899">
                <a:solidFill>
                  <a:srgbClr val="000000"/>
                </a:solidFill>
                <a:latin typeface="DM Sans"/>
                <a:ea typeface="DM Sans"/>
                <a:cs typeface="DM Sans"/>
                <a:sym typeface="DM Sans"/>
              </a:rPr>
              <a:t>:</a:t>
            </a:r>
          </a:p>
        </p:txBody>
      </p:sp>
      <p:sp>
        <p:nvSpPr>
          <p:cNvPr name="TextBox 12" id="12"/>
          <p:cNvSpPr txBox="true"/>
          <p:nvPr/>
        </p:nvSpPr>
        <p:spPr>
          <a:xfrm rot="0">
            <a:off x="1028700" y="1514158"/>
            <a:ext cx="16230600" cy="7640989"/>
          </a:xfrm>
          <a:prstGeom prst="rect">
            <a:avLst/>
          </a:prstGeom>
        </p:spPr>
        <p:txBody>
          <a:bodyPr anchor="t" rtlCol="false" tIns="0" lIns="0" bIns="0" rIns="0">
            <a:spAutoFit/>
          </a:bodyPr>
          <a:lstStyle/>
          <a:p>
            <a:pPr algn="just">
              <a:lnSpc>
                <a:spcPts val="3578"/>
              </a:lnSpc>
            </a:pPr>
            <a:r>
              <a:rPr lang="en-US" sz="3931" b="true">
                <a:solidFill>
                  <a:srgbClr val="000000"/>
                </a:solidFill>
                <a:latin typeface="Open Sans Bold"/>
                <a:ea typeface="Open Sans Bold"/>
                <a:cs typeface="Open Sans Bold"/>
                <a:sym typeface="Open Sans Bold"/>
              </a:rPr>
              <a:t>1</a:t>
            </a:r>
            <a:r>
              <a:rPr lang="en-US" sz="3931">
                <a:solidFill>
                  <a:srgbClr val="000000"/>
                </a:solidFill>
                <a:latin typeface="Open Sans"/>
                <a:ea typeface="Open Sans"/>
                <a:cs typeface="Open Sans"/>
                <a:sym typeface="Open Sans"/>
              </a:rPr>
              <a:t>. Piaget, J. – The Psychology of Intelligence (Konstruktivizm tiykarları).</a:t>
            </a:r>
          </a:p>
          <a:p>
            <a:pPr algn="just">
              <a:lnSpc>
                <a:spcPts val="3578"/>
              </a:lnSpc>
            </a:pPr>
          </a:p>
          <a:p>
            <a:pPr algn="just">
              <a:lnSpc>
                <a:spcPts val="3578"/>
              </a:lnSpc>
            </a:pPr>
          </a:p>
          <a:p>
            <a:pPr algn="just">
              <a:lnSpc>
                <a:spcPts val="3578"/>
              </a:lnSpc>
            </a:pPr>
            <a:r>
              <a:rPr lang="en-US" sz="3931" b="true">
                <a:solidFill>
                  <a:srgbClr val="000000"/>
                </a:solidFill>
                <a:latin typeface="Open Sans Bold"/>
                <a:ea typeface="Open Sans Bold"/>
                <a:cs typeface="Open Sans Bold"/>
                <a:sym typeface="Open Sans Bold"/>
              </a:rPr>
              <a:t>2</a:t>
            </a:r>
            <a:r>
              <a:rPr lang="en-US" sz="3931">
                <a:solidFill>
                  <a:srgbClr val="000000"/>
                </a:solidFill>
                <a:latin typeface="Open Sans"/>
                <a:ea typeface="Open Sans"/>
                <a:cs typeface="Open Sans"/>
                <a:sym typeface="Open Sans"/>
              </a:rPr>
              <a:t>. Vygotsky, L.S. – Mind in Society (Sotsial konstruktivizm hám oqıw teoriyası).</a:t>
            </a:r>
          </a:p>
          <a:p>
            <a:pPr algn="just">
              <a:lnSpc>
                <a:spcPts val="3578"/>
              </a:lnSpc>
            </a:pPr>
          </a:p>
          <a:p>
            <a:pPr algn="just">
              <a:lnSpc>
                <a:spcPts val="3578"/>
              </a:lnSpc>
            </a:pPr>
          </a:p>
          <a:p>
            <a:pPr algn="just">
              <a:lnSpc>
                <a:spcPts val="3578"/>
              </a:lnSpc>
            </a:pPr>
            <a:r>
              <a:rPr lang="en-US" sz="3931" b="true">
                <a:solidFill>
                  <a:srgbClr val="000000"/>
                </a:solidFill>
                <a:latin typeface="Open Sans Bold"/>
                <a:ea typeface="Open Sans Bold"/>
                <a:cs typeface="Open Sans Bold"/>
                <a:sym typeface="Open Sans Bold"/>
              </a:rPr>
              <a:t>3</a:t>
            </a:r>
            <a:r>
              <a:rPr lang="en-US" sz="3931">
                <a:solidFill>
                  <a:srgbClr val="000000"/>
                </a:solidFill>
                <a:latin typeface="Open Sans"/>
                <a:ea typeface="Open Sans"/>
                <a:cs typeface="Open Sans"/>
                <a:sym typeface="Open Sans"/>
              </a:rPr>
              <a:t>. UNESCO – Education for Sustainable Development &amp; Inclusive Education boyınsha materiallar.</a:t>
            </a:r>
          </a:p>
          <a:p>
            <a:pPr algn="just">
              <a:lnSpc>
                <a:spcPts val="3578"/>
              </a:lnSpc>
            </a:pPr>
          </a:p>
          <a:p>
            <a:pPr algn="just">
              <a:lnSpc>
                <a:spcPts val="3578"/>
              </a:lnSpc>
            </a:pPr>
          </a:p>
          <a:p>
            <a:pPr algn="just">
              <a:lnSpc>
                <a:spcPts val="3578"/>
              </a:lnSpc>
            </a:pPr>
            <a:r>
              <a:rPr lang="en-US" sz="3931" b="true">
                <a:solidFill>
                  <a:srgbClr val="000000"/>
                </a:solidFill>
                <a:latin typeface="Open Sans Bold"/>
                <a:ea typeface="Open Sans Bold"/>
                <a:cs typeface="Open Sans Bold"/>
                <a:sym typeface="Open Sans Bold"/>
              </a:rPr>
              <a:t>4</a:t>
            </a:r>
            <a:r>
              <a:rPr lang="en-US" sz="3931">
                <a:solidFill>
                  <a:srgbClr val="000000"/>
                </a:solidFill>
                <a:latin typeface="Open Sans"/>
                <a:ea typeface="Open Sans"/>
                <a:cs typeface="Open Sans"/>
                <a:sym typeface="Open Sans"/>
              </a:rPr>
              <a:t>. OECD – Future of Education and Skills 2030 (4C kónlikpeleri hám XXI ásir kónlikpeleri haqqında).</a:t>
            </a:r>
          </a:p>
          <a:p>
            <a:pPr algn="just">
              <a:lnSpc>
                <a:spcPts val="3578"/>
              </a:lnSpc>
            </a:pPr>
          </a:p>
          <a:p>
            <a:pPr algn="just">
              <a:lnSpc>
                <a:spcPts val="3578"/>
              </a:lnSpc>
            </a:pPr>
          </a:p>
          <a:p>
            <a:pPr algn="just">
              <a:lnSpc>
                <a:spcPts val="3578"/>
              </a:lnSpc>
            </a:pPr>
            <a:r>
              <a:rPr lang="en-US" sz="3931" b="true">
                <a:solidFill>
                  <a:srgbClr val="000000"/>
                </a:solidFill>
                <a:latin typeface="Open Sans Bold"/>
                <a:ea typeface="Open Sans Bold"/>
                <a:cs typeface="Open Sans Bold"/>
                <a:sym typeface="Open Sans Bold"/>
              </a:rPr>
              <a:t>5</a:t>
            </a:r>
            <a:r>
              <a:rPr lang="en-US" sz="3931">
                <a:solidFill>
                  <a:srgbClr val="000000"/>
                </a:solidFill>
                <a:latin typeface="Open Sans"/>
                <a:ea typeface="Open Sans"/>
                <a:cs typeface="Open Sans"/>
                <a:sym typeface="Open Sans"/>
              </a:rPr>
              <a:t>. Fullan, M. – The New Meaning of Educational Change (Zamanagóy bilimlendiriw reformaları).</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207602" y="3486150"/>
            <a:ext cx="12801040" cy="3143250"/>
          </a:xfrm>
          <a:prstGeom prst="rect">
            <a:avLst/>
          </a:prstGeom>
        </p:spPr>
        <p:txBody>
          <a:bodyPr anchor="t" rtlCol="false" tIns="0" lIns="0" bIns="0" rIns="0">
            <a:spAutoFit/>
          </a:bodyPr>
          <a:lstStyle/>
          <a:p>
            <a:pPr algn="ctr">
              <a:lnSpc>
                <a:spcPts val="12599"/>
              </a:lnSpc>
            </a:pPr>
            <a:r>
              <a:rPr lang="en-US" sz="9000" b="true">
                <a:solidFill>
                  <a:srgbClr val="000000"/>
                </a:solidFill>
                <a:latin typeface="DM Sans Bold"/>
                <a:ea typeface="DM Sans Bold"/>
                <a:cs typeface="DM Sans Bold"/>
                <a:sym typeface="DM Sans Bold"/>
              </a:rPr>
              <a:t>Itibarıńiz ushın raxmet!!!</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1808987" y="1924050"/>
            <a:ext cx="15021106" cy="6362700"/>
          </a:xfrm>
          <a:prstGeom prst="rect">
            <a:avLst/>
          </a:prstGeom>
        </p:spPr>
        <p:txBody>
          <a:bodyPr anchor="t" rtlCol="false" tIns="0" lIns="0" bIns="0" rIns="0">
            <a:spAutoFit/>
          </a:bodyPr>
          <a:lstStyle/>
          <a:p>
            <a:pPr algn="just">
              <a:lnSpc>
                <a:spcPts val="6299"/>
              </a:lnSpc>
            </a:pPr>
            <a:r>
              <a:rPr lang="en-US" sz="4500">
                <a:solidFill>
                  <a:srgbClr val="000000"/>
                </a:solidFill>
                <a:latin typeface="Open Sans"/>
                <a:ea typeface="Open Sans"/>
                <a:cs typeface="Open Sans"/>
                <a:sym typeface="Open Sans"/>
              </a:rPr>
              <a:t>XXI ásir pedagogikasınıń mánisi</a:t>
            </a:r>
          </a:p>
          <a:p>
            <a:pPr algn="just">
              <a:lnSpc>
                <a:spcPts val="6299"/>
              </a:lnSpc>
            </a:pPr>
            <a:r>
              <a:rPr lang="en-US" sz="4500">
                <a:solidFill>
                  <a:srgbClr val="000000"/>
                </a:solidFill>
                <a:latin typeface="Open Sans"/>
                <a:ea typeface="Open Sans"/>
                <a:cs typeface="Open Sans"/>
                <a:sym typeface="Open Sans"/>
              </a:rPr>
              <a:t>XXI ásir pedagogikası – bul dástúriy bilimlendiriw modelinen sanlastırılǵan, texnologiyalıq hám gumanistlik modelge ótiw dáwiri. Buǵan tiykarǵı sebep – informaciya tásiriniń artıwı hám jámiyettiń jańa kadrlarǵa bolǵan talabı. Zamanagóy pedagogika tek bilim beriw emes, bálki "bilim alıwdı úyretiw" procesine aylandı.</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1591573" y="1736956"/>
            <a:ext cx="15104854" cy="6979952"/>
          </a:xfrm>
          <a:prstGeom prst="rect">
            <a:avLst/>
          </a:prstGeom>
        </p:spPr>
        <p:txBody>
          <a:bodyPr anchor="t" rtlCol="false" tIns="0" lIns="0" bIns="0" rIns="0">
            <a:spAutoFit/>
          </a:bodyPr>
          <a:lstStyle/>
          <a:p>
            <a:pPr algn="just">
              <a:lnSpc>
                <a:spcPts val="5514"/>
              </a:lnSpc>
            </a:pPr>
            <a:r>
              <a:rPr lang="en-US" sz="3939">
                <a:solidFill>
                  <a:srgbClr val="000000"/>
                </a:solidFill>
                <a:latin typeface="Open Sans"/>
                <a:ea typeface="Open Sans"/>
                <a:cs typeface="Open Sans"/>
                <a:sym typeface="Open Sans"/>
              </a:rPr>
              <a:t>XXI ásir kónlikpeleri (4C modeli)</a:t>
            </a:r>
          </a:p>
          <a:p>
            <a:pPr algn="just">
              <a:lnSpc>
                <a:spcPts val="5514"/>
              </a:lnSpc>
            </a:pPr>
            <a:r>
              <a:rPr lang="en-US" sz="3939">
                <a:solidFill>
                  <a:srgbClr val="000000"/>
                </a:solidFill>
                <a:latin typeface="Open Sans"/>
                <a:ea typeface="Open Sans"/>
                <a:cs typeface="Open Sans"/>
                <a:sym typeface="Open Sans"/>
              </a:rPr>
              <a:t>Zamanagóy pedagogikalıq izertlewlerdiń orayı hár bir oqushıda tómendegi 4 tiykarǵı kónlikpeni qáliplestiriwge qaratıl:</a:t>
            </a:r>
          </a:p>
          <a:p>
            <a:pPr algn="just">
              <a:lnSpc>
                <a:spcPts val="5514"/>
              </a:lnSpc>
            </a:pPr>
            <a:r>
              <a:rPr lang="en-US" sz="3939">
                <a:solidFill>
                  <a:srgbClr val="000000"/>
                </a:solidFill>
                <a:latin typeface="Open Sans"/>
                <a:ea typeface="Open Sans"/>
                <a:cs typeface="Open Sans"/>
                <a:sym typeface="Open Sans"/>
              </a:rPr>
              <a:t> *</a:t>
            </a:r>
            <a:r>
              <a:rPr lang="en-US" sz="3939" b="true">
                <a:solidFill>
                  <a:srgbClr val="000000"/>
                </a:solidFill>
                <a:latin typeface="Open Sans Bold"/>
                <a:ea typeface="Open Sans Bold"/>
                <a:cs typeface="Open Sans Bold"/>
                <a:sym typeface="Open Sans Bold"/>
              </a:rPr>
              <a:t> Sın kózinen qaraw </a:t>
            </a:r>
            <a:r>
              <a:rPr lang="en-US" sz="3939">
                <a:solidFill>
                  <a:srgbClr val="000000"/>
                </a:solidFill>
                <a:latin typeface="Open Sans"/>
                <a:ea typeface="Open Sans"/>
                <a:cs typeface="Open Sans"/>
                <a:sym typeface="Open Sans"/>
              </a:rPr>
              <a:t>(Critical Thinking): Maǵlıwmattı analizlew hám tuwrı sheshim qabıllaw.</a:t>
            </a:r>
          </a:p>
          <a:p>
            <a:pPr algn="just">
              <a:lnSpc>
                <a:spcPts val="5514"/>
              </a:lnSpc>
            </a:pPr>
            <a:r>
              <a:rPr lang="en-US" sz="3939">
                <a:solidFill>
                  <a:srgbClr val="000000"/>
                </a:solidFill>
                <a:latin typeface="Open Sans"/>
                <a:ea typeface="Open Sans"/>
                <a:cs typeface="Open Sans"/>
                <a:sym typeface="Open Sans"/>
              </a:rPr>
              <a:t> * </a:t>
            </a:r>
            <a:r>
              <a:rPr lang="en-US" sz="3939" b="true">
                <a:solidFill>
                  <a:srgbClr val="000000"/>
                </a:solidFill>
                <a:latin typeface="Open Sans Bold"/>
                <a:ea typeface="Open Sans Bold"/>
                <a:cs typeface="Open Sans Bold"/>
                <a:sym typeface="Open Sans Bold"/>
              </a:rPr>
              <a:t>Kreativlik</a:t>
            </a:r>
            <a:r>
              <a:rPr lang="en-US" sz="3939">
                <a:solidFill>
                  <a:srgbClr val="000000"/>
                </a:solidFill>
                <a:latin typeface="Open Sans"/>
                <a:ea typeface="Open Sans"/>
                <a:cs typeface="Open Sans"/>
                <a:sym typeface="Open Sans"/>
              </a:rPr>
              <a:t> (Creativity): Mashqalalardı sheshiwde jańasha jandasıw.</a:t>
            </a:r>
          </a:p>
          <a:p>
            <a:pPr algn="just">
              <a:lnSpc>
                <a:spcPts val="5514"/>
              </a:lnSpc>
            </a:pPr>
            <a:r>
              <a:rPr lang="en-US" sz="3939">
                <a:solidFill>
                  <a:srgbClr val="000000"/>
                </a:solidFill>
                <a:latin typeface="Open Sans"/>
                <a:ea typeface="Open Sans"/>
                <a:cs typeface="Open Sans"/>
                <a:sym typeface="Open Sans"/>
              </a:rPr>
              <a:t> * </a:t>
            </a:r>
            <a:r>
              <a:rPr lang="en-US" sz="3939" b="true">
                <a:solidFill>
                  <a:srgbClr val="000000"/>
                </a:solidFill>
                <a:latin typeface="Open Sans Bold"/>
                <a:ea typeface="Open Sans Bold"/>
                <a:cs typeface="Open Sans Bold"/>
                <a:sym typeface="Open Sans Bold"/>
              </a:rPr>
              <a:t>Kollaboraciya</a:t>
            </a:r>
            <a:r>
              <a:rPr lang="en-US" sz="3939">
                <a:solidFill>
                  <a:srgbClr val="000000"/>
                </a:solidFill>
                <a:latin typeface="Open Sans"/>
                <a:ea typeface="Open Sans"/>
                <a:cs typeface="Open Sans"/>
                <a:sym typeface="Open Sans"/>
              </a:rPr>
              <a:t> (Collaboration): Komandada nátiyjeli islesiw.</a:t>
            </a:r>
          </a:p>
          <a:p>
            <a:pPr algn="just">
              <a:lnSpc>
                <a:spcPts val="5514"/>
              </a:lnSpc>
            </a:pPr>
            <a:r>
              <a:rPr lang="en-US" sz="3939">
                <a:solidFill>
                  <a:srgbClr val="000000"/>
                </a:solidFill>
                <a:latin typeface="Open Sans"/>
                <a:ea typeface="Open Sans"/>
                <a:cs typeface="Open Sans"/>
                <a:sym typeface="Open Sans"/>
              </a:rPr>
              <a:t> * </a:t>
            </a:r>
            <a:r>
              <a:rPr lang="en-US" sz="3939" b="true">
                <a:solidFill>
                  <a:srgbClr val="000000"/>
                </a:solidFill>
                <a:latin typeface="Open Sans Bold"/>
                <a:ea typeface="Open Sans Bold"/>
                <a:cs typeface="Open Sans Bold"/>
                <a:sym typeface="Open Sans Bold"/>
              </a:rPr>
              <a:t>Kommunikaciya</a:t>
            </a:r>
            <a:r>
              <a:rPr lang="en-US" sz="3939">
                <a:solidFill>
                  <a:srgbClr val="000000"/>
                </a:solidFill>
                <a:latin typeface="Open Sans"/>
                <a:ea typeface="Open Sans"/>
                <a:cs typeface="Open Sans"/>
                <a:sym typeface="Open Sans"/>
              </a:rPr>
              <a:t> (Communication): Óz pikirin anıq hám túsindirmeli jetkeriw.</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387543" y="2137978"/>
            <a:ext cx="13512913" cy="5925319"/>
          </a:xfrm>
          <a:prstGeom prst="rect">
            <a:avLst/>
          </a:prstGeom>
        </p:spPr>
        <p:txBody>
          <a:bodyPr anchor="t" rtlCol="false" tIns="0" lIns="0" bIns="0" rIns="0">
            <a:spAutoFit/>
          </a:bodyPr>
          <a:lstStyle/>
          <a:p>
            <a:pPr algn="just">
              <a:lnSpc>
                <a:spcPts val="6005"/>
              </a:lnSpc>
            </a:pPr>
            <a:r>
              <a:rPr lang="en-US" sz="4289">
                <a:solidFill>
                  <a:srgbClr val="000000"/>
                </a:solidFill>
                <a:latin typeface="Open Sans"/>
                <a:ea typeface="Open Sans"/>
                <a:cs typeface="Open Sans"/>
                <a:sym typeface="Open Sans"/>
              </a:rPr>
              <a:t>Ilimiy izertlew baǵdarı: </a:t>
            </a:r>
            <a:r>
              <a:rPr lang="en-US" sz="4289" b="true">
                <a:solidFill>
                  <a:srgbClr val="000000"/>
                </a:solidFill>
                <a:latin typeface="Open Sans Bold"/>
                <a:ea typeface="Open Sans Bold"/>
                <a:cs typeface="Open Sans Bold"/>
                <a:sym typeface="Open Sans Bold"/>
              </a:rPr>
              <a:t>Neyropedagogika</a:t>
            </a:r>
          </a:p>
          <a:p>
            <a:pPr algn="just">
              <a:lnSpc>
                <a:spcPts val="6005"/>
              </a:lnSpc>
            </a:pPr>
            <a:r>
              <a:rPr lang="en-US" sz="4289">
                <a:solidFill>
                  <a:srgbClr val="000000"/>
                </a:solidFill>
                <a:latin typeface="Open Sans"/>
                <a:ea typeface="Open Sans"/>
                <a:cs typeface="Open Sans"/>
                <a:sym typeface="Open Sans"/>
              </a:rPr>
              <a:t>Bul baǵdar XXI ásirdegi eń úlken ilimiy jetiskenliklerden biri. Neyropedagogika mıydıń oqıw procesindegi iskerligin úyrenedi.</a:t>
            </a:r>
          </a:p>
          <a:p>
            <a:pPr algn="just">
              <a:lnSpc>
                <a:spcPts val="6005"/>
              </a:lnSpc>
            </a:pPr>
            <a:r>
              <a:rPr lang="en-US" sz="4289">
                <a:solidFill>
                  <a:srgbClr val="000000"/>
                </a:solidFill>
                <a:latin typeface="Open Sans"/>
                <a:ea typeface="Open Sans"/>
                <a:cs typeface="Open Sans"/>
                <a:sym typeface="Open Sans"/>
              </a:rPr>
              <a:t> * Tiykarǵı maqseti: Bala mıynıń fiziologiyalıq ózgesheliklerine sáykes metodikalardı islep shıǵıw.</a:t>
            </a:r>
          </a:p>
          <a:p>
            <a:pPr algn="just">
              <a:lnSpc>
                <a:spcPts val="5459"/>
              </a:lnSpc>
            </a:pPr>
            <a:r>
              <a:rPr lang="en-US" sz="3900">
                <a:solidFill>
                  <a:srgbClr val="000000"/>
                </a:solidFill>
                <a:latin typeface="Open Sans"/>
                <a:ea typeface="Open Sans"/>
                <a:cs typeface="Open Sans"/>
                <a:sym typeface="Open Sans"/>
              </a:rPr>
              <a:t> * Áhmiyeti: Stress hám emociyalardıń oqıp úyreniwge tásirin analizlew hám optimal oqıw ortalıǵın jaratıw.</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299446" y="1484367"/>
            <a:ext cx="13689108" cy="7519152"/>
          </a:xfrm>
          <a:prstGeom prst="rect">
            <a:avLst/>
          </a:prstGeom>
        </p:spPr>
        <p:txBody>
          <a:bodyPr anchor="t" rtlCol="false" tIns="0" lIns="0" bIns="0" rIns="0">
            <a:spAutoFit/>
          </a:bodyPr>
          <a:lstStyle/>
          <a:p>
            <a:pPr algn="just">
              <a:lnSpc>
                <a:spcPts val="6083"/>
              </a:lnSpc>
            </a:pPr>
            <a:r>
              <a:rPr lang="en-US" sz="4345">
                <a:solidFill>
                  <a:srgbClr val="000000"/>
                </a:solidFill>
                <a:latin typeface="Open Sans"/>
                <a:ea typeface="Open Sans"/>
                <a:cs typeface="Open Sans"/>
                <a:sym typeface="Open Sans"/>
              </a:rPr>
              <a:t>Ilimiy izertlew baǵdarı: Sanlastırılǵan pedagogika (Digital Pedagogy)</a:t>
            </a:r>
          </a:p>
          <a:p>
            <a:pPr algn="just">
              <a:lnSpc>
                <a:spcPts val="6083"/>
              </a:lnSpc>
            </a:pPr>
            <a:r>
              <a:rPr lang="en-US" sz="4345">
                <a:solidFill>
                  <a:srgbClr val="000000"/>
                </a:solidFill>
                <a:latin typeface="Open Sans"/>
                <a:ea typeface="Open Sans"/>
                <a:cs typeface="Open Sans"/>
                <a:sym typeface="Open Sans"/>
              </a:rPr>
              <a:t>Informaciya texnologiyalarınıń bilimlendiriwge tásiri boyınsha izertlewler:</a:t>
            </a:r>
          </a:p>
          <a:p>
            <a:pPr algn="just">
              <a:lnSpc>
                <a:spcPts val="6083"/>
              </a:lnSpc>
            </a:pPr>
            <a:r>
              <a:rPr lang="en-US" sz="4345">
                <a:solidFill>
                  <a:srgbClr val="000000"/>
                </a:solidFill>
                <a:latin typeface="Open Sans"/>
                <a:ea typeface="Open Sans"/>
                <a:cs typeface="Open Sans"/>
                <a:sym typeface="Open Sans"/>
              </a:rPr>
              <a:t> *</a:t>
            </a:r>
            <a:r>
              <a:rPr lang="en-US" sz="4345" b="true">
                <a:solidFill>
                  <a:srgbClr val="000000"/>
                </a:solidFill>
                <a:latin typeface="Open Sans Bold"/>
                <a:ea typeface="Open Sans Bold"/>
                <a:cs typeface="Open Sans Bold"/>
                <a:sym typeface="Open Sans Bold"/>
              </a:rPr>
              <a:t> Sun'iy Intellekt</a:t>
            </a:r>
            <a:r>
              <a:rPr lang="en-US" sz="4345">
                <a:solidFill>
                  <a:srgbClr val="000000"/>
                </a:solidFill>
                <a:latin typeface="Open Sans"/>
                <a:ea typeface="Open Sans"/>
                <a:cs typeface="Open Sans"/>
                <a:sym typeface="Open Sans"/>
              </a:rPr>
              <a:t> (AI): Oqıwshınıń bilimin bahalaw hám jeke oqıw rejesin dúziwde AI qollanıw.</a:t>
            </a:r>
          </a:p>
          <a:p>
            <a:pPr algn="just">
              <a:lnSpc>
                <a:spcPts val="5459"/>
              </a:lnSpc>
            </a:pPr>
            <a:r>
              <a:rPr lang="en-US" sz="3900">
                <a:solidFill>
                  <a:srgbClr val="000000"/>
                </a:solidFill>
                <a:latin typeface="Open Sans"/>
                <a:ea typeface="Open Sans"/>
                <a:cs typeface="Open Sans"/>
                <a:sym typeface="Open Sans"/>
              </a:rPr>
              <a:t> *</a:t>
            </a:r>
            <a:r>
              <a:rPr lang="en-US" sz="3900" b="true">
                <a:solidFill>
                  <a:srgbClr val="000000"/>
                </a:solidFill>
                <a:latin typeface="Open Sans Bold"/>
                <a:ea typeface="Open Sans Bold"/>
                <a:cs typeface="Open Sans Bold"/>
                <a:sym typeface="Open Sans Bold"/>
              </a:rPr>
              <a:t> Virtual reallıq</a:t>
            </a:r>
            <a:r>
              <a:rPr lang="en-US" sz="3900">
                <a:solidFill>
                  <a:srgbClr val="000000"/>
                </a:solidFill>
                <a:latin typeface="Open Sans"/>
                <a:ea typeface="Open Sans"/>
                <a:cs typeface="Open Sans"/>
                <a:sym typeface="Open Sans"/>
              </a:rPr>
              <a:t> (VR): Qáwipli tájiriybelerdi yamasa tariyxıy waqıyalardı virtual ortalıqta kórsetiw.</a:t>
            </a:r>
          </a:p>
          <a:p>
            <a:pPr algn="just">
              <a:lnSpc>
                <a:spcPts val="6083"/>
              </a:lnSpc>
            </a:pPr>
            <a:r>
              <a:rPr lang="en-US" sz="4345">
                <a:solidFill>
                  <a:srgbClr val="000000"/>
                </a:solidFill>
                <a:latin typeface="Open Sans"/>
                <a:ea typeface="Open Sans"/>
                <a:cs typeface="Open Sans"/>
                <a:sym typeface="Open Sans"/>
              </a:rPr>
              <a:t> * </a:t>
            </a:r>
            <a:r>
              <a:rPr lang="en-US" sz="4345" b="true">
                <a:solidFill>
                  <a:srgbClr val="000000"/>
                </a:solidFill>
                <a:latin typeface="Open Sans Bold"/>
                <a:ea typeface="Open Sans Bold"/>
                <a:cs typeface="Open Sans Bold"/>
                <a:sym typeface="Open Sans Bold"/>
              </a:rPr>
              <a:t>Big Data</a:t>
            </a:r>
            <a:r>
              <a:rPr lang="en-US" sz="4345">
                <a:solidFill>
                  <a:srgbClr val="000000"/>
                </a:solidFill>
                <a:latin typeface="Open Sans"/>
                <a:ea typeface="Open Sans"/>
                <a:cs typeface="Open Sans"/>
                <a:sym typeface="Open Sans"/>
              </a:rPr>
              <a:t>: Bilimlendiriw sapasın maǵlıwmatlar tiykarında qadaǵalaw.</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879739" y="1984083"/>
            <a:ext cx="12528523" cy="6242635"/>
          </a:xfrm>
          <a:prstGeom prst="rect">
            <a:avLst/>
          </a:prstGeom>
        </p:spPr>
        <p:txBody>
          <a:bodyPr anchor="t" rtlCol="false" tIns="0" lIns="0" bIns="0" rIns="0">
            <a:spAutoFit/>
          </a:bodyPr>
          <a:lstStyle/>
          <a:p>
            <a:pPr algn="just">
              <a:lnSpc>
                <a:spcPts val="5567"/>
              </a:lnSpc>
            </a:pPr>
            <a:r>
              <a:rPr lang="en-US" sz="3976">
                <a:solidFill>
                  <a:srgbClr val="000000"/>
                </a:solidFill>
                <a:latin typeface="Open Sans"/>
                <a:ea typeface="Open Sans"/>
                <a:cs typeface="Open Sans"/>
                <a:sym typeface="Open Sans"/>
              </a:rPr>
              <a:t>Pedagogikalıq koncepciya: </a:t>
            </a:r>
            <a:r>
              <a:rPr lang="en-US" sz="3976" b="true">
                <a:solidFill>
                  <a:srgbClr val="000000"/>
                </a:solidFill>
                <a:latin typeface="Open Sans Bold"/>
                <a:ea typeface="Open Sans Bold"/>
                <a:cs typeface="Open Sans Bold"/>
                <a:sym typeface="Open Sans Bold"/>
              </a:rPr>
              <a:t>Konstruktivizm</a:t>
            </a:r>
          </a:p>
          <a:p>
            <a:pPr algn="just">
              <a:lnSpc>
                <a:spcPts val="5459"/>
              </a:lnSpc>
            </a:pPr>
            <a:r>
              <a:rPr lang="en-US" sz="3900">
                <a:solidFill>
                  <a:srgbClr val="000000"/>
                </a:solidFill>
                <a:latin typeface="Open Sans"/>
                <a:ea typeface="Open Sans"/>
                <a:cs typeface="Open Sans"/>
                <a:sym typeface="Open Sans"/>
              </a:rPr>
              <a:t>Konstruktivizm koncepciyasına kóre, bilim oqıwshıǵa "tayın" berilmeydi. Oqıwshı óziniń burınǵı tájiriybesi hám jańa maǵlıwmatlardı birlestirip, bilimdi ózi "quradı".</a:t>
            </a:r>
          </a:p>
          <a:p>
            <a:pPr algn="just">
              <a:lnSpc>
                <a:spcPts val="5567"/>
              </a:lnSpc>
            </a:pPr>
            <a:r>
              <a:rPr lang="en-US" sz="3976">
                <a:solidFill>
                  <a:srgbClr val="000000"/>
                </a:solidFill>
                <a:latin typeface="Open Sans"/>
                <a:ea typeface="Open Sans"/>
                <a:cs typeface="Open Sans"/>
                <a:sym typeface="Open Sans"/>
              </a:rPr>
              <a:t> * Muǵallimdiń roli: Instruktor emes, bálki fasilitator (járdemshi, baǵdarlawshı).</a:t>
            </a:r>
          </a:p>
          <a:p>
            <a:pPr algn="just">
              <a:lnSpc>
                <a:spcPts val="5567"/>
              </a:lnSpc>
            </a:pPr>
            <a:r>
              <a:rPr lang="en-US" sz="3976">
                <a:solidFill>
                  <a:srgbClr val="000000"/>
                </a:solidFill>
                <a:latin typeface="Open Sans"/>
                <a:ea typeface="Open Sans"/>
                <a:cs typeface="Open Sans"/>
                <a:sym typeface="Open Sans"/>
              </a:rPr>
              <a:t> * Process: Mashqalalı sorawlar ústinde islew hám óz-ózin izertlew.</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3279358" y="2298700"/>
            <a:ext cx="12019979" cy="5613400"/>
          </a:xfrm>
          <a:prstGeom prst="rect">
            <a:avLst/>
          </a:prstGeom>
        </p:spPr>
        <p:txBody>
          <a:bodyPr anchor="t" rtlCol="false" tIns="0" lIns="0" bIns="0" rIns="0">
            <a:spAutoFit/>
          </a:bodyPr>
          <a:lstStyle/>
          <a:p>
            <a:pPr algn="just">
              <a:lnSpc>
                <a:spcPts val="5599"/>
              </a:lnSpc>
            </a:pPr>
            <a:r>
              <a:rPr lang="en-US" sz="3999">
                <a:solidFill>
                  <a:srgbClr val="000000"/>
                </a:solidFill>
                <a:latin typeface="Open Sans"/>
                <a:ea typeface="Open Sans"/>
                <a:cs typeface="Open Sans"/>
                <a:sym typeface="Open Sans"/>
              </a:rPr>
              <a:t>Ómir boyı oqıw" (Lifelong Learning) koncepciyası</a:t>
            </a:r>
          </a:p>
          <a:p>
            <a:pPr algn="just">
              <a:lnSpc>
                <a:spcPts val="5599"/>
              </a:lnSpc>
            </a:pPr>
            <a:r>
              <a:rPr lang="en-US" sz="3999">
                <a:solidFill>
                  <a:srgbClr val="000000"/>
                </a:solidFill>
                <a:latin typeface="Open Sans"/>
                <a:ea typeface="Open Sans"/>
                <a:cs typeface="Open Sans"/>
                <a:sym typeface="Open Sans"/>
              </a:rPr>
              <a:t>Házirgi zaman tez ózgerip atırǵan market talapları sebepli, oqıw tek diplom alıw menen sheklenbeydi.</a:t>
            </a:r>
          </a:p>
          <a:p>
            <a:pPr algn="just">
              <a:lnSpc>
                <a:spcPts val="5599"/>
              </a:lnSpc>
            </a:pPr>
            <a:r>
              <a:rPr lang="en-US" sz="3999">
                <a:solidFill>
                  <a:srgbClr val="000000"/>
                </a:solidFill>
                <a:latin typeface="Open Sans"/>
                <a:ea typeface="Open Sans"/>
                <a:cs typeface="Open Sans"/>
                <a:sym typeface="Open Sans"/>
              </a:rPr>
              <a:t> * Tiykarǵı ideyası: Insan pútkil ómiri dawamında jańa kónlikpelerdi iyelep barıwı kerek.</a:t>
            </a:r>
          </a:p>
          <a:p>
            <a:pPr algn="just">
              <a:lnSpc>
                <a:spcPts val="5599"/>
              </a:lnSpc>
            </a:pPr>
            <a:r>
              <a:rPr lang="en-US" sz="3999">
                <a:solidFill>
                  <a:srgbClr val="000000"/>
                </a:solidFill>
                <a:latin typeface="Open Sans"/>
                <a:ea typeface="Open Sans"/>
                <a:cs typeface="Open Sans"/>
                <a:sym typeface="Open Sans"/>
              </a:rPr>
              <a:t> * Sıpatlaması: Formal (mektep/JOO), neformal (kurstar) hám informal (ózi oqıp úyreniw) tálimniń birligi.</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154029" y="1311849"/>
            <a:ext cx="13979942" cy="3933825"/>
          </a:xfrm>
          <a:prstGeom prst="rect">
            <a:avLst/>
          </a:prstGeom>
        </p:spPr>
        <p:txBody>
          <a:bodyPr anchor="t" rtlCol="false" tIns="0" lIns="0" bIns="0" rIns="0">
            <a:spAutoFit/>
          </a:bodyPr>
          <a:lstStyle/>
          <a:p>
            <a:pPr algn="just">
              <a:lnSpc>
                <a:spcPts val="4439"/>
              </a:lnSpc>
            </a:pPr>
            <a:r>
              <a:rPr lang="en-US" sz="3699" b="true">
                <a:solidFill>
                  <a:srgbClr val="000000"/>
                </a:solidFill>
                <a:latin typeface="Open Sans Bold"/>
                <a:ea typeface="Open Sans Bold"/>
                <a:cs typeface="Open Sans Bold"/>
                <a:sym typeface="Open Sans Bold"/>
              </a:rPr>
              <a:t>STEM, STEAM hám STREAM koncepciyaları</a:t>
            </a:r>
          </a:p>
          <a:p>
            <a:pPr algn="just">
              <a:lnSpc>
                <a:spcPts val="4439"/>
              </a:lnSpc>
            </a:pPr>
            <a:r>
              <a:rPr lang="en-US" sz="3699">
                <a:solidFill>
                  <a:srgbClr val="000000"/>
                </a:solidFill>
                <a:latin typeface="Open Sans"/>
                <a:ea typeface="Open Sans"/>
                <a:cs typeface="Open Sans"/>
                <a:sym typeface="Open Sans"/>
              </a:rPr>
              <a:t>Pánler aralıq baylanıstı kúsheytiwge qaratılǵan jańa jandasıw:</a:t>
            </a:r>
          </a:p>
          <a:p>
            <a:pPr algn="just">
              <a:lnSpc>
                <a:spcPts val="4439"/>
              </a:lnSpc>
            </a:pPr>
            <a:r>
              <a:rPr lang="en-US" sz="3699">
                <a:solidFill>
                  <a:srgbClr val="000000"/>
                </a:solidFill>
                <a:latin typeface="Open Sans"/>
                <a:ea typeface="Open Sans"/>
                <a:cs typeface="Open Sans"/>
                <a:sym typeface="Open Sans"/>
              </a:rPr>
              <a:t> * STEM: Ilim, Texnologiya, Injiniring, Matematika.</a:t>
            </a:r>
          </a:p>
          <a:p>
            <a:pPr algn="just">
              <a:lnSpc>
                <a:spcPts val="4439"/>
              </a:lnSpc>
            </a:pPr>
            <a:r>
              <a:rPr lang="en-US" sz="3699">
                <a:solidFill>
                  <a:srgbClr val="000000"/>
                </a:solidFill>
                <a:latin typeface="Open Sans"/>
                <a:ea typeface="Open Sans"/>
                <a:cs typeface="Open Sans"/>
                <a:sym typeface="Open Sans"/>
              </a:rPr>
              <a:t> * STEAM: STEAM-ge Iskonnot (Arts) tarawın qosıw (kreativlik ushın).</a:t>
            </a:r>
          </a:p>
          <a:p>
            <a:pPr algn="just">
              <a:lnSpc>
                <a:spcPts val="4439"/>
              </a:lnSpc>
            </a:pPr>
            <a:r>
              <a:rPr lang="en-US" sz="3699">
                <a:solidFill>
                  <a:srgbClr val="000000"/>
                </a:solidFill>
                <a:latin typeface="Open Sans"/>
                <a:ea typeface="Open Sans"/>
                <a:cs typeface="Open Sans"/>
                <a:sym typeface="Open Sans"/>
              </a:rPr>
              <a:t> * STREAM: Oqıw hám jazıw (Reading/wRiting) kónlikpelerin de integraciya qılıw.</a:t>
            </a:r>
          </a:p>
        </p:txBody>
      </p:sp>
      <p:sp>
        <p:nvSpPr>
          <p:cNvPr name="TextBox 12" id="12"/>
          <p:cNvSpPr txBox="true"/>
          <p:nvPr/>
        </p:nvSpPr>
        <p:spPr>
          <a:xfrm rot="0">
            <a:off x="2154029" y="5209540"/>
            <a:ext cx="13702268" cy="3916045"/>
          </a:xfrm>
          <a:prstGeom prst="rect">
            <a:avLst/>
          </a:prstGeom>
        </p:spPr>
        <p:txBody>
          <a:bodyPr anchor="t" rtlCol="false" tIns="0" lIns="0" bIns="0" rIns="0">
            <a:spAutoFit/>
          </a:bodyPr>
          <a:lstStyle/>
          <a:p>
            <a:pPr algn="just">
              <a:lnSpc>
                <a:spcPts val="5179"/>
              </a:lnSpc>
            </a:pPr>
            <a:r>
              <a:rPr lang="en-US" sz="3699">
                <a:solidFill>
                  <a:srgbClr val="000000"/>
                </a:solidFill>
                <a:latin typeface="Open Sans"/>
                <a:ea typeface="Open Sans"/>
                <a:cs typeface="Open Sans"/>
                <a:sym typeface="Open Sans"/>
              </a:rPr>
              <a:t>Gamifikaciya (Oyinlastırıw) koncepciyası</a:t>
            </a:r>
          </a:p>
          <a:p>
            <a:pPr algn="just">
              <a:lnSpc>
                <a:spcPts val="5179"/>
              </a:lnSpc>
            </a:pPr>
            <a:r>
              <a:rPr lang="en-US" sz="3699">
                <a:solidFill>
                  <a:srgbClr val="000000"/>
                </a:solidFill>
                <a:latin typeface="Open Sans"/>
                <a:ea typeface="Open Sans"/>
                <a:cs typeface="Open Sans"/>
                <a:sym typeface="Open Sans"/>
              </a:rPr>
              <a:t>Oqıw motivaciyasın arttırıw ushın oyın mexanizmlerin sabaqqa engiziw.Elementleri: Ballar, dárejeler (levels), jetiskenlik belgileri (badges) hám reytingler.</a:t>
            </a:r>
          </a:p>
          <a:p>
            <a:pPr algn="just">
              <a:lnSpc>
                <a:spcPts val="5179"/>
              </a:lnSpc>
            </a:pPr>
            <a:r>
              <a:rPr lang="en-US" sz="3699">
                <a:solidFill>
                  <a:srgbClr val="000000"/>
                </a:solidFill>
                <a:latin typeface="Open Sans"/>
                <a:ea typeface="Open Sans"/>
                <a:cs typeface="Open Sans"/>
                <a:sym typeface="Open Sans"/>
              </a:rPr>
              <a:t> * Nátiyjesi: Oqıwshı qıyın temalardı qızıǵıwshılıq penen úyrenedi hám qatelesiwden qorıpaydı.</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false" rot="-10800000">
            <a:off x="13828966" y="-10287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10800000">
            <a:off x="13828966" y="72009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1351042" y="6721854"/>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true" rot="0">
            <a:off x="11351042" y="-42492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841060" y="7200900"/>
            <a:ext cx="5300094" cy="4114800"/>
          </a:xfrm>
          <a:custGeom>
            <a:avLst/>
            <a:gdLst/>
            <a:ahLst/>
            <a:cxnLst/>
            <a:rect r="r" b="b" t="t" l="l"/>
            <a:pathLst>
              <a:path h="4114800" w="5300094">
                <a:moveTo>
                  <a:pt x="0" y="0"/>
                </a:moveTo>
                <a:lnTo>
                  <a:pt x="5300094" y="0"/>
                </a:lnTo>
                <a:lnTo>
                  <a:pt x="5300094"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true" rot="0">
            <a:off x="-841060" y="-1028700"/>
            <a:ext cx="5300094" cy="4114800"/>
          </a:xfrm>
          <a:custGeom>
            <a:avLst/>
            <a:gdLst/>
            <a:ahLst/>
            <a:cxnLst/>
            <a:rect r="r" b="b" t="t" l="l"/>
            <a:pathLst>
              <a:path h="4114800" w="5300094">
                <a:moveTo>
                  <a:pt x="0" y="4114800"/>
                </a:moveTo>
                <a:lnTo>
                  <a:pt x="5300094" y="4114800"/>
                </a:lnTo>
                <a:lnTo>
                  <a:pt x="5300094" y="0"/>
                </a:lnTo>
                <a:lnTo>
                  <a:pt x="0" y="0"/>
                </a:lnTo>
                <a:lnTo>
                  <a:pt x="0" y="411480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9" id="9"/>
          <p:cNvSpPr/>
          <p:nvPr/>
        </p:nvSpPr>
        <p:spPr>
          <a:xfrm flipH="false" flipV="false" rot="-10800000">
            <a:off x="-378242" y="-424963"/>
            <a:ext cx="7315200" cy="3990109"/>
          </a:xfrm>
          <a:custGeom>
            <a:avLst/>
            <a:gdLst/>
            <a:ahLst/>
            <a:cxnLst/>
            <a:rect r="r" b="b" t="t" l="l"/>
            <a:pathLst>
              <a:path h="3990109" w="7315200">
                <a:moveTo>
                  <a:pt x="0" y="0"/>
                </a:moveTo>
                <a:lnTo>
                  <a:pt x="7315200" y="0"/>
                </a:lnTo>
                <a:lnTo>
                  <a:pt x="7315200" y="3990109"/>
                </a:lnTo>
                <a:lnTo>
                  <a:pt x="0" y="399010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0" id="10"/>
          <p:cNvSpPr/>
          <p:nvPr/>
        </p:nvSpPr>
        <p:spPr>
          <a:xfrm flipH="false" flipV="true" rot="-10800000">
            <a:off x="-378242" y="6721811"/>
            <a:ext cx="7315200" cy="3990109"/>
          </a:xfrm>
          <a:custGeom>
            <a:avLst/>
            <a:gdLst/>
            <a:ahLst/>
            <a:cxnLst/>
            <a:rect r="r" b="b" t="t" l="l"/>
            <a:pathLst>
              <a:path h="3990109" w="7315200">
                <a:moveTo>
                  <a:pt x="0" y="3990110"/>
                </a:moveTo>
                <a:lnTo>
                  <a:pt x="7315200" y="3990110"/>
                </a:lnTo>
                <a:lnTo>
                  <a:pt x="7315200" y="0"/>
                </a:lnTo>
                <a:lnTo>
                  <a:pt x="0" y="0"/>
                </a:lnTo>
                <a:lnTo>
                  <a:pt x="0" y="399011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1" id="11"/>
          <p:cNvSpPr txBox="true"/>
          <p:nvPr/>
        </p:nvSpPr>
        <p:spPr>
          <a:xfrm rot="0">
            <a:off x="2229517" y="962025"/>
            <a:ext cx="13828966" cy="9831070"/>
          </a:xfrm>
          <a:prstGeom prst="rect">
            <a:avLst/>
          </a:prstGeom>
        </p:spPr>
        <p:txBody>
          <a:bodyPr anchor="t" rtlCol="false" tIns="0" lIns="0" bIns="0" rIns="0">
            <a:spAutoFit/>
          </a:bodyPr>
          <a:lstStyle/>
          <a:p>
            <a:pPr algn="just">
              <a:lnSpc>
                <a:spcPts val="5179"/>
              </a:lnSpc>
            </a:pPr>
            <a:r>
              <a:rPr lang="en-US" sz="3699">
                <a:solidFill>
                  <a:srgbClr val="000000"/>
                </a:solidFill>
                <a:latin typeface="Open Sans"/>
                <a:ea typeface="Open Sans"/>
                <a:cs typeface="Open Sans"/>
                <a:sym typeface="Open Sans"/>
              </a:rPr>
              <a:t>Inklyuziv bilimlendiriw koncepciyası</a:t>
            </a:r>
          </a:p>
          <a:p>
            <a:pPr algn="just">
              <a:lnSpc>
                <a:spcPts val="5179"/>
              </a:lnSpc>
            </a:pPr>
            <a:r>
              <a:rPr lang="en-US" sz="3699">
                <a:solidFill>
                  <a:srgbClr val="000000"/>
                </a:solidFill>
                <a:latin typeface="Open Sans"/>
                <a:ea typeface="Open Sans"/>
                <a:cs typeface="Open Sans"/>
                <a:sym typeface="Open Sans"/>
              </a:rPr>
              <a:t>XXI ásir pedagogikasınıń eń gumanistlik baǵdarlarınıń biri.</a:t>
            </a:r>
          </a:p>
          <a:p>
            <a:pPr algn="just">
              <a:lnSpc>
                <a:spcPts val="5179"/>
              </a:lnSpc>
            </a:pPr>
            <a:r>
              <a:rPr lang="en-US" sz="3699">
                <a:solidFill>
                  <a:srgbClr val="000000"/>
                </a:solidFill>
                <a:latin typeface="Open Sans"/>
                <a:ea typeface="Open Sans"/>
                <a:cs typeface="Open Sans"/>
                <a:sym typeface="Open Sans"/>
              </a:rPr>
              <a:t> * Mazmunı: Fizikalıq yamasa psixikalıq imkaniyatı sheklengen balalardı dástúriy mektep ortalıǵına beyimlestiriw.</a:t>
            </a:r>
          </a:p>
          <a:p>
            <a:pPr algn="just">
              <a:lnSpc>
                <a:spcPts val="5179"/>
              </a:lnSpc>
            </a:pPr>
            <a:r>
              <a:rPr lang="en-US" sz="3699">
                <a:solidFill>
                  <a:srgbClr val="000000"/>
                </a:solidFill>
                <a:latin typeface="Open Sans"/>
                <a:ea typeface="Open Sans"/>
                <a:cs typeface="Open Sans"/>
                <a:sym typeface="Open Sans"/>
              </a:rPr>
              <a:t> * Maqseti: Hár bir balanıń sapalı tálim alıw huqıqın támiyinlew hám kemsitiwge jol qoymaw.Shaxsqa baǵdarlanǵan tálim (Student-Centered Learning)</a:t>
            </a:r>
          </a:p>
          <a:p>
            <a:pPr algn="just">
              <a:lnSpc>
                <a:spcPts val="5179"/>
              </a:lnSpc>
            </a:pPr>
            <a:r>
              <a:rPr lang="en-US" sz="3699">
                <a:solidFill>
                  <a:srgbClr val="000000"/>
                </a:solidFill>
                <a:latin typeface="Open Sans"/>
                <a:ea typeface="Open Sans"/>
                <a:cs typeface="Open Sans"/>
                <a:sym typeface="Open Sans"/>
              </a:rPr>
              <a:t>Bul koncepciyada oqıwshı processiniń orayına qoyıladı.</a:t>
            </a:r>
          </a:p>
          <a:p>
            <a:pPr algn="just">
              <a:lnSpc>
                <a:spcPts val="5179"/>
              </a:lnSpc>
            </a:pPr>
            <a:r>
              <a:rPr lang="en-US" sz="3699">
                <a:solidFill>
                  <a:srgbClr val="000000"/>
                </a:solidFill>
                <a:latin typeface="Open Sans"/>
                <a:ea typeface="Open Sans"/>
                <a:cs typeface="Open Sans"/>
                <a:sym typeface="Open Sans"/>
              </a:rPr>
              <a:t> * Individual trayektoriya: Hár bir oqıwshınıń óz qızıǵıwshılıǵı hám qábiletine qaray sabaqlar shólkemlestiriledi.</a:t>
            </a:r>
          </a:p>
          <a:p>
            <a:pPr algn="just">
              <a:lnSpc>
                <a:spcPts val="5179"/>
              </a:lnSpc>
            </a:pPr>
            <a:r>
              <a:rPr lang="en-US" sz="3699">
                <a:solidFill>
                  <a:srgbClr val="000000"/>
                </a:solidFill>
                <a:latin typeface="Open Sans"/>
                <a:ea typeface="Open Sans"/>
                <a:cs typeface="Open Sans"/>
                <a:sym typeface="Open Sans"/>
              </a:rPr>
              <a:t> * Diferencial jandasıw: Bir klasta hár túrli dárejedegi oqıwshılar ushın bólek tapsırmalar islep shıǵıw.</a:t>
            </a:r>
          </a:p>
          <a:p>
            <a:pPr algn="just">
              <a:lnSpc>
                <a:spcPts val="5179"/>
              </a:lnSpc>
            </a:pPr>
          </a:p>
          <a:p>
            <a:pPr algn="just">
              <a:lnSpc>
                <a:spcPts val="5179"/>
              </a:lnSpc>
            </a:pPr>
          </a:p>
          <a:p>
            <a:pPr algn="just">
              <a:lnSpc>
                <a:spcPts val="5179"/>
              </a:lnSpc>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DAG-95doMU8</dc:identifier>
  <dcterms:modified xsi:type="dcterms:W3CDTF">2011-08-01T06:04:30Z</dcterms:modified>
  <cp:revision>1</cp:revision>
  <dc:title> "Innovatsiyalıq pedagogika: Tálim innovatsiyalarınıń mazmunı, teoriyalıq tiykarları hám túrleri".</dc:title>
</cp:coreProperties>
</file>