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3"/>
    <p:sldId id="257" r:id="rId4"/>
    <p:sldId id="258" r:id="rId5"/>
    <p:sldId id="259" r:id="rId6"/>
    <p:sldId id="274" r:id="rId7"/>
    <p:sldId id="269" r:id="rId8"/>
    <p:sldId id="270" r:id="rId9"/>
    <p:sldId id="271" r:id="rId10"/>
    <p:sldId id="272" r:id="rId11"/>
    <p:sldId id="273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590" autoAdjust="0"/>
    <p:restoredTop sz="94660"/>
  </p:normalViewPr>
  <p:slideViewPr>
    <p:cSldViewPr snapToGrid="0">
      <p:cViewPr>
        <p:scale>
          <a:sx n="50" d="100"/>
          <a:sy n="50" d="100"/>
        </p:scale>
        <p:origin x="1910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4" Type="http://schemas.openxmlformats.org/officeDocument/2006/relationships/tableStyles" Target="tableStyles.xml"/><Relationship Id="rId23" Type="http://schemas.openxmlformats.org/officeDocument/2006/relationships/viewProps" Target="viewProps.xml"/><Relationship Id="rId22" Type="http://schemas.openxmlformats.org/officeDocument/2006/relationships/presProps" Target="presProps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“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 panose="020B0604020202020204"/>
              </a:rPr>
              <a:t>”</a:t>
            </a:r>
            <a:endParaRPr lang="en-US" sz="8000" baseline="0" dirty="0">
              <a:ln w="3175" cmpd="sng">
                <a:noFill/>
              </a:ln>
              <a:solidFill>
                <a:schemeClr val="accent1"/>
              </a:solidFill>
              <a:effectLst/>
              <a:latin typeface="Arial" panose="020B0604020202020204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7" Type="http://schemas.openxmlformats.org/officeDocument/2006/relationships/theme" Target="../theme/theme1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panose="05040102010807070707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066699" y="502920"/>
            <a:ext cx="8915399" cy="2262781"/>
          </a:xfrm>
        </p:spPr>
        <p:txBody>
          <a:bodyPr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GAMMA NURLANISHI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579459"/>
          </a:xfrm>
        </p:spPr>
        <p:txBody>
          <a:bodyPr>
            <a:normAutofit/>
          </a:bodyPr>
          <a:lstStyle/>
          <a:p>
            <a:endParaRPr lang="en-US" sz="2000" i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Eshpulatova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G.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Eshniyozova</a:t>
            </a:r>
            <a:r>
              <a:rPr lang="en-US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N.</a:t>
            </a:r>
            <a:endParaRPr lang="en-US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strike="sng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3465" y="0"/>
            <a:ext cx="10556875" cy="686435"/>
          </a:xfrm>
        </p:spPr>
        <p:txBody>
          <a:bodyPr/>
          <a:p>
            <a:r>
              <a:rPr lang="en-US" altLang="ru-RU"/>
              <a:t>Nega aynan shu moddalardan foydalaniladi?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497205" y="796925"/>
            <a:ext cx="5944870" cy="6783070"/>
          </a:xfrm>
        </p:spPr>
        <p:txBody>
          <a:bodyPr/>
          <a:p>
            <a:r>
              <a:rPr lang="en-US" altLang="ru-RU"/>
              <a:t>Gamma nurlari — elektromagnit to‘lqinlar bo‘lib, ular katta energiyaga ega va ko‘p moddalardan o‘tib keta oladi.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Shuning uchun ularni to‘xtatish uchun zichligi yuqori va elektronlari ko‘p bo‘lgan moddalardan foydalanish kerak bo‘ladi.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1. Qo‘rg‘oshin (Pb) – eng samarali himoya materiali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Sabablar: Qo‘rg‘oshinning zichligi juda katta (11,3 g/cm</a:t>
            </a:r>
            <a:r>
              <a:rPr lang="en-US" altLang="en-US"/>
              <a:t>³</a:t>
            </a:r>
            <a:r>
              <a:rPr lang="en-US" altLang="ru-RU"/>
              <a:t>).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Og‘ir atom yadrosi ko‘p elektronlarga ega </a:t>
            </a:r>
            <a:r>
              <a:rPr lang="en-US" altLang="en-US"/>
              <a:t>→</a:t>
            </a:r>
            <a:r>
              <a:rPr lang="en-US" altLang="ru-RU"/>
              <a:t> gamma nurlari bu elektronlar bilan to‘qnashib, energiyasini yo‘qotadi.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Shuning uchun qo‘rg‘oshin hatto yupqa qatlamda ham nurlanishni juda kuchli susaytiradi.</a:t>
            </a:r>
            <a:endParaRPr lang="en-US" altLang="ru-RU"/>
          </a:p>
          <a:p>
            <a:endParaRPr lang="en-US" altLang="ru-RU"/>
          </a:p>
        </p:txBody>
      </p:sp>
      <p:sp>
        <p:nvSpPr>
          <p:cNvPr id="5" name="Замещающий текст 4"/>
          <p:cNvSpPr>
            <a:spLocks noGrp="1"/>
          </p:cNvSpPr>
          <p:nvPr>
            <p:ph type="body" sz="quarter" idx="3"/>
          </p:nvPr>
        </p:nvSpPr>
        <p:spPr>
          <a:xfrm>
            <a:off x="6591300" y="1120775"/>
            <a:ext cx="4848860" cy="575945"/>
          </a:xfrm>
        </p:spPr>
        <p:txBody>
          <a:bodyPr/>
          <a:p>
            <a:endParaRPr lang="en-US" altLang="ru-RU"/>
          </a:p>
          <a:p>
            <a:r>
              <a:rPr lang="en-US" altLang="ru-RU" sz="1800" b="1"/>
              <a:t>Modda Nega ishlatiladi Asosiy afzalligi</a:t>
            </a:r>
            <a:endParaRPr lang="en-US" altLang="ru-RU" sz="1800" b="1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6244590" y="1696720"/>
            <a:ext cx="5261610" cy="4203065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ru-RU"/>
              <a:t>Qo‘rg‘oshin (Pb) Juda zich, ko‘p elektronli Kichik qalinlikda ham kuchli himoya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Temir (Fe) Arzon, mustahkam Qurilish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uchun qulay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Beton Arzon, og‘ir elementlar bor Devor sifatida ishlatiladi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Suv Neytron va gamma uchun foydali Atom reaktorlarda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Tuproq / qum Tabiiy, arzon Yer osti inshootlarida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Volfram (W) Juda zich, maxsus ishlarda Katta manbalar uchun</a:t>
            </a:r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38102" y="360484"/>
            <a:ext cx="6629612" cy="105507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2681654" y="2236862"/>
            <a:ext cx="535451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O'zaro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ta'sir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turlari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Fotoeffekt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Kompton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effekti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i="1" dirty="0">
                <a:solidFill>
                  <a:srgbClr val="000000"/>
                </a:solidFill>
                <a:latin typeface="Cambria" panose="02040503050406030204" pitchFamily="18" charset="0"/>
              </a:rPr>
              <a:t>e - - e +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juftlari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bo’lishi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Kogerent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sochilish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Yadro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reaksiyasi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Ichki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konversiya</a:t>
            </a:r>
            <a:endParaRPr lang="ru-RU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FOTOELEKTRIK EFFEKT (1)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0210" y="1389914"/>
            <a:ext cx="1067945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energiyasi</a:t>
            </a:r>
            <a:r>
              <a:rPr lang="ru-RU" sz="2000" dirty="0"/>
              <a:t>  </a:t>
            </a:r>
            <a:r>
              <a:rPr lang="ru-RU" sz="2000" dirty="0" err="1" smtClean="0"/>
              <a:t>bo‘ladi.Ichki</a:t>
            </a:r>
            <a:r>
              <a:rPr lang="ru-RU" sz="2000" dirty="0" smtClean="0"/>
              <a:t> </a:t>
            </a:r>
            <a:r>
              <a:rPr lang="ru-RU" sz="2000" dirty="0" err="1"/>
              <a:t>elektron</a:t>
            </a:r>
            <a:r>
              <a:rPr lang="ru-RU" sz="2000" dirty="0"/>
              <a:t> </a:t>
            </a:r>
            <a:r>
              <a:rPr lang="ru-RU" sz="2000" dirty="0" err="1"/>
              <a:t>butun</a:t>
            </a:r>
            <a:r>
              <a:rPr lang="ru-RU" sz="2000" dirty="0"/>
              <a:t> </a:t>
            </a:r>
            <a:r>
              <a:rPr lang="ru-RU" sz="2000" dirty="0" err="1"/>
              <a:t>energiyani</a:t>
            </a:r>
            <a:r>
              <a:rPr lang="ru-RU" sz="2000" dirty="0"/>
              <a:t> </a:t>
            </a:r>
            <a:r>
              <a:rPr lang="ru-RU" sz="2000" dirty="0" err="1"/>
              <a:t>yutib</a:t>
            </a:r>
            <a:r>
              <a:rPr lang="ru-RU" sz="2000" dirty="0"/>
              <a:t>, </a:t>
            </a:r>
            <a:r>
              <a:rPr lang="ru-RU" sz="2000" dirty="0" err="1"/>
              <a:t>atomdan</a:t>
            </a:r>
            <a:r>
              <a:rPr lang="ru-RU" sz="2000" dirty="0"/>
              <a:t> </a:t>
            </a:r>
            <a:r>
              <a:rPr lang="ru-RU" sz="2000" dirty="0" err="1"/>
              <a:t>chiqadi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 err="1" smtClean="0"/>
              <a:t>Shart</a:t>
            </a:r>
            <a:r>
              <a:rPr lang="ru-RU" sz="2000" dirty="0"/>
              <a:t>: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energiyasi</a:t>
            </a:r>
            <a:r>
              <a:rPr lang="ru-RU" sz="2000" dirty="0"/>
              <a:t> </a:t>
            </a:r>
            <a:r>
              <a:rPr lang="ru-RU" sz="2000" dirty="0" err="1"/>
              <a:t>elektronning</a:t>
            </a:r>
            <a:r>
              <a:rPr lang="ru-RU" sz="2000" dirty="0"/>
              <a:t> </a:t>
            </a:r>
            <a:r>
              <a:rPr lang="ru-RU" sz="2000" dirty="0" err="1"/>
              <a:t>bog‘lanish</a:t>
            </a:r>
            <a:r>
              <a:rPr lang="ru-RU" sz="2000" dirty="0"/>
              <a:t> </a:t>
            </a:r>
            <a:r>
              <a:rPr lang="ru-RU" sz="2000" dirty="0" err="1"/>
              <a:t>energiyasidan</a:t>
            </a:r>
            <a:r>
              <a:rPr lang="ru-RU" sz="2000" dirty="0"/>
              <a:t> </a:t>
            </a:r>
            <a:r>
              <a:rPr lang="ru-RU" sz="2000" dirty="0" err="1"/>
              <a:t>katta</a:t>
            </a:r>
            <a:r>
              <a:rPr lang="ru-RU" sz="2000" dirty="0"/>
              <a:t> </a:t>
            </a:r>
            <a:r>
              <a:rPr lang="ru-RU" sz="2000" dirty="0" err="1"/>
              <a:t>bo‘lishi</a:t>
            </a:r>
            <a:r>
              <a:rPr lang="ru-RU" sz="2000" dirty="0"/>
              <a:t> </a:t>
            </a:r>
            <a:r>
              <a:rPr lang="ru-RU" sz="2000" dirty="0" err="1"/>
              <a:t>kerak</a:t>
            </a:r>
            <a:r>
              <a:rPr lang="ru-RU" sz="2000" dirty="0" smtClean="0"/>
              <a:t>.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/>
              <a:t>Natija</a:t>
            </a:r>
            <a:r>
              <a:rPr lang="en-US" sz="2000" dirty="0"/>
              <a:t>: </a:t>
            </a:r>
            <a:r>
              <a:rPr lang="en-US" sz="2000" dirty="0" err="1"/>
              <a:t>elektron</a:t>
            </a:r>
            <a:r>
              <a:rPr lang="en-US" sz="2000" dirty="0"/>
              <a:t> </a:t>
            </a:r>
            <a:r>
              <a:rPr lang="en-US" sz="2000" dirty="0" err="1"/>
              <a:t>chiqadi</a:t>
            </a:r>
            <a:r>
              <a:rPr lang="en-US" sz="2000" dirty="0"/>
              <a:t>, atom </a:t>
            </a:r>
            <a:r>
              <a:rPr lang="en-US" sz="2000" dirty="0" err="1"/>
              <a:t>ionlanadi</a:t>
            </a:r>
            <a:r>
              <a:rPr lang="en-US" sz="2000" dirty="0"/>
              <a:t>, </a:t>
            </a:r>
            <a:r>
              <a:rPr lang="en-US" sz="2000" dirty="0" err="1"/>
              <a:t>issiqlik</a:t>
            </a:r>
            <a:r>
              <a:rPr lang="en-US" sz="2000" dirty="0"/>
              <a:t> </a:t>
            </a:r>
            <a:r>
              <a:rPr lang="en-US" sz="2000" dirty="0" err="1"/>
              <a:t>ajralishi</a:t>
            </a:r>
            <a:r>
              <a:rPr lang="en-US" sz="2000" dirty="0"/>
              <a:t> </a:t>
            </a:r>
            <a:r>
              <a:rPr lang="en-US" sz="2000" dirty="0" err="1"/>
              <a:t>mumkin</a:t>
            </a:r>
            <a:endParaRPr lang="en-US" sz="2000" dirty="0" smtClean="0"/>
          </a:p>
          <a:p>
            <a:endParaRPr lang="en-US" sz="2000" dirty="0"/>
          </a:p>
          <a:p>
            <a:r>
              <a:rPr lang="en-US" sz="2000" dirty="0" err="1"/>
              <a:t>chiqayotgan</a:t>
            </a:r>
            <a:r>
              <a:rPr lang="en-US" sz="2000" dirty="0"/>
              <a:t> </a:t>
            </a:r>
            <a:r>
              <a:rPr lang="en-US" sz="2000" dirty="0" err="1"/>
              <a:t>elektronning</a:t>
            </a:r>
            <a:r>
              <a:rPr lang="en-US" sz="2000" dirty="0"/>
              <a:t> </a:t>
            </a:r>
            <a:r>
              <a:rPr lang="en-US" sz="2000" dirty="0" err="1"/>
              <a:t>kinetik</a:t>
            </a:r>
            <a:r>
              <a:rPr lang="en-US" sz="2000" dirty="0"/>
              <a:t> </a:t>
            </a:r>
            <a:r>
              <a:rPr lang="en-US" sz="2000" dirty="0" err="1" smtClean="0"/>
              <a:t>energiyasi</a:t>
            </a:r>
            <a:r>
              <a:rPr lang="en-US" sz="2000" dirty="0" smtClean="0"/>
              <a:t>  </a:t>
            </a:r>
            <a:r>
              <a:rPr lang="en-US" sz="2000" i="1" dirty="0" smtClean="0"/>
              <a:t>E </a:t>
            </a:r>
            <a:r>
              <a:rPr lang="en-US" sz="2000" dirty="0"/>
              <a:t>= </a:t>
            </a:r>
            <a:r>
              <a:rPr lang="en-US" sz="2000" dirty="0" smtClean="0"/>
              <a:t>𝑚⋅</a:t>
            </a:r>
            <a:r>
              <a:rPr lang="en-US" sz="2000" dirty="0"/>
              <a:t>𝑣 /</a:t>
            </a:r>
            <a:r>
              <a:rPr lang="en-US" sz="2000" dirty="0" smtClean="0"/>
              <a:t>2 </a:t>
            </a:r>
            <a:r>
              <a:rPr lang="en-US" sz="2000" dirty="0" err="1" smtClean="0"/>
              <a:t>korinshda</a:t>
            </a:r>
            <a:r>
              <a:rPr lang="en-US" sz="2000" dirty="0" smtClean="0"/>
              <a:t> </a:t>
            </a:r>
            <a:r>
              <a:rPr lang="en-US" sz="2000" dirty="0" err="1" smtClean="0"/>
              <a:t>bo’ladi</a:t>
            </a:r>
            <a:r>
              <a:rPr lang="en-US" dirty="0" smtClean="0"/>
              <a:t>.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  <a:p>
            <a:r>
              <a:rPr lang="en-US" dirty="0" err="1" smtClean="0"/>
              <a:t>Fotoelektirik</a:t>
            </a:r>
            <a:r>
              <a:rPr lang="en-US" dirty="0" smtClean="0"/>
              <a:t> </a:t>
            </a:r>
            <a:r>
              <a:rPr lang="en-US" dirty="0" err="1" smtClean="0"/>
              <a:t>effekt-elektiron</a:t>
            </a:r>
            <a:r>
              <a:rPr lang="en-US" dirty="0" smtClean="0"/>
              <a:t>-</a:t>
            </a:r>
            <a:endParaRPr lang="en-US" dirty="0" smtClean="0"/>
          </a:p>
          <a:p>
            <a:r>
              <a:rPr lang="en-US" dirty="0" err="1"/>
              <a:t>n</a:t>
            </a:r>
            <a:r>
              <a:rPr lang="en-US" dirty="0" err="1" smtClean="0"/>
              <a:t>ing</a:t>
            </a:r>
            <a:r>
              <a:rPr lang="en-US" dirty="0" smtClean="0"/>
              <a:t> </a:t>
            </a:r>
            <a:r>
              <a:rPr lang="en-US" dirty="0" err="1" smtClean="0"/>
              <a:t>chiqishi</a:t>
            </a: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9053" y="3710353"/>
            <a:ext cx="4281856" cy="264817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FOTOELEKTRIK EFFEKT (2)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0891" y="1736229"/>
            <a:ext cx="109037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Bo'sh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joy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yuqori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qobiqdagi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elektron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to'ldiriladi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(3)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Xarakteristik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nurlanish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bo'ladi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Chiqarilgan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elektron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fotoelektron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deb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ataladi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Muhitning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bilvosita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qo'zg'alishiga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ionlanishiga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sabab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bo'ladi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Issiqlik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shaklida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yo'qotilishi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mumkin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Fotoelektrik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effektning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kattaligi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yutuvchning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muhit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) atom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raqamining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uchinchi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darajasi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bilan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belgilanadi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Bu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umumiy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zaiflashuvning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taxminan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30%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ni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tashkil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qiladi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95291" y="1905000"/>
            <a:ext cx="4563853" cy="502664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KOMPTON EFFEKTI (1)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5211" y="1488387"/>
            <a:ext cx="1078992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1-chi </a:t>
            </a:r>
            <a:r>
              <a:rPr lang="ru-RU" sz="2400" dirty="0" err="1"/>
              <a:t>foton</a:t>
            </a:r>
            <a:r>
              <a:rPr lang="ru-RU" sz="2400" dirty="0"/>
              <a:t> (1) </a:t>
            </a:r>
            <a:r>
              <a:rPr lang="ru-RU" sz="2400" dirty="0" err="1"/>
              <a:t>energiyasi</a:t>
            </a:r>
            <a:r>
              <a:rPr lang="ru-RU" sz="2400" dirty="0"/>
              <a:t> E = </a:t>
            </a:r>
            <a:r>
              <a:rPr lang="ru-RU" sz="2400" dirty="0" err="1"/>
              <a:t>hν</a:t>
            </a:r>
            <a:r>
              <a:rPr lang="ru-RU" sz="2400" dirty="0"/>
              <a:t> </a:t>
            </a:r>
            <a:r>
              <a:rPr lang="ru-RU" sz="2400" dirty="0" err="1"/>
              <a:t>bo‘lgan</a:t>
            </a:r>
            <a:r>
              <a:rPr lang="ru-RU" sz="2400" dirty="0"/>
              <a:t> </a:t>
            </a:r>
            <a:r>
              <a:rPr lang="ru-RU" sz="2400" dirty="0" err="1"/>
              <a:t>holda</a:t>
            </a:r>
            <a:r>
              <a:rPr lang="ru-RU" sz="2400" dirty="0"/>
              <a:t> </a:t>
            </a:r>
            <a:r>
              <a:rPr lang="ru-RU" sz="2400" dirty="0" err="1"/>
              <a:t>tashqi</a:t>
            </a:r>
            <a:r>
              <a:rPr lang="ru-RU" sz="2400" dirty="0"/>
              <a:t> </a:t>
            </a:r>
            <a:r>
              <a:rPr lang="ru-RU" sz="2400" dirty="0" err="1"/>
              <a:t>elektron</a:t>
            </a:r>
            <a:r>
              <a:rPr lang="ru-RU" sz="2400" dirty="0"/>
              <a:t> (2) </a:t>
            </a:r>
            <a:r>
              <a:rPr lang="ru-RU" sz="2400" dirty="0" err="1"/>
              <a:t>ga</a:t>
            </a:r>
            <a:r>
              <a:rPr lang="ru-RU" sz="2400" dirty="0"/>
              <a:t> </a:t>
            </a:r>
            <a:r>
              <a:rPr lang="ru-RU" sz="2400" dirty="0" err="1"/>
              <a:t>o‘z</a:t>
            </a:r>
            <a:r>
              <a:rPr lang="ru-RU" sz="2400" dirty="0"/>
              <a:t> </a:t>
            </a:r>
            <a:r>
              <a:rPr lang="ru-RU" sz="2400" dirty="0" err="1"/>
              <a:t>energiyasining</a:t>
            </a:r>
            <a:r>
              <a:rPr lang="ru-RU" sz="2400" dirty="0"/>
              <a:t> </a:t>
            </a:r>
            <a:r>
              <a:rPr lang="ru-RU" sz="2400" dirty="0" err="1"/>
              <a:t>bir</a:t>
            </a:r>
            <a:r>
              <a:rPr lang="ru-RU" sz="2400" dirty="0"/>
              <a:t> </a:t>
            </a:r>
            <a:r>
              <a:rPr lang="ru-RU" sz="2400" dirty="0" err="1"/>
              <a:t>qismini</a:t>
            </a:r>
            <a:r>
              <a:rPr lang="ru-RU" sz="2400" dirty="0"/>
              <a:t> </a:t>
            </a:r>
            <a:r>
              <a:rPr lang="ru-RU" sz="2400" dirty="0" err="1"/>
              <a:t>uzatadi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Elektron</a:t>
            </a:r>
            <a:r>
              <a:rPr lang="ru-RU" sz="2400" dirty="0"/>
              <a:t> </a:t>
            </a:r>
            <a:r>
              <a:rPr lang="ru-RU" sz="2400" dirty="0" err="1"/>
              <a:t>Ek</a:t>
            </a:r>
            <a:r>
              <a:rPr lang="ru-RU" sz="2400" dirty="0"/>
              <a:t> = (</a:t>
            </a:r>
            <a:r>
              <a:rPr lang="ru-RU" sz="2400" dirty="0" err="1"/>
              <a:t>me</a:t>
            </a:r>
            <a:r>
              <a:rPr lang="ru-RU" sz="2400" dirty="0"/>
              <a:t> · v²) / 2 </a:t>
            </a:r>
            <a:r>
              <a:rPr lang="ru-RU" sz="2400" dirty="0" err="1"/>
              <a:t>kinetik</a:t>
            </a:r>
            <a:r>
              <a:rPr lang="ru-RU" sz="2400" dirty="0"/>
              <a:t> </a:t>
            </a:r>
            <a:r>
              <a:rPr lang="ru-RU" sz="2400" dirty="0" err="1"/>
              <a:t>energiya</a:t>
            </a:r>
            <a:r>
              <a:rPr lang="ru-RU" sz="2400" dirty="0"/>
              <a:t> </a:t>
            </a:r>
            <a:r>
              <a:rPr lang="ru-RU" sz="2400" dirty="0" err="1"/>
              <a:t>bilan</a:t>
            </a:r>
            <a:r>
              <a:rPr lang="ru-RU" sz="2400" dirty="0"/>
              <a:t> </a:t>
            </a:r>
            <a:r>
              <a:rPr lang="ru-RU" sz="2400" dirty="0" err="1"/>
              <a:t>chiqariladi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Tushayotgan</a:t>
            </a:r>
            <a:r>
              <a:rPr lang="ru-RU" sz="2400" dirty="0"/>
              <a:t> </a:t>
            </a:r>
            <a:r>
              <a:rPr lang="ru-RU" sz="2400" dirty="0" err="1"/>
              <a:t>foton</a:t>
            </a:r>
            <a:r>
              <a:rPr lang="ru-RU" sz="2400" dirty="0"/>
              <a:t> </a:t>
            </a:r>
            <a:r>
              <a:rPr lang="ru-RU" sz="2400" dirty="0" err="1"/>
              <a:t>energiyasi</a:t>
            </a:r>
            <a:r>
              <a:rPr lang="ru-RU" sz="2400" dirty="0"/>
              <a:t> </a:t>
            </a:r>
            <a:r>
              <a:rPr lang="ru-RU" sz="2400" dirty="0" err="1"/>
              <a:t>fotoeffektdagidan</a:t>
            </a:r>
            <a:r>
              <a:rPr lang="ru-RU" sz="2400" dirty="0"/>
              <a:t> </a:t>
            </a:r>
            <a:r>
              <a:rPr lang="ru-RU" sz="2400" dirty="0" err="1"/>
              <a:t>yuqoriroq</a:t>
            </a:r>
            <a:r>
              <a:rPr lang="ru-RU" sz="2400" dirty="0"/>
              <a:t> </a:t>
            </a:r>
            <a:r>
              <a:rPr lang="ru-RU" sz="2400" dirty="0" err="1"/>
              <a:t>bo‘ladi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Sochilgan</a:t>
            </a:r>
            <a:r>
              <a:rPr lang="ru-RU" sz="2400" dirty="0"/>
              <a:t> </a:t>
            </a:r>
            <a:r>
              <a:rPr lang="ru-RU" sz="2400" dirty="0" err="1"/>
              <a:t>foton</a:t>
            </a:r>
            <a:r>
              <a:rPr lang="ru-RU" sz="2400" dirty="0"/>
              <a:t> (3) </a:t>
            </a:r>
            <a:r>
              <a:rPr lang="ru-RU" sz="2400" dirty="0" err="1"/>
              <a:t>esa</a:t>
            </a:r>
            <a:r>
              <a:rPr lang="ru-RU" sz="2400" dirty="0"/>
              <a:t> </a:t>
            </a:r>
            <a:r>
              <a:rPr lang="ru-RU" sz="2400" dirty="0" err="1"/>
              <a:t>pastroq</a:t>
            </a:r>
            <a:r>
              <a:rPr lang="ru-RU" sz="2400" dirty="0"/>
              <a:t> </a:t>
            </a:r>
            <a:r>
              <a:rPr lang="ru-RU" sz="2400" dirty="0" err="1"/>
              <a:t>energiya</a:t>
            </a:r>
            <a:r>
              <a:rPr lang="ru-RU" sz="2400" dirty="0"/>
              <a:t> </a:t>
            </a:r>
            <a:r>
              <a:rPr lang="ru-RU" sz="2400" dirty="0" err="1"/>
              <a:t>bilan</a:t>
            </a:r>
            <a:r>
              <a:rPr lang="ru-RU" sz="2400" dirty="0"/>
              <a:t> </a:t>
            </a:r>
            <a:r>
              <a:rPr lang="ru-RU" sz="2400" dirty="0" err="1"/>
              <a:t>harakatini</a:t>
            </a:r>
            <a:r>
              <a:rPr lang="ru-RU" sz="2400" dirty="0"/>
              <a:t> </a:t>
            </a:r>
            <a:r>
              <a:rPr lang="ru-RU" sz="2400" dirty="0" err="1"/>
              <a:t>davom</a:t>
            </a:r>
            <a:r>
              <a:rPr lang="ru-RU" sz="2400" dirty="0"/>
              <a:t> </a:t>
            </a:r>
            <a:r>
              <a:rPr lang="ru-RU" sz="2400" dirty="0" err="1"/>
              <a:t>ettiradi</a:t>
            </a:r>
            <a:r>
              <a:rPr lang="ru-RU" sz="2400" dirty="0"/>
              <a:t>: E′ = </a:t>
            </a:r>
            <a:r>
              <a:rPr lang="ru-RU" sz="2400" dirty="0" err="1"/>
              <a:t>hν</a:t>
            </a:r>
            <a:r>
              <a:rPr lang="ru-RU" sz="2400" dirty="0"/>
              <a:t>′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Pastroq</a:t>
            </a:r>
            <a:r>
              <a:rPr lang="ru-RU" sz="2400" dirty="0"/>
              <a:t> </a:t>
            </a:r>
            <a:r>
              <a:rPr lang="ru-RU" sz="2400" dirty="0" err="1"/>
              <a:t>chastotaga</a:t>
            </a:r>
            <a:r>
              <a:rPr lang="ru-RU" sz="2400" dirty="0"/>
              <a:t> </a:t>
            </a:r>
            <a:r>
              <a:rPr lang="ru-RU" sz="2400" dirty="0" err="1"/>
              <a:t>ega</a:t>
            </a:r>
            <a:r>
              <a:rPr lang="ru-RU" sz="2400" dirty="0"/>
              <a:t> </a:t>
            </a:r>
            <a:r>
              <a:rPr lang="ru-RU" sz="2400" dirty="0" err="1"/>
              <a:t>bo‘ladi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Uzunroq</a:t>
            </a:r>
            <a:r>
              <a:rPr lang="ru-RU" sz="2400" dirty="0"/>
              <a:t> </a:t>
            </a:r>
            <a:r>
              <a:rPr lang="ru-RU" sz="2400" dirty="0" err="1"/>
              <a:t>to‘lqin</a:t>
            </a:r>
            <a:r>
              <a:rPr lang="ru-RU" sz="2400" dirty="0"/>
              <a:t> </a:t>
            </a:r>
            <a:r>
              <a:rPr lang="ru-RU" sz="2400" dirty="0" err="1"/>
              <a:t>uzunligiga</a:t>
            </a:r>
            <a:r>
              <a:rPr lang="ru-RU" sz="2400" dirty="0"/>
              <a:t> </a:t>
            </a:r>
            <a:r>
              <a:rPr lang="ru-RU" sz="2400" dirty="0" err="1"/>
              <a:t>ega</a:t>
            </a:r>
            <a:r>
              <a:rPr lang="ru-RU" sz="2400" dirty="0"/>
              <a:t> </a:t>
            </a:r>
            <a:r>
              <a:rPr lang="ru-RU" sz="2400" dirty="0" err="1"/>
              <a:t>bo‘ladi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  <a:p>
            <a:endParaRPr lang="en-US" sz="2400" dirty="0" smtClean="0"/>
          </a:p>
          <a:p>
            <a:endParaRPr lang="en-US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54389" y="3448481"/>
            <a:ext cx="4837611" cy="328558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1221" y="153847"/>
            <a:ext cx="8911687" cy="1280890"/>
          </a:xfrm>
        </p:spPr>
        <p:txBody>
          <a:bodyPr/>
          <a:lstStyle/>
          <a:p>
            <a:r>
              <a:rPr lang="en-US" dirty="0"/>
              <a:t>KOGERENT SOCHILISH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00892" y="794292"/>
            <a:ext cx="1140822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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yo‘nalishining</a:t>
            </a:r>
            <a:r>
              <a:rPr lang="ru-RU" sz="2000" dirty="0"/>
              <a:t> </a:t>
            </a:r>
            <a:r>
              <a:rPr lang="ru-RU" sz="2000" dirty="0" err="1"/>
              <a:t>o‘zgarishi</a:t>
            </a:r>
            <a:r>
              <a:rPr lang="ru-RU" sz="2000" dirty="0"/>
              <a:t>, </a:t>
            </a:r>
            <a:r>
              <a:rPr lang="ru-RU" sz="2000" dirty="0" err="1"/>
              <a:t>lekin</a:t>
            </a:r>
            <a:r>
              <a:rPr lang="ru-RU" sz="2000" dirty="0"/>
              <a:t> </a:t>
            </a:r>
            <a:r>
              <a:rPr lang="ru-RU" sz="2000" dirty="0" err="1"/>
              <a:t>energiya</a:t>
            </a:r>
            <a:r>
              <a:rPr lang="ru-RU" sz="2000" dirty="0"/>
              <a:t> </a:t>
            </a:r>
            <a:r>
              <a:rPr lang="ru-RU" sz="2000" dirty="0" err="1"/>
              <a:t>yo‘qotilmasdan</a:t>
            </a:r>
            <a:r>
              <a:rPr lang="ru-RU" sz="2000" dirty="0"/>
              <a:t> </a:t>
            </a:r>
            <a:r>
              <a:rPr lang="ru-RU" sz="2000" dirty="0" err="1"/>
              <a:t>sodir</a:t>
            </a:r>
            <a:r>
              <a:rPr lang="ru-RU" sz="2000" dirty="0"/>
              <a:t> </a:t>
            </a:r>
            <a:r>
              <a:rPr lang="ru-RU" sz="2000" dirty="0" err="1"/>
              <a:t>bo‘ladi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Kiruvchi</a:t>
            </a:r>
            <a:r>
              <a:rPr lang="ru-RU" sz="2000" dirty="0"/>
              <a:t>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tashqi</a:t>
            </a:r>
            <a:r>
              <a:rPr lang="ru-RU" sz="2000" dirty="0"/>
              <a:t> </a:t>
            </a:r>
            <a:r>
              <a:rPr lang="ru-RU" sz="2000" dirty="0" err="1"/>
              <a:t>orbitadagi</a:t>
            </a:r>
            <a:r>
              <a:rPr lang="ru-RU" sz="2000" dirty="0"/>
              <a:t> </a:t>
            </a:r>
            <a:r>
              <a:rPr lang="ru-RU" sz="2000" dirty="0" err="1"/>
              <a:t>elektron</a:t>
            </a:r>
            <a:r>
              <a:rPr lang="ru-RU" sz="2000" dirty="0"/>
              <a:t> (1) </a:t>
            </a:r>
            <a:r>
              <a:rPr lang="ru-RU" sz="2000" dirty="0" err="1"/>
              <a:t>bilan</a:t>
            </a:r>
            <a:r>
              <a:rPr lang="ru-RU" sz="2000" dirty="0"/>
              <a:t> </a:t>
            </a:r>
            <a:r>
              <a:rPr lang="ru-RU" sz="2000" dirty="0" err="1"/>
              <a:t>o‘zaro</a:t>
            </a:r>
            <a:r>
              <a:rPr lang="ru-RU" sz="2000" dirty="0"/>
              <a:t> </a:t>
            </a:r>
            <a:r>
              <a:rPr lang="ru-RU" sz="2000" dirty="0" err="1"/>
              <a:t>ta’sirga</a:t>
            </a:r>
            <a:r>
              <a:rPr lang="ru-RU" sz="2000" dirty="0"/>
              <a:t> </a:t>
            </a:r>
            <a:r>
              <a:rPr lang="ru-RU" sz="2000" dirty="0" err="1"/>
              <a:t>kirishadi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Kiruvchi</a:t>
            </a:r>
            <a:r>
              <a:rPr lang="ru-RU" sz="2000" dirty="0"/>
              <a:t>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butun</a:t>
            </a:r>
            <a:r>
              <a:rPr lang="ru-RU" sz="2000" dirty="0"/>
              <a:t> </a:t>
            </a:r>
            <a:r>
              <a:rPr lang="ru-RU" sz="2000" dirty="0" err="1"/>
              <a:t>energiyasini</a:t>
            </a:r>
            <a:r>
              <a:rPr lang="ru-RU" sz="2000" dirty="0"/>
              <a:t> </a:t>
            </a:r>
            <a:r>
              <a:rPr lang="ru-RU" sz="2000" dirty="0" err="1"/>
              <a:t>tashqi</a:t>
            </a:r>
            <a:r>
              <a:rPr lang="ru-RU" sz="2000" dirty="0"/>
              <a:t> </a:t>
            </a:r>
            <a:r>
              <a:rPr lang="ru-RU" sz="2000" dirty="0" err="1"/>
              <a:t>orbitadagi</a:t>
            </a:r>
            <a:r>
              <a:rPr lang="ru-RU" sz="2000" dirty="0"/>
              <a:t> </a:t>
            </a:r>
            <a:r>
              <a:rPr lang="ru-RU" sz="2000" dirty="0" err="1"/>
              <a:t>elektron</a:t>
            </a:r>
            <a:r>
              <a:rPr lang="ru-RU" sz="2000" dirty="0"/>
              <a:t> (2) </a:t>
            </a:r>
            <a:r>
              <a:rPr lang="ru-RU" sz="2000" dirty="0" err="1"/>
              <a:t>ga</a:t>
            </a:r>
            <a:r>
              <a:rPr lang="ru-RU" sz="2000" dirty="0"/>
              <a:t> </a:t>
            </a:r>
            <a:r>
              <a:rPr lang="ru-RU" sz="2000" dirty="0" err="1"/>
              <a:t>uzatadi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Energiya</a:t>
            </a:r>
            <a:r>
              <a:rPr lang="ru-RU" sz="2000" dirty="0"/>
              <a:t> </a:t>
            </a:r>
            <a:r>
              <a:rPr lang="ru-RU" sz="2000" dirty="0" err="1"/>
              <a:t>uzatilgandan</a:t>
            </a:r>
            <a:r>
              <a:rPr lang="ru-RU" sz="2000" dirty="0"/>
              <a:t> </a:t>
            </a:r>
            <a:r>
              <a:rPr lang="ru-RU" sz="2000" dirty="0" err="1"/>
              <a:t>so‘ng</a:t>
            </a:r>
            <a:r>
              <a:rPr lang="ru-RU" sz="2000" dirty="0"/>
              <a:t>, </a:t>
            </a:r>
            <a:r>
              <a:rPr lang="ru-RU" sz="2000" dirty="0" err="1"/>
              <a:t>kiruvchi</a:t>
            </a:r>
            <a:r>
              <a:rPr lang="ru-RU" sz="2000" dirty="0"/>
              <a:t>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mavjud</a:t>
            </a:r>
            <a:r>
              <a:rPr lang="ru-RU" sz="2000" dirty="0"/>
              <a:t> </a:t>
            </a:r>
            <a:r>
              <a:rPr lang="ru-RU" sz="2000" dirty="0" err="1"/>
              <a:t>bo‘lmay</a:t>
            </a:r>
            <a:r>
              <a:rPr lang="ru-RU" sz="2000" dirty="0"/>
              <a:t> </a:t>
            </a:r>
            <a:r>
              <a:rPr lang="ru-RU" sz="2000" dirty="0" err="1"/>
              <a:t>qoladi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Bu</a:t>
            </a:r>
            <a:r>
              <a:rPr lang="ru-RU" sz="2000" dirty="0"/>
              <a:t> </a:t>
            </a:r>
            <a:r>
              <a:rPr lang="ru-RU" sz="2000" dirty="0" err="1"/>
              <a:t>jarayon</a:t>
            </a:r>
            <a:r>
              <a:rPr lang="ru-RU" sz="2000" dirty="0"/>
              <a:t> </a:t>
            </a:r>
            <a:r>
              <a:rPr lang="ru-RU" sz="2000" dirty="0" err="1"/>
              <a:t>tashqi</a:t>
            </a:r>
            <a:r>
              <a:rPr lang="ru-RU" sz="2000" dirty="0"/>
              <a:t> </a:t>
            </a:r>
            <a:r>
              <a:rPr lang="ru-RU" sz="2000" dirty="0" err="1"/>
              <a:t>orbitadagi</a:t>
            </a:r>
            <a:r>
              <a:rPr lang="ru-RU" sz="2000" dirty="0"/>
              <a:t> </a:t>
            </a:r>
            <a:r>
              <a:rPr lang="ru-RU" sz="2000" dirty="0" err="1"/>
              <a:t>elektronning</a:t>
            </a:r>
            <a:r>
              <a:rPr lang="ru-RU" sz="2000" dirty="0"/>
              <a:t> </a:t>
            </a:r>
            <a:r>
              <a:rPr lang="ru-RU" sz="2000" dirty="0" err="1"/>
              <a:t>qo‘zg‘alishiga</a:t>
            </a:r>
            <a:r>
              <a:rPr lang="ru-RU" sz="2000" dirty="0"/>
              <a:t> (</a:t>
            </a:r>
            <a:r>
              <a:rPr lang="ru-RU" sz="2000" dirty="0" err="1"/>
              <a:t>ekzitatsiyasiga</a:t>
            </a:r>
            <a:r>
              <a:rPr lang="ru-RU" sz="2000" dirty="0"/>
              <a:t>) </a:t>
            </a:r>
            <a:r>
              <a:rPr lang="ru-RU" sz="2000" dirty="0" err="1"/>
              <a:t>sabab</a:t>
            </a:r>
            <a:r>
              <a:rPr lang="ru-RU" sz="2000" dirty="0"/>
              <a:t> </a:t>
            </a:r>
            <a:r>
              <a:rPr lang="ru-RU" sz="2000" dirty="0" err="1"/>
              <a:t>bo‘ladi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Qo‘zg‘algan</a:t>
            </a:r>
            <a:r>
              <a:rPr lang="ru-RU" sz="2000" dirty="0"/>
              <a:t> </a:t>
            </a:r>
            <a:r>
              <a:rPr lang="ru-RU" sz="2000" dirty="0" err="1"/>
              <a:t>elektron</a:t>
            </a:r>
            <a:r>
              <a:rPr lang="ru-RU" sz="2000" dirty="0"/>
              <a:t> </a:t>
            </a:r>
            <a:r>
              <a:rPr lang="ru-RU" sz="2000" dirty="0" err="1"/>
              <a:t>ortiqcha</a:t>
            </a:r>
            <a:r>
              <a:rPr lang="ru-RU" sz="2000" dirty="0"/>
              <a:t> </a:t>
            </a:r>
            <a:r>
              <a:rPr lang="ru-RU" sz="2000" dirty="0" err="1"/>
              <a:t>energiyasini</a:t>
            </a:r>
            <a:r>
              <a:rPr lang="ru-RU" sz="2000" dirty="0"/>
              <a:t> (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shaklida</a:t>
            </a:r>
            <a:r>
              <a:rPr lang="ru-RU" sz="2000" dirty="0"/>
              <a:t>) </a:t>
            </a:r>
            <a:r>
              <a:rPr lang="ru-RU" sz="2000" dirty="0" err="1"/>
              <a:t>dastlabki</a:t>
            </a:r>
            <a:r>
              <a:rPr lang="ru-RU" sz="2000" dirty="0"/>
              <a:t> </a:t>
            </a:r>
            <a:r>
              <a:rPr lang="ru-RU" sz="2000" dirty="0" err="1"/>
              <a:t>kiruvchi</a:t>
            </a:r>
            <a:r>
              <a:rPr lang="ru-RU" sz="2000" dirty="0"/>
              <a:t> </a:t>
            </a:r>
            <a:r>
              <a:rPr lang="ru-RU" sz="2000" dirty="0" err="1"/>
              <a:t>fotondan</a:t>
            </a:r>
            <a:r>
              <a:rPr lang="ru-RU" sz="2000" dirty="0"/>
              <a:t> </a:t>
            </a:r>
            <a:r>
              <a:rPr lang="ru-RU" sz="2000" dirty="0" err="1"/>
              <a:t>boshqa</a:t>
            </a:r>
            <a:r>
              <a:rPr lang="ru-RU" sz="2000" dirty="0"/>
              <a:t> </a:t>
            </a:r>
            <a:r>
              <a:rPr lang="ru-RU" sz="2000" dirty="0" err="1"/>
              <a:t>yo‘nalishda</a:t>
            </a:r>
            <a:r>
              <a:rPr lang="ru-RU" sz="2000" dirty="0"/>
              <a:t> </a:t>
            </a:r>
            <a:r>
              <a:rPr lang="ru-RU" sz="2000" dirty="0" err="1"/>
              <a:t>chiqaradi</a:t>
            </a:r>
            <a:r>
              <a:rPr lang="ru-RU" sz="2000" dirty="0"/>
              <a:t> (3).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Yangi</a:t>
            </a:r>
            <a:r>
              <a:rPr lang="ru-RU" sz="2000" dirty="0"/>
              <a:t> </a:t>
            </a:r>
            <a:r>
              <a:rPr lang="ru-RU" sz="2000" dirty="0" err="1"/>
              <a:t>hosil</a:t>
            </a:r>
            <a:r>
              <a:rPr lang="ru-RU" sz="2000" dirty="0"/>
              <a:t> </a:t>
            </a:r>
            <a:r>
              <a:rPr lang="ru-RU" sz="2000" dirty="0" err="1"/>
              <a:t>bo‘lgan</a:t>
            </a:r>
            <a:r>
              <a:rPr lang="ru-RU" sz="2000" dirty="0"/>
              <a:t> </a:t>
            </a:r>
            <a:r>
              <a:rPr lang="ru-RU" sz="2000" dirty="0" err="1"/>
              <a:t>fotonning</a:t>
            </a:r>
            <a:r>
              <a:rPr lang="ru-RU" sz="2000" dirty="0"/>
              <a:t> </a:t>
            </a:r>
            <a:r>
              <a:rPr lang="ru-RU" sz="2000" dirty="0" err="1"/>
              <a:t>energiyasi</a:t>
            </a:r>
            <a:r>
              <a:rPr lang="ru-RU" sz="2000" dirty="0"/>
              <a:t> </a:t>
            </a:r>
            <a:r>
              <a:rPr lang="ru-RU" sz="2000" dirty="0" err="1"/>
              <a:t>kiruvchi</a:t>
            </a:r>
            <a:r>
              <a:rPr lang="ru-RU" sz="2000" dirty="0"/>
              <a:t> </a:t>
            </a:r>
            <a:r>
              <a:rPr lang="ru-RU" sz="2000" dirty="0" err="1"/>
              <a:t>foton</a:t>
            </a:r>
            <a:r>
              <a:rPr lang="ru-RU" sz="2000" dirty="0"/>
              <a:t> </a:t>
            </a:r>
            <a:r>
              <a:rPr lang="ru-RU" sz="2000" dirty="0" err="1"/>
              <a:t>energiyasiga</a:t>
            </a:r>
            <a:r>
              <a:rPr lang="ru-RU" sz="2000" dirty="0"/>
              <a:t> </a:t>
            </a:r>
            <a:r>
              <a:rPr lang="ru-RU" sz="2000" dirty="0" err="1"/>
              <a:t>teng</a:t>
            </a:r>
            <a:r>
              <a:rPr lang="ru-RU" sz="2000" dirty="0"/>
              <a:t> </a:t>
            </a:r>
            <a:r>
              <a:rPr lang="ru-RU" sz="2000" dirty="0" err="1"/>
              <a:t>bo‘ladi</a:t>
            </a:r>
            <a:r>
              <a:rPr lang="ru-RU" sz="2000" dirty="0"/>
              <a:t>.</a:t>
            </a:r>
            <a:endParaRPr lang="ru-RU" sz="2000" dirty="0"/>
          </a:p>
          <a:p>
            <a:r>
              <a:rPr lang="ru-RU" sz="2000" dirty="0"/>
              <a:t> </a:t>
            </a:r>
            <a:r>
              <a:rPr lang="ru-RU" sz="2000" dirty="0" err="1"/>
              <a:t>Bu</a:t>
            </a:r>
            <a:r>
              <a:rPr lang="ru-RU" sz="2000" dirty="0"/>
              <a:t> </a:t>
            </a:r>
            <a:r>
              <a:rPr lang="ru-RU" sz="2000" dirty="0" err="1"/>
              <a:t>hodisa</a:t>
            </a:r>
            <a:r>
              <a:rPr lang="ru-RU" sz="2000" dirty="0"/>
              <a:t> 10 </a:t>
            </a:r>
            <a:r>
              <a:rPr lang="ru-RU" sz="2000" dirty="0" err="1"/>
              <a:t>keV</a:t>
            </a:r>
            <a:r>
              <a:rPr lang="ru-RU" sz="2000" dirty="0"/>
              <a:t> </a:t>
            </a:r>
            <a:r>
              <a:rPr lang="ru-RU" sz="2000" dirty="0" err="1"/>
              <a:t>dan</a:t>
            </a:r>
            <a:r>
              <a:rPr lang="ru-RU" sz="2000" dirty="0"/>
              <a:t> </a:t>
            </a:r>
            <a:r>
              <a:rPr lang="ru-RU" sz="2000" dirty="0" err="1"/>
              <a:t>past</a:t>
            </a:r>
            <a:r>
              <a:rPr lang="ru-RU" sz="2000" dirty="0"/>
              <a:t> </a:t>
            </a:r>
            <a:r>
              <a:rPr lang="ru-RU" sz="2000" dirty="0" err="1"/>
              <a:t>energiyalarda</a:t>
            </a:r>
            <a:r>
              <a:rPr lang="ru-RU" sz="2000" dirty="0"/>
              <a:t> </a:t>
            </a:r>
            <a:r>
              <a:rPr lang="ru-RU" sz="2000" dirty="0" err="1"/>
              <a:t>sodir</a:t>
            </a:r>
            <a:r>
              <a:rPr lang="ru-RU" sz="2000" dirty="0"/>
              <a:t> 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15464" y="3656615"/>
            <a:ext cx="5827444" cy="3201386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FOTOYADRO REAKSIYA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13727" y="1539002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energiyasi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yadroning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bog'lanish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energiyasidan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bo'lganda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yuzaga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keladi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Fotonning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energiyasi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nuklonga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o'tadi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uni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yadrodan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chiqaradi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Yangi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yadro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hosil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bo’ladi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Foton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butunlay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yo’qoladi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>
                <a:solidFill>
                  <a:srgbClr val="FFFFFF"/>
                </a:solidFill>
                <a:latin typeface="Wingdings 3" panose="05040102010807070707" charset="2"/>
              </a:rPr>
              <a:t>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Zarrachani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chiqarish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zarur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bo'lgan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energiyadan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kattaroq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har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qanday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chiqarilgan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zarraning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kinetik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energiyasiga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 </a:t>
            </a:r>
            <a:endParaRPr lang="en-US" sz="2400" dirty="0"/>
          </a:p>
          <a:p>
            <a:r>
              <a:rPr lang="en-US" sz="2400" dirty="0" err="1">
                <a:solidFill>
                  <a:srgbClr val="000000"/>
                </a:solidFill>
                <a:latin typeface="Cambria" panose="02040503050406030204" pitchFamily="18" charset="0"/>
              </a:rPr>
              <a:t>aylanadi</a:t>
            </a:r>
            <a:r>
              <a:rPr lang="en-US" sz="2400" dirty="0">
                <a:solidFill>
                  <a:srgbClr val="000000"/>
                </a:solidFill>
                <a:latin typeface="Cambria" panose="02040503050406030204" pitchFamily="18" charset="0"/>
              </a:rPr>
              <a:t>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06517" y="1806804"/>
            <a:ext cx="3963303" cy="398870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60564" y="192701"/>
            <a:ext cx="8911687" cy="1280890"/>
          </a:xfrm>
        </p:spPr>
        <p:txBody>
          <a:bodyPr/>
          <a:lstStyle/>
          <a:p>
            <a:r>
              <a:rPr lang="en-US" dirty="0"/>
              <a:t>ICHKI KONVERSIYA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11480" y="833146"/>
            <a:ext cx="923544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Qo‘zg‘algan</a:t>
            </a:r>
            <a:r>
              <a:rPr lang="ru-RU" sz="2400" dirty="0"/>
              <a:t> </a:t>
            </a:r>
            <a:r>
              <a:rPr lang="ru-RU" sz="2400" dirty="0" err="1"/>
              <a:t>yadro</a:t>
            </a:r>
            <a:r>
              <a:rPr lang="ru-RU" sz="2400" dirty="0"/>
              <a:t> </a:t>
            </a:r>
            <a:r>
              <a:rPr lang="ru-RU" sz="2400" dirty="0" err="1"/>
              <a:t>tomonidan</a:t>
            </a:r>
            <a:r>
              <a:rPr lang="ru-RU" sz="2400" dirty="0"/>
              <a:t> </a:t>
            </a:r>
            <a:r>
              <a:rPr lang="ru-RU" sz="2400" dirty="0" err="1"/>
              <a:t>chiqarilgan</a:t>
            </a:r>
            <a:r>
              <a:rPr lang="ru-RU" sz="2400" dirty="0"/>
              <a:t> </a:t>
            </a:r>
            <a:r>
              <a:rPr lang="ru-RU" sz="2400" dirty="0" err="1"/>
              <a:t>foton</a:t>
            </a:r>
            <a:r>
              <a:rPr lang="ru-RU" sz="2400" dirty="0"/>
              <a:t> </a:t>
            </a:r>
            <a:r>
              <a:rPr lang="ru-RU" sz="2400" dirty="0" err="1"/>
              <a:t>xuddi</a:t>
            </a:r>
            <a:r>
              <a:rPr lang="ru-RU" sz="2400" dirty="0"/>
              <a:t> </a:t>
            </a:r>
            <a:r>
              <a:rPr lang="ru-RU" sz="2400" dirty="0" err="1"/>
              <a:t>shu</a:t>
            </a:r>
            <a:r>
              <a:rPr lang="ru-RU" sz="2400" dirty="0"/>
              <a:t> </a:t>
            </a:r>
            <a:r>
              <a:rPr lang="ru-RU" sz="2400" dirty="0" err="1"/>
              <a:t>atomda</a:t>
            </a:r>
            <a:r>
              <a:rPr lang="ru-RU" sz="2400" dirty="0"/>
              <a:t> </a:t>
            </a:r>
            <a:r>
              <a:rPr lang="ru-RU" sz="2400" dirty="0" err="1"/>
              <a:t>fotoeffektni</a:t>
            </a:r>
            <a:r>
              <a:rPr lang="ru-RU" sz="2400" dirty="0"/>
              <a:t> </a:t>
            </a:r>
            <a:r>
              <a:rPr lang="ru-RU" sz="2400" dirty="0" err="1"/>
              <a:t>yuzaga</a:t>
            </a:r>
            <a:r>
              <a:rPr lang="ru-RU" sz="2400" dirty="0"/>
              <a:t> </a:t>
            </a:r>
            <a:r>
              <a:rPr lang="ru-RU" sz="2400" dirty="0" err="1"/>
              <a:t>keltiradi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Yadro</a:t>
            </a:r>
            <a:r>
              <a:rPr lang="ru-RU" sz="2400" dirty="0"/>
              <a:t> </a:t>
            </a:r>
            <a:r>
              <a:rPr lang="ru-RU" sz="2400" dirty="0" err="1"/>
              <a:t>gamma</a:t>
            </a:r>
            <a:r>
              <a:rPr lang="ru-RU" sz="2400" dirty="0"/>
              <a:t> </a:t>
            </a:r>
            <a:r>
              <a:rPr lang="ru-RU" sz="2400" dirty="0" err="1"/>
              <a:t>nurlanishi</a:t>
            </a:r>
            <a:r>
              <a:rPr lang="ru-RU" sz="2400" dirty="0"/>
              <a:t> (1) </a:t>
            </a:r>
            <a:r>
              <a:rPr lang="ru-RU" sz="2400" dirty="0" err="1"/>
              <a:t>orqali</a:t>
            </a:r>
            <a:r>
              <a:rPr lang="ru-RU" sz="2400" dirty="0"/>
              <a:t> </a:t>
            </a:r>
            <a:r>
              <a:rPr lang="ru-RU" sz="2400" dirty="0" err="1"/>
              <a:t>qo‘zg‘algan</a:t>
            </a:r>
            <a:r>
              <a:rPr lang="ru-RU" sz="2400" dirty="0"/>
              <a:t> </a:t>
            </a:r>
            <a:r>
              <a:rPr lang="ru-RU" sz="2400" dirty="0" err="1"/>
              <a:t>holatdan</a:t>
            </a:r>
            <a:r>
              <a:rPr lang="ru-RU" sz="2400" dirty="0"/>
              <a:t> </a:t>
            </a:r>
            <a:r>
              <a:rPr lang="ru-RU" sz="2400" dirty="0" err="1"/>
              <a:t>chiqishi</a:t>
            </a:r>
            <a:r>
              <a:rPr lang="ru-RU" sz="2400" dirty="0"/>
              <a:t> (</a:t>
            </a:r>
            <a:r>
              <a:rPr lang="ru-RU" sz="2400" dirty="0" err="1"/>
              <a:t>deekzitatsiya</a:t>
            </a:r>
            <a:r>
              <a:rPr lang="ru-RU" sz="2400" dirty="0"/>
              <a:t>) </a:t>
            </a:r>
            <a:r>
              <a:rPr lang="ru-RU" sz="2400" dirty="0" err="1"/>
              <a:t>mumkin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Atom</a:t>
            </a:r>
            <a:r>
              <a:rPr lang="ru-RU" sz="2400" dirty="0"/>
              <a:t> </a:t>
            </a:r>
            <a:r>
              <a:rPr lang="ru-RU" sz="2400" dirty="0" err="1"/>
              <a:t>qobig‘idagi</a:t>
            </a:r>
            <a:r>
              <a:rPr lang="ru-RU" sz="2400" dirty="0"/>
              <a:t> </a:t>
            </a:r>
            <a:r>
              <a:rPr lang="ru-RU" sz="2400" dirty="0" err="1"/>
              <a:t>yaqin</a:t>
            </a:r>
            <a:r>
              <a:rPr lang="ru-RU" sz="2400" dirty="0"/>
              <a:t> </a:t>
            </a:r>
            <a:r>
              <a:rPr lang="ru-RU" sz="2400" dirty="0" err="1"/>
              <a:t>bog‘langan</a:t>
            </a:r>
            <a:r>
              <a:rPr lang="ru-RU" sz="2400" dirty="0"/>
              <a:t> </a:t>
            </a:r>
            <a:r>
              <a:rPr lang="ru-RU" sz="2400" dirty="0" err="1"/>
              <a:t>elektron</a:t>
            </a:r>
            <a:r>
              <a:rPr lang="ru-RU" sz="2400" dirty="0"/>
              <a:t> (2) </a:t>
            </a:r>
            <a:r>
              <a:rPr lang="ru-RU" sz="2400" dirty="0" err="1"/>
              <a:t>chiqarib</a:t>
            </a:r>
            <a:r>
              <a:rPr lang="ru-RU" sz="2400" dirty="0"/>
              <a:t> </a:t>
            </a:r>
            <a:r>
              <a:rPr lang="ru-RU" sz="2400" dirty="0" err="1"/>
              <a:t>yuboriladi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Elektron</a:t>
            </a:r>
            <a:r>
              <a:rPr lang="ru-RU" sz="2400" dirty="0"/>
              <a:t> </a:t>
            </a:r>
            <a:r>
              <a:rPr lang="ru-RU" sz="2400" dirty="0" err="1"/>
              <a:t>chiqib</a:t>
            </a:r>
            <a:r>
              <a:rPr lang="ru-RU" sz="2400" dirty="0"/>
              <a:t> </a:t>
            </a:r>
            <a:r>
              <a:rPr lang="ru-RU" sz="2400" dirty="0" err="1"/>
              <a:t>ketgan</a:t>
            </a:r>
            <a:r>
              <a:rPr lang="ru-RU" sz="2400" dirty="0"/>
              <a:t> </a:t>
            </a:r>
            <a:r>
              <a:rPr lang="ru-RU" sz="2400" dirty="0" err="1"/>
              <a:t>joyda</a:t>
            </a:r>
            <a:r>
              <a:rPr lang="ru-RU" sz="2400" dirty="0"/>
              <a:t> </a:t>
            </a:r>
            <a:r>
              <a:rPr lang="ru-RU" sz="2400" dirty="0" err="1"/>
              <a:t>hosil</a:t>
            </a:r>
            <a:r>
              <a:rPr lang="ru-RU" sz="2400" dirty="0"/>
              <a:t> </a:t>
            </a:r>
            <a:r>
              <a:rPr lang="ru-RU" sz="2400" dirty="0" err="1"/>
              <a:t>bo‘lgan</a:t>
            </a:r>
            <a:r>
              <a:rPr lang="ru-RU" sz="2400" dirty="0"/>
              <a:t> </a:t>
            </a:r>
            <a:r>
              <a:rPr lang="ru-RU" sz="2400" dirty="0" err="1"/>
              <a:t>bo‘shliq</a:t>
            </a:r>
            <a:r>
              <a:rPr lang="ru-RU" sz="2400" dirty="0"/>
              <a:t> </a:t>
            </a:r>
            <a:r>
              <a:rPr lang="ru-RU" sz="2400" dirty="0" err="1"/>
              <a:t>boshqa</a:t>
            </a:r>
            <a:r>
              <a:rPr lang="ru-RU" sz="2400" dirty="0"/>
              <a:t> </a:t>
            </a:r>
            <a:r>
              <a:rPr lang="ru-RU" sz="2400" dirty="0" err="1"/>
              <a:t>elektron</a:t>
            </a:r>
            <a:r>
              <a:rPr lang="ru-RU" sz="2400" dirty="0"/>
              <a:t> </a:t>
            </a:r>
            <a:r>
              <a:rPr lang="ru-RU" sz="2400" dirty="0" err="1"/>
              <a:t>tomonidan</a:t>
            </a:r>
            <a:r>
              <a:rPr lang="ru-RU" sz="2400" dirty="0"/>
              <a:t> </a:t>
            </a:r>
            <a:r>
              <a:rPr lang="ru-RU" sz="2400" dirty="0" err="1"/>
              <a:t>to‘ldiriladi</a:t>
            </a:r>
            <a:r>
              <a:rPr lang="ru-RU" sz="2400" dirty="0"/>
              <a:t>.</a:t>
            </a:r>
            <a:endParaRPr lang="ru-RU" sz="2400" dirty="0"/>
          </a:p>
          <a:p>
            <a:r>
              <a:rPr lang="ru-RU" sz="2400" dirty="0"/>
              <a:t>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jarayon</a:t>
            </a:r>
            <a:r>
              <a:rPr lang="ru-RU" sz="2400" dirty="0"/>
              <a:t> </a:t>
            </a:r>
            <a:r>
              <a:rPr lang="ru-RU" sz="2400" dirty="0" err="1"/>
              <a:t>natijasida</a:t>
            </a:r>
            <a:r>
              <a:rPr lang="ru-RU" sz="2400" dirty="0"/>
              <a:t> </a:t>
            </a:r>
            <a:r>
              <a:rPr lang="ru-RU" sz="2400" dirty="0" err="1"/>
              <a:t>quyidagilardan</a:t>
            </a:r>
            <a:r>
              <a:rPr lang="ru-RU" sz="2400" dirty="0"/>
              <a:t> </a:t>
            </a:r>
            <a:r>
              <a:rPr lang="ru-RU" sz="2400" dirty="0" err="1"/>
              <a:t>biri</a:t>
            </a:r>
            <a:r>
              <a:rPr lang="ru-RU" sz="2400" dirty="0"/>
              <a:t> </a:t>
            </a:r>
            <a:r>
              <a:rPr lang="ru-RU" sz="2400" dirty="0" err="1"/>
              <a:t>yuz</a:t>
            </a:r>
            <a:r>
              <a:rPr lang="ru-RU" sz="2400" dirty="0"/>
              <a:t> </a:t>
            </a:r>
            <a:r>
              <a:rPr lang="ru-RU" sz="2400" dirty="0" err="1"/>
              <a:t>berishi</a:t>
            </a:r>
            <a:r>
              <a:rPr lang="ru-RU" sz="2400" dirty="0"/>
              <a:t> </a:t>
            </a:r>
            <a:r>
              <a:rPr lang="ru-RU" sz="2400" dirty="0" err="1"/>
              <a:t>mumkin</a:t>
            </a:r>
            <a:r>
              <a:rPr lang="ru-RU" sz="2400" dirty="0"/>
              <a:t>:</a:t>
            </a:r>
            <a:endParaRPr lang="ru-RU" sz="2400" dirty="0"/>
          </a:p>
          <a:p>
            <a:r>
              <a:rPr lang="ru-RU" sz="2400" dirty="0"/>
              <a:t> – </a:t>
            </a:r>
            <a:r>
              <a:rPr lang="ru-RU" sz="2400" dirty="0" err="1"/>
              <a:t>Rentgen</a:t>
            </a:r>
            <a:r>
              <a:rPr lang="ru-RU" sz="2400" dirty="0"/>
              <a:t> (X-</a:t>
            </a:r>
            <a:r>
              <a:rPr lang="ru-RU" sz="2400" dirty="0" err="1"/>
              <a:t>ray</a:t>
            </a:r>
            <a:r>
              <a:rPr lang="ru-RU" sz="2400" dirty="0"/>
              <a:t>) </a:t>
            </a:r>
            <a:r>
              <a:rPr lang="ru-RU" sz="2400" dirty="0" err="1"/>
              <a:t>fotonining</a:t>
            </a:r>
            <a:r>
              <a:rPr lang="ru-RU" sz="2400" dirty="0"/>
              <a:t> </a:t>
            </a:r>
            <a:r>
              <a:rPr lang="ru-RU" sz="2400" dirty="0" err="1"/>
              <a:t>chiqishi</a:t>
            </a:r>
            <a:r>
              <a:rPr lang="ru-RU" sz="2400" dirty="0"/>
              <a:t> (3)</a:t>
            </a:r>
            <a:endParaRPr lang="ru-RU" sz="2400" dirty="0"/>
          </a:p>
          <a:p>
            <a:r>
              <a:rPr lang="ru-RU" sz="2400" dirty="0"/>
              <a:t> – </a:t>
            </a:r>
            <a:r>
              <a:rPr lang="ru-RU" sz="2400" dirty="0" err="1"/>
              <a:t>Ojer</a:t>
            </a:r>
            <a:r>
              <a:rPr lang="ru-RU" sz="2400" dirty="0"/>
              <a:t> (</a:t>
            </a:r>
            <a:r>
              <a:rPr lang="ru-RU" sz="2400" dirty="0" err="1"/>
              <a:t>konversiya</a:t>
            </a:r>
            <a:r>
              <a:rPr lang="ru-RU" sz="2400" dirty="0"/>
              <a:t>) </a:t>
            </a:r>
            <a:r>
              <a:rPr lang="ru-RU" sz="2400" dirty="0" err="1"/>
              <a:t>elektroni</a:t>
            </a:r>
            <a:r>
              <a:rPr lang="ru-RU" sz="2400" dirty="0"/>
              <a:t> </a:t>
            </a:r>
            <a:r>
              <a:rPr lang="ru-RU" sz="2400" dirty="0" err="1"/>
              <a:t>chiqishi</a:t>
            </a:r>
            <a:r>
              <a:rPr lang="ru-RU" sz="2400" dirty="0"/>
              <a:t> (4)</a:t>
            </a:r>
            <a:endParaRPr lang="ru-RU" sz="2400" dirty="0"/>
          </a:p>
          <a:p>
            <a:r>
              <a:rPr lang="ru-RU" sz="2000" dirty="0"/>
              <a:t> </a:t>
            </a:r>
            <a:r>
              <a:rPr lang="ru-RU" sz="2000" dirty="0" err="1"/>
              <a:t>Ushbu</a:t>
            </a:r>
            <a:r>
              <a:rPr lang="ru-RU" sz="2000" dirty="0"/>
              <a:t> </a:t>
            </a:r>
            <a:r>
              <a:rPr lang="ru-RU" sz="2000" dirty="0" err="1"/>
              <a:t>jarayon</a:t>
            </a:r>
            <a:r>
              <a:rPr lang="ru-RU" sz="2000" dirty="0"/>
              <a:t> </a:t>
            </a:r>
            <a:r>
              <a:rPr lang="ru-RU" sz="2000" dirty="0" err="1"/>
              <a:t>ichki</a:t>
            </a:r>
            <a:r>
              <a:rPr lang="ru-RU" sz="2000" dirty="0"/>
              <a:t> </a:t>
            </a:r>
            <a:r>
              <a:rPr lang="ru-RU" sz="2000" dirty="0" err="1"/>
              <a:t>fotoeffekt</a:t>
            </a:r>
            <a:r>
              <a:rPr lang="ru-RU" sz="2000" dirty="0"/>
              <a:t> </a:t>
            </a:r>
            <a:r>
              <a:rPr lang="ru-RU" sz="2000" dirty="0" err="1"/>
              <a:t>deb</a:t>
            </a:r>
            <a:r>
              <a:rPr lang="ru-RU" sz="2000" dirty="0"/>
              <a:t> </a:t>
            </a:r>
            <a:r>
              <a:rPr lang="ru-RU" sz="2000" dirty="0" err="1"/>
              <a:t>ham</a:t>
            </a:r>
            <a:r>
              <a:rPr lang="ru-RU" sz="2000" dirty="0"/>
              <a:t> </a:t>
            </a:r>
            <a:r>
              <a:rPr lang="ru-RU" sz="2000" dirty="0" err="1"/>
              <a:t>ataladi</a:t>
            </a:r>
            <a:r>
              <a:rPr lang="ru-RU" sz="2000" dirty="0"/>
              <a:t>.</a:t>
            </a:r>
            <a:endParaRPr lang="ru-RU" sz="2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366760" y="3444240"/>
            <a:ext cx="3825240" cy="341376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XULOSA;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952766" y="1379696"/>
            <a:ext cx="1078203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sz="2400" dirty="0" err="1"/>
              <a:t>Xulosa</a:t>
            </a:r>
            <a:r>
              <a:rPr lang="ru-RU" sz="2400" dirty="0"/>
              <a:t> </a:t>
            </a:r>
            <a:r>
              <a:rPr lang="ru-RU" sz="2400" dirty="0" err="1"/>
              <a:t>qilib</a:t>
            </a:r>
            <a:r>
              <a:rPr lang="ru-RU" sz="2400" dirty="0"/>
              <a:t> </a:t>
            </a:r>
            <a:r>
              <a:rPr lang="ru-RU" sz="2400" dirty="0" err="1"/>
              <a:t>aytganda</a:t>
            </a:r>
            <a:r>
              <a:rPr lang="ru-RU" sz="2400" dirty="0"/>
              <a:t>, </a:t>
            </a:r>
            <a:r>
              <a:rPr lang="ru-RU" sz="2400" dirty="0" err="1"/>
              <a:t>gamma</a:t>
            </a:r>
            <a:r>
              <a:rPr lang="ru-RU" sz="2400" dirty="0"/>
              <a:t> </a:t>
            </a:r>
            <a:r>
              <a:rPr lang="ru-RU" sz="2400" dirty="0" err="1"/>
              <a:t>nurlanish</a:t>
            </a:r>
            <a:r>
              <a:rPr lang="ru-RU" sz="2400" dirty="0"/>
              <a:t> — </a:t>
            </a:r>
            <a:r>
              <a:rPr lang="ru-RU" sz="2400" dirty="0" err="1"/>
              <a:t>bu</a:t>
            </a:r>
            <a:r>
              <a:rPr lang="ru-RU" sz="2400" dirty="0"/>
              <a:t> </a:t>
            </a:r>
            <a:r>
              <a:rPr lang="ru-RU" sz="2400" dirty="0" err="1"/>
              <a:t>yuqori</a:t>
            </a:r>
            <a:r>
              <a:rPr lang="ru-RU" sz="2400" dirty="0"/>
              <a:t> </a:t>
            </a:r>
            <a:r>
              <a:rPr lang="ru-RU" sz="2400" dirty="0" err="1"/>
              <a:t>energiyali</a:t>
            </a:r>
            <a:r>
              <a:rPr lang="ru-RU" sz="2400" dirty="0"/>
              <a:t> </a:t>
            </a:r>
            <a:r>
              <a:rPr lang="ru-RU" sz="2400" dirty="0" err="1"/>
              <a:t>elektromagnit</a:t>
            </a:r>
            <a:r>
              <a:rPr lang="ru-RU" sz="2400" dirty="0"/>
              <a:t> </a:t>
            </a:r>
            <a:r>
              <a:rPr lang="ru-RU" sz="2400" dirty="0" err="1"/>
              <a:t>to‘lqin</a:t>
            </a:r>
            <a:r>
              <a:rPr lang="ru-RU" sz="2400" dirty="0"/>
              <a:t> </a:t>
            </a:r>
            <a:r>
              <a:rPr lang="ru-RU" sz="2400" dirty="0" err="1"/>
              <a:t>bo‘lib</a:t>
            </a:r>
            <a:r>
              <a:rPr lang="ru-RU" sz="2400" dirty="0"/>
              <a:t>,</a:t>
            </a:r>
            <a:endParaRPr lang="ru-RU" sz="2400" dirty="0"/>
          </a:p>
          <a:p>
            <a:r>
              <a:rPr lang="ru-RU" sz="2400" dirty="0" err="1"/>
              <a:t>turli</a:t>
            </a:r>
            <a:r>
              <a:rPr lang="ru-RU" sz="2400" dirty="0"/>
              <a:t> </a:t>
            </a:r>
            <a:r>
              <a:rPr lang="ru-RU" sz="2400" dirty="0" err="1"/>
              <a:t>jarayonlar</a:t>
            </a:r>
            <a:r>
              <a:rPr lang="ru-RU" sz="2400" dirty="0"/>
              <a:t> </a:t>
            </a:r>
            <a:r>
              <a:rPr lang="ru-RU" sz="2400" dirty="0" err="1"/>
              <a:t>orqali</a:t>
            </a:r>
            <a:r>
              <a:rPr lang="ru-RU" sz="2400" dirty="0"/>
              <a:t> </a:t>
            </a:r>
            <a:r>
              <a:rPr lang="ru-RU" sz="2400" dirty="0" err="1"/>
              <a:t>modda</a:t>
            </a:r>
            <a:r>
              <a:rPr lang="ru-RU" sz="2400" dirty="0"/>
              <a:t> </a:t>
            </a:r>
            <a:r>
              <a:rPr lang="ru-RU" sz="2400" dirty="0" err="1"/>
              <a:t>bilan</a:t>
            </a:r>
            <a:r>
              <a:rPr lang="ru-RU" sz="2400" dirty="0"/>
              <a:t> </a:t>
            </a:r>
            <a:r>
              <a:rPr lang="ru-RU" sz="2400" dirty="0" err="1"/>
              <a:t>o‘zaro</a:t>
            </a:r>
            <a:r>
              <a:rPr lang="ru-RU" sz="2400" dirty="0"/>
              <a:t> </a:t>
            </a:r>
            <a:r>
              <a:rPr lang="ru-RU" sz="2400" dirty="0" err="1"/>
              <a:t>ta’sirga</a:t>
            </a:r>
            <a:r>
              <a:rPr lang="ru-RU" sz="2400" dirty="0"/>
              <a:t> </a:t>
            </a:r>
            <a:r>
              <a:rPr lang="ru-RU" sz="2400" dirty="0" err="1"/>
              <a:t>kirishadi</a:t>
            </a:r>
            <a:r>
              <a:rPr lang="ru-RU" sz="2400" dirty="0"/>
              <a:t> </a:t>
            </a:r>
            <a:r>
              <a:rPr lang="ru-RU" sz="2400" dirty="0" err="1"/>
              <a:t>va</a:t>
            </a:r>
            <a:r>
              <a:rPr lang="ru-RU" sz="2400" dirty="0"/>
              <a:t> </a:t>
            </a:r>
            <a:r>
              <a:rPr lang="ru-RU" sz="2400" dirty="0" err="1"/>
              <a:t>uning</a:t>
            </a:r>
            <a:r>
              <a:rPr lang="ru-RU" sz="2400" dirty="0"/>
              <a:t> </a:t>
            </a:r>
            <a:r>
              <a:rPr lang="ru-RU" sz="2400" dirty="0" err="1"/>
              <a:t>intensivligi</a:t>
            </a:r>
            <a:r>
              <a:rPr lang="ru-RU" sz="2400" dirty="0"/>
              <a:t> </a:t>
            </a:r>
            <a:r>
              <a:rPr lang="ru-RU" sz="2400" dirty="0" err="1"/>
              <a:t>muhitga</a:t>
            </a:r>
            <a:r>
              <a:rPr lang="ru-RU" sz="2400" dirty="0"/>
              <a:t> </a:t>
            </a:r>
            <a:r>
              <a:rPr lang="ru-RU" sz="2400" dirty="0" err="1"/>
              <a:t>qarab</a:t>
            </a:r>
            <a:r>
              <a:rPr lang="ru-RU" sz="2400" dirty="0"/>
              <a:t> </a:t>
            </a:r>
            <a:r>
              <a:rPr lang="ru-RU" sz="2400" dirty="0" err="1"/>
              <a:t>susayadi</a:t>
            </a:r>
            <a:r>
              <a:rPr lang="ru-RU" sz="2400" dirty="0" smtClean="0"/>
              <a:t>.</a:t>
            </a:r>
            <a:r>
              <a:rPr lang="en-US" sz="2400" dirty="0" smtClean="0"/>
              <a:t> U </a:t>
            </a:r>
            <a:r>
              <a:rPr lang="en-US" sz="2400" dirty="0" err="1" smtClean="0"/>
              <a:t>modda</a:t>
            </a:r>
            <a:r>
              <a:rPr lang="en-US" sz="2400" dirty="0" smtClean="0"/>
              <a:t> </a:t>
            </a:r>
            <a:r>
              <a:rPr lang="en-US" sz="2400" dirty="0" err="1" smtClean="0"/>
              <a:t>tuzilishini</a:t>
            </a:r>
            <a:r>
              <a:rPr lang="en-US" sz="2400" dirty="0" smtClean="0"/>
              <a:t> </a:t>
            </a:r>
            <a:r>
              <a:rPr lang="en-US" sz="2400" dirty="0" err="1" smtClean="0"/>
              <a:t>chuqur</a:t>
            </a:r>
            <a:r>
              <a:rPr lang="en-US" sz="2400" dirty="0" smtClean="0"/>
              <a:t> </a:t>
            </a:r>
            <a:r>
              <a:rPr lang="en-US" sz="2400" dirty="0" err="1" smtClean="0"/>
              <a:t>o’rganishda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texnik</a:t>
            </a:r>
            <a:r>
              <a:rPr lang="en-US" sz="2400" dirty="0" smtClean="0"/>
              <a:t> </a:t>
            </a:r>
            <a:r>
              <a:rPr lang="en-US" sz="2400" dirty="0" err="1" smtClean="0"/>
              <a:t>hamda</a:t>
            </a:r>
            <a:r>
              <a:rPr lang="en-US" sz="2400" dirty="0" smtClean="0"/>
              <a:t> </a:t>
            </a:r>
            <a:r>
              <a:rPr lang="en-US" sz="2400" dirty="0" err="1" smtClean="0"/>
              <a:t>tibbiy</a:t>
            </a:r>
            <a:r>
              <a:rPr lang="en-US" sz="2400" dirty="0" smtClean="0"/>
              <a:t> </a:t>
            </a:r>
            <a:r>
              <a:rPr lang="en-US" sz="2400" dirty="0" err="1" smtClean="0"/>
              <a:t>sohalarda</a:t>
            </a:r>
            <a:r>
              <a:rPr lang="en-US" sz="2400" dirty="0" smtClean="0"/>
              <a:t> </a:t>
            </a:r>
            <a:r>
              <a:rPr lang="en-US" sz="2400" dirty="0" err="1" smtClean="0"/>
              <a:t>keng</a:t>
            </a:r>
            <a:r>
              <a:rPr lang="en-US" sz="2400" dirty="0" smtClean="0"/>
              <a:t> </a:t>
            </a:r>
            <a:r>
              <a:rPr lang="en-US" sz="2400" dirty="0" err="1" smtClean="0"/>
              <a:t>qo’llaniladigan</a:t>
            </a:r>
            <a:r>
              <a:rPr lang="en-US" sz="2400" dirty="0" smtClean="0"/>
              <a:t> </a:t>
            </a:r>
            <a:r>
              <a:rPr lang="en-US" sz="2400" dirty="0" err="1" smtClean="0"/>
              <a:t>muhum</a:t>
            </a:r>
            <a:r>
              <a:rPr lang="en-US" sz="2400" dirty="0" smtClean="0"/>
              <a:t> </a:t>
            </a:r>
            <a:r>
              <a:rPr lang="en-US" sz="2400" dirty="0" err="1" smtClean="0"/>
              <a:t>nurlanish</a:t>
            </a:r>
            <a:r>
              <a:rPr lang="en-US" sz="2400" dirty="0" smtClean="0"/>
              <a:t> </a:t>
            </a:r>
            <a:r>
              <a:rPr lang="en-US" sz="2400" dirty="0" err="1" smtClean="0"/>
              <a:t>turidan</a:t>
            </a:r>
            <a:r>
              <a:rPr lang="en-US" sz="2400" dirty="0" smtClean="0"/>
              <a:t> </a:t>
            </a:r>
            <a:r>
              <a:rPr lang="en-US" sz="2400" dirty="0" err="1" smtClean="0"/>
              <a:t>biri</a:t>
            </a:r>
            <a:r>
              <a:rPr lang="en-US" sz="2400" dirty="0" smtClean="0"/>
              <a:t> </a:t>
            </a:r>
            <a:r>
              <a:rPr lang="en-US" sz="2400" dirty="0" err="1" smtClean="0"/>
              <a:t>hisoblanadi</a:t>
            </a:r>
            <a:endParaRPr lang="ru-RU" sz="24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52844" y="2041430"/>
            <a:ext cx="8911687" cy="1280890"/>
          </a:xfrm>
        </p:spPr>
        <p:txBody>
          <a:bodyPr>
            <a:normAutofit/>
          </a:bodyPr>
          <a:lstStyle/>
          <a:p>
            <a:r>
              <a:rPr lang="en-US" sz="4800" dirty="0" smtClean="0"/>
              <a:t>ETIBORINGIZ UCHUN RAHMAT</a:t>
            </a:r>
            <a:endParaRPr lang="ru-RU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5574467"/>
          </a:xfrm>
        </p:spPr>
        <p:txBody>
          <a:bodyPr/>
          <a:lstStyle/>
          <a:p>
            <a:r>
              <a:rPr lang="en-US" dirty="0" smtClean="0"/>
              <a:t>                REJA;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4412" y="172212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Gamma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nurlanishi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Tarifi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Energiya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spektiri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O’zaro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ta’sirlar</a:t>
            </a:r>
            <a:endPara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Radiatsiyaning</a:t>
            </a:r>
            <a:r>
              <a:rPr 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4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susayishi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3" y="211357"/>
            <a:ext cx="8911687" cy="1280890"/>
          </a:xfrm>
        </p:spPr>
        <p:txBody>
          <a:bodyPr/>
          <a:lstStyle/>
          <a:p>
            <a:r>
              <a:rPr lang="en-US" dirty="0" smtClean="0"/>
              <a:t>Gamma </a:t>
            </a:r>
            <a:r>
              <a:rPr lang="en-US" dirty="0" err="1" smtClean="0"/>
              <a:t>nurlanishi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1"/>
          </p:nvPr>
        </p:nvSpPr>
        <p:spPr>
          <a:xfrm>
            <a:off x="951178" y="1156967"/>
            <a:ext cx="6097588" cy="3777622"/>
          </a:xfrm>
        </p:spPr>
        <p:txBody>
          <a:bodyPr>
            <a:noAutofit/>
          </a:bodyPr>
          <a:lstStyle/>
          <a:p>
            <a:pPr algn="just"/>
            <a:r>
              <a:rPr lang="en-US" sz="2400" dirty="0" smtClean="0"/>
              <a:t>Gamma </a:t>
            </a:r>
            <a:r>
              <a:rPr lang="en-US" sz="2400" dirty="0" err="1"/>
              <a:t>nurlanish</a:t>
            </a:r>
            <a:r>
              <a:rPr lang="en-US" sz="2400" dirty="0"/>
              <a:t> - (gamma </a:t>
            </a:r>
            <a:r>
              <a:rPr lang="en-US" sz="2400" dirty="0" err="1"/>
              <a:t>nurlari</a:t>
            </a:r>
            <a:r>
              <a:rPr lang="en-US" sz="2400" dirty="0"/>
              <a:t>, </a:t>
            </a:r>
            <a:r>
              <a:rPr lang="en-US" sz="2400" dirty="0" smtClean="0"/>
              <a:t>gamma-</a:t>
            </a:r>
            <a:r>
              <a:rPr lang="en-US" sz="2400" dirty="0" err="1" smtClean="0"/>
              <a:t>kvant</a:t>
            </a:r>
            <a:r>
              <a:rPr lang="en-US" sz="2400" dirty="0"/>
              <a:t>) - </a:t>
            </a:r>
            <a:r>
              <a:rPr lang="en-US" sz="2400" dirty="0" err="1"/>
              <a:t>juda</a:t>
            </a:r>
            <a:r>
              <a:rPr lang="en-US" sz="2400" dirty="0"/>
              <a:t> </a:t>
            </a:r>
            <a:r>
              <a:rPr lang="en-US" sz="2400" dirty="0" err="1"/>
              <a:t>qisqa</a:t>
            </a:r>
            <a:r>
              <a:rPr lang="en-US" sz="2400" dirty="0"/>
              <a:t> </a:t>
            </a:r>
            <a:r>
              <a:rPr lang="en-US" sz="2400" dirty="0" err="1"/>
              <a:t>to'lqin</a:t>
            </a:r>
            <a:r>
              <a:rPr lang="en-US" sz="2400" dirty="0"/>
              <a:t> </a:t>
            </a:r>
            <a:r>
              <a:rPr lang="en-US" sz="2400" dirty="0" err="1" smtClean="0"/>
              <a:t>uzunligiga</a:t>
            </a:r>
            <a:r>
              <a:rPr lang="en-US" sz="2400" dirty="0" smtClean="0"/>
              <a:t> </a:t>
            </a:r>
            <a:r>
              <a:rPr lang="en-US" sz="2400" dirty="0"/>
              <a:t> ega </a:t>
            </a:r>
            <a:r>
              <a:rPr lang="en-US" sz="2400" dirty="0" err="1"/>
              <a:t>bo'lgan</a:t>
            </a:r>
            <a:r>
              <a:rPr lang="en-US" sz="2400" dirty="0"/>
              <a:t> </a:t>
            </a:r>
            <a:r>
              <a:rPr lang="en-US" sz="2400" dirty="0" err="1" smtClean="0"/>
              <a:t>elektromagnit</a:t>
            </a:r>
            <a:r>
              <a:rPr lang="en-US" sz="2400" dirty="0" smtClean="0"/>
              <a:t> </a:t>
            </a:r>
            <a:r>
              <a:rPr lang="en-US" sz="2400" dirty="0" err="1"/>
              <a:t>nurlanishning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 smtClean="0"/>
              <a:t>turi</a:t>
            </a:r>
            <a:r>
              <a:rPr lang="en-US" sz="2400" dirty="0" smtClean="0"/>
              <a:t>.</a:t>
            </a:r>
            <a:endParaRPr lang="en-US" sz="2400" dirty="0" smtClean="0"/>
          </a:p>
          <a:p>
            <a:pPr algn="just"/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Zarrachalar</a:t>
            </a:r>
            <a:r>
              <a:rPr lang="en-US" sz="2400" dirty="0" smtClean="0"/>
              <a:t> </a:t>
            </a:r>
            <a:r>
              <a:rPr lang="en-US" sz="2400" dirty="0" err="1" smtClean="0"/>
              <a:t>yadrodan</a:t>
            </a:r>
            <a:r>
              <a:rPr lang="en-US" sz="2400" dirty="0" smtClean="0"/>
              <a:t> </a:t>
            </a:r>
            <a:r>
              <a:rPr lang="en-US" sz="2400" dirty="0" err="1" smtClean="0"/>
              <a:t>chiqqandan</a:t>
            </a:r>
            <a:r>
              <a:rPr lang="en-US" sz="2400" dirty="0" smtClean="0"/>
              <a:t> </a:t>
            </a:r>
            <a:r>
              <a:rPr lang="en-US" sz="2400" dirty="0" err="1" smtClean="0"/>
              <a:t>keyin</a:t>
            </a:r>
            <a:r>
              <a:rPr lang="en-US" sz="2400" dirty="0" smtClean="0"/>
              <a:t> </a:t>
            </a:r>
            <a:r>
              <a:rPr lang="en-US" sz="2400" dirty="0" err="1" smtClean="0"/>
              <a:t>ortiqcha</a:t>
            </a:r>
            <a:r>
              <a:rPr lang="en-US" sz="2400" dirty="0" smtClean="0"/>
              <a:t> </a:t>
            </a:r>
            <a:r>
              <a:rPr lang="en-US" sz="2400" dirty="0" err="1" smtClean="0"/>
              <a:t>energiya</a:t>
            </a:r>
            <a:r>
              <a:rPr lang="en-US" sz="2400" dirty="0" smtClean="0"/>
              <a:t> gamma </a:t>
            </a:r>
            <a:r>
              <a:rPr lang="en-US" sz="2400" dirty="0" err="1" smtClean="0"/>
              <a:t>nurlanishi</a:t>
            </a:r>
            <a:r>
              <a:rPr lang="en-US" sz="2400" dirty="0" smtClean="0"/>
              <a:t> </a:t>
            </a:r>
            <a:r>
              <a:rPr lang="en-US" sz="2400" dirty="0" err="1" smtClean="0"/>
              <a:t>orqali</a:t>
            </a:r>
            <a:r>
              <a:rPr lang="en-US" sz="2400" dirty="0" smtClean="0"/>
              <a:t> </a:t>
            </a:r>
            <a:r>
              <a:rPr lang="en-US" sz="2400" dirty="0" err="1" smtClean="0"/>
              <a:t>chiqadi</a:t>
            </a:r>
            <a:r>
              <a:rPr lang="en-US" sz="2400" dirty="0" smtClean="0"/>
              <a:t>. </a:t>
            </a:r>
            <a:r>
              <a:rPr lang="en-US" sz="2400" dirty="0" err="1" smtClean="0"/>
              <a:t>Yadro</a:t>
            </a:r>
            <a:r>
              <a:rPr lang="en-US" sz="2400" dirty="0" smtClean="0"/>
              <a:t> </a:t>
            </a:r>
            <a:r>
              <a:rPr lang="en-US" sz="2400" dirty="0" err="1" smtClean="0"/>
              <a:t>qo’zg’algan</a:t>
            </a:r>
            <a:r>
              <a:rPr lang="en-US" sz="2400" dirty="0" smtClean="0"/>
              <a:t> </a:t>
            </a:r>
            <a:r>
              <a:rPr lang="en-US" sz="2400" dirty="0" err="1" smtClean="0"/>
              <a:t>holatda</a:t>
            </a:r>
            <a:r>
              <a:rPr lang="en-US" sz="2400" dirty="0" smtClean="0"/>
              <a:t> </a:t>
            </a:r>
            <a:r>
              <a:rPr lang="en-US" sz="2400" dirty="0" err="1" smtClean="0"/>
              <a:t>bo’ladi</a:t>
            </a:r>
            <a:r>
              <a:rPr lang="en-US" sz="2400" dirty="0" smtClean="0"/>
              <a:t>. Gamma </a:t>
            </a:r>
            <a:r>
              <a:rPr lang="en-US" sz="2400" dirty="0" err="1" smtClean="0"/>
              <a:t>nurlanishi</a:t>
            </a:r>
            <a:r>
              <a:rPr lang="en-US" sz="2400" dirty="0"/>
              <a:t> -10⁻¹⁸–10⁻¹³ s </a:t>
            </a:r>
            <a:r>
              <a:rPr lang="en-US" sz="2400" dirty="0" err="1"/>
              <a:t>oralig‘ida</a:t>
            </a:r>
            <a:r>
              <a:rPr lang="en-US" sz="2400" dirty="0"/>
              <a:t> </a:t>
            </a:r>
            <a:r>
              <a:rPr lang="en-US" sz="2400" dirty="0" err="1"/>
              <a:t>sodir</a:t>
            </a:r>
            <a:r>
              <a:rPr lang="en-US" sz="2400" dirty="0"/>
              <a:t> </a:t>
            </a:r>
            <a:r>
              <a:rPr lang="en-US" sz="2400" dirty="0" err="1"/>
              <a:t>bo‘ladi</a:t>
            </a:r>
            <a:r>
              <a:rPr lang="en-US" sz="2400" dirty="0"/>
              <a:t>.</a:t>
            </a:r>
            <a:endParaRPr lang="en-US" sz="2400" dirty="0"/>
          </a:p>
          <a:p>
            <a:pPr marL="0" indent="0" algn="just">
              <a:buNone/>
            </a:pPr>
            <a:r>
              <a:rPr lang="en-US" sz="2400" dirty="0" smtClean="0"/>
              <a:t>   </a:t>
            </a:r>
            <a:r>
              <a:rPr lang="en-US" sz="2400" dirty="0" err="1" smtClean="0"/>
              <a:t>Aslida</a:t>
            </a:r>
            <a:r>
              <a:rPr lang="en-US" sz="2400" dirty="0" smtClean="0"/>
              <a:t> </a:t>
            </a:r>
            <a:r>
              <a:rPr lang="en-US" sz="2400" dirty="0"/>
              <a:t>gamma </a:t>
            </a:r>
            <a:r>
              <a:rPr lang="en-US" sz="2400" dirty="0" err="1"/>
              <a:t>nurlari</a:t>
            </a:r>
            <a:r>
              <a:rPr lang="en-US" sz="2400" dirty="0"/>
              <a:t> “</a:t>
            </a:r>
            <a:r>
              <a:rPr lang="en-US" sz="2400" dirty="0" err="1"/>
              <a:t>qiz</a:t>
            </a:r>
            <a:r>
              <a:rPr lang="en-US" sz="2400" dirty="0"/>
              <a:t>” </a:t>
            </a:r>
            <a:r>
              <a:rPr lang="en-US" sz="2400" dirty="0" err="1"/>
              <a:t>yadrodan</a:t>
            </a:r>
            <a:r>
              <a:rPr lang="en-US" sz="2400" dirty="0"/>
              <a:t> </a:t>
            </a:r>
            <a:r>
              <a:rPr lang="en-US" sz="2400" dirty="0" err="1"/>
              <a:t>chiqadi</a:t>
            </a:r>
            <a:r>
              <a:rPr lang="en-US" sz="2400" dirty="0"/>
              <a:t>, ammo “</a:t>
            </a:r>
            <a:r>
              <a:rPr lang="en-US" sz="2400" dirty="0" err="1"/>
              <a:t>ona</a:t>
            </a:r>
            <a:r>
              <a:rPr lang="en-US" sz="2400" dirty="0"/>
              <a:t>” </a:t>
            </a:r>
            <a:r>
              <a:rPr lang="en-US" sz="2400" dirty="0" err="1"/>
              <a:t>yadroga</a:t>
            </a:r>
            <a:r>
              <a:rPr lang="en-US" sz="2400" dirty="0"/>
              <a:t> </a:t>
            </a:r>
            <a:r>
              <a:rPr lang="en-US" sz="2400" dirty="0" err="1"/>
              <a:t>tegishli</a:t>
            </a:r>
            <a:r>
              <a:rPr lang="en-US" sz="2400" dirty="0"/>
              <a:t> deb </a:t>
            </a:r>
            <a:r>
              <a:rPr lang="en-US" sz="2400" dirty="0" err="1"/>
              <a:t>hisoblanadi</a:t>
            </a:r>
            <a:r>
              <a:rPr lang="en-US" sz="2400" dirty="0"/>
              <a:t>.</a:t>
            </a:r>
            <a:endParaRPr lang="ru-RU" sz="2400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7541895" y="1156967"/>
            <a:ext cx="4313238" cy="25101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1896" y="3768830"/>
            <a:ext cx="4313237" cy="24993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624110"/>
            <a:ext cx="11047411" cy="1345364"/>
          </a:xfrm>
        </p:spPr>
        <p:txBody>
          <a:bodyPr>
            <a:normAutofit/>
          </a:bodyPr>
          <a:lstStyle/>
          <a:p>
            <a:r>
              <a:rPr lang="en-US" dirty="0" smtClean="0"/>
              <a:t>   GAMMA </a:t>
            </a:r>
            <a:r>
              <a:rPr lang="en-US" dirty="0"/>
              <a:t>NURLANISHI 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sz="2700" dirty="0" smtClean="0"/>
              <a:t>ARALASH </a:t>
            </a:r>
            <a:r>
              <a:rPr lang="en-US" sz="2700" dirty="0"/>
              <a:t>NURLANTIRUVCHI </a:t>
            </a:r>
            <a:r>
              <a:rPr lang="en-US" sz="2700" dirty="0" smtClean="0"/>
              <a:t>IZOTOPLARNINYEMIRILISH </a:t>
            </a:r>
            <a:r>
              <a:rPr lang="en-US" sz="2700" dirty="0"/>
              <a:t>SXEMALARI</a:t>
            </a:r>
            <a:endParaRPr lang="ru-RU" sz="27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899556" y="1846385"/>
            <a:ext cx="10372182" cy="1143000"/>
          </a:xfrm>
        </p:spPr>
        <p:txBody>
          <a:bodyPr/>
          <a:lstStyle/>
          <a:p>
            <a:r>
              <a:rPr lang="en-US" dirty="0" err="1"/>
              <a:t>Inson</a:t>
            </a:r>
            <a:r>
              <a:rPr lang="en-US" dirty="0"/>
              <a:t> </a:t>
            </a:r>
            <a:r>
              <a:rPr lang="en-US" dirty="0" err="1"/>
              <a:t>organizmida</a:t>
            </a:r>
            <a:r>
              <a:rPr lang="en-US" dirty="0"/>
              <a:t> </a:t>
            </a:r>
            <a:r>
              <a:rPr lang="en-US" dirty="0" err="1"/>
              <a:t>uchraydigan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</a:t>
            </a:r>
            <a:r>
              <a:rPr lang="en-US" dirty="0" err="1" smtClean="0"/>
              <a:t>tibbiy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maqsadlarda</a:t>
            </a:r>
            <a:r>
              <a:rPr lang="en-US" dirty="0" smtClean="0"/>
              <a:t> </a:t>
            </a:r>
            <a:r>
              <a:rPr lang="en-US" dirty="0" err="1" smtClean="0"/>
              <a:t>ishlatiladigan</a:t>
            </a:r>
            <a:r>
              <a:rPr lang="en-US" dirty="0" smtClean="0"/>
              <a:t> </a:t>
            </a:r>
            <a:r>
              <a:rPr lang="en-US" dirty="0" err="1" smtClean="0"/>
              <a:t>kimyoviy</a:t>
            </a:r>
            <a:r>
              <a:rPr lang="en-US" dirty="0"/>
              <a:t> </a:t>
            </a:r>
            <a:r>
              <a:rPr lang="en-US" dirty="0" smtClean="0"/>
              <a:t>  </a:t>
            </a:r>
            <a:r>
              <a:rPr lang="en-US" dirty="0" err="1" smtClean="0"/>
              <a:t>elementlarning</a:t>
            </a:r>
            <a:r>
              <a:rPr lang="en-US" dirty="0" smtClean="0"/>
              <a:t> </a:t>
            </a:r>
            <a:r>
              <a:rPr lang="en-US" dirty="0" err="1" smtClean="0"/>
              <a:t>izotoplari</a:t>
            </a:r>
            <a:r>
              <a:rPr lang="en-US" dirty="0" smtClean="0"/>
              <a:t>. </a:t>
            </a:r>
            <a:r>
              <a:rPr lang="en-US" dirty="0" err="1" smtClean="0"/>
              <a:t>Masalan</a:t>
            </a:r>
            <a:r>
              <a:rPr lang="en-US" dirty="0" smtClean="0"/>
              <a:t> 24 NA, 22NA , 60Co </a:t>
            </a:r>
            <a:r>
              <a:rPr lang="en-US" dirty="0" err="1" smtClean="0"/>
              <a:t>izatoplarining</a:t>
            </a:r>
            <a:r>
              <a:rPr lang="en-US" dirty="0" smtClean="0"/>
              <a:t> </a:t>
            </a:r>
            <a:r>
              <a:rPr lang="en-US" dirty="0" err="1" smtClean="0"/>
              <a:t>yemirilsh</a:t>
            </a:r>
            <a:r>
              <a:rPr lang="en-US" dirty="0" smtClean="0"/>
              <a:t> </a:t>
            </a:r>
            <a:r>
              <a:rPr lang="en-US" dirty="0" err="1" smtClean="0"/>
              <a:t>sxemalari</a:t>
            </a:r>
            <a:r>
              <a:rPr lang="en-US" dirty="0" smtClean="0"/>
              <a:t>.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1065213" y="3235261"/>
            <a:ext cx="10558462" cy="3267203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Замещающее содержимое 6"/>
          <p:cNvPicPr>
            <a:picLocks noChangeAspect="1"/>
          </p:cNvPicPr>
          <p:nvPr>
            <p:ph sz="half" idx="2"/>
          </p:nvPr>
        </p:nvPicPr>
        <p:blipFill>
          <a:blip r:embed="rId1"/>
          <a:stretch>
            <a:fillRect/>
          </a:stretch>
        </p:blipFill>
        <p:spPr>
          <a:xfrm>
            <a:off x="2579370" y="986790"/>
            <a:ext cx="7717790" cy="50234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ru-RU"/>
              <a:t>Gamma nurlanish manbalari (10 ta)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375285" y="1483995"/>
            <a:ext cx="6556375" cy="5057140"/>
          </a:xfrm>
        </p:spPr>
        <p:txBody>
          <a:bodyPr>
            <a:noAutofit/>
          </a:bodyPr>
          <a:p>
            <a:pPr marL="0" indent="0">
              <a:buNone/>
            </a:pPr>
            <a:r>
              <a:rPr lang="en-US" altLang="ru-RU" sz="1300"/>
              <a:t>1. Kobalt-60 (</a:t>
            </a:r>
            <a:r>
              <a:rPr lang="en-US" altLang="en-US" sz="1300"/>
              <a:t>⁶⁰</a:t>
            </a:r>
            <a:r>
              <a:rPr lang="en-US" altLang="ru-RU" sz="1300"/>
              <a:t>Co)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Sun’iy radioaktiv izotop.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β</a:t>
            </a:r>
            <a:r>
              <a:rPr lang="en-US" altLang="en-US" sz="1300"/>
              <a:t>⁻</a:t>
            </a:r>
            <a:r>
              <a:rPr lang="en-US" altLang="ru-RU" sz="1300"/>
              <a:t> parchalanishda 1.17 va 1.33 MeV energiyali gamma nurlari chiqaradi.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Tibbiyotda (gamma terapiya), sanoatda (metalllarni tekshirish) keng qo‘llaniladi.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2. Seziy-137 (</a:t>
            </a:r>
            <a:r>
              <a:rPr lang="en-US" altLang="en-US" sz="1300"/>
              <a:t>¹³⁷</a:t>
            </a:r>
            <a:r>
              <a:rPr lang="en-US" altLang="ru-RU" sz="1300"/>
              <a:t>Cs)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Sun’iy izotop, yadroviy reaktorlarda hosil bo‘ladi.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0.662 MeV energiyali gamma nurlari chiqaradi.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Dozimetrlarni kalibrlash, radiatsion o‘lchov va sanoatda ishlatiladi.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3. Natriy-24 (</a:t>
            </a:r>
            <a:r>
              <a:rPr lang="en-US" altLang="en-US" sz="1300"/>
              <a:t>²⁴</a:t>
            </a:r>
            <a:r>
              <a:rPr lang="en-US" altLang="ru-RU" sz="1300"/>
              <a:t>Na)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Sun’iy izotop, beta parchalanishda 1.38 va 2.75 MeV gamma nurlari hosil qiladi.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Yadro fizikasi tajribalarida qo‘llaniladi.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 4. Kaliy-40 (</a:t>
            </a:r>
            <a:r>
              <a:rPr lang="en-US" altLang="en-US" sz="1300"/>
              <a:t>⁴⁰</a:t>
            </a:r>
            <a:r>
              <a:rPr lang="en-US" altLang="ru-RU" sz="1300"/>
              <a:t>K)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Tabiiy izotop, har bir tirik organizmda va toshlarda mavjud.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1.46 MeV energiyali gamma nurlanish chiqaradi.</a:t>
            </a:r>
            <a:endParaRPr lang="en-US" altLang="ru-RU" sz="1300"/>
          </a:p>
          <a:p>
            <a:pPr marL="0" indent="0">
              <a:buNone/>
            </a:pPr>
            <a:r>
              <a:rPr lang="en-US" altLang="ru-RU" sz="1300"/>
              <a:t>Tabiiy fon nurlanish manbalaridan biri.</a:t>
            </a:r>
            <a:endParaRPr lang="en-US" altLang="ru-RU" sz="1300"/>
          </a:p>
          <a:p>
            <a:endParaRPr lang="en-US" altLang="ru-RU" sz="1300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7503160" y="1576070"/>
            <a:ext cx="4688840" cy="4745355"/>
          </a:xfrm>
        </p:spPr>
        <p:txBody>
          <a:bodyPr>
            <a:normAutofit fontScale="90000"/>
          </a:bodyPr>
          <a:p>
            <a:pPr marL="0" indent="0">
              <a:buNone/>
            </a:pPr>
            <a:r>
              <a:rPr lang="en-US" altLang="ru-RU"/>
              <a:t> Izotop Turi Gamma energiyasi (MeV) Qo‘llanish sohasi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1 </a:t>
            </a:r>
            <a:r>
              <a:rPr lang="en-US" altLang="en-US"/>
              <a:t>⁶⁰</a:t>
            </a:r>
            <a:r>
              <a:rPr lang="en-US" altLang="ru-RU"/>
              <a:t>Co Sun’iy 1.17, 1.33 Tibbiyot, sanoat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2 </a:t>
            </a:r>
            <a:r>
              <a:rPr lang="en-US" altLang="en-US"/>
              <a:t>¹³⁷</a:t>
            </a:r>
            <a:r>
              <a:rPr lang="en-US" altLang="ru-RU"/>
              <a:t>Cs Sun’iy 0.662 O‘lchov, dozimetr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3 </a:t>
            </a:r>
            <a:r>
              <a:rPr lang="en-US" altLang="en-US"/>
              <a:t>²⁴</a:t>
            </a:r>
            <a:r>
              <a:rPr lang="en-US" altLang="ru-RU"/>
              <a:t>Na Sun’iy 1.38, 2.75 Tadqiqot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4 </a:t>
            </a:r>
            <a:r>
              <a:rPr lang="en-US" altLang="en-US"/>
              <a:t>⁴⁰</a:t>
            </a:r>
            <a:r>
              <a:rPr lang="en-US" altLang="ru-RU"/>
              <a:t>K Tabiiy 1.46 Tabiiy fon</a:t>
            </a:r>
            <a:endParaRPr lang="ru-RU" altLang="en-US" sz="2400"/>
          </a:p>
          <a:p>
            <a:pPr marL="0" indent="0">
              <a:buNone/>
            </a:pPr>
            <a:r>
              <a:rPr lang="en-US" altLang="ru-RU"/>
              <a:t>5 </a:t>
            </a:r>
            <a:r>
              <a:rPr lang="en-US" altLang="en-US"/>
              <a:t>²³⁸</a:t>
            </a:r>
            <a:r>
              <a:rPr lang="en-US" altLang="ru-RU"/>
              <a:t>U Tabiiy Turli energiyalar Yer po‘stida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6 </a:t>
            </a:r>
            <a:r>
              <a:rPr lang="en-US" altLang="en-US"/>
              <a:t>²²⁶</a:t>
            </a:r>
            <a:r>
              <a:rPr lang="en-US" altLang="ru-RU"/>
              <a:t>Ra Tabiiy 0.186 va boshq. Tibbiyot (avval)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7 </a:t>
            </a:r>
            <a:r>
              <a:rPr lang="en-US" altLang="en-US"/>
              <a:t>²³²</a:t>
            </a:r>
            <a:r>
              <a:rPr lang="en-US" altLang="ru-RU"/>
              <a:t>Th Tabiiy Turli energiyalar Yer po‘stida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8 </a:t>
            </a:r>
            <a:r>
              <a:rPr lang="en-US" altLang="en-US"/>
              <a:t>²⁴¹</a:t>
            </a:r>
            <a:r>
              <a:rPr lang="en-US" altLang="ru-RU"/>
              <a:t>Am Sun’iy 0.059 Tutun detektori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9 </a:t>
            </a:r>
            <a:r>
              <a:rPr lang="en-US" altLang="en-US"/>
              <a:t>¹⁹²</a:t>
            </a:r>
            <a:r>
              <a:rPr lang="en-US" altLang="ru-RU"/>
              <a:t>Ir Sun’iy 0.3–0.6 Radiografiya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10 </a:t>
            </a:r>
            <a:r>
              <a:rPr lang="en-US" altLang="en-US"/>
              <a:t>¹⁸¹</a:t>
            </a:r>
            <a:r>
              <a:rPr lang="en-US" altLang="ru-RU"/>
              <a:t>Hf Sun’iy 0.133 Ilmiy tadqiqot</a:t>
            </a:r>
            <a:endParaRPr lang="en-US" alt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1415" y="160655"/>
            <a:ext cx="10260965" cy="746125"/>
          </a:xfrm>
        </p:spPr>
        <p:txBody>
          <a:bodyPr/>
          <a:p>
            <a:r>
              <a:rPr lang="en-US" altLang="ru-RU"/>
              <a:t>Nega gamma kvant energiyasini bilish kerak?</a:t>
            </a: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609600" y="1370965"/>
            <a:ext cx="4894580" cy="5339080"/>
          </a:xfrm>
        </p:spPr>
        <p:txBody>
          <a:bodyPr>
            <a:normAutofit lnSpcReduction="10000"/>
          </a:bodyPr>
          <a:p>
            <a:pPr marL="0" indent="0">
              <a:buNone/>
            </a:pPr>
            <a:r>
              <a:rPr lang="en-US" altLang="ru-RU"/>
              <a:t>Gamma nurlanishdan himoyalanishni to‘g‘ri tashkil etish uchun avvalo gamma kvantning energiyasi (Eγ) aniq bo‘lishi kerak.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Bu energiya nurlanish qanchalik kirib borishini va qanday material bilan himoyalanish kerakligini belgilaydi.</a:t>
            </a:r>
            <a:endParaRPr lang="en-US" altLang="ru-RU"/>
          </a:p>
          <a:p>
            <a:pPr marL="0" indent="0">
              <a:buNone/>
            </a:pPr>
            <a:r>
              <a:rPr lang="en-US" altLang="ru-RU" b="1"/>
              <a:t>1.</a:t>
            </a:r>
            <a:r>
              <a:rPr lang="en-US" altLang="ru-RU"/>
              <a:t> Energiyasi qancha katta bo‘lsa, nurlanish kirib borishi shuncha chuqur bo‘ladi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Past energiyali (0,05–0,2 MeV) gamma nurlarini yupqa qo‘rg‘oshin yoki beton ham to‘xtata oladi.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Yuqori energiyali (1–2 MeV va undan yuqori) nurlanish esa faqat qalin va zich materiallar bilan to‘xtatiladi.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Eγ ni bilmasdan, himoya qatlamining qalinligini to‘g‘ri tanlab bo‘lmaydi</a:t>
            </a:r>
            <a:endParaRPr lang="en-US" altLang="ru-RU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5947410" y="1370965"/>
            <a:ext cx="5558790" cy="5338445"/>
          </a:xfrm>
        </p:spPr>
        <p:txBody>
          <a:bodyPr/>
          <a:p>
            <a:pPr marL="0" indent="0">
              <a:buNone/>
            </a:pPr>
            <a:r>
              <a:rPr lang="en-US" altLang="ru-RU"/>
              <a:t>2. Himoya materialining turini tanlash uchun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Har bir material gamma nurlarini turlicha yutadi.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Qanday modda tanlanishini gamma kvant energiyasi hal qiladi.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Gamma energiyasi Eng samarali himoya materiali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0.05–0.2 MeV Alyuminiy, temir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0.2–1.0 MeV Qo‘rg‘oshin, temir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1.0–3.0 MeV Qo‘rg‘oshin, volfram, qalin beton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 energiyani bilish orqali qaysi material kerakligini aniqlaymiz.</a:t>
            </a:r>
            <a:endParaRPr lang="en-US" alt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940" y="72390"/>
            <a:ext cx="10460355" cy="760730"/>
          </a:xfrm>
        </p:spPr>
        <p:txBody>
          <a:bodyPr>
            <a:normAutofit fontScale="90000"/>
          </a:bodyPr>
          <a:p>
            <a:r>
              <a:rPr lang="en-US" altLang="ru-RU"/>
              <a:t>GAMMA NURLANISHIDAN HIMOYALANISH USULLARI</a:t>
            </a:r>
            <a:br>
              <a:rPr lang="en-US" altLang="ru-RU"/>
            </a:br>
            <a:br>
              <a:rPr lang="en-US" altLang="ru-RU"/>
            </a:b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1235710" y="1322070"/>
            <a:ext cx="10667365" cy="4618990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n-US" altLang="ru-RU"/>
              <a:t>Gamma nurlari — bu elektromagnit nurlanish bo‘lib, u kuchli kirib borish xususiyatiga ega. Shu sababli undan himoyalanish uchun maxsus chora-tadbirlar qo‘llaniladi.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1. Masofa bilan himoyalanish ;Nurlanish manbadan uzoqlashgan sari, ta’sir darajasi kvadratiga teskari kamayadi: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2. Vaqt bilan himoyalanish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Nurlanish ta’sirini kamaytirish uchun manba yaqinida kamroq vaqt turish kerak.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3. Ekran (to‘siq) bilan himoyalanish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Gamma nurlarini to‘xtatish uchun zich moddalar kerak, chunki u havodan yoki yupqa materiallardan oson o‘tadi.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Qo‘rg‘oshin (Pb) ~1 sm Eng samarali himoya materiali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Temir (Fe) ~2–3 sm Arzon, lekin qo‘rg‘oshinga qaraganda yengilroq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Beton ~6–10 sm Katta binolarda ishlatiladi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Suv yoki tuproq 15–20 sm Tabiiy himoya vositalari sifatida ishlatiladi</a:t>
            </a:r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2785" y="146050"/>
            <a:ext cx="11108690" cy="644525"/>
          </a:xfrm>
        </p:spPr>
        <p:txBody>
          <a:bodyPr>
            <a:normAutofit fontScale="90000"/>
          </a:bodyPr>
          <a:p>
            <a:r>
              <a:rPr lang="en-US" altLang="ru-RU"/>
              <a:t> Gamma nurlanishidan himoya qatlamlari (moddalar)</a:t>
            </a:r>
            <a:br>
              <a:rPr lang="en-US" altLang="ru-RU"/>
            </a:br>
            <a:endParaRPr lang="en-US" altLang="ru-RU"/>
          </a:p>
        </p:txBody>
      </p:sp>
      <p:sp>
        <p:nvSpPr>
          <p:cNvPr id="4" name="Замещающее содержимое 3"/>
          <p:cNvSpPr>
            <a:spLocks noGrp="1"/>
          </p:cNvSpPr>
          <p:nvPr>
            <p:ph sz="half" idx="2"/>
          </p:nvPr>
        </p:nvSpPr>
        <p:spPr>
          <a:xfrm>
            <a:off x="465455" y="702310"/>
            <a:ext cx="6125845" cy="6155690"/>
          </a:xfrm>
        </p:spPr>
        <p:txBody>
          <a:bodyPr>
            <a:noAutofit/>
          </a:bodyPr>
          <a:p>
            <a:r>
              <a:rPr lang="en-US" altLang="ru-RU" sz="1500"/>
              <a:t>Gamma nurlari juda kuchli kirib borish xususiyatiga ega, ya’ni u ko‘pchilik moddalardan o‘tib ketadi. Shu sababli uni to‘xtatish uchun zichligi yuqori bo‘lgan moddalardan foydalaniladi.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 b="1"/>
              <a:t>1. Qo‘rg‘oshin</a:t>
            </a:r>
            <a:r>
              <a:rPr lang="en-US" altLang="ru-RU" sz="1500"/>
              <a:t> (Pb)Eng samarali himoya materiali.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Juda zich va og‘ir metall bo‘lgani uchun gamma nurlarini kuchli yutadi.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Tibbiyotda (rentgen, gamma-terapiya), laboratoriya va atom stansiyalarida keng qo‘llaniladi.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Afzalliklari: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Kichik qalinlikda ham yaxshi himoya beradi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Oson shakl berish mumkin (ekran, fartuk, qalqon)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Kamchiligi: og‘ir va qimmat.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 b="1"/>
              <a:t> 2. Beton</a:t>
            </a:r>
            <a:endParaRPr lang="en-US" altLang="ru-RU" sz="1500" b="1"/>
          </a:p>
          <a:p>
            <a:pPr marL="0" indent="0">
              <a:buNone/>
            </a:pPr>
            <a:r>
              <a:rPr lang="en-US" altLang="ru-RU" sz="1500"/>
              <a:t>Arzon, mustahkam va qurilishda oson ishlatiladi.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Qo‘rg‘oshinga qaraganda yengil, lekin samarasi biroz past.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Qo‘llaniladi:</a:t>
            </a:r>
            <a:endParaRPr lang="en-US" altLang="ru-RU" sz="1500"/>
          </a:p>
          <a:p>
            <a:pPr marL="0" indent="0">
              <a:buNone/>
            </a:pPr>
            <a:r>
              <a:rPr lang="en-US" altLang="ru-RU" sz="1500"/>
              <a:t>Radiologiya laboratoriyalari, atom reaktor devorlari, nurlanish saqlanadigan joylar.</a:t>
            </a:r>
            <a:endParaRPr lang="en-US" altLang="ru-RU" sz="1500"/>
          </a:p>
        </p:txBody>
      </p:sp>
      <p:sp>
        <p:nvSpPr>
          <p:cNvPr id="6" name="Замещающее содержимое 5"/>
          <p:cNvSpPr>
            <a:spLocks noGrp="1"/>
          </p:cNvSpPr>
          <p:nvPr>
            <p:ph sz="quarter" idx="4"/>
          </p:nvPr>
        </p:nvSpPr>
        <p:spPr>
          <a:xfrm>
            <a:off x="6467475" y="790575"/>
            <a:ext cx="5633720" cy="5745480"/>
          </a:xfrm>
        </p:spPr>
        <p:txBody>
          <a:bodyPr>
            <a:normAutofit lnSpcReduction="20000"/>
          </a:bodyPr>
          <a:p>
            <a:pPr marL="0" indent="0">
              <a:buNone/>
            </a:pPr>
            <a:r>
              <a:rPr lang="en-US" altLang="ru-RU" b="1"/>
              <a:t> 3. Temir (Fe)</a:t>
            </a:r>
            <a:endParaRPr lang="en-US" altLang="ru-RU" b="1"/>
          </a:p>
          <a:p>
            <a:pPr marL="0" indent="0">
              <a:buNone/>
            </a:pPr>
            <a:r>
              <a:rPr lang="en-US" altLang="ru-RU"/>
              <a:t>Zichligi</a:t>
            </a:r>
            <a:r>
              <a:rPr lang="en-US" altLang="ru-RU" b="1"/>
              <a:t> </a:t>
            </a:r>
            <a:r>
              <a:rPr lang="en-US" altLang="ru-RU"/>
              <a:t>yuqori, nisbatan arzon.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Qo‘rg‘oshin yo‘qligida yaxshi muqobil himoya materiali. taxminan 2–3 sm temir nurlanish oqimini 2 baravar kamaytiradi</a:t>
            </a:r>
            <a:endParaRPr lang="en-US" altLang="ru-RU"/>
          </a:p>
          <a:p>
            <a:pPr marL="0" indent="0">
              <a:buNone/>
            </a:pPr>
            <a:r>
              <a:rPr lang="en-US" altLang="ru-RU" b="1"/>
              <a:t> 4. Suv</a:t>
            </a:r>
            <a:endParaRPr lang="en-US" altLang="ru-RU" b="1"/>
          </a:p>
          <a:p>
            <a:pPr marL="0" indent="0">
              <a:buNone/>
            </a:pPr>
            <a:r>
              <a:rPr lang="en-US" altLang="ru-RU"/>
              <a:t>Arzon va oson topiladi.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Gamma nurlanishini to‘liq to‘xtatmaydi, ammo neytron nurlanishini ham susaytiradi.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Atom reaktorlarida sovituvchi va himoya qatlam sifatida ishlatiladi. taxminan 15–20 sm suv.</a:t>
            </a:r>
            <a:endParaRPr lang="en-US" altLang="ru-RU"/>
          </a:p>
          <a:p>
            <a:pPr marL="0" indent="0">
              <a:buNone/>
            </a:pPr>
            <a:r>
              <a:rPr lang="en-US" altLang="ru-RU" b="1"/>
              <a:t>5. Tuproq yoki qum</a:t>
            </a:r>
            <a:endParaRPr lang="en-US" altLang="ru-RU" b="1"/>
          </a:p>
          <a:p>
            <a:pPr marL="0" indent="0">
              <a:buNone/>
            </a:pPr>
            <a:r>
              <a:rPr lang="en-US" altLang="ru-RU"/>
              <a:t>Tabiiy, arzon va ko‘p joylarda mavjud.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Vaqtinchalik himoya uchun yoki yer osti inshootlarida ishlatiladi.</a:t>
            </a:r>
            <a:endParaRPr lang="en-US" altLang="ru-RU"/>
          </a:p>
          <a:p>
            <a:pPr marL="0" indent="0">
              <a:buNone/>
            </a:pPr>
            <a:r>
              <a:rPr lang="en-US" altLang="ru-RU"/>
              <a:t> taxminan 20–30 sm tuproq.</a:t>
            </a:r>
            <a:endParaRPr lang="en-US" altLang="ru-RU"/>
          </a:p>
          <a:p>
            <a:endParaRPr lang="en-US" altLang="ru-RU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0</TotalTime>
  <Words>9416</Words>
  <Application>WPS Presentation</Application>
  <PresentationFormat>Широкоэкранный</PresentationFormat>
  <Paragraphs>240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Arial</vt:lpstr>
      <vt:lpstr>SimSun</vt:lpstr>
      <vt:lpstr>Wingdings</vt:lpstr>
      <vt:lpstr>Wingdings 3</vt:lpstr>
      <vt:lpstr>Arial</vt:lpstr>
      <vt:lpstr>Times New Roman</vt:lpstr>
      <vt:lpstr>Cambria</vt:lpstr>
      <vt:lpstr>Century Gothic</vt:lpstr>
      <vt:lpstr>Microsoft YaHei</vt:lpstr>
      <vt:lpstr>Arial Unicode MS</vt:lpstr>
      <vt:lpstr>Calibri</vt:lpstr>
      <vt:lpstr>BatangChe</vt:lpstr>
      <vt:lpstr>Segoe Print</vt:lpstr>
      <vt:lpstr>Легкий дым</vt:lpstr>
      <vt:lpstr>GAMMA NURLANISHI</vt:lpstr>
      <vt:lpstr>                REJA;</vt:lpstr>
      <vt:lpstr>Gamma nurlanishi</vt:lpstr>
      <vt:lpstr>   GAMMA NURLANISHI   ARALASH NURLANTIRUVCHI IZOTOPLARNINYEMIRILISH SXEMALARI</vt:lpstr>
      <vt:lpstr>PowerPoint 演示文稿</vt:lpstr>
      <vt:lpstr>Gamma nurlanish manbalari (10 ta)</vt:lpstr>
      <vt:lpstr>Nega gamma kvant energiyasini bilish kerak?</vt:lpstr>
      <vt:lpstr>GAMMA NURLANISHIDAN HIMOYALANISH USULLARI  </vt:lpstr>
      <vt:lpstr> Gamma nurlanishidan himoya qatlamlari (moddalar) </vt:lpstr>
      <vt:lpstr>Nega aynan shu moddalardan foydalaniladi?</vt:lpstr>
      <vt:lpstr>PowerPoint 演示文稿</vt:lpstr>
      <vt:lpstr>FOTOELEKTRIK EFFEKT (1)</vt:lpstr>
      <vt:lpstr>FOTOELEKTRIK EFFEKT (2)</vt:lpstr>
      <vt:lpstr>KOMPTON EFFEKTI (1)</vt:lpstr>
      <vt:lpstr>KOGERENT SOCHILISH</vt:lpstr>
      <vt:lpstr>FOTOYADRO REAKSIYA</vt:lpstr>
      <vt:lpstr>ICHKI KONVERSIYA</vt:lpstr>
      <vt:lpstr>XULOSA;</vt:lpstr>
      <vt:lpstr>ETIBORINGIZ UCHUN RAHMAT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GAMMA NURLANISHI</dc:title>
  <dc:creator>DILDORA</dc:creator>
  <cp:lastModifiedBy>Gold Servis</cp:lastModifiedBy>
  <cp:revision>16</cp:revision>
  <dcterms:created xsi:type="dcterms:W3CDTF">2025-10-27T13:58:00Z</dcterms:created>
  <dcterms:modified xsi:type="dcterms:W3CDTF">2025-11-11T09:21:29Z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C22608DCB22344788D08698AED2426A9_13</vt:lpwstr>
  </property>
  <property fmtid="{D5CDD505-2E9C-101B-9397-08002B2CF9AE}" pid="3" name="KSOProductBuildVer">
    <vt:lpwstr>1049-12.2.0.23155</vt:lpwstr>
  </property>
</Properties>
</file>