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ru-RU"/>
              <a:t>Образец заголовка</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10/21/2024</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10/21/2024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ru-RU"/>
              <a:t>Образец заголовка</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10/21/2024</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10/21/2024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10/21/2024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10/21/2024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ru-RU"/>
              <a:t>Образец заголовка</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1CF131DD-A141-4471-BCF9-C6073EDD7E20}" type="datetimeFigureOut">
              <a:rPr lang="en-US" dirty="0"/>
              <a:t>10/21/2024</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10/21/2024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10/21/2024</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8E6FD0-9A40-FACB-E84C-E642CB210F70}"/>
              </a:ext>
            </a:extLst>
          </p:cNvPr>
          <p:cNvSpPr>
            <a:spLocks noGrp="1"/>
          </p:cNvSpPr>
          <p:nvPr>
            <p:ph type="ctrTitle"/>
          </p:nvPr>
        </p:nvSpPr>
        <p:spPr/>
        <p:txBody>
          <a:bodyPr/>
          <a:lstStyle/>
          <a:p>
            <a:r>
              <a:rPr lang="en-US" dirty="0"/>
              <a:t>Звуковая система языков.</a:t>
            </a:r>
            <a:endParaRPr lang="ru-RU" dirty="0"/>
          </a:p>
        </p:txBody>
      </p:sp>
      <p:sp>
        <p:nvSpPr>
          <p:cNvPr id="3" name="Подзаголовок 2">
            <a:extLst>
              <a:ext uri="{FF2B5EF4-FFF2-40B4-BE49-F238E27FC236}">
                <a16:creationId xmlns:a16="http://schemas.microsoft.com/office/drawing/2014/main" id="{07AB21F6-A24D-7BF3-4F8D-1FCECB15C2B5}"/>
              </a:ext>
            </a:extLst>
          </p:cNvPr>
          <p:cNvSpPr>
            <a:spLocks noGrp="1"/>
          </p:cNvSpPr>
          <p:nvPr>
            <p:ph type="subTitle" idx="1"/>
          </p:nvPr>
        </p:nvSpPr>
        <p:spPr/>
        <p:txBody>
          <a:bodyPr/>
          <a:lstStyle/>
          <a:p>
            <a:endParaRPr lang="ru-RU"/>
          </a:p>
        </p:txBody>
      </p:sp>
    </p:spTree>
    <p:extLst>
      <p:ext uri="{BB962C8B-B14F-4D97-AF65-F5344CB8AC3E}">
        <p14:creationId xmlns:p14="http://schemas.microsoft.com/office/powerpoint/2010/main" val="3803632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6741E71-7002-2809-B037-C18F611078BF}"/>
              </a:ext>
            </a:extLst>
          </p:cNvPr>
          <p:cNvSpPr txBox="1"/>
          <p:nvPr/>
        </p:nvSpPr>
        <p:spPr>
          <a:xfrm>
            <a:off x="399143" y="335845"/>
            <a:ext cx="11121571" cy="6186309"/>
          </a:xfrm>
          <a:prstGeom prst="rect">
            <a:avLst/>
          </a:prstGeom>
          <a:noFill/>
        </p:spPr>
        <p:txBody>
          <a:bodyPr wrap="square" rtlCol="0">
            <a:spAutoFit/>
          </a:bodyPr>
          <a:lstStyle/>
          <a:p>
            <a:pPr algn="l"/>
            <a:r>
              <a:rPr lang="ru-RU" dirty="0"/>
              <a:t>Представ </a:t>
            </a:r>
            <a:r>
              <a:rPr lang="ru-RU" dirty="0" err="1"/>
              <a:t>ление</a:t>
            </a:r>
            <a:r>
              <a:rPr lang="ru-RU" dirty="0"/>
              <a:t> внешних предметов, воздействующих одновременно на все наши органы чувств, и внутренних движений души при помощи одних слуховых впечатлений есть операция, не поддающаяся подробному исчерпывающему объяснению. Кажется совершенно очевидным, что существует связь между звуком и его значением; но характер этой связи редко удается описать достаточно полно, часто о нем можно лишь догадываться, а в большинстве случаев мы не имеем о нем никакого представления. Не имея возможности рассмотреть сложные слова, мы остановимся подробней на простых словах и обнаружим три причины, в связи с которыми определенные звуки связаны с определенными понятиями, хотя причины эти, как можно убедиться на практике, далеко не единственные. Исходя из этого, можно различать три способа обозначения понятий: 1. Первый способ заключается в непосредственном подражании, когда звук, издаваемый предметом, имитируется в слове настолько, насколько членораздельные звуки в состоянии передать нечленораздельные. 2. Второй способ основывается на подражании не непосредственно звуку или предмету, а некоему внутреннему свойству, присущему им обоим. . Необходимым следствием отсюда должно было быть определенное сходство обозначений во всех языках человеческого рода, так как впечатления, производимые предметами, связаны повсюду более или менее одинаково с одними и теми же звуками. 3.. Третий способ строится на сходстве звуков в соответствии с. Родством обозначаемых понятий. Словам со сходными значениями присуще также сходство звуков, но при этом, в отличие от </a:t>
            </a:r>
            <a:r>
              <a:rPr lang="ru-RU" dirty="0" err="1"/>
              <a:t>рассмот</a:t>
            </a:r>
            <a:r>
              <a:rPr lang="ru-RU" dirty="0"/>
              <a:t> </a:t>
            </a:r>
            <a:r>
              <a:rPr lang="ru-RU" dirty="0" err="1"/>
              <a:t>ренного</a:t>
            </a:r>
            <a:r>
              <a:rPr lang="ru-RU" dirty="0"/>
              <a:t> ранее способа обозначения, не принимается во внимание присущий самим этим звукам характер. Этот способ обозначения понятий, в котором аналогия понятий и звуков в их собственных сферах проводится так, что, достигается их полная гармония, можно назвать аналогическим.</a:t>
            </a:r>
          </a:p>
        </p:txBody>
      </p:sp>
    </p:spTree>
    <p:extLst>
      <p:ext uri="{BB962C8B-B14F-4D97-AF65-F5344CB8AC3E}">
        <p14:creationId xmlns:p14="http://schemas.microsoft.com/office/powerpoint/2010/main" val="4292320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93875E-2AD9-BD56-8B5C-90A2F102E048}"/>
              </a:ext>
            </a:extLst>
          </p:cNvPr>
          <p:cNvSpPr txBox="1"/>
          <p:nvPr/>
        </p:nvSpPr>
        <p:spPr>
          <a:xfrm>
            <a:off x="344714" y="1070430"/>
            <a:ext cx="11466286" cy="4735284"/>
          </a:xfrm>
          <a:prstGeom prst="rect">
            <a:avLst/>
          </a:prstGeom>
          <a:noFill/>
        </p:spPr>
        <p:txBody>
          <a:bodyPr wrap="square" rtlCol="0">
            <a:spAutoFit/>
          </a:bodyPr>
          <a:lstStyle/>
          <a:p>
            <a:pPr algn="l"/>
            <a:r>
              <a:rPr lang="ru-RU" sz="1200" dirty="0"/>
              <a:t>Обозначение общих отношений</a:t>
            </a:r>
          </a:p>
          <a:p>
            <a:pPr algn="l"/>
            <a:r>
              <a:rPr lang="ru-RU" sz="1200" dirty="0"/>
              <a:t>Из всего многообразия феноменов, обозначаемых языком, выделяются два существенным образом отличающихся друг от друга класса: это, с одной стороны, отдельные предметы или понятия и, с другой стороны, общие отношения, которые устанавливаются со многими из предметов или понятий, выделенных в первый класс, частично с целью обозначения новых предметов или понятий, частично для поддержания связности речи. Общие отношения большей частью принадлежат непосредственно формам мышления, они выводятся из первоначального принципа и образуют закрытые системы. В рамках этих систем как отношения отдельных элементов между собой, так и их отношение к мыслительной форме, объединяющей все элементы в одну совокупность, определяются интеллектуальной необходимостью. Если язык обладает к тому же разветвленной </a:t>
            </a:r>
            <a:r>
              <a:rPr lang="ru-RU" sz="1200" dirty="0" err="1"/>
              <a:t>зву</a:t>
            </a:r>
            <a:r>
              <a:rPr lang="ru-RU" sz="1200" dirty="0"/>
              <a:t> </a:t>
            </a:r>
            <a:r>
              <a:rPr lang="ru-RU" sz="1200" dirty="0" err="1"/>
              <a:t>ковой</a:t>
            </a:r>
            <a:r>
              <a:rPr lang="ru-RU" sz="1200" dirty="0"/>
              <a:t> системой, то понятия этого класса выступают в устойчивой аналогии со звуками. Из трех способов обозначения, перечисленных нами выше, применительно к данным отношениям в основном используются символический и аналогический способы, что можно на самом деле наблюдать во многих языках. Если в арабском языке, например, весьма обычным способом образования собирательных имен является вставка долгого гласного, то это значит, что собран </a:t>
            </a:r>
            <a:r>
              <a:rPr lang="ru-RU" sz="1200" dirty="0" err="1"/>
              <a:t>ное</a:t>
            </a:r>
            <a:r>
              <a:rPr lang="ru-RU" sz="1200" dirty="0"/>
              <a:t> воедино множество символически выражается долготой звука. Это можно, однако, уже рассматривать как следствие более высокоразвитой артикуляционной способности. Некоторые менее развитые языки обозначают аналогичные явления при помощи настоящей паузы между слогами слова или способом, близким по характеру жесту, что придает данному выражению еще большую телесную наглядность 1. Аналогичный характер имеет прямое повторение одного и того же слога в различных целях, в частности также для обозначения множественности и для обозначения прошедшего времени. Интересно наблюдать в санскрите, а также частично в </a:t>
            </a:r>
            <a:r>
              <a:rPr lang="ru-RU" sz="1200" dirty="0" err="1"/>
              <a:t>язы</a:t>
            </a:r>
            <a:r>
              <a:rPr lang="ru-RU" sz="1200" dirty="0"/>
              <a:t> </a:t>
            </a:r>
            <a:r>
              <a:rPr lang="ru-RU" sz="1200" dirty="0" err="1"/>
              <a:t>ках</a:t>
            </a:r>
            <a:r>
              <a:rPr lang="ru-RU" sz="1200" dirty="0"/>
              <a:t> малайской семьи, как отличающиеся благородством строения языки, приспосабливая удвоение слогов к своей звуковой системе, преобразуют его по законам благозвучия, в результате чего облагораживается необработанное, связанное с символическим уподоблением звучание слов. Весьма искусно и рационально обозначение непереходных глаголов в арабском языке при помощи ослабленного, но вместе с тем отчетливо воспринимающегося звука і, </a:t>
            </a:r>
            <a:r>
              <a:rPr lang="ru-RU" sz="1200" dirty="0" err="1"/>
              <a:t>противопоставляющегося</a:t>
            </a:r>
            <a:r>
              <a:rPr lang="ru-RU" sz="1200" dirty="0"/>
              <a:t> звуку а как показателю активных глаголов; в некоторых языках малайской семьи для этой цели употребляется глухой, идущий в некотором роде изнутри носовой звук. Носовому </a:t>
            </a:r>
            <a:r>
              <a:rPr lang="ru-RU" sz="1200" dirty="0" err="1"/>
              <a:t>зву</a:t>
            </a:r>
            <a:r>
              <a:rPr lang="ru-RU" sz="1200" dirty="0"/>
              <a:t> ку в данном случае должен предшествовать гласный. Но выбор этого гласного </a:t>
            </a:r>
            <a:r>
              <a:rPr lang="ru-RU" sz="1200" dirty="0" err="1"/>
              <a:t>опятьтаки</a:t>
            </a:r>
            <a:r>
              <a:rPr lang="ru-RU" sz="1200" dirty="0"/>
              <a:t> следует аналогии способа обозначения: за исключением редких случаев, когда, повинуясь власти звука над значением, этот гласный ассимилируется гласному следующего слога, перед т произносится глухой глубокий звук и. В результате добавляемый к слову слог </a:t>
            </a:r>
            <a:r>
              <a:rPr lang="ru-RU" sz="1200" dirty="0" err="1"/>
              <a:t>ит</a:t>
            </a:r>
            <a:r>
              <a:rPr lang="ru-RU" sz="1200" dirty="0"/>
              <a:t> становится показателем непере </a:t>
            </a:r>
            <a:r>
              <a:rPr lang="ru-RU" sz="1200" dirty="0" err="1"/>
              <a:t>ходности.Важнейшей</a:t>
            </a:r>
            <a:r>
              <a:rPr lang="ru-RU" sz="1200" dirty="0"/>
              <a:t> задачей языка поэтому является установление истинной связи звука и значения, с тем чтобы слух, воспринимающий речь, извлекал из звука только его значение и чтобы в связи с этим звук был определен </a:t>
            </a:r>
            <a:r>
              <a:rPr lang="ru-RU" sz="1200" dirty="0" err="1"/>
              <a:t>пепосредственно</a:t>
            </a:r>
            <a:r>
              <a:rPr lang="ru-RU" sz="1200" dirty="0"/>
              <a:t> для значения, и только для него.</a:t>
            </a:r>
          </a:p>
        </p:txBody>
      </p:sp>
    </p:spTree>
    <p:extLst>
      <p:ext uri="{BB962C8B-B14F-4D97-AF65-F5344CB8AC3E}">
        <p14:creationId xmlns:p14="http://schemas.microsoft.com/office/powerpoint/2010/main" val="172862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B478CA-0F25-3719-FF24-14A9B7744E45}"/>
              </a:ext>
            </a:extLst>
          </p:cNvPr>
          <p:cNvSpPr txBox="1"/>
          <p:nvPr/>
        </p:nvSpPr>
        <p:spPr>
          <a:xfrm>
            <a:off x="1523999" y="2514600"/>
            <a:ext cx="9162143" cy="1754326"/>
          </a:xfrm>
          <a:prstGeom prst="rect">
            <a:avLst/>
          </a:prstGeom>
          <a:noFill/>
        </p:spPr>
        <p:txBody>
          <a:bodyPr wrap="square" rtlCol="0">
            <a:spAutoFit/>
          </a:bodyPr>
          <a:lstStyle/>
          <a:p>
            <a:pPr algn="l"/>
            <a:r>
              <a:rPr lang="ru-RU" dirty="0"/>
              <a:t>Звуковая форма языков
. Звуковая форма это та форма, которая создана языком для выражения мысли. Языки под более четким и определенным влиянием внутренней формы приобретают способность выражать все более многообразные и четко разграниченные оттенки и используют для этого имеющуюся звуковую систему, расширяя или совершенствуя ее.</a:t>
            </a:r>
          </a:p>
        </p:txBody>
      </p:sp>
    </p:spTree>
    <p:extLst>
      <p:ext uri="{BB962C8B-B14F-4D97-AF65-F5344CB8AC3E}">
        <p14:creationId xmlns:p14="http://schemas.microsoft.com/office/powerpoint/2010/main" val="3533332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D812582-42A0-4A17-3A05-AB17E243780A}"/>
              </a:ext>
            </a:extLst>
          </p:cNvPr>
          <p:cNvSpPr txBox="1"/>
          <p:nvPr/>
        </p:nvSpPr>
        <p:spPr>
          <a:xfrm>
            <a:off x="1460500" y="2022142"/>
            <a:ext cx="8989786" cy="3293209"/>
          </a:xfrm>
          <a:prstGeom prst="rect">
            <a:avLst/>
          </a:prstGeom>
          <a:noFill/>
        </p:spPr>
        <p:txBody>
          <a:bodyPr wrap="square" rtlCol="0">
            <a:spAutoFit/>
          </a:bodyPr>
          <a:lstStyle/>
          <a:p>
            <a:pPr algn="l"/>
            <a:r>
              <a:rPr lang="ru-RU" sz="1600" dirty="0"/>
              <a:t>Приоритет звуковой формы как таковой, определяющей характер языков, можно представить себе и иным образом. Совокупность всех средств, которыми пользуется язык для достижения своих целей, можно назвать техникой языка и, в свою очередь, подразделить ее на фонетическую и интеллектуальную. Под фонетической техникой я понимаю образование слов и форм, если оно касается только звука или мотивируется им. Фонетическая техника богаче в том случае, если отдельные формы обладают большей протяженностью и </a:t>
            </a:r>
            <a:r>
              <a:rPr lang="ru-RU" sz="1600" dirty="0" err="1"/>
              <a:t>полнозвучием</a:t>
            </a:r>
            <a:r>
              <a:rPr lang="ru-RU" sz="1600" dirty="0"/>
              <a:t>, а также если для одного и того же понятия или отношения она выступает в виде форм, различающихся лишь посредством выражения. В отличие от нее интеллектуальная техника охватывает в языке то, что необходимо обозначить и различить. Об этой технике можно говорить, когда, например, язык для обозначения рода, двойственного числа и времени использует все </a:t>
            </a:r>
            <a:r>
              <a:rPr lang="ru-RU" sz="1600" dirty="0" err="1"/>
              <a:t>возмож</a:t>
            </a:r>
            <a:r>
              <a:rPr lang="ru-RU" sz="1600" dirty="0"/>
              <a:t> </a:t>
            </a:r>
            <a:r>
              <a:rPr lang="ru-RU" sz="1600" dirty="0" err="1"/>
              <a:t>ности</a:t>
            </a:r>
            <a:r>
              <a:rPr lang="ru-RU" sz="1600" dirty="0"/>
              <a:t> сочетания понятия времени с понятием процесса действия и т. д</a:t>
            </a:r>
          </a:p>
        </p:txBody>
      </p:sp>
    </p:spTree>
    <p:extLst>
      <p:ext uri="{BB962C8B-B14F-4D97-AF65-F5344CB8AC3E}">
        <p14:creationId xmlns:p14="http://schemas.microsoft.com/office/powerpoint/2010/main" val="3381365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AF997A8-1FDE-CFA6-45E9-0942C989AE1F}"/>
              </a:ext>
            </a:extLst>
          </p:cNvPr>
          <p:cNvSpPr txBox="1"/>
          <p:nvPr/>
        </p:nvSpPr>
        <p:spPr>
          <a:xfrm>
            <a:off x="671286" y="797510"/>
            <a:ext cx="10532753" cy="5262979"/>
          </a:xfrm>
          <a:prstGeom prst="rect">
            <a:avLst/>
          </a:prstGeom>
          <a:noFill/>
        </p:spPr>
        <p:txBody>
          <a:bodyPr wrap="square" rtlCol="0">
            <a:spAutoFit/>
          </a:bodyPr>
          <a:lstStyle/>
          <a:p>
            <a:pPr algn="l"/>
            <a:r>
              <a:rPr lang="ru-RU" sz="1400" dirty="0"/>
              <a:t>. При всей расположенности к санскриту, как бы ни была она </a:t>
            </a:r>
            <a:r>
              <a:rPr lang="ru-RU" sz="1400" dirty="0" err="1"/>
              <a:t>обоснованна</a:t>
            </a:r>
            <a:r>
              <a:rPr lang="ru-RU" sz="1400" dirty="0"/>
              <a:t>, мы должны признать, что он в этом отношении отстает от более молодого языка. Впрочем, природа разговорной речи потворствует подобным нечеткостям, умея делать так, чтобы они не мешали достижению ее главных целей. Она допускает, чтобы одна форма заменяла другую, или довольствуется метафорами там, где ей не дается прямое и лаконичное выражение. Подобные случаи, однако, не становятся от этого менее досадными </a:t>
            </a:r>
            <a:r>
              <a:rPr lang="ru-RU" sz="1400" dirty="0" err="1"/>
              <a:t>несовершенст</a:t>
            </a:r>
            <a:r>
              <a:rPr lang="ru-RU" sz="1400" dirty="0"/>
              <a:t> вами, причем именно в чисто интеллектуальной сфере языка. Выше  я уже заметил, что вина за это иногда может ложиться на звуковую форму, которая, усвоив однажды привычку к известным образованиям, склоняет дух к тому, чтобы и новые роды требующих оформления понятий тоже втянуть на прежний путь образования. Но так бывает не всегда. Только что описанную мною трактовку наклонения и инфинитива в санскрите, пожалуй, ни в коем случае не следовало бы объяснять, исходя из звуковой формы. Мне, по крайней мере, не удается обнаружить в этой последней ничего подобного. Богатства ее средств тоже достаточно для того, чтобы обеспечить обозначение достаточно выразительными средствами. Причина явно глубже. Идеальное строение глагола, его внутренний организм, целиком расчлененный на различные части, не были с достаточной отчетливостью развернуты перед созидающим духом нации. Недостаток этот тем удивительней, что в остальном ни один язык не передает истинную природу глагола, чистый синтез бытия с понятием, так верно и с такой подлинной </a:t>
            </a:r>
            <a:r>
              <a:rPr lang="ru-RU" sz="1400" dirty="0" err="1"/>
              <a:t>окрыленностью</a:t>
            </a:r>
            <a:r>
              <a:rPr lang="ru-RU" sz="1400" dirty="0"/>
              <a:t>, как санскрит, который и не знает для глагола иного выражения, кроме вечно подвижного, всегда указывающего на то, что речь идет об определенных частных состояниях: ведь санскритские корневые слова никоим образом нельзя рассматривать ни как глаголы, ни даже как исключительно глагольные понятия. Будем ли мы искать причину такого неправильного развития или неверного толкования одного из понятий языка как бы вовне, в звуковой форме, или внутри, в идеальном осмыслении, все равно этот ущерб нам придется отнести за счет недостаточности силы порождающей языковой способности. Запущенное с необходимой силой ядро не свернет из-за противодействующих помех со своего пути; так и идеальное содержание, осмысленное и проработанное с достаточной силой, развертывается с одинаковой полнотой вплоть до своих тончайших элементов, расчленяемых только посредством строжайшего разграничения.</a:t>
            </a:r>
          </a:p>
        </p:txBody>
      </p:sp>
    </p:spTree>
    <p:extLst>
      <p:ext uri="{BB962C8B-B14F-4D97-AF65-F5344CB8AC3E}">
        <p14:creationId xmlns:p14="http://schemas.microsoft.com/office/powerpoint/2010/main" val="3945463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F5549D2-7754-1C86-6840-C575523C8734}"/>
              </a:ext>
            </a:extLst>
          </p:cNvPr>
          <p:cNvSpPr txBox="1"/>
          <p:nvPr/>
        </p:nvSpPr>
        <p:spPr>
          <a:xfrm>
            <a:off x="961571" y="751344"/>
            <a:ext cx="10268857" cy="5355312"/>
          </a:xfrm>
          <a:prstGeom prst="rect">
            <a:avLst/>
          </a:prstGeom>
          <a:noFill/>
        </p:spPr>
        <p:txBody>
          <a:bodyPr wrap="square" rtlCol="0">
            <a:spAutoFit/>
          </a:bodyPr>
          <a:lstStyle/>
          <a:p>
            <a:pPr algn="l"/>
            <a:r>
              <a:rPr lang="ru-RU" dirty="0"/>
              <a:t>Одинаковый колорит, какой в результате приобретают названия </a:t>
            </a:r>
            <a:r>
              <a:rPr lang="ru-RU" dirty="0" err="1"/>
              <a:t>разнороднейших</a:t>
            </a:r>
            <a:r>
              <a:rPr lang="ru-RU" dirty="0"/>
              <a:t> предметов, выявляет особенности миропонимания той или иной нации. Не менее характерно изобилие выражений, присущих определенной направленности духа. Подобное можно видеть, например, в санскрите по </a:t>
            </a:r>
            <a:r>
              <a:rPr lang="ru-RU" dirty="0" err="1"/>
              <a:t>изобилню</a:t>
            </a:r>
            <a:r>
              <a:rPr lang="ru-RU" dirty="0"/>
              <a:t> его религиозно-философского словаря, обширностью которого с ним, пожалуй, не может сравниться никакой другой язык. Надо еще добавить, что эти понятия в большинстве случаев со всей возможной прозрачностью образованы непосредственно из собственных простых первоэлементов, так что здесь лишний раз ярко проявляется глубоко абстрагирующий разум нации. Язык тем самым несет на себе тот же отпечаток, какой обнаруживается в поэзии и в духовной жизни Древней Индии и даже в ее внешней жизни и все нравах. Язык, литература и общественный строй свидетельствуют о том, что господствующими национальными чертами во внутренней сфере были устремленность к познанию первопричин и конечной цели человеческого бытия, а во внешней сфере наличие сословия, этому себя всецело посвящавшего; иначе говоря, этими чертами были созерцательность, устремленность к божественному и наличие жречества. Теневыми сторонами во всех этих трех моментах были мечтательность, грозившая перейти в ничто, да и на самом деле вся ушедшая в порыв к этой цели, и иллюзорная надежда, что с помощью сомнительных упражнений можно перешагнуть границы человеческой природы</a:t>
            </a:r>
          </a:p>
        </p:txBody>
      </p:sp>
    </p:spTree>
    <p:extLst>
      <p:ext uri="{BB962C8B-B14F-4D97-AF65-F5344CB8AC3E}">
        <p14:creationId xmlns:p14="http://schemas.microsoft.com/office/powerpoint/2010/main" val="4091602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0FEF405-27F6-26B6-2689-44B1D25C8AEF}"/>
              </a:ext>
            </a:extLst>
          </p:cNvPr>
          <p:cNvSpPr txBox="1"/>
          <p:nvPr/>
        </p:nvSpPr>
        <p:spPr>
          <a:xfrm>
            <a:off x="0" y="0"/>
            <a:ext cx="1828800" cy="1828800"/>
          </a:xfrm>
          <a:prstGeom prst="rect">
            <a:avLst/>
          </a:prstGeom>
          <a:noFill/>
        </p:spPr>
        <p:txBody>
          <a:bodyPr wrap="square" rtlCol="0">
            <a:spAutoFit/>
          </a:bodyPr>
          <a:lstStyle/>
          <a:p>
            <a:pPr algn="l"/>
            <a:endParaRPr lang="ru-RU" dirty="0"/>
          </a:p>
        </p:txBody>
      </p:sp>
      <p:sp>
        <p:nvSpPr>
          <p:cNvPr id="5" name="TextBox 4">
            <a:extLst>
              <a:ext uri="{FF2B5EF4-FFF2-40B4-BE49-F238E27FC236}">
                <a16:creationId xmlns:a16="http://schemas.microsoft.com/office/drawing/2014/main" id="{7BF067D0-89DE-88DB-56C9-5E8C169BAEA2}"/>
              </a:ext>
            </a:extLst>
          </p:cNvPr>
          <p:cNvSpPr txBox="1"/>
          <p:nvPr/>
        </p:nvSpPr>
        <p:spPr>
          <a:xfrm>
            <a:off x="324756" y="511114"/>
            <a:ext cx="11542487" cy="5509200"/>
          </a:xfrm>
          <a:prstGeom prst="rect">
            <a:avLst/>
          </a:prstGeom>
          <a:noFill/>
        </p:spPr>
        <p:txBody>
          <a:bodyPr wrap="square" rtlCol="0">
            <a:spAutoFit/>
          </a:bodyPr>
          <a:lstStyle/>
          <a:p>
            <a:pPr algn="l"/>
            <a:r>
              <a:rPr lang="ru-RU" sz="1600" dirty="0"/>
              <a:t>Связь звуковой формы с внутренними языковыми законами придает завершенность языкам, и высшая ступень их завершенности знаменуется переходом этой связи, всегда возобновляющейся в одновременных актах языкотворческого духа, в их подлинное и чистое взаимопроникновение. Начиная со своего первого элемента, порождение языка синтетический процесс, синтетический в том подлинном смысле слова, когда синтез создает нечто такое, что не содержалось ни в одной из сочетающихся частей как таковых. Этот процесс завершается, только когда весь строй звуковой формы прочно и мгновенно сливается с внутренним формообразованием (</a:t>
            </a:r>
            <a:r>
              <a:rPr lang="ru-RU" sz="1600" dirty="0" err="1"/>
              <a:t>inneren</a:t>
            </a:r>
            <a:r>
              <a:rPr lang="ru-RU" sz="1600" dirty="0"/>
              <a:t> </a:t>
            </a:r>
            <a:r>
              <a:rPr lang="ru-RU" sz="1600" dirty="0" err="1"/>
              <a:t>Gestaltung</a:t>
            </a:r>
            <a:r>
              <a:rPr lang="ru-RU" sz="1600" dirty="0"/>
              <a:t>). Благотворным следствием этого является полная согласованность одного элемента с другим, так что ни один из них, так сказать, не затеняет другого. По достижении этой цели ни внутреннее развитие языка не направляется по одностороннему пути, оторвавшись от звукового формотворчества, ни звук, пышно разрастаясь, не возносится над прекрасной потребностью мысли. Напротив, повинуясь внутренним движениям души, подготавливающим момент порождения языка, звук обретает эвфонию и ритм и в противоположность обнаженному, назойливому слоговому бренчанию с их помощью прокладывает себе новый путь, на котором мысль поистине вдыхает в звук живую душу, но и сам по себе звук, со своей стороны, тоже служит для мысли одухотворяющим началом. Прочность связи обеих этих главных составляющих языка ярче всего выражается в расцвете жизни чувства и богатой фантазии, тогда как, напротив, одностороннее господство рассудка, некоторая сухость и прозаичность – непременные следствия интеллектуального развития и шлифовки языка в ту эпоху, когда влечение к </a:t>
            </a:r>
            <a:r>
              <a:rPr lang="ru-RU" sz="1600" dirty="0" err="1"/>
              <a:t>звукотворчеству</a:t>
            </a:r>
            <a:r>
              <a:rPr lang="ru-RU" sz="1600" dirty="0"/>
              <a:t> уже не располагает необходимой энергией или когда действие языковых сил становится односторонним. Мы видим это отчасти в языках, где некоторые временные формы, как в арабском, образуются лишь с помощью отдельно стоящих вспомогательных глаголов и, стало быть, идее таких форм действенное влечение к </a:t>
            </a:r>
            <a:r>
              <a:rPr lang="ru-RU" sz="1600" dirty="0" err="1"/>
              <a:t>звукотворчеству</a:t>
            </a:r>
            <a:r>
              <a:rPr lang="ru-RU" sz="1600" dirty="0"/>
              <a:t> уже не сопутствует. Напротив, санскрит в некоторых своих временных формах связал в словесное единство глагол „быть» с </a:t>
            </a:r>
            <a:r>
              <a:rPr lang="ru-RU" sz="1600" dirty="0" err="1"/>
              <a:t>соот</a:t>
            </a:r>
            <a:r>
              <a:rPr lang="ru-RU" sz="1600" dirty="0"/>
              <a:t> </a:t>
            </a:r>
            <a:r>
              <a:rPr lang="ru-RU" sz="1600" dirty="0" err="1"/>
              <a:t>ветствующим</a:t>
            </a:r>
            <a:r>
              <a:rPr lang="ru-RU" sz="1600" dirty="0"/>
              <a:t> глагольным понятием.</a:t>
            </a:r>
          </a:p>
        </p:txBody>
      </p:sp>
    </p:spTree>
    <p:extLst>
      <p:ext uri="{BB962C8B-B14F-4D97-AF65-F5344CB8AC3E}">
        <p14:creationId xmlns:p14="http://schemas.microsoft.com/office/powerpoint/2010/main" val="3428035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9D030E-3490-BDE5-561E-A0160F5937BD}"/>
              </a:ext>
            </a:extLst>
          </p:cNvPr>
          <p:cNvSpPr txBox="1"/>
          <p:nvPr/>
        </p:nvSpPr>
        <p:spPr>
          <a:xfrm>
            <a:off x="1705429" y="1582340"/>
            <a:ext cx="9125856" cy="3693319"/>
          </a:xfrm>
          <a:prstGeom prst="rect">
            <a:avLst/>
          </a:prstGeom>
          <a:noFill/>
        </p:spPr>
        <p:txBody>
          <a:bodyPr wrap="square" rtlCol="0">
            <a:spAutoFit/>
          </a:bodyPr>
          <a:lstStyle/>
          <a:p>
            <a:pPr algn="l"/>
            <a:r>
              <a:rPr lang="ru-RU" dirty="0"/>
              <a:t>Но языковая практика не есть нечто, вызывающее к жизни одно единственное явление; нужно признать за ней способность порождать бесчисленное множество таких явлений при любых условиях, которые ставит переднею мысль. Ведь ей противостоит бесконечная и поистине безграничная область, совокупность всего мыслимого. Поэтому она должна бесконечно использовать конечный набор средств, и она добивается этого благодаря идентичности сил, порождающих мысль и язык. Но это с неизбежностью приводит к двоякой направленности ее воздействия, которое прежде всего распространяется на говоримое, но затем и в обратном направлении, на силы, ее саму порождающие. И то, и другое воздействие взаимно модифицируют друг друга в каждом отдельном языке методом, свойственным для этого языка, и потому при описании и оценке этого метода должны рассматриваться совместно.</a:t>
            </a:r>
          </a:p>
        </p:txBody>
      </p:sp>
    </p:spTree>
    <p:extLst>
      <p:ext uri="{BB962C8B-B14F-4D97-AF65-F5344CB8AC3E}">
        <p14:creationId xmlns:p14="http://schemas.microsoft.com/office/powerpoint/2010/main" val="3232185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BC3BEE6-AA53-62EC-FB38-886B81FCA220}"/>
              </a:ext>
            </a:extLst>
          </p:cNvPr>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869860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3BB512E-463D-BCEF-1A80-083997BB550C}"/>
              </a:ext>
            </a:extLst>
          </p:cNvPr>
          <p:cNvSpPr>
            <a:spLocks noGrp="1"/>
          </p:cNvSpPr>
          <p:nvPr>
            <p:ph type="subTitle" idx="1"/>
          </p:nvPr>
        </p:nvSpPr>
        <p:spPr>
          <a:xfrm>
            <a:off x="1562100" y="1469572"/>
            <a:ext cx="9070848" cy="3669692"/>
          </a:xfrm>
        </p:spPr>
        <p:txBody>
          <a:bodyPr/>
          <a:lstStyle/>
          <a:p>
            <a:r>
              <a:rPr lang="en-US"/>
              <a:t>Природа членораздельного звука</a:t>
            </a:r>
            <a:endParaRPr lang="ru-RU"/>
          </a:p>
        </p:txBody>
      </p:sp>
      <p:sp>
        <p:nvSpPr>
          <p:cNvPr id="4" name="TextBox 3">
            <a:extLst>
              <a:ext uri="{FF2B5EF4-FFF2-40B4-BE49-F238E27FC236}">
                <a16:creationId xmlns:a16="http://schemas.microsoft.com/office/drawing/2014/main" id="{A460A14A-0CDD-2E23-58F7-0771FB74AB5D}"/>
              </a:ext>
            </a:extLst>
          </p:cNvPr>
          <p:cNvSpPr txBox="1"/>
          <p:nvPr/>
        </p:nvSpPr>
        <p:spPr>
          <a:xfrm>
            <a:off x="2181678" y="2417552"/>
            <a:ext cx="8139793" cy="2308324"/>
          </a:xfrm>
          <a:prstGeom prst="rect">
            <a:avLst/>
          </a:prstGeom>
          <a:noFill/>
        </p:spPr>
        <p:txBody>
          <a:bodyPr wrap="square">
            <a:spAutoFit/>
          </a:bodyPr>
          <a:lstStyle/>
          <a:p>
            <a:r>
              <a:rPr lang="ru-RU" dirty="0"/>
              <a:t>Человек порывом души заставляет свои органы издавать членораздельные звуки, образующие основу и сущность всякой речи. Это было бы под силу и животному, если бы оно смогло испытать такой же порыв. Уже в первом и самом необходимом своем элементе язык такими прочными и нерасторжимыми узами связан с духовной природой человека, что ее активизации достаточно, а вместе с тем необходимо для того, чтобы обратить издаваемый животным звук в членораздельный.</a:t>
            </a:r>
          </a:p>
        </p:txBody>
      </p:sp>
    </p:spTree>
    <p:extLst>
      <p:ext uri="{BB962C8B-B14F-4D97-AF65-F5344CB8AC3E}">
        <p14:creationId xmlns:p14="http://schemas.microsoft.com/office/powerpoint/2010/main" val="1150129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CBD47D-231A-7933-7486-91337F93FC7A}"/>
              </a:ext>
            </a:extLst>
          </p:cNvPr>
          <p:cNvSpPr txBox="1"/>
          <p:nvPr/>
        </p:nvSpPr>
        <p:spPr>
          <a:xfrm>
            <a:off x="1877786" y="2047412"/>
            <a:ext cx="8436428" cy="3139321"/>
          </a:xfrm>
          <a:prstGeom prst="rect">
            <a:avLst/>
          </a:prstGeom>
          <a:noFill/>
        </p:spPr>
        <p:txBody>
          <a:bodyPr wrap="square" rtlCol="0">
            <a:spAutoFit/>
          </a:bodyPr>
          <a:lstStyle/>
          <a:p>
            <a:pPr algn="l"/>
            <a:r>
              <a:rPr lang="ru-RU" dirty="0"/>
              <a:t>Ведь членораздельный звук характеризует лишь намерение и способность обозначать смысл, причем не смысл вообще, а смысл определенного представления мысленного образа. Именно в этом состоит отличие членораздельного звука от животного, с одной стороны, и от музыкального тона, с другой. Лишь по способу произношения звука, а не на основе формальных свойств можно описать членораздельный звук. Причина этого кроется не в нашей неспособности, а в его своеобразной природе, ибо он представляет собой не что иное, как сознательное действие создающей его души; звук материален ровно настолько, насколько того требует его внешнее восприятие.</a:t>
            </a:r>
          </a:p>
        </p:txBody>
      </p:sp>
    </p:spTree>
    <p:extLst>
      <p:ext uri="{BB962C8B-B14F-4D97-AF65-F5344CB8AC3E}">
        <p14:creationId xmlns:p14="http://schemas.microsoft.com/office/powerpoint/2010/main" val="439688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A3D5D77-7154-2480-D98A-C2D2B49AD954}"/>
              </a:ext>
            </a:extLst>
          </p:cNvPr>
          <p:cNvSpPr txBox="1"/>
          <p:nvPr/>
        </p:nvSpPr>
        <p:spPr>
          <a:xfrm>
            <a:off x="1161141" y="612844"/>
            <a:ext cx="10123716" cy="5078313"/>
          </a:xfrm>
          <a:prstGeom prst="rect">
            <a:avLst/>
          </a:prstGeom>
          <a:noFill/>
        </p:spPr>
        <p:txBody>
          <a:bodyPr wrap="square" rtlCol="0">
            <a:spAutoFit/>
          </a:bodyPr>
          <a:lstStyle/>
          <a:p>
            <a:pPr algn="l"/>
            <a:r>
              <a:rPr lang="ru-RU" dirty="0"/>
              <a:t>Сила духа воздействует на артикуляцию и заставляет органы речи воспроизводить звуки в соответствии с формами своей деятельности. Общая особенность взаимодействия формы деятельности духа и артикуляции заключается в том, что сфера действия как того, так и другого делится на элементы; простое объединение этих элементов образует совокупности, которые в свою очередь стремятся превратиться в части новых совокупностей. К тому же многообразие должно скрепляться в единство, как этого требует мышление. Поэтому отличительными чертами членораздельного звука с необходимостью являются целостность, позволяющая четко отличать его от других, а также способность вступать в определенные отношения со всеми остальными мыслимыми звуками. Отграничение звука от всех мешающих ему дополнительных шумов необходимо для его отчетливости и для построения гармонических созвучий, но в то же время такое отграничение обусловлено ролью звука как элемента речи. Обретя достаточную силу, оторвавшись от глухого и дикого звериного крика и став по-настоящему воплощением человеческих побуждений и разумных устремлений, </a:t>
            </a:r>
            <a:r>
              <a:rPr lang="ru-RU" dirty="0" err="1"/>
              <a:t>Гречь</a:t>
            </a:r>
            <a:r>
              <a:rPr lang="ru-RU" dirty="0"/>
              <a:t> содержит членораздельный звук уже в чистом виде. Благодаря способу своего порождения членораздельный звук становится частью системы, в рамках которой он обретает свойство занимать общее положение с одними звуками и противостоять другим.</a:t>
            </a:r>
          </a:p>
        </p:txBody>
      </p:sp>
    </p:spTree>
    <p:extLst>
      <p:ext uri="{BB962C8B-B14F-4D97-AF65-F5344CB8AC3E}">
        <p14:creationId xmlns:p14="http://schemas.microsoft.com/office/powerpoint/2010/main" val="1246624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54CF4F-72E0-2516-02CD-DDD27CC9E98E}"/>
              </a:ext>
            </a:extLst>
          </p:cNvPr>
          <p:cNvSpPr txBox="1"/>
          <p:nvPr/>
        </p:nvSpPr>
        <p:spPr>
          <a:xfrm>
            <a:off x="671286" y="474345"/>
            <a:ext cx="10595428" cy="5909310"/>
          </a:xfrm>
          <a:prstGeom prst="rect">
            <a:avLst/>
          </a:prstGeom>
          <a:noFill/>
        </p:spPr>
        <p:txBody>
          <a:bodyPr wrap="square" rtlCol="0">
            <a:spAutoFit/>
          </a:bodyPr>
          <a:lstStyle/>
          <a:p>
            <a:pPr algn="l"/>
            <a:r>
              <a:rPr lang="ru-RU" dirty="0"/>
              <a:t>Из общего количества членораздельных звуков в любом алфавите выделяются два самостоятельных явления, которые в большей или меньшей мере благотворно воздействуют на язык. Первым из них является абсолютное обилие звуков в алфавите, второе представляет собой отношения этих звуков друг к другу и к целостности и закономерности совершенной звуковой системы Подобная система, в соответствии со своим построением, включает наряду с классами букв множество способов, посредством которых членораздельные звуки группируются по степени родства или противопоставляются друг другу, не обладая таким родством, не говоря уже о противоположности и родстве всех тех отношений, в которые могут вступать звуки, Поэтому при анализе какого-либо языка прежде всего возникает вопрос, в достаточной ли степени разнородность звуков этого языка соответствует принципам построения, выражающим степень родства или противоположности, а также в связи с этим равномерно ли распределено часто столь очевидное обилие звуков внутри языковой системы, соразмерной во всех своих элементах с языковым сознанием народа, или одни классы испытывают недостаток, тогда как другие имеют явный избыток звуков, Подлинная стройность системы, к которой действительно близок санскрит, требует, чтобы каждый членораздельный звук, характеризующийся своим местом образования, содержался бы во всех классах, то есть сочетался бы со всеми звуковыми модификациями, различаемыми в языках человеческим слухом. С этой точки зрения Совершенство языков, как это легко установить, прежде всего зависит от оптимального устройства слуха и органов речи.</a:t>
            </a:r>
          </a:p>
        </p:txBody>
      </p:sp>
    </p:spTree>
    <p:extLst>
      <p:ext uri="{BB962C8B-B14F-4D97-AF65-F5344CB8AC3E}">
        <p14:creationId xmlns:p14="http://schemas.microsoft.com/office/powerpoint/2010/main" val="397597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25363ED-1CBE-B792-9245-DE13DF29D9E1}"/>
              </a:ext>
            </a:extLst>
          </p:cNvPr>
          <p:cNvSpPr txBox="1"/>
          <p:nvPr/>
        </p:nvSpPr>
        <p:spPr>
          <a:xfrm>
            <a:off x="1487714" y="1582340"/>
            <a:ext cx="9198429" cy="3693319"/>
          </a:xfrm>
          <a:prstGeom prst="rect">
            <a:avLst/>
          </a:prstGeom>
          <a:noFill/>
        </p:spPr>
        <p:txBody>
          <a:bodyPr wrap="square" rtlCol="0">
            <a:spAutoFit/>
          </a:bodyPr>
          <a:lstStyle/>
          <a:p>
            <a:pPr algn="l"/>
            <a:r>
              <a:rPr lang="ru-RU" dirty="0"/>
              <a:t>В языке решающим фактором является не обилие звуков, а, скорее, наоборот, гораздо существенней строгое ограничение числа звуков, необходимых для построения речи, и правильное равновесие между ними. Языковое сознание должно поэтому содержать еще нечто, не поддающееся детальному объяснению, сходное с инстинктом предчувствие всей системы в целом, на которую опирается язык в данной индивидуальной форме. Здесь уже проявляется то, что, в сущности, повторяется во всем процессе образования языка. Язык можно сравнить с огромной тканью, все нити которой более или менее заметно связаны между собой и каждая со всей тканью в целом. С какой бы стороны к этому ни подходить, человек всякий раз касается в речи лишь какой-то отдельной нити, но, движимый инстинктом, он постоянно совершает это так, как будто в данный момент ему открыта вся основа, в которую неизбежно вплетена эта отдельная нить.</a:t>
            </a:r>
          </a:p>
        </p:txBody>
      </p:sp>
    </p:spTree>
    <p:extLst>
      <p:ext uri="{BB962C8B-B14F-4D97-AF65-F5344CB8AC3E}">
        <p14:creationId xmlns:p14="http://schemas.microsoft.com/office/powerpoint/2010/main" val="2080722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88F8D4-2BDE-2041-2332-46609E40A8D1}"/>
              </a:ext>
            </a:extLst>
          </p:cNvPr>
          <p:cNvSpPr txBox="1"/>
          <p:nvPr/>
        </p:nvSpPr>
        <p:spPr>
          <a:xfrm>
            <a:off x="5243285" y="1208759"/>
            <a:ext cx="2358570" cy="646331"/>
          </a:xfrm>
          <a:prstGeom prst="rect">
            <a:avLst/>
          </a:prstGeom>
          <a:noFill/>
        </p:spPr>
        <p:txBody>
          <a:bodyPr wrap="square" rtlCol="0">
            <a:spAutoFit/>
          </a:bodyPr>
          <a:lstStyle/>
          <a:p>
            <a:pPr algn="l"/>
            <a:r>
              <a:rPr lang="ru-RU" dirty="0"/>
              <a:t>Звуковые изменения</a:t>
            </a:r>
          </a:p>
        </p:txBody>
      </p:sp>
      <p:sp>
        <p:nvSpPr>
          <p:cNvPr id="5" name="TextBox 4">
            <a:extLst>
              <a:ext uri="{FF2B5EF4-FFF2-40B4-BE49-F238E27FC236}">
                <a16:creationId xmlns:a16="http://schemas.microsoft.com/office/drawing/2014/main" id="{4744452F-0C2E-1A47-C096-329DFFE571FE}"/>
              </a:ext>
            </a:extLst>
          </p:cNvPr>
          <p:cNvSpPr txBox="1"/>
          <p:nvPr/>
        </p:nvSpPr>
        <p:spPr>
          <a:xfrm rot="10800000" flipV="1">
            <a:off x="2485570" y="2830285"/>
            <a:ext cx="7257143" cy="1475877"/>
          </a:xfrm>
          <a:prstGeom prst="rect">
            <a:avLst/>
          </a:prstGeom>
          <a:noFill/>
        </p:spPr>
        <p:txBody>
          <a:bodyPr wrap="square" rtlCol="0">
            <a:spAutoFit/>
          </a:bodyPr>
          <a:lstStyle/>
          <a:p>
            <a:pPr algn="l"/>
            <a:r>
              <a:rPr lang="ru-RU" dirty="0"/>
              <a:t>Основу всех звукосочетаний языка составляет артикуляция отдельных звуков. Границы, в которые тем самым заключаются звукосочетания, дополнительно определяются свойственными большинству языков изменениями звуковой формы, имеющими свои законы и обыкновения.</a:t>
            </a:r>
          </a:p>
        </p:txBody>
      </p:sp>
    </p:spTree>
    <p:extLst>
      <p:ext uri="{BB962C8B-B14F-4D97-AF65-F5344CB8AC3E}">
        <p14:creationId xmlns:p14="http://schemas.microsoft.com/office/powerpoint/2010/main" val="789636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30AD7C3-757A-90F3-D093-86D261F87209}"/>
              </a:ext>
            </a:extLst>
          </p:cNvPr>
          <p:cNvSpPr txBox="1"/>
          <p:nvPr/>
        </p:nvSpPr>
        <p:spPr>
          <a:xfrm>
            <a:off x="453572" y="428178"/>
            <a:ext cx="11284856" cy="6001643"/>
          </a:xfrm>
          <a:prstGeom prst="rect">
            <a:avLst/>
          </a:prstGeom>
          <a:noFill/>
        </p:spPr>
        <p:txBody>
          <a:bodyPr wrap="square" rtlCol="0">
            <a:spAutoFit/>
          </a:bodyPr>
          <a:lstStyle/>
          <a:p>
            <a:pPr algn="l"/>
            <a:r>
              <a:rPr lang="ru-RU" sz="1600" dirty="0"/>
              <a:t>Распределение звуков между понятиями. В слове всегда наличествует двоякое единство звука и понятия. Посредством этого слова превращаются в подлинные элементы речи, поскольку слоги, лишенные значения, нельзя назвать таковыми. Если язык представлять в виде особого и </a:t>
            </a:r>
            <a:r>
              <a:rPr lang="ru-RU" sz="1600" dirty="0" err="1"/>
              <a:t>объективировавшегося</a:t>
            </a:r>
            <a:r>
              <a:rPr lang="ru-RU" sz="1600" dirty="0"/>
              <a:t> самого по себе мира, который человек создает из впечатлений, получаемых от внешней действительности, то слова образуют в этом мире отдельные предметы, отличающиеся индивидуальным характером также и в отношении формы. Речь течет непрерывным потоком, и говорящий, прежде чем задуматься над языком, имеет дело только с совокупностью подлежащих выражению мыслей. Нельзя себе представить, чтобы со- здание языка начиналось с обозначения словами предметов, а затем уже происходило соединение слов. В действительности речь строится не из предшествующих ей слов, а, наоборот, слова возни кают из речи. Но слова оказывается возможным выделить уже в самой грубой и неупорядоченной речи, так как словообразование составляет существенную потребность речи. Слово образует границу, вплоть до которой язык в своем созидательном процессе действует самостоятельно. Поскольку слова всегда противопоставлены понятиям, вполне естественно обозначать родственные понятия при помощи родственных звуков. Если человек более или менее отчетливо воспринимает разумом истоки производности понятий, то им должны соответствовать и истоки производности в звуках, с тем чтобы не нарушать родства понятий и звуков. Звуковое родство, которое, однако, не должно приводить к обезличенности звуков, проявляется лишь в том, что одна часть слова подвергается изменениям согласно определенным правилам, тогда как другая часть остается либо совершенно </a:t>
            </a:r>
            <a:r>
              <a:rPr lang="ru-RU" sz="1600" dirty="0" err="1"/>
              <a:t>пеизменной</a:t>
            </a:r>
            <a:r>
              <a:rPr lang="ru-RU" sz="1600" dirty="0"/>
              <a:t>, либо изменяется настолько незначительно, что ее легко можно распознать. В языках с определенными законами деривации, использующими большое количество разнообразных звуков и выражений, корневые звуки должны легко отыскиваться в памяти и воображении говорящих как действительно изначально присущие, а при многократном их употреблении с разнообразнейшими понятийными оттенками как общезначимые. Если, обладая такими качествами, звуки глубоко запечатлеваются в сознании, то они легко и без изменений войдут в связную речь и в виде подлинных словоформ станут достоянием языка. </a:t>
            </a:r>
          </a:p>
        </p:txBody>
      </p:sp>
    </p:spTree>
    <p:extLst>
      <p:ext uri="{BB962C8B-B14F-4D97-AF65-F5344CB8AC3E}">
        <p14:creationId xmlns:p14="http://schemas.microsoft.com/office/powerpoint/2010/main" val="1960581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79218C2-2682-1148-13BE-9D95B090EAC7}"/>
              </a:ext>
            </a:extLst>
          </p:cNvPr>
          <p:cNvSpPr txBox="1"/>
          <p:nvPr/>
        </p:nvSpPr>
        <p:spPr>
          <a:xfrm>
            <a:off x="1669143" y="1443841"/>
            <a:ext cx="8345714" cy="3970318"/>
          </a:xfrm>
          <a:prstGeom prst="rect">
            <a:avLst/>
          </a:prstGeom>
          <a:noFill/>
        </p:spPr>
        <p:txBody>
          <a:bodyPr wrap="square" rtlCol="0">
            <a:spAutoFit/>
          </a:bodyPr>
          <a:lstStyle/>
          <a:p>
            <a:pPr algn="l"/>
            <a:r>
              <a:rPr lang="ru-RU" dirty="0"/>
              <a:t>Чтобы войти в состав речи, слова должны выражать различные состояния, и обозначение этих состояний происходит с помощью средств самих слов. Таким образом, возникает третья, как правило распространенная, звуковая форма. Если предложенное нами разделение </a:t>
            </a:r>
            <a:r>
              <a:rPr lang="ru-RU" dirty="0" err="1"/>
              <a:t>прово</a:t>
            </a:r>
            <a:r>
              <a:rPr lang="ru-RU" dirty="0"/>
              <a:t>- </a:t>
            </a:r>
            <a:r>
              <a:rPr lang="ru-RU" dirty="0" err="1"/>
              <a:t>дится</a:t>
            </a:r>
            <a:r>
              <a:rPr lang="ru-RU" dirty="0"/>
              <a:t> в языке четко и последовательно, то слова не могут избежать обозначения таких состояний, а поскольку состояния эти обозначаются при помощи звуковых различий, слова не могут включиться в речь без всякого изменения; в лучшем случае они проникают в речь как элементы других, несущих на себе эти обозначения слов. Когда подобное явление происходит в языке, такие слова получают название </a:t>
            </a:r>
            <a:r>
              <a:rPr lang="ru-RU" dirty="0" err="1"/>
              <a:t>словоснов</a:t>
            </a:r>
            <a:r>
              <a:rPr lang="ru-RU" dirty="0"/>
              <a:t>. Язык располагает в этом случае звуковой формой, развертывающейся на трех различных стадиях; наступает такое состояние, когда звуковая система языка достигает максимального объема.</a:t>
            </a:r>
          </a:p>
        </p:txBody>
      </p:sp>
    </p:spTree>
    <p:extLst>
      <p:ext uri="{BB962C8B-B14F-4D97-AF65-F5344CB8AC3E}">
        <p14:creationId xmlns:p14="http://schemas.microsoft.com/office/powerpoint/2010/main" val="36302287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Савон">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Широкоэкранный</PresentationFormat>
  <Slides>18</Slides>
  <Notes>0</Notes>
  <HiddenSlides>0</HiddenSlide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Савон</vt:lpstr>
      <vt:lpstr>Звуковая система языков.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Звуковая система языков.</dc:title>
  <dc:creator>ahmadaliyevar0417@gmail.com</dc:creator>
  <cp:lastModifiedBy>ahmadaliyevar0417@gmail.com</cp:lastModifiedBy>
  <cp:revision>4</cp:revision>
  <dcterms:created xsi:type="dcterms:W3CDTF">2024-10-20T15:51:19Z</dcterms:created>
  <dcterms:modified xsi:type="dcterms:W3CDTF">2024-10-21T04:25:43Z</dcterms:modified>
</cp:coreProperties>
</file>