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Bricolage Grotesque Semi Bold"/>
      <p:regular r:id="rId17"/>
    </p:embeddedFont>
    <p:embeddedFont>
      <p:font typeface="Bricolage Grotesque Semi Bold"/>
      <p:regular r:id="rId18"/>
    </p:embeddedFont>
    <p:embeddedFont>
      <p:font typeface="Inter"/>
      <p:regular r:id="rId19"/>
    </p:embeddedFont>
    <p:embeddedFont>
      <p:font typeface="Inter"/>
      <p:regular r:id="rId20"/>
    </p:embeddedFont>
    <p:embeddedFont>
      <p:font typeface="Inter"/>
      <p:regular r:id="rId21"/>
    </p:embeddedFont>
    <p:embeddedFont>
      <p:font typeface="Inter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sv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sv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svg"/><Relationship Id="rId16" Type="http://schemas.openxmlformats.org/officeDocument/2006/relationships/slideLayout" Target="../slideLayouts/slideLayout11.xml"/><Relationship Id="rId1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svg"/><Relationship Id="rId10" Type="http://schemas.openxmlformats.org/officeDocument/2006/relationships/slideLayout" Target="../slideLayouts/slideLayout6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slideLayout" Target="../slideLayouts/slideLayout7.xml"/><Relationship Id="rId1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0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35862"/>
            <a:ext cx="7556421" cy="1417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150"/>
              </a:lnSpc>
              <a:buNone/>
            </a:pPr>
            <a:r>
              <a:rPr lang="en-US" sz="89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Логика</a:t>
            </a:r>
            <a:endParaRPr lang="en-US" sz="8900" dirty="0"/>
          </a:p>
        </p:txBody>
      </p:sp>
      <p:sp>
        <p:nvSpPr>
          <p:cNvPr id="4" name="Text 1"/>
          <p:cNvSpPr/>
          <p:nvPr/>
        </p:nvSpPr>
        <p:spPr>
          <a:xfrm>
            <a:off x="793790" y="3893701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Основы мышления и аргументации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793790" y="5367814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Логика — наука о законах правильного мышления. Она учит нас думать последовательно, избегая ошибок и противоречий.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65179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Логика в жизни и науке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97418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Наука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Фундамент всех научных исследований и теорий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4585" y="3845481"/>
            <a:ext cx="318968" cy="3189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452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Право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2943225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Построение корректных юридических аргументов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18797" y="3418403"/>
            <a:ext cx="318968" cy="31896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1256" y="40877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Философия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0051256" y="4578191"/>
            <a:ext cx="37853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фундаментальных вопросов бытия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041" y="4536400"/>
            <a:ext cx="318968" cy="31896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97628" y="57228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Коммуникация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9597628" y="6213277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Ясное и убедительное выражение мыслей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18797" y="5654397"/>
            <a:ext cx="318968" cy="318968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197418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Решения</a:t>
            </a:r>
            <a:endParaRPr lang="en-US" sz="2200" dirty="0"/>
          </a:p>
        </p:txBody>
      </p:sp>
      <p:sp>
        <p:nvSpPr>
          <p:cNvPr id="20" name="Text 10"/>
          <p:cNvSpPr/>
          <p:nvPr/>
        </p:nvSpPr>
        <p:spPr>
          <a:xfrm>
            <a:off x="793790" y="5804535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Обоснованный выбор и анализ альтернатив</a:t>
            </a:r>
            <a:endParaRPr lang="en-US" sz="1750" dirty="0"/>
          </a:p>
        </p:txBody>
      </p:sp>
      <p:pic>
        <p:nvPicPr>
          <p:cNvPr id="21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04585" y="5227320"/>
            <a:ext cx="318968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1460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Сущность логики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63547"/>
            <a:ext cx="3664744" cy="2402324"/>
          </a:xfrm>
          <a:prstGeom prst="roundRect">
            <a:avLst>
              <a:gd name="adj" fmla="val 3966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28979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Основная задача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388400"/>
            <a:ext cx="31958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Изучение законов и форм правильного мышления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663547"/>
            <a:ext cx="3664863" cy="2402324"/>
          </a:xfrm>
          <a:prstGeom prst="roundRect">
            <a:avLst>
              <a:gd name="adj" fmla="val 3966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782" y="2897981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Практическое применение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782" y="3742730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Построение корректных аргументов и избежание логических ошибок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292685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55271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Область знания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6017538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Фундамент для всех наук, философии и аргументации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3873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Формальная логика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138243"/>
            <a:ext cx="48510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Структура правильного мышления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2832735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01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3187779"/>
            <a:ext cx="3664744" cy="304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93790" y="3362087"/>
            <a:ext cx="34631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Форма над содержанием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793790" y="3852505"/>
            <a:ext cx="366474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структуры рассуждений независимо от конкретного содержания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4685348" y="2832735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02</a:t>
            </a:r>
            <a:endParaRPr lang="en-US" sz="17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348" y="3210520"/>
            <a:ext cx="3664863" cy="30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85348" y="33620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Строгие правила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4685348" y="3852505"/>
            <a:ext cx="3664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Точные законы и правила логического вывода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793790" y="5338048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Bricolage Grotesque Light" pitchFamily="34" charset="0"/>
                <a:ea typeface="Bricolage Grotesque Light" pitchFamily="34" charset="-122"/>
                <a:cs typeface="Bricolage Grotesque Light" pitchFamily="34" charset="-120"/>
              </a:rPr>
              <a:t>03</a:t>
            </a:r>
            <a:endParaRPr lang="en-US" sz="17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670471"/>
            <a:ext cx="7556421" cy="3048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93790" y="58674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Универсальность</a:t>
            </a:r>
            <a:endParaRPr lang="en-US" sz="2200" dirty="0"/>
          </a:p>
        </p:txBody>
      </p:sp>
      <p:sp>
        <p:nvSpPr>
          <p:cNvPr id="16" name="Text 10"/>
          <p:cNvSpPr/>
          <p:nvPr/>
        </p:nvSpPr>
        <p:spPr>
          <a:xfrm>
            <a:off x="793790" y="635781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Применима ко всем областям знания без исключения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976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40612"/>
            <a:ext cx="622089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Неформальная логика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2163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Характеристики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7975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Логика повседневного рассуждения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23970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реальных аргументов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668190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Контекст и убедительность важны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599521" y="52163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Применение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599521" y="57975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Бытовые диспуты и дискуссии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599521" y="623970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Критика доводов и позиций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7599521" y="668190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Оценка убедительности рассуждений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649581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Диалектическая логика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43789" y="39602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Тезис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450675"/>
            <a:ext cx="3785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Исходное положение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1411" y="3942398"/>
            <a:ext cx="339328" cy="3393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7339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Антитезис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224332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Противоположная позиция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70307" y="2991326"/>
            <a:ext cx="339328" cy="3393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1864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Синтез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676900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Разрешение противоречия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94533" y="5717500"/>
            <a:ext cx="339328" cy="33932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Логика развития через противоречия и их разрешение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88802"/>
            <a:ext cx="66377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Математическая логика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1937742"/>
            <a:ext cx="3664744" cy="2946678"/>
          </a:xfrm>
          <a:prstGeom prst="roundRect">
            <a:avLst>
              <a:gd name="adj" fmla="val 3233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224" y="2172176"/>
            <a:ext cx="680442" cy="680442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5390" y="2359223"/>
            <a:ext cx="306110" cy="30611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028224" y="3079433"/>
            <a:ext cx="319587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Аксиоматический метод</a:t>
            </a:r>
            <a:endParaRPr lang="en-US" sz="2200" dirty="0"/>
          </a:p>
        </p:txBody>
      </p:sp>
      <p:sp>
        <p:nvSpPr>
          <p:cNvPr id="8" name="Text 3"/>
          <p:cNvSpPr/>
          <p:nvPr/>
        </p:nvSpPr>
        <p:spPr>
          <a:xfrm>
            <a:off x="1028224" y="3924181"/>
            <a:ext cx="31958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Построение на основе аксиом и теорем</a:t>
            </a:r>
            <a:endParaRPr lang="en-US" sz="1750" dirty="0"/>
          </a:p>
        </p:txBody>
      </p:sp>
      <p:sp>
        <p:nvSpPr>
          <p:cNvPr id="9" name="Shape 4"/>
          <p:cNvSpPr/>
          <p:nvPr/>
        </p:nvSpPr>
        <p:spPr>
          <a:xfrm>
            <a:off x="4685348" y="1937742"/>
            <a:ext cx="3664863" cy="2946678"/>
          </a:xfrm>
          <a:prstGeom prst="roundRect">
            <a:avLst>
              <a:gd name="adj" fmla="val 3233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782" y="2172176"/>
            <a:ext cx="680442" cy="680442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6948" y="2359223"/>
            <a:ext cx="306110" cy="306110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919782" y="30794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Формализм</a:t>
            </a:r>
            <a:endParaRPr lang="en-US" sz="2200" dirty="0"/>
          </a:p>
        </p:txBody>
      </p:sp>
      <p:sp>
        <p:nvSpPr>
          <p:cNvPr id="13" name="Text 6"/>
          <p:cNvSpPr/>
          <p:nvPr/>
        </p:nvSpPr>
        <p:spPr>
          <a:xfrm>
            <a:off x="4919782" y="3569851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Строгий символический язык без двусмысленности</a:t>
            </a:r>
            <a:endParaRPr lang="en-US" sz="1750" dirty="0"/>
          </a:p>
        </p:txBody>
      </p:sp>
      <p:sp>
        <p:nvSpPr>
          <p:cNvPr id="14" name="Shape 7"/>
          <p:cNvSpPr/>
          <p:nvPr/>
        </p:nvSpPr>
        <p:spPr>
          <a:xfrm>
            <a:off x="793790" y="5111234"/>
            <a:ext cx="7556421" cy="2229445"/>
          </a:xfrm>
          <a:prstGeom prst="roundRect">
            <a:avLst>
              <a:gd name="adj" fmla="val 4273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224" y="5345668"/>
            <a:ext cx="680442" cy="680442"/>
          </a:xfrm>
          <a:prstGeom prst="rect">
            <a:avLst/>
          </a:prstGeom>
        </p:spPr>
      </p:pic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5390" y="5532715"/>
            <a:ext cx="306110" cy="306110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1028224" y="62529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Точность</a:t>
            </a:r>
            <a:endParaRPr lang="en-US" sz="2200" dirty="0"/>
          </a:p>
        </p:txBody>
      </p:sp>
      <p:sp>
        <p:nvSpPr>
          <p:cNvPr id="18" name="Text 9"/>
          <p:cNvSpPr/>
          <p:nvPr/>
        </p:nvSpPr>
        <p:spPr>
          <a:xfrm>
            <a:off x="1028224" y="6743343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Абсолютная ясность и определённость выводов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9378" y="783908"/>
            <a:ext cx="5281255" cy="660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Логические законы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739378" y="1760934"/>
            <a:ext cx="7665244" cy="1262777"/>
          </a:xfrm>
          <a:prstGeom prst="roundRect">
            <a:avLst>
              <a:gd name="adj" fmla="val 7026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F8ECD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73455" y="1995011"/>
            <a:ext cx="2640568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Закон тождества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973455" y="2451735"/>
            <a:ext cx="719709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 есть А — всякое явление тождественно самому себе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739378" y="3234928"/>
            <a:ext cx="7665244" cy="1262777"/>
          </a:xfrm>
          <a:prstGeom prst="roundRect">
            <a:avLst>
              <a:gd name="adj" fmla="val 7026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F8ECD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73455" y="3469005"/>
            <a:ext cx="2695932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Закон противоречия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973455" y="3925729"/>
            <a:ext cx="719709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Невозможно быть и не быть одновременно в одном отношении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39378" y="4708922"/>
            <a:ext cx="7665244" cy="1262777"/>
          </a:xfrm>
          <a:prstGeom prst="roundRect">
            <a:avLst>
              <a:gd name="adj" fmla="val 7026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F8ECD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73455" y="4942999"/>
            <a:ext cx="3897630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Закон исключённого третьего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973455" y="5399723"/>
            <a:ext cx="719709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Суждение либо истинно, либо ложно — третьего не дано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39378" y="6182916"/>
            <a:ext cx="7665244" cy="1262777"/>
          </a:xfrm>
          <a:prstGeom prst="roundRect">
            <a:avLst>
              <a:gd name="adj" fmla="val 7026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F8ECD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3455" y="6416993"/>
            <a:ext cx="4028242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Закон достаточного основания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973455" y="6873716"/>
            <a:ext cx="719709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Всякое положение нуждается в обосновании и доказательстве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732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6167" y="3339108"/>
            <a:ext cx="7492365" cy="684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50"/>
              </a:lnSpc>
              <a:buNone/>
            </a:pPr>
            <a:r>
              <a:rPr lang="en-US" sz="43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Строительные блоки мысли</a:t>
            </a:r>
            <a:endParaRPr lang="en-US" sz="43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67" y="5008364"/>
            <a:ext cx="4220051" cy="1143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85004" y="5883950"/>
            <a:ext cx="2736413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Понятие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985004" y="6357223"/>
            <a:ext cx="3782378" cy="105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Форма мысли, отражающая существенные признаки предметов</a:t>
            </a:r>
            <a:endParaRPr lang="en-US" sz="17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055" y="4679990"/>
            <a:ext cx="4220170" cy="11430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23892" y="5555575"/>
            <a:ext cx="2736413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Суждение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5423892" y="6028849"/>
            <a:ext cx="3782497" cy="105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Высказывание об объекте, утверждающее или отрицающее его свойства</a:t>
            </a:r>
            <a:endParaRPr lang="en-US" sz="17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4063" y="4351615"/>
            <a:ext cx="4220170" cy="114300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62899" y="5227201"/>
            <a:ext cx="2736413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Умозаключение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862899" y="5700474"/>
            <a:ext cx="3782497" cy="1050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Вывод из одного или нескольких суждений на основе логических правил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Аргументация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92" y="2804398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357217" y="2415183"/>
            <a:ext cx="25972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Тезис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57217" y="2905601"/>
            <a:ext cx="259722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То, что нужно доказать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F8ECD3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4892" y="4006096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6"/>
          <p:cNvSpPr/>
          <p:nvPr/>
        </p:nvSpPr>
        <p:spPr>
          <a:xfrm>
            <a:off x="643330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Аргументы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33304" y="4269224"/>
            <a:ext cx="31938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Доводы в поддержку тезиса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F8ECD3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4773" y="5369719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0"/>
          <p:cNvSpPr/>
          <p:nvPr/>
        </p:nvSpPr>
        <p:spPr>
          <a:xfrm>
            <a:off x="7509272" y="51424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Убеждение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09272" y="5632847"/>
            <a:ext cx="50424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Получение согласия аудитории через логику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Ключ к эффективной аргументации: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выбор сильных аргументов, логическое их обоснование и корректная демонстрация связи между доводами и выводом.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2025-10-23T03:43:00Z</dcterms:created>
  <dcterms:modified xsi:type="dcterms:W3CDTF">2025-10-23T03:43:00Z</dcterms:modified>
</cp:coreProperties>
</file>