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8" r:id="rId13"/>
    <p:sldId id="267"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4/3/2025</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4/3/2025</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4/3/2025</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www.google.com/url?q=https://uz.wikipedia.org/wiki/Yadro_fizikasi&amp;sa=U&amp;ved=2ahUKEwiIgZC627qMAxVwgP0HHZtBAQsQFnoECAoQAQ&amp;usg=AOvVaw2xA42lDye9-bD06jbGzPLC"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E19BF-678B-422E-95BB-37D4CFDB161C}"/>
              </a:ext>
            </a:extLst>
          </p:cNvPr>
          <p:cNvSpPr>
            <a:spLocks noGrp="1"/>
          </p:cNvSpPr>
          <p:nvPr>
            <p:ph type="ctrTitle"/>
          </p:nvPr>
        </p:nvSpPr>
        <p:spPr>
          <a:xfrm>
            <a:off x="1154955" y="916391"/>
            <a:ext cx="8825658" cy="2677648"/>
          </a:xfrm>
        </p:spPr>
        <p:txBody>
          <a:bodyPr/>
          <a:lstStyle/>
          <a:p>
            <a:r>
              <a:rPr lang="en-US" dirty="0" err="1"/>
              <a:t>Tezlatgichlarning</a:t>
            </a:r>
            <a:r>
              <a:rPr lang="en-US" dirty="0"/>
              <a:t> </a:t>
            </a:r>
            <a:r>
              <a:rPr lang="en-US" dirty="0" err="1"/>
              <a:t>yadro</a:t>
            </a:r>
            <a:r>
              <a:rPr lang="en-US" dirty="0"/>
              <a:t> </a:t>
            </a:r>
            <a:r>
              <a:rPr lang="en-US" dirty="0" err="1"/>
              <a:t>fizikasida</a:t>
            </a:r>
            <a:r>
              <a:rPr lang="en-US" dirty="0"/>
              <a:t> </a:t>
            </a:r>
            <a:r>
              <a:rPr lang="en-US" dirty="0" err="1"/>
              <a:t>qo’llanilishi</a:t>
            </a:r>
            <a:endParaRPr lang="ru-RU" dirty="0"/>
          </a:p>
        </p:txBody>
      </p:sp>
      <p:sp>
        <p:nvSpPr>
          <p:cNvPr id="3" name="Subtitle 2">
            <a:extLst>
              <a:ext uri="{FF2B5EF4-FFF2-40B4-BE49-F238E27FC236}">
                <a16:creationId xmlns:a16="http://schemas.microsoft.com/office/drawing/2014/main" id="{8F9F9BEB-B2AA-41BA-A432-5E5F93DE22E9}"/>
              </a:ext>
            </a:extLst>
          </p:cNvPr>
          <p:cNvSpPr>
            <a:spLocks noGrp="1"/>
          </p:cNvSpPr>
          <p:nvPr>
            <p:ph type="subTitle" idx="1"/>
          </p:nvPr>
        </p:nvSpPr>
        <p:spPr/>
        <p:txBody>
          <a:bodyPr/>
          <a:lstStyle/>
          <a:p>
            <a:r>
              <a:rPr lang="en-US" dirty="0" err="1"/>
              <a:t>Tf</a:t>
            </a:r>
            <a:r>
              <a:rPr lang="en-US" dirty="0"/>
              <a:t> 2301- </a:t>
            </a:r>
            <a:r>
              <a:rPr lang="en-US" dirty="0" err="1"/>
              <a:t>guruh</a:t>
            </a:r>
            <a:r>
              <a:rPr lang="en-US" dirty="0"/>
              <a:t> </a:t>
            </a:r>
            <a:r>
              <a:rPr lang="en-US" dirty="0" err="1"/>
              <a:t>talabalari</a:t>
            </a:r>
            <a:endParaRPr lang="en-US" dirty="0"/>
          </a:p>
          <a:p>
            <a:r>
              <a:rPr lang="en-US" dirty="0" err="1"/>
              <a:t>Asrorova</a:t>
            </a:r>
            <a:r>
              <a:rPr lang="en-US" dirty="0"/>
              <a:t> </a:t>
            </a:r>
            <a:r>
              <a:rPr lang="en-US" dirty="0" err="1"/>
              <a:t>sarvinoz</a:t>
            </a:r>
            <a:r>
              <a:rPr lang="en-US" dirty="0"/>
              <a:t> </a:t>
            </a:r>
            <a:r>
              <a:rPr lang="en-US" dirty="0" err="1"/>
              <a:t>va</a:t>
            </a:r>
            <a:r>
              <a:rPr lang="en-US" dirty="0"/>
              <a:t> </a:t>
            </a:r>
            <a:r>
              <a:rPr lang="en-US" dirty="0" err="1"/>
              <a:t>abdusamatova</a:t>
            </a:r>
            <a:r>
              <a:rPr lang="en-US" dirty="0"/>
              <a:t> </a:t>
            </a:r>
            <a:r>
              <a:rPr lang="en-US" dirty="0" err="1"/>
              <a:t>marjona</a:t>
            </a:r>
            <a:endParaRPr lang="ru-RU" dirty="0"/>
          </a:p>
        </p:txBody>
      </p:sp>
    </p:spTree>
    <p:extLst>
      <p:ext uri="{BB962C8B-B14F-4D97-AF65-F5344CB8AC3E}">
        <p14:creationId xmlns:p14="http://schemas.microsoft.com/office/powerpoint/2010/main" val="3687487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64099-11DB-43E4-933B-0DA6E716DBD9}"/>
              </a:ext>
            </a:extLst>
          </p:cNvPr>
          <p:cNvSpPr>
            <a:spLocks noGrp="1"/>
          </p:cNvSpPr>
          <p:nvPr>
            <p:ph type="title"/>
          </p:nvPr>
        </p:nvSpPr>
        <p:spPr>
          <a:xfrm>
            <a:off x="877519" y="1793393"/>
            <a:ext cx="4351025" cy="3271214"/>
          </a:xfrm>
        </p:spPr>
        <p:txBody>
          <a:bodyPr/>
          <a:lstStyle/>
          <a:p>
            <a:pPr marL="342900" indent="-342900">
              <a:buFont typeface="Arial" panose="020B0604020202020204" pitchFamily="34" charset="0"/>
              <a:buChar char="•"/>
            </a:pPr>
            <a:r>
              <a:rPr lang="en-US" sz="2000" dirty="0" err="1">
                <a:solidFill>
                  <a:schemeClr val="bg1"/>
                </a:solidFill>
              </a:rPr>
              <a:t>Yadro</a:t>
            </a:r>
            <a:r>
              <a:rPr lang="en-US" sz="2000" dirty="0">
                <a:solidFill>
                  <a:schemeClr val="bg1"/>
                </a:solidFill>
              </a:rPr>
              <a:t> </a:t>
            </a:r>
            <a:r>
              <a:rPr lang="en-US" sz="2000" dirty="0" err="1">
                <a:solidFill>
                  <a:schemeClr val="bg1"/>
                </a:solidFill>
              </a:rPr>
              <a:t>fizikasi</a:t>
            </a:r>
            <a:r>
              <a:rPr lang="en-US" sz="2000" dirty="0">
                <a:solidFill>
                  <a:schemeClr val="bg1"/>
                </a:solidFill>
              </a:rPr>
              <a:t> </a:t>
            </a:r>
            <a:r>
              <a:rPr lang="en-US" sz="2000" dirty="0" err="1">
                <a:solidFill>
                  <a:schemeClr val="bg1"/>
                </a:solidFill>
              </a:rPr>
              <a:t>tez</a:t>
            </a:r>
            <a:r>
              <a:rPr lang="en-US" sz="2000" dirty="0">
                <a:solidFill>
                  <a:schemeClr val="bg1"/>
                </a:solidFill>
              </a:rPr>
              <a:t> </a:t>
            </a:r>
            <a:r>
              <a:rPr lang="en-US" sz="2000" dirty="0" err="1">
                <a:solidFill>
                  <a:schemeClr val="bg1"/>
                </a:solidFill>
              </a:rPr>
              <a:t>rivojlanib</a:t>
            </a:r>
            <a:r>
              <a:rPr lang="en-US" sz="2000" dirty="0">
                <a:solidFill>
                  <a:schemeClr val="bg1"/>
                </a:solidFill>
              </a:rPr>
              <a:t> </a:t>
            </a:r>
            <a:r>
              <a:rPr lang="en-US" sz="2000" dirty="0" err="1">
                <a:solidFill>
                  <a:schemeClr val="bg1"/>
                </a:solidFill>
              </a:rPr>
              <a:t>borayotgan</a:t>
            </a:r>
            <a:r>
              <a:rPr lang="en-US" sz="2000" dirty="0">
                <a:solidFill>
                  <a:schemeClr val="bg1"/>
                </a:solidFill>
              </a:rPr>
              <a:t> </a:t>
            </a:r>
            <a:r>
              <a:rPr lang="en-US" sz="2000" dirty="0" err="1">
                <a:solidFill>
                  <a:schemeClr val="bg1"/>
                </a:solidFill>
              </a:rPr>
              <a:t>sohadir</a:t>
            </a:r>
            <a:r>
              <a:rPr lang="en-US" sz="2000" dirty="0">
                <a:solidFill>
                  <a:schemeClr val="bg1"/>
                </a:solidFill>
              </a:rPr>
              <a:t>. </a:t>
            </a:r>
            <a:r>
              <a:rPr lang="en-US" sz="2000" dirty="0" err="1">
                <a:solidFill>
                  <a:schemeClr val="bg1"/>
                </a:solidFill>
              </a:rPr>
              <a:t>Ayniqsa</a:t>
            </a:r>
            <a:r>
              <a:rPr lang="en-US" sz="2000" dirty="0">
                <a:solidFill>
                  <a:schemeClr val="bg1"/>
                </a:solidFill>
              </a:rPr>
              <a:t>, </a:t>
            </a:r>
            <a:r>
              <a:rPr lang="en-US" sz="2000" dirty="0" err="1">
                <a:solidFill>
                  <a:schemeClr val="bg1"/>
                </a:solidFill>
              </a:rPr>
              <a:t>keyingi</a:t>
            </a:r>
            <a:br>
              <a:rPr lang="en-US" sz="2000" dirty="0">
                <a:solidFill>
                  <a:schemeClr val="bg1"/>
                </a:solidFill>
              </a:rPr>
            </a:br>
            <a:r>
              <a:rPr lang="en-US" sz="2000" dirty="0" err="1">
                <a:solidFill>
                  <a:schemeClr val="bg1"/>
                </a:solidFill>
              </a:rPr>
              <a:t>yillarda</a:t>
            </a:r>
            <a:r>
              <a:rPr lang="en-US" sz="2000" dirty="0">
                <a:solidFill>
                  <a:schemeClr val="bg1"/>
                </a:solidFill>
              </a:rPr>
              <a:t> </a:t>
            </a:r>
            <a:r>
              <a:rPr lang="en-US" sz="2000" dirty="0" err="1">
                <a:solidFill>
                  <a:schemeClr val="bg1"/>
                </a:solidFill>
              </a:rPr>
              <a:t>texnika</a:t>
            </a:r>
            <a:r>
              <a:rPr lang="en-US" sz="2000" dirty="0">
                <a:solidFill>
                  <a:schemeClr val="bg1"/>
                </a:solidFill>
              </a:rPr>
              <a:t> </a:t>
            </a:r>
            <a:r>
              <a:rPr lang="en-US" sz="2000" dirty="0" err="1">
                <a:solidFill>
                  <a:schemeClr val="bg1"/>
                </a:solidFill>
              </a:rPr>
              <a:t>taraqqiyoti</a:t>
            </a:r>
            <a:r>
              <a:rPr lang="en-US" sz="2000" dirty="0">
                <a:solidFill>
                  <a:schemeClr val="bg1"/>
                </a:solidFill>
              </a:rPr>
              <a:t> </a:t>
            </a:r>
            <a:r>
              <a:rPr lang="en-US" sz="2000" dirty="0" err="1">
                <a:solidFill>
                  <a:schemeClr val="bg1"/>
                </a:solidFill>
              </a:rPr>
              <a:t>ko‘p</a:t>
            </a:r>
            <a:r>
              <a:rPr lang="en-US" sz="2000" dirty="0">
                <a:solidFill>
                  <a:schemeClr val="bg1"/>
                </a:solidFill>
              </a:rPr>
              <a:t> </a:t>
            </a:r>
            <a:r>
              <a:rPr lang="en-US" sz="2000" dirty="0" err="1">
                <a:solidFill>
                  <a:schemeClr val="bg1"/>
                </a:solidFill>
              </a:rPr>
              <a:t>yo‘nalishlar</a:t>
            </a:r>
            <a:r>
              <a:rPr lang="en-US" sz="2000" dirty="0">
                <a:solidFill>
                  <a:schemeClr val="bg1"/>
                </a:solidFill>
              </a:rPr>
              <a:t> </a:t>
            </a:r>
            <a:r>
              <a:rPr lang="en-US" sz="2000" dirty="0" err="1">
                <a:solidFill>
                  <a:schemeClr val="bg1"/>
                </a:solidFill>
              </a:rPr>
              <a:t>bo‘yicha</a:t>
            </a:r>
            <a:r>
              <a:rPr lang="en-US" sz="2000" dirty="0">
                <a:solidFill>
                  <a:schemeClr val="bg1"/>
                </a:solidFill>
              </a:rPr>
              <a:t> </a:t>
            </a:r>
            <a:r>
              <a:rPr lang="en-US" sz="2000" dirty="0" err="1">
                <a:solidFill>
                  <a:schemeClr val="bg1"/>
                </a:solidFill>
              </a:rPr>
              <a:t>ilmiy</a:t>
            </a:r>
            <a:r>
              <a:rPr lang="en-US" sz="2000" dirty="0">
                <a:solidFill>
                  <a:schemeClr val="bg1"/>
                </a:solidFill>
              </a:rPr>
              <a:t> </a:t>
            </a:r>
            <a:r>
              <a:rPr lang="en-US" sz="2000" dirty="0" err="1">
                <a:solidFill>
                  <a:schemeClr val="bg1"/>
                </a:solidFill>
              </a:rPr>
              <a:t>izlanishlar</a:t>
            </a:r>
            <a:br>
              <a:rPr lang="en-US" sz="2000" dirty="0">
                <a:solidFill>
                  <a:schemeClr val="bg1"/>
                </a:solidFill>
              </a:rPr>
            </a:br>
            <a:r>
              <a:rPr lang="en-US" sz="2000" dirty="0" err="1">
                <a:solidFill>
                  <a:schemeClr val="bg1"/>
                </a:solidFill>
              </a:rPr>
              <a:t>olib</a:t>
            </a:r>
            <a:r>
              <a:rPr lang="en-US" sz="2000" dirty="0">
                <a:solidFill>
                  <a:schemeClr val="bg1"/>
                </a:solidFill>
              </a:rPr>
              <a:t> </a:t>
            </a:r>
            <a:r>
              <a:rPr lang="en-US" sz="2000" dirty="0" err="1">
                <a:solidFill>
                  <a:schemeClr val="bg1"/>
                </a:solidFill>
              </a:rPr>
              <a:t>borish</a:t>
            </a:r>
            <a:r>
              <a:rPr lang="en-US" sz="2000" dirty="0">
                <a:solidFill>
                  <a:schemeClr val="bg1"/>
                </a:solidFill>
              </a:rPr>
              <a:t>, </a:t>
            </a:r>
            <a:r>
              <a:rPr lang="en-US" sz="2000" dirty="0" err="1">
                <a:solidFill>
                  <a:schemeClr val="bg1"/>
                </a:solidFill>
              </a:rPr>
              <a:t>bu</a:t>
            </a:r>
            <a:r>
              <a:rPr lang="en-US" sz="2000" dirty="0">
                <a:solidFill>
                  <a:schemeClr val="bg1"/>
                </a:solidFill>
              </a:rPr>
              <a:t> </a:t>
            </a:r>
            <a:r>
              <a:rPr lang="en-US" sz="2000" dirty="0" err="1">
                <a:solidFill>
                  <a:schemeClr val="bg1"/>
                </a:solidFill>
              </a:rPr>
              <a:t>bilan</a:t>
            </a:r>
            <a:r>
              <a:rPr lang="en-US" sz="2000" dirty="0">
                <a:solidFill>
                  <a:schemeClr val="bg1"/>
                </a:solidFill>
              </a:rPr>
              <a:t> </a:t>
            </a:r>
            <a:r>
              <a:rPr lang="en-US" sz="2000" dirty="0" err="1">
                <a:solidFill>
                  <a:schemeClr val="bg1"/>
                </a:solidFill>
              </a:rPr>
              <a:t>barcha</a:t>
            </a:r>
            <a:r>
              <a:rPr lang="en-US" sz="2000" dirty="0">
                <a:solidFill>
                  <a:schemeClr val="bg1"/>
                </a:solidFill>
              </a:rPr>
              <a:t> </a:t>
            </a:r>
            <a:r>
              <a:rPr lang="en-US" sz="2000" dirty="0" err="1">
                <a:solidFill>
                  <a:schemeClr val="bg1"/>
                </a:solidFill>
              </a:rPr>
              <a:t>elementlar</a:t>
            </a:r>
            <a:r>
              <a:rPr lang="en-US" sz="2000" dirty="0">
                <a:solidFill>
                  <a:schemeClr val="bg1"/>
                </a:solidFill>
              </a:rPr>
              <a:t> </a:t>
            </a:r>
            <a:r>
              <a:rPr lang="en-US" sz="2000" dirty="0" err="1">
                <a:solidFill>
                  <a:schemeClr val="bg1"/>
                </a:solidFill>
              </a:rPr>
              <a:t>yadrolarining</a:t>
            </a:r>
            <a:r>
              <a:rPr lang="en-US" sz="2000" dirty="0">
                <a:solidFill>
                  <a:schemeClr val="bg1"/>
                </a:solidFill>
              </a:rPr>
              <a:t> </a:t>
            </a:r>
            <a:r>
              <a:rPr lang="en-US" sz="2000" dirty="0" err="1">
                <a:solidFill>
                  <a:schemeClr val="bg1"/>
                </a:solidFill>
              </a:rPr>
              <a:t>kvant</a:t>
            </a:r>
            <a:r>
              <a:rPr lang="en-US" sz="2000" dirty="0">
                <a:solidFill>
                  <a:schemeClr val="bg1"/>
                </a:solidFill>
              </a:rPr>
              <a:t> </a:t>
            </a:r>
            <a:r>
              <a:rPr lang="en-US" sz="2000" dirty="0" err="1">
                <a:solidFill>
                  <a:schemeClr val="bg1"/>
                </a:solidFill>
              </a:rPr>
              <a:t>xususiyatlarini</a:t>
            </a:r>
            <a:br>
              <a:rPr lang="en-US" sz="2000" dirty="0">
                <a:solidFill>
                  <a:schemeClr val="bg1"/>
                </a:solidFill>
              </a:rPr>
            </a:br>
            <a:r>
              <a:rPr lang="en-US" sz="2000" dirty="0" err="1">
                <a:solidFill>
                  <a:schemeClr val="bg1"/>
                </a:solidFill>
              </a:rPr>
              <a:t>aniqlash</a:t>
            </a:r>
            <a:r>
              <a:rPr lang="en-US" sz="2000" dirty="0">
                <a:solidFill>
                  <a:schemeClr val="bg1"/>
                </a:solidFill>
              </a:rPr>
              <a:t> </a:t>
            </a:r>
            <a:r>
              <a:rPr lang="en-US" sz="2000" dirty="0" err="1">
                <a:solidFill>
                  <a:schemeClr val="bg1"/>
                </a:solidFill>
              </a:rPr>
              <a:t>imkoniyatini</a:t>
            </a:r>
            <a:r>
              <a:rPr lang="en-US" sz="2000" dirty="0">
                <a:solidFill>
                  <a:schemeClr val="bg1"/>
                </a:solidFill>
              </a:rPr>
              <a:t> </a:t>
            </a:r>
            <a:r>
              <a:rPr lang="en-US" sz="2000" dirty="0" err="1">
                <a:solidFill>
                  <a:schemeClr val="bg1"/>
                </a:solidFill>
              </a:rPr>
              <a:t>beradi</a:t>
            </a:r>
            <a:r>
              <a:rPr lang="en-US" sz="2000" dirty="0">
                <a:solidFill>
                  <a:schemeClr val="bg1"/>
                </a:solidFill>
              </a:rPr>
              <a:t>.</a:t>
            </a:r>
            <a:br>
              <a:rPr lang="en-US" sz="2000" dirty="0">
                <a:solidFill>
                  <a:schemeClr val="bg1"/>
                </a:solidFill>
              </a:rPr>
            </a:br>
            <a:r>
              <a:rPr lang="en-US" sz="2000" dirty="0" err="1">
                <a:solidFill>
                  <a:schemeClr val="bg1"/>
                </a:solidFill>
              </a:rPr>
              <a:t>Hozirgi</a:t>
            </a:r>
            <a:r>
              <a:rPr lang="en-US" sz="2000" dirty="0">
                <a:solidFill>
                  <a:schemeClr val="bg1"/>
                </a:solidFill>
              </a:rPr>
              <a:t> </a:t>
            </a:r>
            <a:r>
              <a:rPr lang="en-US" sz="2000" dirty="0" err="1">
                <a:solidFill>
                  <a:schemeClr val="bg1"/>
                </a:solidFill>
              </a:rPr>
              <a:t>vaqtda</a:t>
            </a:r>
            <a:r>
              <a:rPr lang="en-US" sz="2000" dirty="0">
                <a:solidFill>
                  <a:schemeClr val="bg1"/>
                </a:solidFill>
              </a:rPr>
              <a:t> </a:t>
            </a:r>
            <a:r>
              <a:rPr lang="en-US" sz="2000" dirty="0" err="1">
                <a:solidFill>
                  <a:schemeClr val="bg1"/>
                </a:solidFill>
              </a:rPr>
              <a:t>yadro</a:t>
            </a:r>
            <a:r>
              <a:rPr lang="en-US" sz="2000" dirty="0">
                <a:solidFill>
                  <a:schemeClr val="bg1"/>
                </a:solidFill>
              </a:rPr>
              <a:t> </a:t>
            </a:r>
            <a:r>
              <a:rPr lang="en-US" sz="2000" dirty="0" err="1">
                <a:solidFill>
                  <a:schemeClr val="bg1"/>
                </a:solidFill>
              </a:rPr>
              <a:t>fizikasi</a:t>
            </a:r>
            <a:r>
              <a:rPr lang="en-US" sz="2000" dirty="0">
                <a:solidFill>
                  <a:schemeClr val="bg1"/>
                </a:solidFill>
              </a:rPr>
              <a:t> </a:t>
            </a:r>
            <a:r>
              <a:rPr lang="en-US" sz="2000" dirty="0" err="1">
                <a:solidFill>
                  <a:schemeClr val="bg1"/>
                </a:solidFill>
              </a:rPr>
              <a:t>fani</a:t>
            </a:r>
            <a:r>
              <a:rPr lang="en-US" sz="2000" dirty="0">
                <a:solidFill>
                  <a:schemeClr val="bg1"/>
                </a:solidFill>
              </a:rPr>
              <a:t> </a:t>
            </a:r>
            <a:r>
              <a:rPr lang="en-US" sz="2000" dirty="0" err="1">
                <a:solidFill>
                  <a:schemeClr val="bg1"/>
                </a:solidFill>
              </a:rPr>
              <a:t>oldida</a:t>
            </a:r>
            <a:r>
              <a:rPr lang="en-US" sz="2000" dirty="0">
                <a:solidFill>
                  <a:schemeClr val="bg1"/>
                </a:solidFill>
              </a:rPr>
              <a:t> </a:t>
            </a:r>
            <a:r>
              <a:rPr lang="en-US" sz="2000" dirty="0" err="1">
                <a:solidFill>
                  <a:schemeClr val="bg1"/>
                </a:solidFill>
              </a:rPr>
              <a:t>yadro</a:t>
            </a:r>
            <a:r>
              <a:rPr lang="en-US" sz="2000" dirty="0">
                <a:solidFill>
                  <a:schemeClr val="bg1"/>
                </a:solidFill>
              </a:rPr>
              <a:t> </a:t>
            </a:r>
            <a:r>
              <a:rPr lang="en-US" sz="2000" dirty="0" err="1">
                <a:solidFill>
                  <a:schemeClr val="bg1"/>
                </a:solidFill>
              </a:rPr>
              <a:t>kuchlar</a:t>
            </a:r>
            <a:r>
              <a:rPr lang="en-US" sz="2000" dirty="0">
                <a:solidFill>
                  <a:schemeClr val="bg1"/>
                </a:solidFill>
              </a:rPr>
              <a:t> </a:t>
            </a:r>
            <a:r>
              <a:rPr lang="en-US" sz="2000" dirty="0" err="1">
                <a:solidFill>
                  <a:schemeClr val="bg1"/>
                </a:solidFill>
              </a:rPr>
              <a:t>tabiatini</a:t>
            </a:r>
            <a:r>
              <a:rPr lang="en-US" sz="2000" dirty="0">
                <a:solidFill>
                  <a:schemeClr val="bg1"/>
                </a:solidFill>
              </a:rPr>
              <a:t>,</a:t>
            </a:r>
            <a:br>
              <a:rPr lang="en-US" sz="2000" dirty="0">
                <a:solidFill>
                  <a:schemeClr val="bg1"/>
                </a:solidFill>
              </a:rPr>
            </a:br>
            <a:r>
              <a:rPr lang="en-US" sz="2000" dirty="0" err="1">
                <a:solidFill>
                  <a:schemeClr val="bg1"/>
                </a:solidFill>
              </a:rPr>
              <a:t>elementar</a:t>
            </a:r>
            <a:r>
              <a:rPr lang="en-US" sz="2000" dirty="0">
                <a:solidFill>
                  <a:schemeClr val="bg1"/>
                </a:solidFill>
              </a:rPr>
              <a:t> </a:t>
            </a:r>
            <a:r>
              <a:rPr lang="en-US" sz="2000" dirty="0" err="1">
                <a:solidFill>
                  <a:schemeClr val="bg1"/>
                </a:solidFill>
              </a:rPr>
              <a:t>zarralar</a:t>
            </a:r>
            <a:r>
              <a:rPr lang="en-US" sz="2000" dirty="0">
                <a:solidFill>
                  <a:schemeClr val="bg1"/>
                </a:solidFill>
              </a:rPr>
              <a:t> </a:t>
            </a:r>
            <a:r>
              <a:rPr lang="en-US" sz="2000" dirty="0" err="1">
                <a:solidFill>
                  <a:schemeClr val="bg1"/>
                </a:solidFill>
              </a:rPr>
              <a:t>xususiyatlarini</a:t>
            </a:r>
            <a:r>
              <a:rPr lang="en-US" sz="2000" dirty="0">
                <a:solidFill>
                  <a:schemeClr val="bg1"/>
                </a:solidFill>
              </a:rPr>
              <a:t> </a:t>
            </a:r>
            <a:r>
              <a:rPr lang="en-US" sz="2000" dirty="0" err="1">
                <a:solidFill>
                  <a:schemeClr val="bg1"/>
                </a:solidFill>
              </a:rPr>
              <a:t>hamda</a:t>
            </a:r>
            <a:r>
              <a:rPr lang="en-US" sz="2000" dirty="0">
                <a:solidFill>
                  <a:schemeClr val="bg1"/>
                </a:solidFill>
              </a:rPr>
              <a:t> </a:t>
            </a:r>
            <a:r>
              <a:rPr lang="en-US" sz="2000" dirty="0" err="1">
                <a:solidFill>
                  <a:schemeClr val="bg1"/>
                </a:solidFill>
              </a:rPr>
              <a:t>termoyadro</a:t>
            </a:r>
            <a:r>
              <a:rPr lang="en-US" sz="2000" dirty="0">
                <a:solidFill>
                  <a:schemeClr val="bg1"/>
                </a:solidFill>
              </a:rPr>
              <a:t> </a:t>
            </a:r>
            <a:r>
              <a:rPr lang="en-US" sz="2000" dirty="0" err="1">
                <a:solidFill>
                  <a:schemeClr val="bg1"/>
                </a:solidFill>
              </a:rPr>
              <a:t>reaksiyasini</a:t>
            </a:r>
            <a:br>
              <a:rPr lang="en-US" sz="2000" dirty="0">
                <a:solidFill>
                  <a:schemeClr val="bg1"/>
                </a:solidFill>
              </a:rPr>
            </a:br>
            <a:r>
              <a:rPr lang="en-US" sz="2000" dirty="0" err="1">
                <a:solidFill>
                  <a:schemeClr val="bg1"/>
                </a:solidFill>
              </a:rPr>
              <a:t>boshqarish</a:t>
            </a:r>
            <a:r>
              <a:rPr lang="en-US" sz="2000" dirty="0">
                <a:solidFill>
                  <a:schemeClr val="bg1"/>
                </a:solidFill>
              </a:rPr>
              <a:t> </a:t>
            </a:r>
            <a:r>
              <a:rPr lang="en-US" sz="2000" dirty="0" err="1">
                <a:solidFill>
                  <a:schemeClr val="bg1"/>
                </a:solidFill>
              </a:rPr>
              <a:t>kabi</a:t>
            </a:r>
            <a:r>
              <a:rPr lang="en-US" sz="2000" dirty="0">
                <a:solidFill>
                  <a:schemeClr val="bg1"/>
                </a:solidFill>
              </a:rPr>
              <a:t> </a:t>
            </a:r>
            <a:r>
              <a:rPr lang="en-US" sz="2000" dirty="0" err="1">
                <a:solidFill>
                  <a:schemeClr val="bg1"/>
                </a:solidFill>
              </a:rPr>
              <a:t>eng</a:t>
            </a:r>
            <a:r>
              <a:rPr lang="en-US" sz="2000" dirty="0">
                <a:solidFill>
                  <a:schemeClr val="bg1"/>
                </a:solidFill>
              </a:rPr>
              <a:t> </a:t>
            </a:r>
            <a:r>
              <a:rPr lang="en-US" sz="2000" dirty="0" err="1">
                <a:solidFill>
                  <a:schemeClr val="bg1"/>
                </a:solidFill>
              </a:rPr>
              <a:t>muhim</a:t>
            </a:r>
            <a:r>
              <a:rPr lang="en-US" sz="2000" dirty="0">
                <a:solidFill>
                  <a:schemeClr val="bg1"/>
                </a:solidFill>
              </a:rPr>
              <a:t> </a:t>
            </a:r>
            <a:r>
              <a:rPr lang="en-US" sz="2000" dirty="0" err="1">
                <a:solidFill>
                  <a:schemeClr val="bg1"/>
                </a:solidFill>
              </a:rPr>
              <a:t>muammolar</a:t>
            </a:r>
            <a:r>
              <a:rPr lang="en-US" sz="2000" dirty="0">
                <a:solidFill>
                  <a:schemeClr val="bg1"/>
                </a:solidFill>
              </a:rPr>
              <a:t> </a:t>
            </a:r>
            <a:r>
              <a:rPr lang="en-US" sz="2000" dirty="0" err="1">
                <a:solidFill>
                  <a:schemeClr val="bg1"/>
                </a:solidFill>
              </a:rPr>
              <a:t>turibdi</a:t>
            </a:r>
            <a:r>
              <a:rPr lang="en-US" sz="2000" dirty="0">
                <a:solidFill>
                  <a:schemeClr val="bg1"/>
                </a:solidFill>
              </a:rPr>
              <a:t>.</a:t>
            </a:r>
            <a:endParaRPr lang="ru-RU" sz="2000" dirty="0">
              <a:solidFill>
                <a:schemeClr val="bg1"/>
              </a:solidFill>
            </a:endParaRPr>
          </a:p>
        </p:txBody>
      </p:sp>
      <p:pic>
        <p:nvPicPr>
          <p:cNvPr id="5" name="Picture 4">
            <a:extLst>
              <a:ext uri="{FF2B5EF4-FFF2-40B4-BE49-F238E27FC236}">
                <a16:creationId xmlns:a16="http://schemas.microsoft.com/office/drawing/2014/main" id="{92186495-EE9A-4FE6-A271-D4C342A252AC}"/>
              </a:ext>
            </a:extLst>
          </p:cNvPr>
          <p:cNvPicPr>
            <a:picLocks noChangeAspect="1"/>
          </p:cNvPicPr>
          <p:nvPr/>
        </p:nvPicPr>
        <p:blipFill>
          <a:blip r:embed="rId2"/>
          <a:stretch>
            <a:fillRect/>
          </a:stretch>
        </p:blipFill>
        <p:spPr>
          <a:xfrm>
            <a:off x="6525078" y="1277730"/>
            <a:ext cx="5537613" cy="4798225"/>
          </a:xfrm>
          <a:prstGeom prst="rect">
            <a:avLst/>
          </a:prstGeom>
        </p:spPr>
      </p:pic>
    </p:spTree>
    <p:extLst>
      <p:ext uri="{BB962C8B-B14F-4D97-AF65-F5344CB8AC3E}">
        <p14:creationId xmlns:p14="http://schemas.microsoft.com/office/powerpoint/2010/main" val="834211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03AB-0FB1-4894-A4F8-601DA14BE263}"/>
              </a:ext>
            </a:extLst>
          </p:cNvPr>
          <p:cNvSpPr>
            <a:spLocks noGrp="1"/>
          </p:cNvSpPr>
          <p:nvPr>
            <p:ph type="title"/>
          </p:nvPr>
        </p:nvSpPr>
        <p:spPr/>
        <p:txBody>
          <a:bodyPr/>
          <a:lstStyle/>
          <a:p>
            <a:r>
              <a:rPr lang="en-US" sz="1600"/>
              <a:t>1944 - 1945-yillarda V.I.Veksler va E.Mak-Millan zaryadli zarra</a:t>
            </a:r>
            <a:br>
              <a:rPr lang="en-US" sz="1600"/>
            </a:br>
            <a:r>
              <a:rPr lang="en-US" sz="1600"/>
              <a:t>tezlatgichlariga avtofazirovka prinsipini ishlab chiqdilar, bu esa o‘z navbatida</a:t>
            </a:r>
            <a:br>
              <a:rPr lang="en-US" sz="1600"/>
            </a:br>
            <a:r>
              <a:rPr lang="en-US" sz="1600"/>
              <a:t>tezlatgichlar energiyasini bir necha o‘n marta oshirish imkoniyatini berdi.</a:t>
            </a:r>
            <a:br>
              <a:rPr lang="en-US" sz="1600"/>
            </a:br>
            <a:r>
              <a:rPr lang="en-US" sz="1600"/>
              <a:t>1946-yildan boshlab ko‘plab (betatron, sinxrotron, sinxrofazotron, chiziqli</a:t>
            </a:r>
            <a:br>
              <a:rPr lang="en-US" sz="1600"/>
            </a:br>
            <a:r>
              <a:rPr lang="en-US" sz="1600"/>
              <a:t>rezonans) tezlatgichlar qurila boshlandi.</a:t>
            </a:r>
            <a:br>
              <a:rPr lang="en-US" sz="1600"/>
            </a:br>
            <a:r>
              <a:rPr lang="en-US" sz="1600"/>
              <a:t>Tezlatgichlar yaratilishi ko‘plab elementar zarralar (mezonlar, adronlar,</a:t>
            </a:r>
            <a:br>
              <a:rPr lang="en-US" sz="1600"/>
            </a:br>
            <a:r>
              <a:rPr lang="en-US" sz="1600"/>
              <a:t>giperonlar, rezonans zarralar) ochilishiga va ularning xususiyatlarini o‘rganish,</a:t>
            </a:r>
            <a:br>
              <a:rPr lang="en-US" sz="1600"/>
            </a:br>
            <a:r>
              <a:rPr lang="en-US" sz="1600"/>
              <a:t>bundan tashqari, turli yadro reaksiyalarini o‘tkazish imkoniyatini berdi.</a:t>
            </a:r>
            <a:br>
              <a:rPr lang="en-US" sz="1600"/>
            </a:br>
            <a:r>
              <a:rPr lang="en-US" sz="1600"/>
              <a:t>Bu davrga kelib ko‘plab yadro modeliari yaratildi.</a:t>
            </a:r>
            <a:endParaRPr lang="ru-RU" sz="1600" dirty="0"/>
          </a:p>
        </p:txBody>
      </p:sp>
      <p:sp>
        <p:nvSpPr>
          <p:cNvPr id="3" name="Text Placeholder 2">
            <a:extLst>
              <a:ext uri="{FF2B5EF4-FFF2-40B4-BE49-F238E27FC236}">
                <a16:creationId xmlns:a16="http://schemas.microsoft.com/office/drawing/2014/main" id="{66A89BC4-B85C-46E9-8A11-2E52CEAA52FC}"/>
              </a:ext>
            </a:extLst>
          </p:cNvPr>
          <p:cNvSpPr>
            <a:spLocks noGrp="1"/>
          </p:cNvSpPr>
          <p:nvPr>
            <p:ph type="body" idx="1"/>
          </p:nvPr>
        </p:nvSpPr>
        <p:spPr/>
        <p:txBody>
          <a:bodyPr>
            <a:normAutofit/>
          </a:bodyPr>
          <a:lstStyle/>
          <a:p>
            <a:endParaRPr lang="ru-RU" dirty="0"/>
          </a:p>
        </p:txBody>
      </p:sp>
      <p:pic>
        <p:nvPicPr>
          <p:cNvPr id="5" name="Picture 4">
            <a:extLst>
              <a:ext uri="{FF2B5EF4-FFF2-40B4-BE49-F238E27FC236}">
                <a16:creationId xmlns:a16="http://schemas.microsoft.com/office/drawing/2014/main" id="{1969318B-7FAC-4B14-A155-2BBF194A5B68}"/>
              </a:ext>
            </a:extLst>
          </p:cNvPr>
          <p:cNvPicPr>
            <a:picLocks noChangeAspect="1"/>
          </p:cNvPicPr>
          <p:nvPr/>
        </p:nvPicPr>
        <p:blipFill>
          <a:blip r:embed="rId2"/>
          <a:stretch>
            <a:fillRect/>
          </a:stretch>
        </p:blipFill>
        <p:spPr>
          <a:xfrm>
            <a:off x="6589059" y="1380565"/>
            <a:ext cx="5449867" cy="4383742"/>
          </a:xfrm>
          <a:prstGeom prst="rect">
            <a:avLst/>
          </a:prstGeom>
        </p:spPr>
      </p:pic>
    </p:spTree>
    <p:extLst>
      <p:ext uri="{BB962C8B-B14F-4D97-AF65-F5344CB8AC3E}">
        <p14:creationId xmlns:p14="http://schemas.microsoft.com/office/powerpoint/2010/main" val="3022302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387B8-DD7B-4487-9F68-3740A850500B}"/>
              </a:ext>
            </a:extLst>
          </p:cNvPr>
          <p:cNvSpPr>
            <a:spLocks noGrp="1"/>
          </p:cNvSpPr>
          <p:nvPr>
            <p:ph type="title"/>
          </p:nvPr>
        </p:nvSpPr>
        <p:spPr>
          <a:xfrm>
            <a:off x="1154954" y="838199"/>
            <a:ext cx="8761413" cy="706964"/>
          </a:xfrm>
        </p:spPr>
        <p:txBody>
          <a:bodyPr/>
          <a:lstStyle/>
          <a:p>
            <a:r>
              <a:rPr lang="en-US" sz="1400" dirty="0" err="1"/>
              <a:t>Tezlatkichlarning</a:t>
            </a:r>
            <a:r>
              <a:rPr lang="en-US" sz="1400" dirty="0"/>
              <a:t> </a:t>
            </a:r>
            <a:r>
              <a:rPr lang="en-US" sz="1400" dirty="0" err="1"/>
              <a:t>qo‘llanilishi</a:t>
            </a:r>
            <a:r>
              <a:rPr lang="en-US" sz="1400" dirty="0"/>
              <a:t>:</a:t>
            </a:r>
            <a:br>
              <a:rPr lang="en-US" sz="1400" dirty="0"/>
            </a:br>
            <a:r>
              <a:rPr lang="en-US" sz="1400" dirty="0"/>
              <a:t> • Fundamental </a:t>
            </a:r>
            <a:r>
              <a:rPr lang="en-US" sz="1400" dirty="0" err="1"/>
              <a:t>fizika</a:t>
            </a:r>
            <a:r>
              <a:rPr lang="en-US" sz="1400" dirty="0"/>
              <a:t>: </a:t>
            </a:r>
            <a:r>
              <a:rPr lang="en-US" sz="1400" dirty="0" err="1"/>
              <a:t>CERN’dagi</a:t>
            </a:r>
            <a:r>
              <a:rPr lang="en-US" sz="1400" dirty="0"/>
              <a:t> LHC </a:t>
            </a:r>
            <a:r>
              <a:rPr lang="en-US" sz="1400" dirty="0" err="1"/>
              <a:t>kabi</a:t>
            </a:r>
            <a:r>
              <a:rPr lang="en-US" sz="1400" dirty="0"/>
              <a:t> </a:t>
            </a:r>
            <a:r>
              <a:rPr lang="en-US" sz="1400" dirty="0" err="1"/>
              <a:t>tezlatkichlar</a:t>
            </a:r>
            <a:r>
              <a:rPr lang="en-US" sz="1400" dirty="0"/>
              <a:t> </a:t>
            </a:r>
            <a:r>
              <a:rPr lang="en-US" sz="1400" dirty="0" err="1"/>
              <a:t>kvarklar</a:t>
            </a:r>
            <a:r>
              <a:rPr lang="en-US" sz="1400" dirty="0"/>
              <a:t>, </a:t>
            </a:r>
            <a:r>
              <a:rPr lang="en-US" sz="1400" dirty="0" err="1"/>
              <a:t>gluonlar</a:t>
            </a:r>
            <a:r>
              <a:rPr lang="en-US" sz="1400" dirty="0"/>
              <a:t> </a:t>
            </a:r>
            <a:r>
              <a:rPr lang="en-US" sz="1400" dirty="0" err="1"/>
              <a:t>kabi</a:t>
            </a:r>
            <a:r>
              <a:rPr lang="en-US" sz="1400" dirty="0"/>
              <a:t> </a:t>
            </a:r>
            <a:r>
              <a:rPr lang="en-US" sz="1400" dirty="0" err="1"/>
              <a:t>zarrachalarni</a:t>
            </a:r>
            <a:r>
              <a:rPr lang="en-US" sz="1400" dirty="0"/>
              <a:t> </a:t>
            </a:r>
            <a:r>
              <a:rPr lang="en-US" sz="1400" dirty="0" err="1"/>
              <a:t>o‘rganishda</a:t>
            </a:r>
            <a:r>
              <a:rPr lang="en-US" sz="1400" dirty="0"/>
              <a:t> </a:t>
            </a:r>
            <a:r>
              <a:rPr lang="en-US" sz="1400" dirty="0" err="1"/>
              <a:t>ishlatiladi</a:t>
            </a:r>
            <a:r>
              <a:rPr lang="en-US" sz="1400" dirty="0"/>
              <a:t>.</a:t>
            </a:r>
            <a:br>
              <a:rPr lang="en-US" sz="1400" dirty="0"/>
            </a:br>
            <a:r>
              <a:rPr lang="en-US" sz="1400" dirty="0"/>
              <a:t> • </a:t>
            </a:r>
            <a:r>
              <a:rPr lang="en-US" sz="1400" dirty="0" err="1"/>
              <a:t>Tibbiyot</a:t>
            </a:r>
            <a:r>
              <a:rPr lang="en-US" sz="1400" dirty="0"/>
              <a:t>: </a:t>
            </a:r>
            <a:r>
              <a:rPr lang="en-US" sz="1400" dirty="0" err="1"/>
              <a:t>Radioterapiya</a:t>
            </a:r>
            <a:r>
              <a:rPr lang="en-US" sz="1400" dirty="0"/>
              <a:t> </a:t>
            </a:r>
            <a:r>
              <a:rPr lang="en-US" sz="1400" dirty="0" err="1"/>
              <a:t>uchun</a:t>
            </a:r>
            <a:r>
              <a:rPr lang="en-US" sz="1400" dirty="0"/>
              <a:t> proton </a:t>
            </a:r>
            <a:r>
              <a:rPr lang="en-US" sz="1400" dirty="0" err="1"/>
              <a:t>va</a:t>
            </a:r>
            <a:r>
              <a:rPr lang="en-US" sz="1400" dirty="0"/>
              <a:t> </a:t>
            </a:r>
            <a:r>
              <a:rPr lang="en-US" sz="1400" dirty="0" err="1"/>
              <a:t>elektron</a:t>
            </a:r>
            <a:r>
              <a:rPr lang="en-US" sz="1400" dirty="0"/>
              <a:t> </a:t>
            </a:r>
            <a:r>
              <a:rPr lang="en-US" sz="1400" dirty="0" err="1"/>
              <a:t>tezlatkichlari</a:t>
            </a:r>
            <a:r>
              <a:rPr lang="en-US" sz="1400" dirty="0"/>
              <a:t> </a:t>
            </a:r>
            <a:r>
              <a:rPr lang="en-US" sz="1400" dirty="0" err="1"/>
              <a:t>kasalliklarni</a:t>
            </a:r>
            <a:r>
              <a:rPr lang="en-US" sz="1400" dirty="0"/>
              <a:t> </a:t>
            </a:r>
            <a:r>
              <a:rPr lang="en-US" sz="1400" dirty="0" err="1"/>
              <a:t>davolashda</a:t>
            </a:r>
            <a:r>
              <a:rPr lang="en-US" sz="1400" dirty="0"/>
              <a:t> </a:t>
            </a:r>
            <a:r>
              <a:rPr lang="en-US" sz="1400" dirty="0" err="1"/>
              <a:t>ishlatiladi</a:t>
            </a:r>
            <a:r>
              <a:rPr lang="en-US" sz="1400" dirty="0"/>
              <a:t>.</a:t>
            </a:r>
            <a:br>
              <a:rPr lang="en-US" sz="1400" dirty="0"/>
            </a:br>
            <a:r>
              <a:rPr lang="en-US" sz="1400" dirty="0"/>
              <a:t> • </a:t>
            </a:r>
            <a:r>
              <a:rPr lang="en-US" sz="1400" dirty="0" err="1"/>
              <a:t>Materialshunoslik</a:t>
            </a:r>
            <a:r>
              <a:rPr lang="en-US" sz="1400" dirty="0"/>
              <a:t>: </a:t>
            </a:r>
            <a:r>
              <a:rPr lang="en-US" sz="1400" dirty="0" err="1"/>
              <a:t>Sinxrotron</a:t>
            </a:r>
            <a:r>
              <a:rPr lang="en-US" sz="1400" dirty="0"/>
              <a:t> </a:t>
            </a:r>
            <a:r>
              <a:rPr lang="en-US" sz="1400" dirty="0" err="1"/>
              <a:t>nurlanishi</a:t>
            </a:r>
            <a:r>
              <a:rPr lang="en-US" sz="1400" dirty="0"/>
              <a:t> </a:t>
            </a:r>
            <a:r>
              <a:rPr lang="en-US" sz="1400" dirty="0" err="1"/>
              <a:t>orqali</a:t>
            </a:r>
            <a:r>
              <a:rPr lang="en-US" sz="1400" dirty="0"/>
              <a:t> </a:t>
            </a:r>
            <a:r>
              <a:rPr lang="en-US" sz="1400" dirty="0" err="1"/>
              <a:t>nanomateriallar</a:t>
            </a:r>
            <a:r>
              <a:rPr lang="en-US" sz="1400" dirty="0"/>
              <a:t> </a:t>
            </a:r>
            <a:r>
              <a:rPr lang="en-US" sz="1400" dirty="0" err="1"/>
              <a:t>va</a:t>
            </a:r>
            <a:r>
              <a:rPr lang="en-US" sz="1400" dirty="0"/>
              <a:t> </a:t>
            </a:r>
            <a:r>
              <a:rPr lang="en-US" sz="1400" dirty="0" err="1"/>
              <a:t>kristall</a:t>
            </a:r>
            <a:r>
              <a:rPr lang="en-US" sz="1400" dirty="0"/>
              <a:t> </a:t>
            </a:r>
            <a:r>
              <a:rPr lang="en-US" sz="1400" dirty="0" err="1"/>
              <a:t>tuzilishlar</a:t>
            </a:r>
            <a:r>
              <a:rPr lang="en-US" sz="1400" dirty="0"/>
              <a:t> </a:t>
            </a:r>
            <a:r>
              <a:rPr lang="en-US" sz="1400" dirty="0" err="1"/>
              <a:t>tahlil</a:t>
            </a:r>
            <a:r>
              <a:rPr lang="en-US" sz="1400" dirty="0"/>
              <a:t> </a:t>
            </a:r>
            <a:r>
              <a:rPr lang="en-US" sz="1400" dirty="0" err="1"/>
              <a:t>qilinadi</a:t>
            </a:r>
            <a:r>
              <a:rPr lang="en-US" sz="1400" dirty="0"/>
              <a:t>.</a:t>
            </a:r>
            <a:br>
              <a:rPr lang="en-US" sz="1400" dirty="0"/>
            </a:br>
            <a:r>
              <a:rPr lang="en-US" sz="1400" dirty="0"/>
              <a:t> • </a:t>
            </a:r>
            <a:r>
              <a:rPr lang="en-US" sz="1400" dirty="0" err="1"/>
              <a:t>Yadroviy</a:t>
            </a:r>
            <a:r>
              <a:rPr lang="en-US" sz="1400" dirty="0"/>
              <a:t> </a:t>
            </a:r>
            <a:r>
              <a:rPr lang="en-US" sz="1400" dirty="0" err="1"/>
              <a:t>energetika</a:t>
            </a:r>
            <a:r>
              <a:rPr lang="en-US" sz="1400" dirty="0"/>
              <a:t>: </a:t>
            </a:r>
            <a:r>
              <a:rPr lang="en-US" sz="1400" dirty="0" err="1"/>
              <a:t>Tezlatkichlardan</a:t>
            </a:r>
            <a:r>
              <a:rPr lang="en-US" sz="1400" dirty="0"/>
              <a:t> </a:t>
            </a:r>
            <a:r>
              <a:rPr lang="en-US" sz="1400" dirty="0" err="1"/>
              <a:t>yadroviy</a:t>
            </a:r>
            <a:r>
              <a:rPr lang="en-US" sz="1400" dirty="0"/>
              <a:t> </a:t>
            </a:r>
            <a:r>
              <a:rPr lang="en-US" sz="1400" dirty="0" err="1"/>
              <a:t>reaktorlar</a:t>
            </a:r>
            <a:r>
              <a:rPr lang="en-US" sz="1400" dirty="0"/>
              <a:t> </a:t>
            </a:r>
            <a:r>
              <a:rPr lang="en-US" sz="1400" dirty="0" err="1"/>
              <a:t>uchun</a:t>
            </a:r>
            <a:r>
              <a:rPr lang="en-US" sz="1400" dirty="0"/>
              <a:t> </a:t>
            </a:r>
            <a:r>
              <a:rPr lang="en-US" sz="1400" dirty="0" err="1"/>
              <a:t>neytron</a:t>
            </a:r>
            <a:r>
              <a:rPr lang="en-US" sz="1400" dirty="0"/>
              <a:t> </a:t>
            </a:r>
            <a:r>
              <a:rPr lang="en-US" sz="1400" dirty="0" err="1"/>
              <a:t>manbai</a:t>
            </a:r>
            <a:r>
              <a:rPr lang="en-US" sz="1400" dirty="0"/>
              <a:t> </a:t>
            </a:r>
            <a:r>
              <a:rPr lang="en-US" sz="1400" dirty="0" err="1"/>
              <a:t>sifatida</a:t>
            </a:r>
            <a:r>
              <a:rPr lang="en-US" sz="1400" dirty="0"/>
              <a:t> </a:t>
            </a:r>
            <a:r>
              <a:rPr lang="en-US" sz="1400" dirty="0" err="1"/>
              <a:t>foydalaniladi</a:t>
            </a:r>
            <a:r>
              <a:rPr lang="en-US" sz="1400" dirty="0"/>
              <a:t>.</a:t>
            </a:r>
            <a:endParaRPr lang="ru-RU" sz="1400" dirty="0"/>
          </a:p>
        </p:txBody>
      </p:sp>
      <p:pic>
        <p:nvPicPr>
          <p:cNvPr id="8" name="Content Placeholder 7">
            <a:extLst>
              <a:ext uri="{FF2B5EF4-FFF2-40B4-BE49-F238E27FC236}">
                <a16:creationId xmlns:a16="http://schemas.microsoft.com/office/drawing/2014/main" id="{00BFEDE4-81FA-407D-9DDD-81F4EA3CCC24}"/>
              </a:ext>
            </a:extLst>
          </p:cNvPr>
          <p:cNvPicPr>
            <a:picLocks noGrp="1" noChangeAspect="1"/>
          </p:cNvPicPr>
          <p:nvPr>
            <p:ph sz="half" idx="2"/>
          </p:nvPr>
        </p:nvPicPr>
        <p:blipFill>
          <a:blip r:embed="rId2"/>
          <a:stretch>
            <a:fillRect/>
          </a:stretch>
        </p:blipFill>
        <p:spPr>
          <a:xfrm>
            <a:off x="711248" y="2646631"/>
            <a:ext cx="4824412" cy="3303094"/>
          </a:xfrm>
        </p:spPr>
      </p:pic>
      <p:pic>
        <p:nvPicPr>
          <p:cNvPr id="10" name="Content Placeholder 9">
            <a:extLst>
              <a:ext uri="{FF2B5EF4-FFF2-40B4-BE49-F238E27FC236}">
                <a16:creationId xmlns:a16="http://schemas.microsoft.com/office/drawing/2014/main" id="{409019D1-B6D6-45C5-86FA-3BF2DA8F9116}"/>
              </a:ext>
            </a:extLst>
          </p:cNvPr>
          <p:cNvPicPr>
            <a:picLocks noGrp="1" noChangeAspect="1"/>
          </p:cNvPicPr>
          <p:nvPr>
            <p:ph sz="quarter" idx="4"/>
          </p:nvPr>
        </p:nvPicPr>
        <p:blipFill>
          <a:blip r:embed="rId3"/>
          <a:stretch>
            <a:fillRect/>
          </a:stretch>
        </p:blipFill>
        <p:spPr>
          <a:xfrm>
            <a:off x="6284258" y="2653554"/>
            <a:ext cx="5179172" cy="3303094"/>
          </a:xfrm>
        </p:spPr>
      </p:pic>
    </p:spTree>
    <p:extLst>
      <p:ext uri="{BB962C8B-B14F-4D97-AF65-F5344CB8AC3E}">
        <p14:creationId xmlns:p14="http://schemas.microsoft.com/office/powerpoint/2010/main" val="4276440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6AE80-AD2A-4ADC-AE55-4E154738B980}"/>
              </a:ext>
            </a:extLst>
          </p:cNvPr>
          <p:cNvSpPr>
            <a:spLocks noGrp="1"/>
          </p:cNvSpPr>
          <p:nvPr>
            <p:ph type="title"/>
          </p:nvPr>
        </p:nvSpPr>
        <p:spPr>
          <a:xfrm>
            <a:off x="1154954" y="627529"/>
            <a:ext cx="8761413" cy="1344706"/>
          </a:xfrm>
        </p:spPr>
        <p:txBody>
          <a:bodyPr/>
          <a:lstStyle/>
          <a:p>
            <a:r>
              <a:rPr lang="en-US" sz="1400" dirty="0"/>
              <a:t>• </a:t>
            </a:r>
            <a:r>
              <a:rPr lang="en-US" sz="1400" dirty="0" err="1"/>
              <a:t>Sterilizatsiyada</a:t>
            </a:r>
            <a:r>
              <a:rPr lang="en-US" sz="1400" dirty="0"/>
              <a:t>: </a:t>
            </a:r>
            <a:r>
              <a:rPr lang="en-US" sz="1400" dirty="0" err="1"/>
              <a:t>Tibbiy</a:t>
            </a:r>
            <a:r>
              <a:rPr lang="en-US" sz="1400" dirty="0"/>
              <a:t> </a:t>
            </a:r>
            <a:r>
              <a:rPr lang="en-US" sz="1400" dirty="0" err="1"/>
              <a:t>asbob-uskunalarni</a:t>
            </a:r>
            <a:r>
              <a:rPr lang="en-US" sz="1400" dirty="0"/>
              <a:t> </a:t>
            </a:r>
            <a:r>
              <a:rPr lang="en-US" sz="1400" dirty="0" err="1"/>
              <a:t>va</a:t>
            </a:r>
            <a:r>
              <a:rPr lang="en-US" sz="1400" dirty="0"/>
              <a:t> </a:t>
            </a:r>
            <a:r>
              <a:rPr lang="en-US" sz="1400" dirty="0" err="1"/>
              <a:t>dori</a:t>
            </a:r>
            <a:r>
              <a:rPr lang="en-US" sz="1400" dirty="0"/>
              <a:t> </a:t>
            </a:r>
            <a:r>
              <a:rPr lang="en-US" sz="1400" dirty="0" err="1"/>
              <a:t>vositalarini</a:t>
            </a:r>
            <a:r>
              <a:rPr lang="en-US" sz="1400" dirty="0"/>
              <a:t> </a:t>
            </a:r>
            <a:r>
              <a:rPr lang="en-US" sz="1400" dirty="0" err="1"/>
              <a:t>mikroblardan</a:t>
            </a:r>
            <a:r>
              <a:rPr lang="en-US" sz="1400" dirty="0"/>
              <a:t> </a:t>
            </a:r>
            <a:r>
              <a:rPr lang="en-US" sz="1400" dirty="0" err="1"/>
              <a:t>tozalash</a:t>
            </a:r>
            <a:r>
              <a:rPr lang="en-US" sz="1400" dirty="0"/>
              <a:t> </a:t>
            </a:r>
            <a:r>
              <a:rPr lang="en-US" sz="1400" dirty="0" err="1"/>
              <a:t>uchun</a:t>
            </a:r>
            <a:r>
              <a:rPr lang="en-US" sz="1400" dirty="0"/>
              <a:t> </a:t>
            </a:r>
            <a:r>
              <a:rPr lang="en-US" sz="1400" dirty="0" err="1"/>
              <a:t>elektron</a:t>
            </a:r>
            <a:r>
              <a:rPr lang="en-US" sz="1400" dirty="0"/>
              <a:t> </a:t>
            </a:r>
            <a:r>
              <a:rPr lang="en-US" sz="1400" dirty="0" err="1"/>
              <a:t>tezlatkichlari</a:t>
            </a:r>
            <a:r>
              <a:rPr lang="en-US" sz="1400" dirty="0"/>
              <a:t> </a:t>
            </a:r>
            <a:r>
              <a:rPr lang="en-US" sz="1400" dirty="0" err="1"/>
              <a:t>ishlatiladi</a:t>
            </a:r>
            <a:r>
              <a:rPr lang="en-US" sz="1400" dirty="0"/>
              <a:t>.</a:t>
            </a:r>
            <a:br>
              <a:rPr lang="en-US" sz="1400" dirty="0"/>
            </a:br>
            <a:r>
              <a:rPr lang="en-US" sz="1400" dirty="0" err="1"/>
              <a:t>Radioaktiv</a:t>
            </a:r>
            <a:r>
              <a:rPr lang="en-US" sz="1400" dirty="0"/>
              <a:t> </a:t>
            </a:r>
            <a:r>
              <a:rPr lang="en-US" sz="1400" dirty="0" err="1"/>
              <a:t>chiqindilarni</a:t>
            </a:r>
            <a:r>
              <a:rPr lang="en-US" sz="1400" dirty="0"/>
              <a:t> </a:t>
            </a:r>
            <a:r>
              <a:rPr lang="en-US" sz="1400" dirty="0" err="1"/>
              <a:t>qayta</a:t>
            </a:r>
            <a:r>
              <a:rPr lang="en-US" sz="1400" dirty="0"/>
              <a:t> </a:t>
            </a:r>
            <a:r>
              <a:rPr lang="en-US" sz="1400" dirty="0" err="1"/>
              <a:t>ishlash</a:t>
            </a:r>
            <a:r>
              <a:rPr lang="en-US" sz="1400" dirty="0"/>
              <a:t>: </a:t>
            </a:r>
            <a:r>
              <a:rPr lang="en-US" sz="1400" dirty="0" err="1"/>
              <a:t>Ba’zi</a:t>
            </a:r>
            <a:r>
              <a:rPr lang="en-US" sz="1400" dirty="0"/>
              <a:t> </a:t>
            </a:r>
            <a:r>
              <a:rPr lang="en-US" sz="1400" dirty="0" err="1"/>
              <a:t>tezlatkichlar</a:t>
            </a:r>
            <a:r>
              <a:rPr lang="en-US" sz="1400" dirty="0"/>
              <a:t> </a:t>
            </a:r>
            <a:r>
              <a:rPr lang="en-US" sz="1400" dirty="0" err="1"/>
              <a:t>orqali</a:t>
            </a:r>
            <a:r>
              <a:rPr lang="en-US" sz="1400" dirty="0"/>
              <a:t> </a:t>
            </a:r>
            <a:r>
              <a:rPr lang="en-US" sz="1400" dirty="0" err="1"/>
              <a:t>zararli</a:t>
            </a:r>
            <a:r>
              <a:rPr lang="en-US" sz="1400" dirty="0"/>
              <a:t> </a:t>
            </a:r>
            <a:r>
              <a:rPr lang="en-US" sz="1400" dirty="0" err="1"/>
              <a:t>yadroviy</a:t>
            </a:r>
            <a:r>
              <a:rPr lang="en-US" sz="1400" dirty="0"/>
              <a:t> </a:t>
            </a:r>
            <a:r>
              <a:rPr lang="en-US" sz="1400" dirty="0" err="1"/>
              <a:t>chiqindilarni</a:t>
            </a:r>
            <a:r>
              <a:rPr lang="en-US" sz="1400" dirty="0"/>
              <a:t> </a:t>
            </a:r>
            <a:r>
              <a:rPr lang="en-US" sz="1400" dirty="0" err="1"/>
              <a:t>boshqa</a:t>
            </a:r>
            <a:r>
              <a:rPr lang="en-US" sz="1400" dirty="0"/>
              <a:t> </a:t>
            </a:r>
            <a:r>
              <a:rPr lang="en-US" sz="1400" dirty="0" err="1"/>
              <a:t>barqaror</a:t>
            </a:r>
            <a:r>
              <a:rPr lang="en-US" sz="1400" dirty="0"/>
              <a:t> </a:t>
            </a:r>
            <a:r>
              <a:rPr lang="en-US" sz="1400" dirty="0" err="1"/>
              <a:t>elementlarga</a:t>
            </a:r>
            <a:r>
              <a:rPr lang="en-US" sz="1400" dirty="0"/>
              <a:t> </a:t>
            </a:r>
            <a:r>
              <a:rPr lang="en-US" sz="1400" dirty="0" err="1"/>
              <a:t>aylantirish</a:t>
            </a:r>
            <a:r>
              <a:rPr lang="en-US" sz="1400" dirty="0"/>
              <a:t> </a:t>
            </a:r>
            <a:r>
              <a:rPr lang="en-US" sz="1400" dirty="0" err="1"/>
              <a:t>imkoniyati</a:t>
            </a:r>
            <a:r>
              <a:rPr lang="en-US" sz="1400" dirty="0"/>
              <a:t> </a:t>
            </a:r>
            <a:r>
              <a:rPr lang="en-US" sz="1400" dirty="0" err="1"/>
              <a:t>mavjud</a:t>
            </a:r>
            <a:r>
              <a:rPr lang="en-US" sz="1400" dirty="0"/>
              <a:t>.</a:t>
            </a:r>
            <a:br>
              <a:rPr lang="en-US" sz="1400" dirty="0"/>
            </a:br>
            <a:r>
              <a:rPr lang="en-US" sz="1400" dirty="0" err="1"/>
              <a:t>Tezlatkichlar</a:t>
            </a:r>
            <a:r>
              <a:rPr lang="en-US" sz="1400" dirty="0"/>
              <a:t> </a:t>
            </a:r>
            <a:r>
              <a:rPr lang="en-US" sz="1400" dirty="0" err="1"/>
              <a:t>yadro</a:t>
            </a:r>
            <a:r>
              <a:rPr lang="en-US" sz="1400" dirty="0"/>
              <a:t> </a:t>
            </a:r>
            <a:r>
              <a:rPr lang="en-US" sz="1400" dirty="0" err="1"/>
              <a:t>fizikasining</a:t>
            </a:r>
            <a:r>
              <a:rPr lang="en-US" sz="1400" dirty="0"/>
              <a:t> </a:t>
            </a:r>
            <a:r>
              <a:rPr lang="en-US" sz="1400" dirty="0" err="1"/>
              <a:t>ko‘plab</a:t>
            </a:r>
            <a:r>
              <a:rPr lang="en-US" sz="1400" dirty="0"/>
              <a:t> </a:t>
            </a:r>
            <a:r>
              <a:rPr lang="en-US" sz="1400" dirty="0" err="1"/>
              <a:t>yo‘nalishlarida</a:t>
            </a:r>
            <a:r>
              <a:rPr lang="en-US" sz="1400" dirty="0"/>
              <a:t> </a:t>
            </a:r>
            <a:r>
              <a:rPr lang="en-US" sz="1400" dirty="0" err="1"/>
              <a:t>asosiy</a:t>
            </a:r>
            <a:r>
              <a:rPr lang="en-US" sz="1400" dirty="0"/>
              <a:t> </a:t>
            </a:r>
            <a:r>
              <a:rPr lang="en-US" sz="1400" dirty="0" err="1"/>
              <a:t>ilmiy</a:t>
            </a:r>
            <a:r>
              <a:rPr lang="en-US" sz="1400" dirty="0"/>
              <a:t> </a:t>
            </a:r>
            <a:r>
              <a:rPr lang="en-US" sz="1400" dirty="0" err="1"/>
              <a:t>va</a:t>
            </a:r>
            <a:r>
              <a:rPr lang="en-US" sz="1400" dirty="0"/>
              <a:t> </a:t>
            </a:r>
            <a:r>
              <a:rPr lang="en-US" sz="1400" dirty="0" err="1"/>
              <a:t>texnologik</a:t>
            </a:r>
            <a:r>
              <a:rPr lang="en-US" sz="1400" dirty="0"/>
              <a:t> </a:t>
            </a:r>
            <a:r>
              <a:rPr lang="en-US" sz="1400" dirty="0" err="1"/>
              <a:t>vositalardan</a:t>
            </a:r>
            <a:r>
              <a:rPr lang="en-US" sz="1400" dirty="0"/>
              <a:t> </a:t>
            </a:r>
            <a:r>
              <a:rPr lang="en-US" sz="1400" dirty="0" err="1"/>
              <a:t>biri</a:t>
            </a:r>
            <a:r>
              <a:rPr lang="en-US" sz="1400" dirty="0"/>
              <a:t> </a:t>
            </a:r>
            <a:r>
              <a:rPr lang="en-US" sz="1400" dirty="0" err="1"/>
              <a:t>hisoblanadi</a:t>
            </a:r>
            <a:r>
              <a:rPr lang="en-US" sz="1400" dirty="0"/>
              <a:t>.</a:t>
            </a:r>
            <a:endParaRPr lang="ru-RU" sz="1400" dirty="0"/>
          </a:p>
        </p:txBody>
      </p:sp>
      <p:pic>
        <p:nvPicPr>
          <p:cNvPr id="5" name="Content Placeholder 4">
            <a:extLst>
              <a:ext uri="{FF2B5EF4-FFF2-40B4-BE49-F238E27FC236}">
                <a16:creationId xmlns:a16="http://schemas.microsoft.com/office/drawing/2014/main" id="{A2CF16D3-F573-4189-9DD6-2AC7AE70226F}"/>
              </a:ext>
            </a:extLst>
          </p:cNvPr>
          <p:cNvPicPr>
            <a:picLocks noGrp="1" noChangeAspect="1"/>
          </p:cNvPicPr>
          <p:nvPr>
            <p:ph idx="1"/>
          </p:nvPr>
        </p:nvPicPr>
        <p:blipFill>
          <a:blip r:embed="rId2"/>
          <a:stretch>
            <a:fillRect/>
          </a:stretch>
        </p:blipFill>
        <p:spPr>
          <a:xfrm>
            <a:off x="673263" y="2666253"/>
            <a:ext cx="5128138" cy="3416300"/>
          </a:xfrm>
        </p:spPr>
      </p:pic>
      <p:pic>
        <p:nvPicPr>
          <p:cNvPr id="9" name="Picture 8">
            <a:extLst>
              <a:ext uri="{FF2B5EF4-FFF2-40B4-BE49-F238E27FC236}">
                <a16:creationId xmlns:a16="http://schemas.microsoft.com/office/drawing/2014/main" id="{E446A285-1605-42CD-8838-0D87205995F4}"/>
              </a:ext>
            </a:extLst>
          </p:cNvPr>
          <p:cNvPicPr>
            <a:picLocks noChangeAspect="1"/>
          </p:cNvPicPr>
          <p:nvPr/>
        </p:nvPicPr>
        <p:blipFill>
          <a:blip r:embed="rId3"/>
          <a:stretch>
            <a:fillRect/>
          </a:stretch>
        </p:blipFill>
        <p:spPr>
          <a:xfrm>
            <a:off x="5979458" y="2666253"/>
            <a:ext cx="5468471" cy="3416300"/>
          </a:xfrm>
          <a:prstGeom prst="rect">
            <a:avLst/>
          </a:prstGeom>
        </p:spPr>
      </p:pic>
    </p:spTree>
    <p:extLst>
      <p:ext uri="{BB962C8B-B14F-4D97-AF65-F5344CB8AC3E}">
        <p14:creationId xmlns:p14="http://schemas.microsoft.com/office/powerpoint/2010/main" val="951227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590D6-2CCF-4C4C-B7B7-A2D98672C1D8}"/>
              </a:ext>
            </a:extLst>
          </p:cNvPr>
          <p:cNvSpPr>
            <a:spLocks noGrp="1"/>
          </p:cNvSpPr>
          <p:nvPr>
            <p:ph type="title"/>
          </p:nvPr>
        </p:nvSpPr>
        <p:spPr>
          <a:xfrm>
            <a:off x="1038413" y="2211481"/>
            <a:ext cx="4351025" cy="2283824"/>
          </a:xfrm>
        </p:spPr>
        <p:txBody>
          <a:bodyPr/>
          <a:lstStyle/>
          <a:p>
            <a:r>
              <a:rPr lang="en-US" sz="2400" dirty="0" err="1"/>
              <a:t>Sanoatda</a:t>
            </a:r>
            <a:r>
              <a:rPr lang="en-US" sz="2400" dirty="0"/>
              <a:t> </a:t>
            </a:r>
            <a:r>
              <a:rPr lang="en-US" sz="2400" dirty="0" err="1"/>
              <a:t>va</a:t>
            </a:r>
            <a:r>
              <a:rPr lang="en-US" sz="2400" dirty="0"/>
              <a:t> </a:t>
            </a:r>
            <a:r>
              <a:rPr lang="en-US" sz="2400" dirty="0" err="1"/>
              <a:t>materialshunoslikda</a:t>
            </a:r>
            <a:br>
              <a:rPr lang="en-US" sz="2400" dirty="0"/>
            </a:br>
            <a:r>
              <a:rPr lang="en-US" sz="2400" dirty="0"/>
              <a:t> • </a:t>
            </a:r>
            <a:r>
              <a:rPr lang="en-US" sz="2400" dirty="0" err="1"/>
              <a:t>Sinxrotron</a:t>
            </a:r>
            <a:r>
              <a:rPr lang="en-US" sz="2400" dirty="0"/>
              <a:t> </a:t>
            </a:r>
            <a:r>
              <a:rPr lang="en-US" sz="2400" dirty="0" err="1"/>
              <a:t>nurlanishi</a:t>
            </a:r>
            <a:r>
              <a:rPr lang="en-US" sz="2400" dirty="0"/>
              <a:t>: </a:t>
            </a:r>
            <a:r>
              <a:rPr lang="en-US" sz="2400" dirty="0" err="1"/>
              <a:t>Kristallar</a:t>
            </a:r>
            <a:r>
              <a:rPr lang="en-US" sz="2400" dirty="0"/>
              <a:t>, </a:t>
            </a:r>
            <a:r>
              <a:rPr lang="en-US" sz="2400" dirty="0" err="1"/>
              <a:t>nanotuzilmalar</a:t>
            </a:r>
            <a:r>
              <a:rPr lang="en-US" sz="2400" dirty="0"/>
              <a:t> </a:t>
            </a:r>
            <a:r>
              <a:rPr lang="en-US" sz="2400" dirty="0" err="1"/>
              <a:t>va</a:t>
            </a:r>
            <a:r>
              <a:rPr lang="en-US" sz="2400" dirty="0"/>
              <a:t> </a:t>
            </a:r>
            <a:r>
              <a:rPr lang="en-US" sz="2400" dirty="0" err="1"/>
              <a:t>murakkab</a:t>
            </a:r>
            <a:r>
              <a:rPr lang="en-US" sz="2400" dirty="0"/>
              <a:t> </a:t>
            </a:r>
            <a:r>
              <a:rPr lang="en-US" sz="2400" dirty="0" err="1"/>
              <a:t>moddalar</a:t>
            </a:r>
            <a:r>
              <a:rPr lang="en-US" sz="2400" dirty="0"/>
              <a:t> </a:t>
            </a:r>
            <a:r>
              <a:rPr lang="en-US" sz="2400" dirty="0" err="1"/>
              <a:t>tuzilishini</a:t>
            </a:r>
            <a:r>
              <a:rPr lang="en-US" sz="2400" dirty="0"/>
              <a:t> </a:t>
            </a:r>
            <a:r>
              <a:rPr lang="en-US" sz="2400" dirty="0" err="1"/>
              <a:t>aniqlash</a:t>
            </a:r>
            <a:r>
              <a:rPr lang="en-US" sz="2400" dirty="0"/>
              <a:t> </a:t>
            </a:r>
            <a:r>
              <a:rPr lang="en-US" sz="2400" dirty="0" err="1"/>
              <a:t>uchun</a:t>
            </a:r>
            <a:r>
              <a:rPr lang="en-US" sz="2400" dirty="0"/>
              <a:t> </a:t>
            </a:r>
            <a:r>
              <a:rPr lang="en-US" sz="2400" dirty="0" err="1"/>
              <a:t>ishlatiladi</a:t>
            </a:r>
            <a:r>
              <a:rPr lang="en-US" sz="2400" dirty="0"/>
              <a:t>.</a:t>
            </a:r>
            <a:br>
              <a:rPr lang="en-US" sz="2400" dirty="0"/>
            </a:br>
            <a:r>
              <a:rPr lang="en-US" sz="2400" dirty="0"/>
              <a:t> • Ion </a:t>
            </a:r>
            <a:r>
              <a:rPr lang="en-US" sz="2400" dirty="0" err="1"/>
              <a:t>implantatsiyasi</a:t>
            </a:r>
            <a:r>
              <a:rPr lang="en-US" sz="2400" dirty="0"/>
              <a:t>: </a:t>
            </a:r>
            <a:r>
              <a:rPr lang="en-US" sz="2400" dirty="0" err="1"/>
              <a:t>Yarimo‘tkazgichlar</a:t>
            </a:r>
            <a:r>
              <a:rPr lang="en-US" sz="2400" dirty="0"/>
              <a:t> </a:t>
            </a:r>
            <a:r>
              <a:rPr lang="en-US" sz="2400" dirty="0" err="1"/>
              <a:t>ishlab</a:t>
            </a:r>
            <a:r>
              <a:rPr lang="en-US" sz="2400" dirty="0"/>
              <a:t> </a:t>
            </a:r>
            <a:r>
              <a:rPr lang="en-US" sz="2400" dirty="0" err="1"/>
              <a:t>chiqarishda</a:t>
            </a:r>
            <a:r>
              <a:rPr lang="en-US" sz="2400" dirty="0"/>
              <a:t> </a:t>
            </a:r>
            <a:r>
              <a:rPr lang="en-US" sz="2400" dirty="0" err="1"/>
              <a:t>materiallarning</a:t>
            </a:r>
            <a:r>
              <a:rPr lang="en-US" sz="2400" dirty="0"/>
              <a:t> </a:t>
            </a:r>
            <a:r>
              <a:rPr lang="en-US" sz="2400" dirty="0" err="1"/>
              <a:t>elektr</a:t>
            </a:r>
            <a:r>
              <a:rPr lang="en-US" sz="2400" dirty="0"/>
              <a:t> </a:t>
            </a:r>
            <a:r>
              <a:rPr lang="en-US" sz="2400" dirty="0" err="1"/>
              <a:t>xususiyatlarini</a:t>
            </a:r>
            <a:r>
              <a:rPr lang="en-US" sz="2400" dirty="0"/>
              <a:t> </a:t>
            </a:r>
            <a:r>
              <a:rPr lang="en-US" sz="2400" dirty="0" err="1"/>
              <a:t>yaxshilash</a:t>
            </a:r>
            <a:r>
              <a:rPr lang="en-US" sz="2400" dirty="0"/>
              <a:t> </a:t>
            </a:r>
            <a:r>
              <a:rPr lang="en-US" sz="2400" dirty="0" err="1"/>
              <a:t>uchun</a:t>
            </a:r>
            <a:r>
              <a:rPr lang="en-US" sz="2400" dirty="0"/>
              <a:t> ion </a:t>
            </a:r>
            <a:r>
              <a:rPr lang="en-US" sz="2400" dirty="0" err="1"/>
              <a:t>nurlari</a:t>
            </a:r>
            <a:r>
              <a:rPr lang="en-US" sz="2400" dirty="0"/>
              <a:t> </a:t>
            </a:r>
            <a:r>
              <a:rPr lang="en-US" sz="2400" dirty="0" err="1"/>
              <a:t>yordamida</a:t>
            </a:r>
            <a:r>
              <a:rPr lang="en-US" sz="2400" dirty="0"/>
              <a:t> </a:t>
            </a:r>
            <a:r>
              <a:rPr lang="en-US" sz="2400" dirty="0" err="1"/>
              <a:t>implantatsiya</a:t>
            </a:r>
            <a:r>
              <a:rPr lang="en-US" sz="2400" dirty="0"/>
              <a:t> </a:t>
            </a:r>
            <a:r>
              <a:rPr lang="en-US" sz="2400" dirty="0" err="1"/>
              <a:t>amalga</a:t>
            </a:r>
            <a:r>
              <a:rPr lang="en-US" sz="2400" dirty="0"/>
              <a:t> </a:t>
            </a:r>
            <a:r>
              <a:rPr lang="en-US" sz="2400" dirty="0" err="1"/>
              <a:t>oshiriladi</a:t>
            </a:r>
            <a:r>
              <a:rPr lang="en-US" sz="2400" dirty="0"/>
              <a:t>.</a:t>
            </a:r>
            <a:endParaRPr lang="ru-RU" sz="2400" dirty="0"/>
          </a:p>
        </p:txBody>
      </p:sp>
      <p:pic>
        <p:nvPicPr>
          <p:cNvPr id="5" name="Picture 4">
            <a:extLst>
              <a:ext uri="{FF2B5EF4-FFF2-40B4-BE49-F238E27FC236}">
                <a16:creationId xmlns:a16="http://schemas.microsoft.com/office/drawing/2014/main" id="{F7672035-6657-4287-88D0-678838964FF2}"/>
              </a:ext>
            </a:extLst>
          </p:cNvPr>
          <p:cNvPicPr>
            <a:picLocks noChangeAspect="1"/>
          </p:cNvPicPr>
          <p:nvPr/>
        </p:nvPicPr>
        <p:blipFill>
          <a:blip r:embed="rId2"/>
          <a:stretch>
            <a:fillRect/>
          </a:stretch>
        </p:blipFill>
        <p:spPr>
          <a:xfrm>
            <a:off x="6589059" y="1406149"/>
            <a:ext cx="5440053" cy="4618134"/>
          </a:xfrm>
          <a:prstGeom prst="rect">
            <a:avLst/>
          </a:prstGeom>
        </p:spPr>
      </p:pic>
    </p:spTree>
    <p:extLst>
      <p:ext uri="{BB962C8B-B14F-4D97-AF65-F5344CB8AC3E}">
        <p14:creationId xmlns:p14="http://schemas.microsoft.com/office/powerpoint/2010/main" val="280331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3A196-E93B-4027-A3BB-DDF3513C1F38}"/>
              </a:ext>
            </a:extLst>
          </p:cNvPr>
          <p:cNvSpPr>
            <a:spLocks noGrp="1"/>
          </p:cNvSpPr>
          <p:nvPr>
            <p:ph type="ctrTitle"/>
          </p:nvPr>
        </p:nvSpPr>
        <p:spPr>
          <a:xfrm>
            <a:off x="921872" y="253812"/>
            <a:ext cx="8825658" cy="1826808"/>
          </a:xfrm>
        </p:spPr>
        <p:txBody>
          <a:bodyPr/>
          <a:lstStyle/>
          <a:p>
            <a:r>
              <a:rPr lang="en-US" dirty="0" err="1"/>
              <a:t>Foydalanilgan</a:t>
            </a:r>
            <a:r>
              <a:rPr lang="en-US" dirty="0"/>
              <a:t> </a:t>
            </a:r>
            <a:r>
              <a:rPr lang="en-US" sz="4800" dirty="0" err="1"/>
              <a:t>adabiyotlar</a:t>
            </a:r>
            <a:r>
              <a:rPr lang="en-US" sz="4800" dirty="0"/>
              <a:t>:</a:t>
            </a:r>
            <a:endParaRPr lang="ru-RU" dirty="0"/>
          </a:p>
        </p:txBody>
      </p:sp>
      <p:sp>
        <p:nvSpPr>
          <p:cNvPr id="3" name="Subtitle 2">
            <a:extLst>
              <a:ext uri="{FF2B5EF4-FFF2-40B4-BE49-F238E27FC236}">
                <a16:creationId xmlns:a16="http://schemas.microsoft.com/office/drawing/2014/main" id="{A6E8F847-1F24-49A4-8B0D-45CC1B47F0AC}"/>
              </a:ext>
            </a:extLst>
          </p:cNvPr>
          <p:cNvSpPr>
            <a:spLocks noGrp="1"/>
          </p:cNvSpPr>
          <p:nvPr>
            <p:ph type="subTitle" idx="1"/>
          </p:nvPr>
        </p:nvSpPr>
        <p:spPr>
          <a:xfrm>
            <a:off x="787402" y="2706533"/>
            <a:ext cx="8825658" cy="4823820"/>
          </a:xfrm>
        </p:spPr>
        <p:txBody>
          <a:bodyPr>
            <a:normAutofit/>
          </a:bodyPr>
          <a:lstStyle/>
          <a:p>
            <a:pPr marL="342900" indent="-342900">
              <a:buAutoNum type="arabicPeriod"/>
            </a:pPr>
            <a:r>
              <a:rPr lang="en-US" dirty="0">
                <a:solidFill>
                  <a:schemeClr val="tx1"/>
                </a:solidFill>
              </a:rPr>
              <a:t>https (</a:t>
            </a:r>
            <a:r>
              <a:rPr lang="en-US" dirty="0">
                <a:solidFill>
                  <a:schemeClr val="tx1"/>
                </a:solidFill>
                <a:hlinkClick r:id="rId2">
                  <a:extLst>
                    <a:ext uri="{A12FA001-AC4F-418D-AE19-62706E023703}">
                      <ahyp:hlinkClr xmlns:ahyp="http://schemas.microsoft.com/office/drawing/2018/hyperlinkcolor" val="tx"/>
                    </a:ext>
                  </a:extLst>
                </a:hlinkClick>
              </a:rPr>
              <a:t>https://www.google.com/url?q=https://uz.wikipedia.org/wiki/Yadro_fizikasi&amp;sa=U&amp;ved=2ahUKEwiIgZC627qMAxVwgP0HHZtBAQsQFnoECAoQAQ&amp;usg=AOvVaw2xA42lDye9-bD06jbGzPLC</a:t>
            </a:r>
            <a:r>
              <a:rPr lang="en-US" dirty="0">
                <a:solidFill>
                  <a:schemeClr val="tx1"/>
                </a:solidFill>
              </a:rPr>
              <a:t>)</a:t>
            </a:r>
          </a:p>
          <a:p>
            <a:pPr marL="342900" indent="-342900">
              <a:buAutoNum type="arabicPeriod"/>
            </a:pPr>
            <a:r>
              <a:rPr lang="en-US" dirty="0" err="1">
                <a:solidFill>
                  <a:schemeClr val="tx1"/>
                </a:solidFill>
              </a:rPr>
              <a:t>T.M.Mo’minov,A.B.Xoliqulov,SH.X.Xushmurodov</a:t>
            </a:r>
            <a:r>
              <a:rPr lang="en-US" dirty="0">
                <a:solidFill>
                  <a:schemeClr val="tx1"/>
                </a:solidFill>
              </a:rPr>
              <a:t> “Atom </a:t>
            </a:r>
            <a:r>
              <a:rPr lang="en-US" dirty="0" err="1">
                <a:solidFill>
                  <a:schemeClr val="tx1"/>
                </a:solidFill>
              </a:rPr>
              <a:t>yadrosi</a:t>
            </a:r>
            <a:r>
              <a:rPr lang="en-US" dirty="0">
                <a:solidFill>
                  <a:schemeClr val="tx1"/>
                </a:solidFill>
              </a:rPr>
              <a:t> </a:t>
            </a:r>
            <a:r>
              <a:rPr lang="en-US" dirty="0" err="1">
                <a:solidFill>
                  <a:schemeClr val="tx1"/>
                </a:solidFill>
              </a:rPr>
              <a:t>va</a:t>
            </a:r>
            <a:r>
              <a:rPr lang="en-US" dirty="0">
                <a:solidFill>
                  <a:schemeClr val="tx1"/>
                </a:solidFill>
              </a:rPr>
              <a:t> </a:t>
            </a:r>
            <a:r>
              <a:rPr lang="en-US" dirty="0" err="1">
                <a:solidFill>
                  <a:schemeClr val="tx1"/>
                </a:solidFill>
              </a:rPr>
              <a:t>zarralar</a:t>
            </a:r>
            <a:r>
              <a:rPr lang="en-US" dirty="0">
                <a:solidFill>
                  <a:schemeClr val="tx1"/>
                </a:solidFill>
              </a:rPr>
              <a:t> </a:t>
            </a:r>
            <a:r>
              <a:rPr lang="en-US" dirty="0" err="1">
                <a:solidFill>
                  <a:schemeClr val="tx1"/>
                </a:solidFill>
              </a:rPr>
              <a:t>fizikasi</a:t>
            </a:r>
            <a:r>
              <a:rPr lang="en-US" dirty="0">
                <a:solidFill>
                  <a:schemeClr val="tx1"/>
                </a:solidFill>
              </a:rPr>
              <a:t>” </a:t>
            </a:r>
            <a:r>
              <a:rPr lang="en-US" dirty="0" err="1">
                <a:solidFill>
                  <a:schemeClr val="tx1"/>
                </a:solidFill>
              </a:rPr>
              <a:t>ma’ruza</a:t>
            </a:r>
            <a:r>
              <a:rPr lang="en-US" dirty="0">
                <a:solidFill>
                  <a:schemeClr val="tx1"/>
                </a:solidFill>
              </a:rPr>
              <a:t> </a:t>
            </a:r>
            <a:r>
              <a:rPr lang="en-US" dirty="0" err="1">
                <a:solidFill>
                  <a:schemeClr val="tx1"/>
                </a:solidFill>
              </a:rPr>
              <a:t>kursi</a:t>
            </a:r>
            <a:r>
              <a:rPr lang="en-US" dirty="0">
                <a:solidFill>
                  <a:schemeClr val="tx1"/>
                </a:solidFill>
              </a:rPr>
              <a:t> .S.: 2001.</a:t>
            </a:r>
          </a:p>
          <a:p>
            <a:pPr marL="342900" indent="-342900">
              <a:buAutoNum type="arabicPeriod"/>
            </a:pPr>
            <a:r>
              <a:rPr lang="en-US" dirty="0">
                <a:solidFill>
                  <a:schemeClr val="tx1"/>
                </a:solidFill>
              </a:rPr>
              <a:t>https://search.app/tEXnmRSevXqE7HB58</a:t>
            </a:r>
          </a:p>
        </p:txBody>
      </p:sp>
    </p:spTree>
    <p:extLst>
      <p:ext uri="{BB962C8B-B14F-4D97-AF65-F5344CB8AC3E}">
        <p14:creationId xmlns:p14="http://schemas.microsoft.com/office/powerpoint/2010/main" val="4149859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AFBA72-2759-45C5-B606-254915E07582}"/>
              </a:ext>
            </a:extLst>
          </p:cNvPr>
          <p:cNvSpPr txBox="1"/>
          <p:nvPr/>
        </p:nvSpPr>
        <p:spPr>
          <a:xfrm flipH="1">
            <a:off x="1443317" y="2312894"/>
            <a:ext cx="8731621" cy="923330"/>
          </a:xfrm>
          <a:prstGeom prst="rect">
            <a:avLst/>
          </a:prstGeom>
          <a:noFill/>
        </p:spPr>
        <p:txBody>
          <a:bodyPr wrap="square" rtlCol="0">
            <a:spAutoFit/>
          </a:bodyPr>
          <a:lstStyle/>
          <a:p>
            <a:r>
              <a:rPr lang="en-US" sz="5400" dirty="0" err="1"/>
              <a:t>Etiboringiz</a:t>
            </a:r>
            <a:r>
              <a:rPr lang="en-US" sz="5400" dirty="0"/>
              <a:t> </a:t>
            </a:r>
            <a:r>
              <a:rPr lang="en-US" sz="5400" dirty="0" err="1"/>
              <a:t>uchun</a:t>
            </a:r>
            <a:r>
              <a:rPr lang="en-US" sz="5400" dirty="0"/>
              <a:t> </a:t>
            </a:r>
            <a:r>
              <a:rPr lang="en-US" sz="5400" dirty="0" err="1"/>
              <a:t>raxmat</a:t>
            </a:r>
            <a:r>
              <a:rPr lang="en-US" sz="5400" dirty="0"/>
              <a:t> !</a:t>
            </a:r>
            <a:endParaRPr lang="ru-RU" sz="5400" dirty="0"/>
          </a:p>
        </p:txBody>
      </p:sp>
    </p:spTree>
    <p:extLst>
      <p:ext uri="{BB962C8B-B14F-4D97-AF65-F5344CB8AC3E}">
        <p14:creationId xmlns:p14="http://schemas.microsoft.com/office/powerpoint/2010/main" val="256258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BE4F0-C376-4293-9349-1C9B544D2ED5}"/>
              </a:ext>
            </a:extLst>
          </p:cNvPr>
          <p:cNvSpPr>
            <a:spLocks noGrp="1"/>
          </p:cNvSpPr>
          <p:nvPr>
            <p:ph type="title"/>
          </p:nvPr>
        </p:nvSpPr>
        <p:spPr/>
        <p:txBody>
          <a:bodyPr/>
          <a:lstStyle/>
          <a:p>
            <a:r>
              <a:rPr lang="en-US" dirty="0"/>
              <a:t>                  </a:t>
            </a:r>
            <a:r>
              <a:rPr lang="en-US" sz="5000" dirty="0" err="1"/>
              <a:t>Reja</a:t>
            </a:r>
            <a:r>
              <a:rPr lang="en-US" dirty="0"/>
              <a:t>:</a:t>
            </a:r>
            <a:endParaRPr lang="ru-RU" dirty="0"/>
          </a:p>
        </p:txBody>
      </p:sp>
      <p:sp>
        <p:nvSpPr>
          <p:cNvPr id="3" name="Text Placeholder 2">
            <a:extLst>
              <a:ext uri="{FF2B5EF4-FFF2-40B4-BE49-F238E27FC236}">
                <a16:creationId xmlns:a16="http://schemas.microsoft.com/office/drawing/2014/main" id="{4BB5688F-5F00-42E5-9EF4-AC741ADC3A48}"/>
              </a:ext>
            </a:extLst>
          </p:cNvPr>
          <p:cNvSpPr>
            <a:spLocks noGrp="1"/>
          </p:cNvSpPr>
          <p:nvPr>
            <p:ph type="body" sz="half" idx="2"/>
          </p:nvPr>
        </p:nvSpPr>
        <p:spPr>
          <a:xfrm>
            <a:off x="679825" y="2754406"/>
            <a:ext cx="8825659" cy="3395381"/>
          </a:xfrm>
        </p:spPr>
        <p:txBody>
          <a:bodyPr>
            <a:normAutofit/>
          </a:bodyPr>
          <a:lstStyle/>
          <a:p>
            <a:r>
              <a:rPr lang="en-US" sz="2800" dirty="0"/>
              <a:t>1.Tezlatgich </a:t>
            </a:r>
            <a:r>
              <a:rPr lang="en-US" sz="2800" dirty="0" err="1"/>
              <a:t>tushunchasi</a:t>
            </a:r>
            <a:r>
              <a:rPr lang="en-US" sz="2800" dirty="0"/>
              <a:t> </a:t>
            </a:r>
            <a:r>
              <a:rPr lang="en-US" sz="2800" dirty="0" err="1"/>
              <a:t>va</a:t>
            </a:r>
            <a:r>
              <a:rPr lang="en-US" sz="2800" dirty="0"/>
              <a:t> </a:t>
            </a:r>
            <a:r>
              <a:rPr lang="en-US" sz="2800" dirty="0" err="1"/>
              <a:t>uning</a:t>
            </a:r>
            <a:r>
              <a:rPr lang="en-US" sz="2800" dirty="0"/>
              <a:t> </a:t>
            </a:r>
            <a:r>
              <a:rPr lang="en-US" sz="2800" dirty="0" err="1"/>
              <a:t>turlari</a:t>
            </a:r>
            <a:r>
              <a:rPr lang="en-US" sz="2800" dirty="0"/>
              <a:t>.</a:t>
            </a:r>
          </a:p>
          <a:p>
            <a:r>
              <a:rPr lang="en-US" sz="2800" dirty="0"/>
              <a:t>2.Yadro </a:t>
            </a:r>
            <a:r>
              <a:rPr lang="en-US" sz="2800" dirty="0" err="1"/>
              <a:t>fizikasi</a:t>
            </a:r>
            <a:r>
              <a:rPr lang="en-US" sz="2800" dirty="0"/>
              <a:t> </a:t>
            </a:r>
            <a:r>
              <a:rPr lang="en-US" sz="2800" dirty="0" err="1"/>
              <a:t>va</a:t>
            </a:r>
            <a:r>
              <a:rPr lang="en-US" sz="2800" dirty="0"/>
              <a:t> </a:t>
            </a:r>
            <a:r>
              <a:rPr lang="en-US" sz="2800" dirty="0" err="1"/>
              <a:t>tezlatgichlar</a:t>
            </a:r>
            <a:r>
              <a:rPr lang="en-US" sz="2800" dirty="0"/>
              <a:t> </a:t>
            </a:r>
            <a:r>
              <a:rPr lang="en-US" sz="2800" dirty="0" err="1"/>
              <a:t>o’rtasidagi</a:t>
            </a:r>
            <a:r>
              <a:rPr lang="en-US" sz="2800" dirty="0"/>
              <a:t> </a:t>
            </a:r>
            <a:r>
              <a:rPr lang="en-US" sz="2800" dirty="0" err="1"/>
              <a:t>bog’lanish</a:t>
            </a:r>
            <a:r>
              <a:rPr lang="en-US" sz="2800" dirty="0"/>
              <a:t>.</a:t>
            </a:r>
          </a:p>
          <a:p>
            <a:r>
              <a:rPr lang="en-US" sz="2800" dirty="0"/>
              <a:t>3.Tezlatgichlarning </a:t>
            </a:r>
            <a:r>
              <a:rPr lang="en-US" sz="2800" dirty="0" err="1"/>
              <a:t>yadro</a:t>
            </a:r>
            <a:r>
              <a:rPr lang="en-US" sz="2800" dirty="0"/>
              <a:t> </a:t>
            </a:r>
            <a:r>
              <a:rPr lang="en-US" sz="2800" dirty="0" err="1"/>
              <a:t>fizikasi</a:t>
            </a:r>
            <a:r>
              <a:rPr lang="en-US" sz="2800" dirty="0"/>
              <a:t> </a:t>
            </a:r>
            <a:r>
              <a:rPr lang="en-US" sz="2800" dirty="0" err="1"/>
              <a:t>sohasida</a:t>
            </a:r>
            <a:r>
              <a:rPr lang="en-US" sz="2800" dirty="0"/>
              <a:t> </a:t>
            </a:r>
            <a:r>
              <a:rPr lang="en-US" sz="2800" dirty="0" err="1"/>
              <a:t>qo’llanilishi</a:t>
            </a:r>
            <a:r>
              <a:rPr lang="en-US" sz="2800" dirty="0"/>
              <a:t>.</a:t>
            </a:r>
            <a:endParaRPr lang="ru-RU" sz="2800" dirty="0"/>
          </a:p>
        </p:txBody>
      </p:sp>
    </p:spTree>
    <p:extLst>
      <p:ext uri="{BB962C8B-B14F-4D97-AF65-F5344CB8AC3E}">
        <p14:creationId xmlns:p14="http://schemas.microsoft.com/office/powerpoint/2010/main" val="3231946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0489-4FC0-4BA5-8985-927749656E2C}"/>
              </a:ext>
            </a:extLst>
          </p:cNvPr>
          <p:cNvSpPr>
            <a:spLocks noGrp="1"/>
          </p:cNvSpPr>
          <p:nvPr>
            <p:ph type="title"/>
          </p:nvPr>
        </p:nvSpPr>
        <p:spPr/>
        <p:txBody>
          <a:bodyPr/>
          <a:lstStyle/>
          <a:p>
            <a:r>
              <a:rPr lang="en-US" dirty="0" err="1"/>
              <a:t>Tezlatgich</a:t>
            </a:r>
            <a:r>
              <a:rPr lang="en-US" dirty="0"/>
              <a:t> </a:t>
            </a:r>
            <a:r>
              <a:rPr lang="en-US" dirty="0" err="1"/>
              <a:t>tushunchasi</a:t>
            </a:r>
            <a:endParaRPr lang="ru-RU" dirty="0"/>
          </a:p>
        </p:txBody>
      </p:sp>
      <p:sp>
        <p:nvSpPr>
          <p:cNvPr id="3" name="Content Placeholder 2">
            <a:extLst>
              <a:ext uri="{FF2B5EF4-FFF2-40B4-BE49-F238E27FC236}">
                <a16:creationId xmlns:a16="http://schemas.microsoft.com/office/drawing/2014/main" id="{B4EC45D1-5B34-44A6-9DD9-061665BB3062}"/>
              </a:ext>
            </a:extLst>
          </p:cNvPr>
          <p:cNvSpPr>
            <a:spLocks noGrp="1"/>
          </p:cNvSpPr>
          <p:nvPr>
            <p:ph sz="half" idx="1"/>
          </p:nvPr>
        </p:nvSpPr>
        <p:spPr>
          <a:xfrm>
            <a:off x="357095" y="2262841"/>
            <a:ext cx="4825158" cy="4254500"/>
          </a:xfrm>
        </p:spPr>
        <p:txBody>
          <a:bodyPr>
            <a:normAutofit lnSpcReduction="10000"/>
          </a:bodyPr>
          <a:lstStyle/>
          <a:p>
            <a:pPr marL="0" indent="0">
              <a:buNone/>
            </a:pPr>
            <a:endParaRPr lang="en-US" sz="2600" dirty="0"/>
          </a:p>
          <a:p>
            <a:r>
              <a:rPr lang="en-US" dirty="0" err="1"/>
              <a:t>Tezlatgich</a:t>
            </a:r>
            <a:r>
              <a:rPr lang="en-US" dirty="0"/>
              <a:t> (</a:t>
            </a:r>
            <a:r>
              <a:rPr lang="en-US" dirty="0" err="1"/>
              <a:t>zarrachalar</a:t>
            </a:r>
            <a:r>
              <a:rPr lang="en-US" dirty="0"/>
              <a:t> </a:t>
            </a:r>
            <a:r>
              <a:rPr lang="en-US" dirty="0" err="1"/>
              <a:t>tezlatkichi</a:t>
            </a:r>
            <a:r>
              <a:rPr lang="en-US" dirty="0"/>
              <a:t>) – </a:t>
            </a:r>
            <a:r>
              <a:rPr lang="en-US" dirty="0" err="1"/>
              <a:t>bu</a:t>
            </a:r>
            <a:r>
              <a:rPr lang="en-US" dirty="0"/>
              <a:t> </a:t>
            </a:r>
            <a:r>
              <a:rPr lang="en-US" dirty="0" err="1"/>
              <a:t>zaryadlangan</a:t>
            </a:r>
            <a:r>
              <a:rPr lang="en-US" dirty="0"/>
              <a:t> </a:t>
            </a:r>
            <a:r>
              <a:rPr lang="en-US" dirty="0" err="1"/>
              <a:t>elementar</a:t>
            </a:r>
            <a:r>
              <a:rPr lang="en-US" dirty="0"/>
              <a:t> </a:t>
            </a:r>
            <a:r>
              <a:rPr lang="en-US" dirty="0" err="1"/>
              <a:t>zarralarni</a:t>
            </a:r>
            <a:r>
              <a:rPr lang="en-US" dirty="0"/>
              <a:t> (</a:t>
            </a:r>
            <a:r>
              <a:rPr lang="en-US" dirty="0" err="1"/>
              <a:t>elektronlar</a:t>
            </a:r>
            <a:r>
              <a:rPr lang="en-US" dirty="0"/>
              <a:t>, </a:t>
            </a:r>
            <a:r>
              <a:rPr lang="en-US" dirty="0" err="1"/>
              <a:t>protonlar</a:t>
            </a:r>
            <a:r>
              <a:rPr lang="en-US" dirty="0"/>
              <a:t>, </a:t>
            </a:r>
            <a:r>
              <a:rPr lang="en-US" dirty="0" err="1"/>
              <a:t>ionlar</a:t>
            </a:r>
            <a:r>
              <a:rPr lang="en-US" dirty="0"/>
              <a:t> </a:t>
            </a:r>
            <a:r>
              <a:rPr lang="en-US" dirty="0" err="1"/>
              <a:t>va</a:t>
            </a:r>
            <a:r>
              <a:rPr lang="en-US" dirty="0"/>
              <a:t> </a:t>
            </a:r>
            <a:r>
              <a:rPr lang="en-US" dirty="0" err="1"/>
              <a:t>boshqalar</a:t>
            </a:r>
            <a:r>
              <a:rPr lang="en-US" dirty="0"/>
              <a:t>) </a:t>
            </a:r>
            <a:r>
              <a:rPr lang="en-US" dirty="0" err="1"/>
              <a:t>yuqori</a:t>
            </a:r>
            <a:r>
              <a:rPr lang="en-US" dirty="0"/>
              <a:t> </a:t>
            </a:r>
            <a:r>
              <a:rPr lang="en-US" dirty="0" err="1"/>
              <a:t>tezlikka</a:t>
            </a:r>
            <a:r>
              <a:rPr lang="en-US" dirty="0"/>
              <a:t> (</a:t>
            </a:r>
            <a:r>
              <a:rPr lang="en-US" dirty="0" err="1"/>
              <a:t>katta</a:t>
            </a:r>
            <a:r>
              <a:rPr lang="en-US" dirty="0"/>
              <a:t> </a:t>
            </a:r>
            <a:r>
              <a:rPr lang="en-US" dirty="0" err="1"/>
              <a:t>energiyaga</a:t>
            </a:r>
            <a:r>
              <a:rPr lang="en-US" dirty="0"/>
              <a:t>) </a:t>
            </a:r>
            <a:r>
              <a:rPr lang="en-US" dirty="0" err="1"/>
              <a:t>yetkazish</a:t>
            </a:r>
            <a:r>
              <a:rPr lang="en-US" dirty="0"/>
              <a:t> </a:t>
            </a:r>
            <a:r>
              <a:rPr lang="en-US" dirty="0" err="1"/>
              <a:t>uchun</a:t>
            </a:r>
            <a:r>
              <a:rPr lang="en-US" dirty="0"/>
              <a:t> </a:t>
            </a:r>
            <a:r>
              <a:rPr lang="en-US" dirty="0" err="1"/>
              <a:t>mo‘ljallangan</a:t>
            </a:r>
            <a:r>
              <a:rPr lang="en-US" dirty="0"/>
              <a:t> </a:t>
            </a:r>
            <a:r>
              <a:rPr lang="en-US" dirty="0" err="1"/>
              <a:t>qurilmadir</a:t>
            </a:r>
            <a:r>
              <a:rPr lang="en-US" dirty="0"/>
              <a:t>. </a:t>
            </a:r>
            <a:r>
              <a:rPr lang="en-US" dirty="0" err="1"/>
              <a:t>Tezlatgichlar</a:t>
            </a:r>
            <a:r>
              <a:rPr lang="en-US" dirty="0"/>
              <a:t> </a:t>
            </a:r>
            <a:r>
              <a:rPr lang="en-US" dirty="0" err="1"/>
              <a:t>elektr</a:t>
            </a:r>
            <a:r>
              <a:rPr lang="en-US" dirty="0"/>
              <a:t> </a:t>
            </a:r>
            <a:r>
              <a:rPr lang="en-US" dirty="0" err="1"/>
              <a:t>va</a:t>
            </a:r>
            <a:r>
              <a:rPr lang="en-US" dirty="0"/>
              <a:t> </a:t>
            </a:r>
            <a:r>
              <a:rPr lang="en-US" dirty="0" err="1"/>
              <a:t>magnit</a:t>
            </a:r>
            <a:r>
              <a:rPr lang="en-US" dirty="0"/>
              <a:t> </a:t>
            </a:r>
            <a:r>
              <a:rPr lang="en-US" dirty="0" err="1"/>
              <a:t>maydonlar</a:t>
            </a:r>
            <a:r>
              <a:rPr lang="en-US" dirty="0"/>
              <a:t> </a:t>
            </a:r>
            <a:r>
              <a:rPr lang="en-US" dirty="0" err="1"/>
              <a:t>ta’sirida</a:t>
            </a:r>
            <a:r>
              <a:rPr lang="en-US" dirty="0"/>
              <a:t> </a:t>
            </a:r>
            <a:r>
              <a:rPr lang="en-US" dirty="0" err="1"/>
              <a:t>zarralarni</a:t>
            </a:r>
            <a:r>
              <a:rPr lang="en-US" dirty="0"/>
              <a:t> </a:t>
            </a:r>
            <a:r>
              <a:rPr lang="en-US" dirty="0" err="1"/>
              <a:t>tezlashtirib</a:t>
            </a:r>
            <a:r>
              <a:rPr lang="en-US" dirty="0"/>
              <a:t>, </a:t>
            </a:r>
            <a:r>
              <a:rPr lang="en-US" dirty="0" err="1"/>
              <a:t>ularning</a:t>
            </a:r>
            <a:r>
              <a:rPr lang="en-US" dirty="0"/>
              <a:t> harakat </a:t>
            </a:r>
            <a:r>
              <a:rPr lang="en-US" dirty="0" err="1"/>
              <a:t>yo‘nalishini</a:t>
            </a:r>
            <a:r>
              <a:rPr lang="en-US" dirty="0"/>
              <a:t> </a:t>
            </a:r>
            <a:r>
              <a:rPr lang="en-US" dirty="0" err="1"/>
              <a:t>boshqaradi</a:t>
            </a:r>
            <a:r>
              <a:rPr lang="en-US" dirty="0"/>
              <a:t>.</a:t>
            </a:r>
          </a:p>
          <a:p>
            <a:endParaRPr lang="en-US" dirty="0"/>
          </a:p>
          <a:p>
            <a:r>
              <a:rPr lang="en-US" dirty="0"/>
              <a:t>Bu </a:t>
            </a:r>
            <a:r>
              <a:rPr lang="en-US" dirty="0" err="1"/>
              <a:t>qurilmalar</a:t>
            </a:r>
            <a:r>
              <a:rPr lang="en-US" dirty="0"/>
              <a:t> </a:t>
            </a:r>
            <a:r>
              <a:rPr lang="en-US" dirty="0" err="1"/>
              <a:t>yadro</a:t>
            </a:r>
            <a:r>
              <a:rPr lang="en-US" dirty="0"/>
              <a:t> </a:t>
            </a:r>
            <a:r>
              <a:rPr lang="en-US" dirty="0" err="1"/>
              <a:t>fizikasi</a:t>
            </a:r>
            <a:r>
              <a:rPr lang="en-US" dirty="0"/>
              <a:t>, </a:t>
            </a:r>
            <a:r>
              <a:rPr lang="en-US" dirty="0" err="1"/>
              <a:t>elementar</a:t>
            </a:r>
            <a:r>
              <a:rPr lang="en-US" dirty="0"/>
              <a:t> </a:t>
            </a:r>
            <a:r>
              <a:rPr lang="en-US" dirty="0" err="1"/>
              <a:t>zarralar</a:t>
            </a:r>
            <a:r>
              <a:rPr lang="en-US" dirty="0"/>
              <a:t> </a:t>
            </a:r>
            <a:r>
              <a:rPr lang="en-US" dirty="0" err="1"/>
              <a:t>fizikasi</a:t>
            </a:r>
            <a:r>
              <a:rPr lang="en-US" dirty="0"/>
              <a:t>, </a:t>
            </a:r>
            <a:r>
              <a:rPr lang="en-US" dirty="0" err="1"/>
              <a:t>tibbiyot</a:t>
            </a:r>
            <a:r>
              <a:rPr lang="en-US" dirty="0"/>
              <a:t>, </a:t>
            </a:r>
            <a:r>
              <a:rPr lang="en-US" dirty="0" err="1"/>
              <a:t>sanoat</a:t>
            </a:r>
            <a:r>
              <a:rPr lang="en-US" dirty="0"/>
              <a:t> </a:t>
            </a:r>
            <a:r>
              <a:rPr lang="en-US" dirty="0" err="1"/>
              <a:t>va</a:t>
            </a:r>
            <a:r>
              <a:rPr lang="en-US" dirty="0"/>
              <a:t> </a:t>
            </a:r>
            <a:r>
              <a:rPr lang="en-US" dirty="0" err="1"/>
              <a:t>boshqa</a:t>
            </a:r>
            <a:r>
              <a:rPr lang="en-US" dirty="0"/>
              <a:t> </a:t>
            </a:r>
            <a:r>
              <a:rPr lang="en-US" dirty="0" err="1"/>
              <a:t>sohalarda</a:t>
            </a:r>
            <a:r>
              <a:rPr lang="en-US" dirty="0"/>
              <a:t> </a:t>
            </a:r>
            <a:r>
              <a:rPr lang="en-US" dirty="0" err="1"/>
              <a:t>keng</a:t>
            </a:r>
            <a:r>
              <a:rPr lang="en-US" dirty="0"/>
              <a:t> </a:t>
            </a:r>
            <a:r>
              <a:rPr lang="en-US" dirty="0" err="1"/>
              <a:t>qo‘llaniladi</a:t>
            </a:r>
            <a:r>
              <a:rPr lang="en-US" dirty="0"/>
              <a:t>.</a:t>
            </a:r>
            <a:endParaRPr lang="ru-RU" dirty="0"/>
          </a:p>
        </p:txBody>
      </p:sp>
      <p:pic>
        <p:nvPicPr>
          <p:cNvPr id="10" name="Content Placeholder 9">
            <a:extLst>
              <a:ext uri="{FF2B5EF4-FFF2-40B4-BE49-F238E27FC236}">
                <a16:creationId xmlns:a16="http://schemas.microsoft.com/office/drawing/2014/main" id="{DA17A4F7-FA3E-4117-92C3-21D0F5423FF2}"/>
              </a:ext>
            </a:extLst>
          </p:cNvPr>
          <p:cNvPicPr>
            <a:picLocks noGrp="1" noChangeAspect="1"/>
          </p:cNvPicPr>
          <p:nvPr>
            <p:ph sz="half" idx="2"/>
          </p:nvPr>
        </p:nvPicPr>
        <p:blipFill>
          <a:blip r:embed="rId2"/>
          <a:stretch>
            <a:fillRect/>
          </a:stretch>
        </p:blipFill>
        <p:spPr>
          <a:xfrm>
            <a:off x="5914560" y="2626179"/>
            <a:ext cx="4825158" cy="3891162"/>
          </a:xfrm>
        </p:spPr>
      </p:pic>
    </p:spTree>
    <p:extLst>
      <p:ext uri="{BB962C8B-B14F-4D97-AF65-F5344CB8AC3E}">
        <p14:creationId xmlns:p14="http://schemas.microsoft.com/office/powerpoint/2010/main" val="1226858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847B0-B1A3-40CC-AF16-AB849D3869C9}"/>
              </a:ext>
            </a:extLst>
          </p:cNvPr>
          <p:cNvSpPr>
            <a:spLocks noGrp="1"/>
          </p:cNvSpPr>
          <p:nvPr>
            <p:ph type="title"/>
          </p:nvPr>
        </p:nvSpPr>
        <p:spPr/>
        <p:txBody>
          <a:bodyPr/>
          <a:lstStyle/>
          <a:p>
            <a:r>
              <a:rPr lang="en-US" dirty="0" err="1"/>
              <a:t>Tezlatgichlarning</a:t>
            </a:r>
            <a:r>
              <a:rPr lang="en-US" dirty="0"/>
              <a:t> </a:t>
            </a:r>
            <a:r>
              <a:rPr lang="en-US" dirty="0" err="1"/>
              <a:t>asosiy</a:t>
            </a:r>
            <a:r>
              <a:rPr lang="en-US" dirty="0"/>
              <a:t> </a:t>
            </a:r>
            <a:r>
              <a:rPr lang="en-US" dirty="0" err="1"/>
              <a:t>turlari</a:t>
            </a:r>
            <a:endParaRPr lang="ru-RU" dirty="0"/>
          </a:p>
        </p:txBody>
      </p:sp>
      <p:sp>
        <p:nvSpPr>
          <p:cNvPr id="3" name="Text Placeholder 2">
            <a:extLst>
              <a:ext uri="{FF2B5EF4-FFF2-40B4-BE49-F238E27FC236}">
                <a16:creationId xmlns:a16="http://schemas.microsoft.com/office/drawing/2014/main" id="{8DEE41CB-67F9-4486-A9D1-7400B1BF03E3}"/>
              </a:ext>
            </a:extLst>
          </p:cNvPr>
          <p:cNvSpPr>
            <a:spLocks noGrp="1"/>
          </p:cNvSpPr>
          <p:nvPr>
            <p:ph type="body" idx="1"/>
          </p:nvPr>
        </p:nvSpPr>
        <p:spPr/>
        <p:txBody>
          <a:bodyPr/>
          <a:lstStyle/>
          <a:p>
            <a:r>
              <a:rPr lang="en-US" dirty="0" err="1"/>
              <a:t>Chiziqli</a:t>
            </a:r>
            <a:r>
              <a:rPr lang="en-US" dirty="0"/>
              <a:t> </a:t>
            </a:r>
            <a:r>
              <a:rPr lang="en-US" dirty="0" err="1"/>
              <a:t>zarracha</a:t>
            </a:r>
            <a:r>
              <a:rPr lang="en-US" dirty="0"/>
              <a:t> </a:t>
            </a:r>
            <a:r>
              <a:rPr lang="en-US" dirty="0" err="1"/>
              <a:t>tezlatgichlari</a:t>
            </a:r>
            <a:endParaRPr lang="ru-RU" dirty="0"/>
          </a:p>
        </p:txBody>
      </p:sp>
      <p:pic>
        <p:nvPicPr>
          <p:cNvPr id="8" name="Content Placeholder 7">
            <a:extLst>
              <a:ext uri="{FF2B5EF4-FFF2-40B4-BE49-F238E27FC236}">
                <a16:creationId xmlns:a16="http://schemas.microsoft.com/office/drawing/2014/main" id="{CBE8A3B7-260E-47C6-A5B6-7616EE632BC6}"/>
              </a:ext>
            </a:extLst>
          </p:cNvPr>
          <p:cNvPicPr>
            <a:picLocks noGrp="1" noChangeAspect="1"/>
          </p:cNvPicPr>
          <p:nvPr>
            <p:ph sz="half" idx="2"/>
          </p:nvPr>
        </p:nvPicPr>
        <p:blipFill>
          <a:blip r:embed="rId2"/>
          <a:stretch>
            <a:fillRect/>
          </a:stretch>
        </p:blipFill>
        <p:spPr>
          <a:xfrm>
            <a:off x="806824" y="3179763"/>
            <a:ext cx="4930588" cy="3472049"/>
          </a:xfrm>
        </p:spPr>
      </p:pic>
      <p:sp>
        <p:nvSpPr>
          <p:cNvPr id="5" name="Text Placeholder 4">
            <a:extLst>
              <a:ext uri="{FF2B5EF4-FFF2-40B4-BE49-F238E27FC236}">
                <a16:creationId xmlns:a16="http://schemas.microsoft.com/office/drawing/2014/main" id="{5171BFD4-F45A-4A99-A34A-0493F8E0FF51}"/>
              </a:ext>
            </a:extLst>
          </p:cNvPr>
          <p:cNvSpPr>
            <a:spLocks noGrp="1"/>
          </p:cNvSpPr>
          <p:nvPr>
            <p:ph type="body" sz="quarter" idx="3"/>
          </p:nvPr>
        </p:nvSpPr>
        <p:spPr/>
        <p:txBody>
          <a:bodyPr/>
          <a:lstStyle/>
          <a:p>
            <a:r>
              <a:rPr lang="en-US" dirty="0" err="1"/>
              <a:t>Aylana</a:t>
            </a:r>
            <a:r>
              <a:rPr lang="en-US" dirty="0"/>
              <a:t> </a:t>
            </a:r>
            <a:r>
              <a:rPr lang="en-US" dirty="0" err="1"/>
              <a:t>tezlatgichlari</a:t>
            </a:r>
            <a:endParaRPr lang="ru-RU" dirty="0"/>
          </a:p>
        </p:txBody>
      </p:sp>
      <p:pic>
        <p:nvPicPr>
          <p:cNvPr id="10" name="Content Placeholder 9">
            <a:extLst>
              <a:ext uri="{FF2B5EF4-FFF2-40B4-BE49-F238E27FC236}">
                <a16:creationId xmlns:a16="http://schemas.microsoft.com/office/drawing/2014/main" id="{1B2CDB7D-D286-49C9-8576-6705A9207BF9}"/>
              </a:ext>
            </a:extLst>
          </p:cNvPr>
          <p:cNvPicPr>
            <a:picLocks noGrp="1" noChangeAspect="1"/>
          </p:cNvPicPr>
          <p:nvPr>
            <p:ph sz="quarter" idx="4"/>
          </p:nvPr>
        </p:nvPicPr>
        <p:blipFill>
          <a:blip r:embed="rId3"/>
          <a:stretch>
            <a:fillRect/>
          </a:stretch>
        </p:blipFill>
        <p:spPr>
          <a:xfrm>
            <a:off x="6208712" y="3245561"/>
            <a:ext cx="5015099" cy="3406251"/>
          </a:xfrm>
        </p:spPr>
      </p:pic>
    </p:spTree>
    <p:extLst>
      <p:ext uri="{BB962C8B-B14F-4D97-AF65-F5344CB8AC3E}">
        <p14:creationId xmlns:p14="http://schemas.microsoft.com/office/powerpoint/2010/main" val="1245201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13BAED-0407-450E-AC79-B68B2E7227E9}"/>
              </a:ext>
            </a:extLst>
          </p:cNvPr>
          <p:cNvSpPr>
            <a:spLocks noGrp="1"/>
          </p:cNvSpPr>
          <p:nvPr>
            <p:ph type="body" idx="1"/>
          </p:nvPr>
        </p:nvSpPr>
        <p:spPr>
          <a:xfrm>
            <a:off x="6355978" y="428178"/>
            <a:ext cx="4252304" cy="5870592"/>
          </a:xfrm>
        </p:spPr>
        <p:txBody>
          <a:bodyPr>
            <a:normAutofit fontScale="92500" lnSpcReduction="10000"/>
          </a:bodyPr>
          <a:lstStyle/>
          <a:p>
            <a:r>
              <a:rPr lang="en-US" dirty="0"/>
              <a:t>2. </a:t>
            </a:r>
            <a:r>
              <a:rPr lang="en-US" dirty="0" err="1"/>
              <a:t>Aylana</a:t>
            </a:r>
            <a:r>
              <a:rPr lang="en-US" dirty="0"/>
              <a:t> </a:t>
            </a:r>
            <a:r>
              <a:rPr lang="en-US" dirty="0" err="1"/>
              <a:t>tezlatgichlar</a:t>
            </a:r>
            <a:r>
              <a:rPr lang="en-US" dirty="0"/>
              <a:t> </a:t>
            </a:r>
          </a:p>
          <a:p>
            <a:r>
              <a:rPr lang="en-US" dirty="0"/>
              <a:t>Bu </a:t>
            </a:r>
            <a:r>
              <a:rPr lang="en-US" dirty="0" err="1"/>
              <a:t>turdagi</a:t>
            </a:r>
            <a:r>
              <a:rPr lang="en-US" dirty="0"/>
              <a:t> </a:t>
            </a:r>
            <a:r>
              <a:rPr lang="en-US" dirty="0" err="1"/>
              <a:t>tezlatgichlarda</a:t>
            </a:r>
            <a:r>
              <a:rPr lang="en-US" dirty="0"/>
              <a:t> </a:t>
            </a:r>
            <a:r>
              <a:rPr lang="en-US" dirty="0" err="1"/>
              <a:t>zarralar</a:t>
            </a:r>
            <a:r>
              <a:rPr lang="en-US" dirty="0"/>
              <a:t> </a:t>
            </a:r>
            <a:r>
              <a:rPr lang="en-US" dirty="0" err="1"/>
              <a:t>magnit</a:t>
            </a:r>
            <a:r>
              <a:rPr lang="en-US" dirty="0"/>
              <a:t> </a:t>
            </a:r>
            <a:r>
              <a:rPr lang="en-US" dirty="0" err="1"/>
              <a:t>maydon</a:t>
            </a:r>
            <a:r>
              <a:rPr lang="en-US" dirty="0"/>
              <a:t> </a:t>
            </a:r>
            <a:r>
              <a:rPr lang="en-US" dirty="0" err="1"/>
              <a:t>yordamida</a:t>
            </a:r>
            <a:r>
              <a:rPr lang="en-US" dirty="0"/>
              <a:t> </a:t>
            </a:r>
            <a:r>
              <a:rPr lang="en-US" dirty="0" err="1"/>
              <a:t>aylana</a:t>
            </a:r>
            <a:r>
              <a:rPr lang="en-US" dirty="0"/>
              <a:t> </a:t>
            </a:r>
            <a:r>
              <a:rPr lang="en-US" dirty="0" err="1"/>
              <a:t>trayektoriya</a:t>
            </a:r>
            <a:r>
              <a:rPr lang="en-US" dirty="0"/>
              <a:t> </a:t>
            </a:r>
            <a:r>
              <a:rPr lang="en-US" dirty="0" err="1"/>
              <a:t>bo‘ylab</a:t>
            </a:r>
            <a:r>
              <a:rPr lang="en-US" dirty="0"/>
              <a:t> </a:t>
            </a:r>
            <a:r>
              <a:rPr lang="en-US" dirty="0" err="1"/>
              <a:t>harakatlanadi</a:t>
            </a:r>
            <a:r>
              <a:rPr lang="en-US" dirty="0"/>
              <a:t> </a:t>
            </a:r>
            <a:r>
              <a:rPr lang="en-US" dirty="0" err="1"/>
              <a:t>va</a:t>
            </a:r>
            <a:r>
              <a:rPr lang="en-US" dirty="0"/>
              <a:t> har </a:t>
            </a:r>
            <a:r>
              <a:rPr lang="en-US" dirty="0" err="1"/>
              <a:t>bir</a:t>
            </a:r>
            <a:r>
              <a:rPr lang="en-US" dirty="0"/>
              <a:t> </a:t>
            </a:r>
            <a:r>
              <a:rPr lang="en-US" dirty="0" err="1"/>
              <a:t>davrda</a:t>
            </a:r>
            <a:r>
              <a:rPr lang="en-US" dirty="0"/>
              <a:t> </a:t>
            </a:r>
            <a:r>
              <a:rPr lang="en-US" dirty="0" err="1"/>
              <a:t>energiyasi</a:t>
            </a:r>
            <a:r>
              <a:rPr lang="en-US" dirty="0"/>
              <a:t> </a:t>
            </a:r>
            <a:r>
              <a:rPr lang="en-US" dirty="0" err="1"/>
              <a:t>ortib</a:t>
            </a:r>
            <a:r>
              <a:rPr lang="en-US" dirty="0"/>
              <a:t> </a:t>
            </a:r>
            <a:r>
              <a:rPr lang="en-US" dirty="0" err="1"/>
              <a:t>boradi</a:t>
            </a:r>
            <a:r>
              <a:rPr lang="en-US" dirty="0"/>
              <a:t>. </a:t>
            </a:r>
            <a:r>
              <a:rPr lang="en-US" dirty="0" err="1"/>
              <a:t>Ular</a:t>
            </a:r>
            <a:r>
              <a:rPr lang="en-US" dirty="0"/>
              <a:t> </a:t>
            </a:r>
            <a:r>
              <a:rPr lang="en-US" dirty="0" err="1"/>
              <a:t>quyidagi</a:t>
            </a:r>
            <a:r>
              <a:rPr lang="en-US" dirty="0"/>
              <a:t> </a:t>
            </a:r>
            <a:r>
              <a:rPr lang="en-US" dirty="0" err="1"/>
              <a:t>turlarga</a:t>
            </a:r>
            <a:r>
              <a:rPr lang="en-US" dirty="0"/>
              <a:t> </a:t>
            </a:r>
            <a:r>
              <a:rPr lang="en-US" dirty="0" err="1"/>
              <a:t>bo‘linadi:siklotron,betatron,sinxrotron</a:t>
            </a:r>
            <a:r>
              <a:rPr lang="en-US" dirty="0"/>
              <a:t> </a:t>
            </a:r>
            <a:r>
              <a:rPr lang="en-US" dirty="0" err="1"/>
              <a:t>v.h</a:t>
            </a:r>
            <a:endParaRPr lang="en-US" dirty="0"/>
          </a:p>
          <a:p>
            <a:endParaRPr lang="en-US" dirty="0"/>
          </a:p>
          <a:p>
            <a:r>
              <a:rPr lang="en-US" dirty="0"/>
              <a:t> </a:t>
            </a:r>
            <a:r>
              <a:rPr lang="en-US" dirty="0" err="1"/>
              <a:t>masalan</a:t>
            </a:r>
            <a:r>
              <a:rPr lang="en-US" dirty="0"/>
              <a:t>: </a:t>
            </a:r>
            <a:r>
              <a:rPr lang="en-US" dirty="0" err="1"/>
              <a:t>Siklotron</a:t>
            </a:r>
            <a:endParaRPr lang="en-US" dirty="0"/>
          </a:p>
          <a:p>
            <a:r>
              <a:rPr lang="en-US" dirty="0"/>
              <a:t>  </a:t>
            </a:r>
            <a:r>
              <a:rPr lang="en-US" dirty="0" err="1"/>
              <a:t>Ishlash</a:t>
            </a:r>
            <a:r>
              <a:rPr lang="en-US" dirty="0"/>
              <a:t> </a:t>
            </a:r>
            <a:r>
              <a:rPr lang="en-US" dirty="0" err="1"/>
              <a:t>printsipi</a:t>
            </a:r>
            <a:r>
              <a:rPr lang="en-US" dirty="0"/>
              <a:t>: </a:t>
            </a:r>
            <a:r>
              <a:rPr lang="en-US" dirty="0" err="1"/>
              <a:t>Zarralar</a:t>
            </a:r>
            <a:r>
              <a:rPr lang="en-US" dirty="0"/>
              <a:t> </a:t>
            </a:r>
            <a:r>
              <a:rPr lang="en-US" dirty="0" err="1"/>
              <a:t>ikki</a:t>
            </a:r>
            <a:r>
              <a:rPr lang="en-US" dirty="0"/>
              <a:t> </a:t>
            </a:r>
            <a:r>
              <a:rPr lang="en-US" dirty="0" err="1"/>
              <a:t>yarim</a:t>
            </a:r>
            <a:r>
              <a:rPr lang="en-US" dirty="0"/>
              <a:t> disk (D-</a:t>
            </a:r>
            <a:r>
              <a:rPr lang="en-US" dirty="0" err="1"/>
              <a:t>elektrodlar</a:t>
            </a:r>
            <a:r>
              <a:rPr lang="en-US" dirty="0"/>
              <a:t>) </a:t>
            </a:r>
            <a:r>
              <a:rPr lang="en-US" dirty="0" err="1"/>
              <a:t>orasida</a:t>
            </a:r>
            <a:r>
              <a:rPr lang="en-US" dirty="0"/>
              <a:t> </a:t>
            </a:r>
            <a:r>
              <a:rPr lang="en-US" dirty="0" err="1"/>
              <a:t>elektr</a:t>
            </a:r>
            <a:r>
              <a:rPr lang="en-US" dirty="0"/>
              <a:t> </a:t>
            </a:r>
            <a:r>
              <a:rPr lang="en-US" dirty="0" err="1"/>
              <a:t>maydon</a:t>
            </a:r>
            <a:r>
              <a:rPr lang="en-US" dirty="0"/>
              <a:t> </a:t>
            </a:r>
            <a:r>
              <a:rPr lang="en-US" dirty="0" err="1"/>
              <a:t>yordamida</a:t>
            </a:r>
            <a:r>
              <a:rPr lang="en-US" dirty="0"/>
              <a:t> </a:t>
            </a:r>
            <a:r>
              <a:rPr lang="en-US" dirty="0" err="1"/>
              <a:t>tezlashtiriladi</a:t>
            </a:r>
            <a:r>
              <a:rPr lang="en-US" dirty="0"/>
              <a:t>, </a:t>
            </a:r>
            <a:r>
              <a:rPr lang="en-US" dirty="0" err="1"/>
              <a:t>magnit</a:t>
            </a:r>
            <a:r>
              <a:rPr lang="en-US" dirty="0"/>
              <a:t> </a:t>
            </a:r>
            <a:r>
              <a:rPr lang="en-US" dirty="0" err="1"/>
              <a:t>maydon</a:t>
            </a:r>
            <a:r>
              <a:rPr lang="en-US" dirty="0"/>
              <a:t> </a:t>
            </a:r>
            <a:r>
              <a:rPr lang="en-US" dirty="0" err="1"/>
              <a:t>esa</a:t>
            </a:r>
            <a:r>
              <a:rPr lang="en-US" dirty="0"/>
              <a:t> </a:t>
            </a:r>
            <a:r>
              <a:rPr lang="en-US" dirty="0" err="1"/>
              <a:t>ularni</a:t>
            </a:r>
            <a:r>
              <a:rPr lang="en-US" dirty="0"/>
              <a:t> </a:t>
            </a:r>
            <a:r>
              <a:rPr lang="en-US" dirty="0" err="1"/>
              <a:t>doira</a:t>
            </a:r>
            <a:r>
              <a:rPr lang="en-US" dirty="0"/>
              <a:t> </a:t>
            </a:r>
            <a:r>
              <a:rPr lang="en-US" dirty="0" err="1"/>
              <a:t>bo‘ylab</a:t>
            </a:r>
            <a:r>
              <a:rPr lang="en-US" dirty="0"/>
              <a:t> </a:t>
            </a:r>
            <a:r>
              <a:rPr lang="en-US" dirty="0" err="1"/>
              <a:t>harakatlantiradi</a:t>
            </a:r>
            <a:r>
              <a:rPr lang="en-US" dirty="0"/>
              <a:t>.</a:t>
            </a:r>
            <a:endParaRPr lang="ru-RU" dirty="0"/>
          </a:p>
        </p:txBody>
      </p:sp>
      <p:sp>
        <p:nvSpPr>
          <p:cNvPr id="9" name="TextBox 8">
            <a:extLst>
              <a:ext uri="{FF2B5EF4-FFF2-40B4-BE49-F238E27FC236}">
                <a16:creationId xmlns:a16="http://schemas.microsoft.com/office/drawing/2014/main" id="{20474A56-C7D0-48D1-997D-AF827EB94D1B}"/>
              </a:ext>
            </a:extLst>
          </p:cNvPr>
          <p:cNvSpPr txBox="1"/>
          <p:nvPr/>
        </p:nvSpPr>
        <p:spPr>
          <a:xfrm>
            <a:off x="654423" y="428178"/>
            <a:ext cx="5513295" cy="5632311"/>
          </a:xfrm>
          <a:prstGeom prst="rect">
            <a:avLst/>
          </a:prstGeom>
          <a:noFill/>
        </p:spPr>
        <p:txBody>
          <a:bodyPr wrap="square">
            <a:spAutoFit/>
          </a:bodyPr>
          <a:lstStyle/>
          <a:p>
            <a:r>
              <a:rPr lang="en-US" sz="2400" dirty="0">
                <a:solidFill>
                  <a:schemeClr val="bg1"/>
                </a:solidFill>
              </a:rPr>
              <a:t>1.</a:t>
            </a:r>
            <a:r>
              <a:rPr lang="ru-RU" sz="2400" dirty="0" err="1">
                <a:solidFill>
                  <a:schemeClr val="bg1"/>
                </a:solidFill>
              </a:rPr>
              <a:t>Chiziqli</a:t>
            </a:r>
            <a:r>
              <a:rPr lang="ru-RU" sz="2400" dirty="0">
                <a:solidFill>
                  <a:schemeClr val="bg1"/>
                </a:solidFill>
              </a:rPr>
              <a:t> </a:t>
            </a:r>
            <a:r>
              <a:rPr lang="ru-RU" sz="2400" dirty="0" err="1">
                <a:solidFill>
                  <a:schemeClr val="bg1"/>
                </a:solidFill>
              </a:rPr>
              <a:t>zarracha</a:t>
            </a:r>
            <a:r>
              <a:rPr lang="ru-RU" sz="2400" dirty="0">
                <a:solidFill>
                  <a:schemeClr val="bg1"/>
                </a:solidFill>
              </a:rPr>
              <a:t> </a:t>
            </a:r>
            <a:r>
              <a:rPr lang="ru-RU" sz="2400" dirty="0" err="1">
                <a:solidFill>
                  <a:schemeClr val="bg1"/>
                </a:solidFill>
              </a:rPr>
              <a:t>tezlatgichi</a:t>
            </a:r>
            <a:r>
              <a:rPr lang="ru-RU" sz="2400" dirty="0">
                <a:solidFill>
                  <a:schemeClr val="bg1"/>
                </a:solidFill>
              </a:rPr>
              <a:t> (</a:t>
            </a:r>
            <a:r>
              <a:rPr lang="ru-RU" sz="2400" dirty="0" err="1">
                <a:solidFill>
                  <a:schemeClr val="bg1"/>
                </a:solidFill>
              </a:rPr>
              <a:t>ko'pincha</a:t>
            </a:r>
            <a:r>
              <a:rPr lang="ru-RU" sz="2400" dirty="0">
                <a:solidFill>
                  <a:schemeClr val="bg1"/>
                </a:solidFill>
              </a:rPr>
              <a:t> </a:t>
            </a:r>
            <a:r>
              <a:rPr lang="ru-RU" sz="2400" dirty="0" err="1">
                <a:solidFill>
                  <a:schemeClr val="bg1"/>
                </a:solidFill>
              </a:rPr>
              <a:t>linac</a:t>
            </a:r>
            <a:r>
              <a:rPr lang="ru-RU" sz="2400" dirty="0">
                <a:solidFill>
                  <a:schemeClr val="bg1"/>
                </a:solidFill>
              </a:rPr>
              <a:t> </a:t>
            </a:r>
            <a:r>
              <a:rPr lang="ru-RU" sz="2400" dirty="0" err="1">
                <a:solidFill>
                  <a:schemeClr val="bg1"/>
                </a:solidFill>
              </a:rPr>
              <a:t>deb</a:t>
            </a:r>
            <a:r>
              <a:rPr lang="ru-RU" sz="2400" dirty="0">
                <a:solidFill>
                  <a:schemeClr val="bg1"/>
                </a:solidFill>
              </a:rPr>
              <a:t> </a:t>
            </a:r>
            <a:r>
              <a:rPr lang="ru-RU" sz="2400" dirty="0" err="1">
                <a:solidFill>
                  <a:schemeClr val="bg1"/>
                </a:solidFill>
              </a:rPr>
              <a:t>qisqartiriladi</a:t>
            </a:r>
            <a:r>
              <a:rPr lang="ru-RU" sz="2400" dirty="0">
                <a:solidFill>
                  <a:schemeClr val="bg1"/>
                </a:solidFill>
              </a:rPr>
              <a:t>) </a:t>
            </a:r>
            <a:r>
              <a:rPr lang="ru-RU" sz="2400" dirty="0" err="1">
                <a:solidFill>
                  <a:schemeClr val="bg1"/>
                </a:solidFill>
              </a:rPr>
              <a:t>zaryadlangan</a:t>
            </a:r>
            <a:r>
              <a:rPr lang="ru-RU" sz="2400" dirty="0">
                <a:solidFill>
                  <a:schemeClr val="bg1"/>
                </a:solidFill>
              </a:rPr>
              <a:t> </a:t>
            </a:r>
            <a:r>
              <a:rPr lang="ru-RU" sz="2400" dirty="0" err="1">
                <a:solidFill>
                  <a:schemeClr val="bg1"/>
                </a:solidFill>
              </a:rPr>
              <a:t>subatomik</a:t>
            </a:r>
            <a:r>
              <a:rPr lang="ru-RU" sz="2400" dirty="0">
                <a:solidFill>
                  <a:schemeClr val="bg1"/>
                </a:solidFill>
              </a:rPr>
              <a:t> </a:t>
            </a:r>
            <a:r>
              <a:rPr lang="ru-RU" sz="2400" dirty="0" err="1">
                <a:solidFill>
                  <a:schemeClr val="bg1"/>
                </a:solidFill>
              </a:rPr>
              <a:t>zarralar</a:t>
            </a:r>
            <a:r>
              <a:rPr lang="ru-RU" sz="2400" dirty="0">
                <a:solidFill>
                  <a:schemeClr val="bg1"/>
                </a:solidFill>
              </a:rPr>
              <a:t> </a:t>
            </a:r>
            <a:r>
              <a:rPr lang="ru-RU" sz="2400" dirty="0" err="1">
                <a:solidFill>
                  <a:schemeClr val="bg1"/>
                </a:solidFill>
              </a:rPr>
              <a:t>yoki</a:t>
            </a:r>
            <a:r>
              <a:rPr lang="ru-RU" sz="2400" dirty="0">
                <a:solidFill>
                  <a:schemeClr val="bg1"/>
                </a:solidFill>
              </a:rPr>
              <a:t> </a:t>
            </a:r>
            <a:r>
              <a:rPr lang="ru-RU" sz="2400" dirty="0" err="1">
                <a:solidFill>
                  <a:schemeClr val="bg1"/>
                </a:solidFill>
              </a:rPr>
              <a:t>ionlarni</a:t>
            </a:r>
            <a:r>
              <a:rPr lang="ru-RU" sz="2400" dirty="0">
                <a:solidFill>
                  <a:schemeClr val="bg1"/>
                </a:solidFill>
              </a:rPr>
              <a:t> </a:t>
            </a:r>
            <a:r>
              <a:rPr lang="ru-RU" sz="2400" dirty="0" err="1">
                <a:solidFill>
                  <a:schemeClr val="bg1"/>
                </a:solidFill>
              </a:rPr>
              <a:t>chiziqli</a:t>
            </a:r>
            <a:r>
              <a:rPr lang="ru-RU" sz="2400" dirty="0">
                <a:solidFill>
                  <a:schemeClr val="bg1"/>
                </a:solidFill>
              </a:rPr>
              <a:t> </a:t>
            </a:r>
            <a:r>
              <a:rPr lang="ru-RU" sz="2400" dirty="0" err="1">
                <a:solidFill>
                  <a:schemeClr val="bg1"/>
                </a:solidFill>
              </a:rPr>
              <a:t>nur</a:t>
            </a:r>
            <a:r>
              <a:rPr lang="ru-RU" sz="2400" dirty="0">
                <a:solidFill>
                  <a:schemeClr val="bg1"/>
                </a:solidFill>
              </a:rPr>
              <a:t> </a:t>
            </a:r>
            <a:r>
              <a:rPr lang="ru-RU" sz="2400" dirty="0" err="1">
                <a:solidFill>
                  <a:schemeClr val="bg1"/>
                </a:solidFill>
              </a:rPr>
              <a:t>chizig'i</a:t>
            </a:r>
            <a:r>
              <a:rPr lang="ru-RU" sz="2400" dirty="0">
                <a:solidFill>
                  <a:schemeClr val="bg1"/>
                </a:solidFill>
              </a:rPr>
              <a:t> </a:t>
            </a:r>
            <a:r>
              <a:rPr lang="ru-RU" sz="2400" dirty="0" err="1">
                <a:solidFill>
                  <a:schemeClr val="bg1"/>
                </a:solidFill>
              </a:rPr>
              <a:t>bo'ylab</a:t>
            </a:r>
            <a:r>
              <a:rPr lang="ru-RU" sz="2400" dirty="0">
                <a:solidFill>
                  <a:schemeClr val="bg1"/>
                </a:solidFill>
              </a:rPr>
              <a:t> </a:t>
            </a:r>
            <a:r>
              <a:rPr lang="ru-RU" sz="2400" dirty="0" err="1">
                <a:solidFill>
                  <a:schemeClr val="bg1"/>
                </a:solidFill>
              </a:rPr>
              <a:t>bir</a:t>
            </a:r>
            <a:r>
              <a:rPr lang="ru-RU" sz="2400" dirty="0">
                <a:solidFill>
                  <a:schemeClr val="bg1"/>
                </a:solidFill>
              </a:rPr>
              <a:t> </a:t>
            </a:r>
            <a:r>
              <a:rPr lang="ru-RU" sz="2400" dirty="0" err="1">
                <a:solidFill>
                  <a:schemeClr val="bg1"/>
                </a:solidFill>
              </a:rPr>
              <a:t>qator</a:t>
            </a:r>
            <a:r>
              <a:rPr lang="ru-RU" sz="2400" dirty="0">
                <a:solidFill>
                  <a:schemeClr val="bg1"/>
                </a:solidFill>
              </a:rPr>
              <a:t> </a:t>
            </a:r>
            <a:r>
              <a:rPr lang="ru-RU" sz="2400" dirty="0" err="1">
                <a:solidFill>
                  <a:schemeClr val="bg1"/>
                </a:solidFill>
              </a:rPr>
              <a:t>tebranuvchi</a:t>
            </a:r>
            <a:r>
              <a:rPr lang="ru-RU" sz="2400" dirty="0">
                <a:solidFill>
                  <a:schemeClr val="bg1"/>
                </a:solidFill>
              </a:rPr>
              <a:t> </a:t>
            </a:r>
            <a:r>
              <a:rPr lang="ru-RU" sz="2400" dirty="0" err="1">
                <a:solidFill>
                  <a:schemeClr val="bg1"/>
                </a:solidFill>
              </a:rPr>
              <a:t>elektr</a:t>
            </a:r>
            <a:r>
              <a:rPr lang="ru-RU" sz="2400" dirty="0">
                <a:solidFill>
                  <a:schemeClr val="bg1"/>
                </a:solidFill>
              </a:rPr>
              <a:t> </a:t>
            </a:r>
            <a:r>
              <a:rPr lang="ru-RU" sz="2400" dirty="0" err="1">
                <a:solidFill>
                  <a:schemeClr val="bg1"/>
                </a:solidFill>
              </a:rPr>
              <a:t>potentsiallariga</a:t>
            </a:r>
            <a:r>
              <a:rPr lang="ru-RU" sz="2400" dirty="0">
                <a:solidFill>
                  <a:schemeClr val="bg1"/>
                </a:solidFill>
              </a:rPr>
              <a:t> </a:t>
            </a:r>
            <a:r>
              <a:rPr lang="ru-RU" sz="2400" dirty="0" err="1">
                <a:solidFill>
                  <a:schemeClr val="bg1"/>
                </a:solidFill>
              </a:rPr>
              <a:t>ta'sir</a:t>
            </a:r>
            <a:r>
              <a:rPr lang="ru-RU" sz="2400" dirty="0">
                <a:solidFill>
                  <a:schemeClr val="bg1"/>
                </a:solidFill>
              </a:rPr>
              <a:t> </a:t>
            </a:r>
            <a:r>
              <a:rPr lang="ru-RU" sz="2400" dirty="0" err="1">
                <a:solidFill>
                  <a:schemeClr val="bg1"/>
                </a:solidFill>
              </a:rPr>
              <a:t>qilish</a:t>
            </a:r>
            <a:r>
              <a:rPr lang="ru-RU" sz="2400" dirty="0">
                <a:solidFill>
                  <a:schemeClr val="bg1"/>
                </a:solidFill>
              </a:rPr>
              <a:t> </a:t>
            </a:r>
            <a:r>
              <a:rPr lang="ru-RU" sz="2400" dirty="0" err="1">
                <a:solidFill>
                  <a:schemeClr val="bg1"/>
                </a:solidFill>
              </a:rPr>
              <a:t>orqali</a:t>
            </a:r>
            <a:r>
              <a:rPr lang="ru-RU" sz="2400" dirty="0">
                <a:solidFill>
                  <a:schemeClr val="bg1"/>
                </a:solidFill>
              </a:rPr>
              <a:t> </a:t>
            </a:r>
            <a:r>
              <a:rPr lang="ru-RU" sz="2400" dirty="0" err="1">
                <a:solidFill>
                  <a:schemeClr val="bg1"/>
                </a:solidFill>
              </a:rPr>
              <a:t>yuqori</a:t>
            </a:r>
            <a:r>
              <a:rPr lang="ru-RU" sz="2400" dirty="0">
                <a:solidFill>
                  <a:schemeClr val="bg1"/>
                </a:solidFill>
              </a:rPr>
              <a:t> </a:t>
            </a:r>
            <a:r>
              <a:rPr lang="ru-RU" sz="2400" dirty="0" err="1">
                <a:solidFill>
                  <a:schemeClr val="bg1"/>
                </a:solidFill>
              </a:rPr>
              <a:t>tezlikka</a:t>
            </a:r>
            <a:r>
              <a:rPr lang="ru-RU" sz="2400" dirty="0">
                <a:solidFill>
                  <a:schemeClr val="bg1"/>
                </a:solidFill>
              </a:rPr>
              <a:t> </a:t>
            </a:r>
            <a:r>
              <a:rPr lang="ru-RU" sz="2400" dirty="0" err="1">
                <a:solidFill>
                  <a:schemeClr val="bg1"/>
                </a:solidFill>
              </a:rPr>
              <a:t>tezlashtiradigan</a:t>
            </a:r>
            <a:r>
              <a:rPr lang="ru-RU" sz="2400" dirty="0">
                <a:solidFill>
                  <a:schemeClr val="bg1"/>
                </a:solidFill>
              </a:rPr>
              <a:t> </a:t>
            </a:r>
            <a:r>
              <a:rPr lang="ru-RU" sz="2400" dirty="0" err="1">
                <a:solidFill>
                  <a:schemeClr val="bg1"/>
                </a:solidFill>
              </a:rPr>
              <a:t>zarracha</a:t>
            </a:r>
            <a:r>
              <a:rPr lang="ru-RU" sz="2400" dirty="0">
                <a:solidFill>
                  <a:schemeClr val="bg1"/>
                </a:solidFill>
              </a:rPr>
              <a:t> </a:t>
            </a:r>
            <a:r>
              <a:rPr lang="ru-RU" sz="2400" dirty="0" err="1">
                <a:solidFill>
                  <a:schemeClr val="bg1"/>
                </a:solidFill>
              </a:rPr>
              <a:t>tezlatgichining</a:t>
            </a:r>
            <a:r>
              <a:rPr lang="ru-RU" sz="2400" dirty="0">
                <a:solidFill>
                  <a:schemeClr val="bg1"/>
                </a:solidFill>
              </a:rPr>
              <a:t> </a:t>
            </a:r>
            <a:r>
              <a:rPr lang="ru-RU" sz="2400" dirty="0" err="1">
                <a:solidFill>
                  <a:schemeClr val="bg1"/>
                </a:solidFill>
              </a:rPr>
              <a:t>bir</a:t>
            </a:r>
            <a:r>
              <a:rPr lang="ru-RU" sz="2400" dirty="0">
                <a:solidFill>
                  <a:schemeClr val="bg1"/>
                </a:solidFill>
              </a:rPr>
              <a:t> </a:t>
            </a:r>
            <a:r>
              <a:rPr lang="ru-RU" sz="2400" dirty="0" err="1">
                <a:solidFill>
                  <a:schemeClr val="bg1"/>
                </a:solidFill>
              </a:rPr>
              <a:t>turi</a:t>
            </a:r>
            <a:r>
              <a:rPr lang="ru-RU" sz="2400" dirty="0">
                <a:solidFill>
                  <a:schemeClr val="bg1"/>
                </a:solidFill>
              </a:rPr>
              <a:t>.</a:t>
            </a:r>
            <a:endParaRPr lang="en-US" sz="2400" dirty="0">
              <a:solidFill>
                <a:schemeClr val="bg1"/>
              </a:solidFill>
            </a:endParaRPr>
          </a:p>
          <a:p>
            <a:r>
              <a:rPr lang="en-US" sz="2400" dirty="0">
                <a:solidFill>
                  <a:schemeClr val="bg1"/>
                </a:solidFill>
              </a:rPr>
              <a:t>1. </a:t>
            </a:r>
            <a:r>
              <a:rPr lang="en-US" sz="2400" dirty="0" err="1">
                <a:solidFill>
                  <a:schemeClr val="bg1"/>
                </a:solidFill>
              </a:rPr>
              <a:t>Chiziqli</a:t>
            </a:r>
            <a:r>
              <a:rPr lang="en-US" sz="2400" dirty="0">
                <a:solidFill>
                  <a:schemeClr val="bg1"/>
                </a:solidFill>
              </a:rPr>
              <a:t> </a:t>
            </a:r>
            <a:r>
              <a:rPr lang="en-US" sz="2400" dirty="0" err="1">
                <a:solidFill>
                  <a:schemeClr val="bg1"/>
                </a:solidFill>
              </a:rPr>
              <a:t>tezlatgichlar</a:t>
            </a:r>
            <a:r>
              <a:rPr lang="en-US" sz="2400" dirty="0">
                <a:solidFill>
                  <a:schemeClr val="bg1"/>
                </a:solidFill>
              </a:rPr>
              <a:t> </a:t>
            </a:r>
          </a:p>
          <a:p>
            <a:r>
              <a:rPr lang="en-US" sz="2400" dirty="0">
                <a:solidFill>
                  <a:schemeClr val="bg1"/>
                </a:solidFill>
              </a:rPr>
              <a:t>  </a:t>
            </a:r>
            <a:r>
              <a:rPr lang="en-US" sz="2400" dirty="0" err="1">
                <a:solidFill>
                  <a:schemeClr val="bg1"/>
                </a:solidFill>
              </a:rPr>
              <a:t>Ishlash</a:t>
            </a:r>
            <a:r>
              <a:rPr lang="en-US" sz="2400" dirty="0">
                <a:solidFill>
                  <a:schemeClr val="bg1"/>
                </a:solidFill>
              </a:rPr>
              <a:t> </a:t>
            </a:r>
            <a:r>
              <a:rPr lang="en-US" sz="2400" dirty="0" err="1">
                <a:solidFill>
                  <a:schemeClr val="bg1"/>
                </a:solidFill>
              </a:rPr>
              <a:t>printsipi</a:t>
            </a:r>
            <a:r>
              <a:rPr lang="en-US" sz="2400" dirty="0">
                <a:solidFill>
                  <a:schemeClr val="bg1"/>
                </a:solidFill>
              </a:rPr>
              <a:t>: </a:t>
            </a:r>
            <a:r>
              <a:rPr lang="en-US" sz="2400" dirty="0" err="1">
                <a:solidFill>
                  <a:schemeClr val="bg1"/>
                </a:solidFill>
              </a:rPr>
              <a:t>Zarralar</a:t>
            </a:r>
            <a:r>
              <a:rPr lang="en-US" sz="2400" dirty="0">
                <a:solidFill>
                  <a:schemeClr val="bg1"/>
                </a:solidFill>
              </a:rPr>
              <a:t> </a:t>
            </a:r>
            <a:r>
              <a:rPr lang="en-US" sz="2400" dirty="0" err="1">
                <a:solidFill>
                  <a:schemeClr val="bg1"/>
                </a:solidFill>
              </a:rPr>
              <a:t>to‘g‘ri</a:t>
            </a:r>
            <a:r>
              <a:rPr lang="en-US" sz="2400" dirty="0">
                <a:solidFill>
                  <a:schemeClr val="bg1"/>
                </a:solidFill>
              </a:rPr>
              <a:t> </a:t>
            </a:r>
            <a:r>
              <a:rPr lang="en-US" sz="2400" dirty="0" err="1">
                <a:solidFill>
                  <a:schemeClr val="bg1"/>
                </a:solidFill>
              </a:rPr>
              <a:t>chiziqli</a:t>
            </a:r>
            <a:r>
              <a:rPr lang="en-US" sz="2400" dirty="0">
                <a:solidFill>
                  <a:schemeClr val="bg1"/>
                </a:solidFill>
              </a:rPr>
              <a:t> </a:t>
            </a:r>
            <a:r>
              <a:rPr lang="en-US" sz="2400" dirty="0" err="1">
                <a:solidFill>
                  <a:schemeClr val="bg1"/>
                </a:solidFill>
              </a:rPr>
              <a:t>yo‘nalishda</a:t>
            </a:r>
            <a:r>
              <a:rPr lang="en-US" sz="2400" dirty="0">
                <a:solidFill>
                  <a:schemeClr val="bg1"/>
                </a:solidFill>
              </a:rPr>
              <a:t> </a:t>
            </a:r>
            <a:r>
              <a:rPr lang="en-US" sz="2400" dirty="0" err="1">
                <a:solidFill>
                  <a:schemeClr val="bg1"/>
                </a:solidFill>
              </a:rPr>
              <a:t>elektr</a:t>
            </a:r>
            <a:r>
              <a:rPr lang="en-US" sz="2400" dirty="0">
                <a:solidFill>
                  <a:schemeClr val="bg1"/>
                </a:solidFill>
              </a:rPr>
              <a:t> </a:t>
            </a:r>
            <a:r>
              <a:rPr lang="en-US" sz="2400" dirty="0" err="1">
                <a:solidFill>
                  <a:schemeClr val="bg1"/>
                </a:solidFill>
              </a:rPr>
              <a:t>maydon</a:t>
            </a:r>
            <a:r>
              <a:rPr lang="en-US" sz="2400" dirty="0">
                <a:solidFill>
                  <a:schemeClr val="bg1"/>
                </a:solidFill>
              </a:rPr>
              <a:t> </a:t>
            </a:r>
            <a:r>
              <a:rPr lang="en-US" sz="2400" dirty="0" err="1">
                <a:solidFill>
                  <a:schemeClr val="bg1"/>
                </a:solidFill>
              </a:rPr>
              <a:t>yordamida</a:t>
            </a:r>
            <a:r>
              <a:rPr lang="en-US" sz="2400" dirty="0">
                <a:solidFill>
                  <a:schemeClr val="bg1"/>
                </a:solidFill>
              </a:rPr>
              <a:t> </a:t>
            </a:r>
            <a:r>
              <a:rPr lang="en-US" sz="2400" dirty="0" err="1">
                <a:solidFill>
                  <a:schemeClr val="bg1"/>
                </a:solidFill>
              </a:rPr>
              <a:t>tezlashtiriladi</a:t>
            </a:r>
            <a:r>
              <a:rPr lang="en-US" sz="2400" dirty="0">
                <a:solidFill>
                  <a:schemeClr val="bg1"/>
                </a:solidFill>
              </a:rPr>
              <a:t>.</a:t>
            </a:r>
          </a:p>
          <a:p>
            <a:r>
              <a:rPr lang="en-US" sz="2400" dirty="0">
                <a:solidFill>
                  <a:schemeClr val="bg1"/>
                </a:solidFill>
              </a:rPr>
              <a:t>  </a:t>
            </a:r>
            <a:r>
              <a:rPr lang="en-US" sz="2400" dirty="0" err="1">
                <a:solidFill>
                  <a:schemeClr val="bg1"/>
                </a:solidFill>
              </a:rPr>
              <a:t>Qo‘llanilishi</a:t>
            </a:r>
            <a:r>
              <a:rPr lang="en-US" sz="2400" dirty="0">
                <a:solidFill>
                  <a:schemeClr val="bg1"/>
                </a:solidFill>
              </a:rPr>
              <a:t>: </a:t>
            </a:r>
            <a:r>
              <a:rPr lang="en-US" sz="2400" dirty="0" err="1">
                <a:solidFill>
                  <a:schemeClr val="bg1"/>
                </a:solidFill>
              </a:rPr>
              <a:t>Radioterapiya</a:t>
            </a:r>
            <a:r>
              <a:rPr lang="en-US" sz="2400" dirty="0">
                <a:solidFill>
                  <a:schemeClr val="bg1"/>
                </a:solidFill>
              </a:rPr>
              <a:t>, </a:t>
            </a:r>
            <a:r>
              <a:rPr lang="en-US" sz="2400" dirty="0" err="1">
                <a:solidFill>
                  <a:schemeClr val="bg1"/>
                </a:solidFill>
              </a:rPr>
              <a:t>radiaktiv</a:t>
            </a:r>
            <a:r>
              <a:rPr lang="en-US" sz="2400" dirty="0">
                <a:solidFill>
                  <a:schemeClr val="bg1"/>
                </a:solidFill>
              </a:rPr>
              <a:t> </a:t>
            </a:r>
            <a:r>
              <a:rPr lang="en-US" sz="2400" dirty="0" err="1">
                <a:solidFill>
                  <a:schemeClr val="bg1"/>
                </a:solidFill>
              </a:rPr>
              <a:t>izotoplar</a:t>
            </a:r>
            <a:r>
              <a:rPr lang="en-US" sz="2400" dirty="0">
                <a:solidFill>
                  <a:schemeClr val="bg1"/>
                </a:solidFill>
              </a:rPr>
              <a:t> </a:t>
            </a:r>
            <a:r>
              <a:rPr lang="en-US" sz="2400" dirty="0" err="1">
                <a:solidFill>
                  <a:schemeClr val="bg1"/>
                </a:solidFill>
              </a:rPr>
              <a:t>ishlab</a:t>
            </a:r>
            <a:r>
              <a:rPr lang="en-US" sz="2400" dirty="0">
                <a:solidFill>
                  <a:schemeClr val="bg1"/>
                </a:solidFill>
              </a:rPr>
              <a:t> </a:t>
            </a:r>
            <a:r>
              <a:rPr lang="en-US" sz="2400" dirty="0" err="1">
                <a:solidFill>
                  <a:schemeClr val="bg1"/>
                </a:solidFill>
              </a:rPr>
              <a:t>chiqarish</a:t>
            </a:r>
            <a:r>
              <a:rPr lang="en-US" sz="2400" dirty="0">
                <a:solidFill>
                  <a:schemeClr val="bg1"/>
                </a:solidFill>
              </a:rPr>
              <a:t>, </a:t>
            </a:r>
            <a:r>
              <a:rPr lang="en-US" sz="2400" dirty="0" err="1">
                <a:solidFill>
                  <a:schemeClr val="bg1"/>
                </a:solidFill>
              </a:rPr>
              <a:t>ilmiy</a:t>
            </a:r>
            <a:r>
              <a:rPr lang="en-US" sz="2400" dirty="0">
                <a:solidFill>
                  <a:schemeClr val="bg1"/>
                </a:solidFill>
              </a:rPr>
              <a:t> </a:t>
            </a:r>
            <a:r>
              <a:rPr lang="en-US" sz="2400" dirty="0" err="1">
                <a:solidFill>
                  <a:schemeClr val="bg1"/>
                </a:solidFill>
              </a:rPr>
              <a:t>tadqiqotlar</a:t>
            </a:r>
            <a:r>
              <a:rPr lang="en-US" sz="2400" dirty="0">
                <a:solidFill>
                  <a:schemeClr val="bg1"/>
                </a:solidFill>
              </a:rPr>
              <a:t>.</a:t>
            </a:r>
            <a:endParaRPr lang="ru-RU" sz="2400" dirty="0">
              <a:solidFill>
                <a:schemeClr val="bg1"/>
              </a:solidFill>
            </a:endParaRPr>
          </a:p>
        </p:txBody>
      </p:sp>
    </p:spTree>
    <p:extLst>
      <p:ext uri="{BB962C8B-B14F-4D97-AF65-F5344CB8AC3E}">
        <p14:creationId xmlns:p14="http://schemas.microsoft.com/office/powerpoint/2010/main" val="3229363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AAF29-6831-48C5-B174-B4513DC5B250}"/>
              </a:ext>
            </a:extLst>
          </p:cNvPr>
          <p:cNvSpPr>
            <a:spLocks noGrp="1"/>
          </p:cNvSpPr>
          <p:nvPr>
            <p:ph type="ctrTitle"/>
          </p:nvPr>
        </p:nvSpPr>
        <p:spPr>
          <a:xfrm>
            <a:off x="697755" y="-242047"/>
            <a:ext cx="8825658" cy="1461247"/>
          </a:xfrm>
        </p:spPr>
        <p:txBody>
          <a:bodyPr/>
          <a:lstStyle/>
          <a:p>
            <a:r>
              <a:rPr lang="en-US" sz="2400" dirty="0" err="1">
                <a:solidFill>
                  <a:schemeClr val="bg1"/>
                </a:solidFill>
              </a:rPr>
              <a:t>Yadro</a:t>
            </a:r>
            <a:r>
              <a:rPr lang="en-US" sz="2400" dirty="0">
                <a:solidFill>
                  <a:schemeClr val="bg1"/>
                </a:solidFill>
              </a:rPr>
              <a:t> </a:t>
            </a:r>
            <a:r>
              <a:rPr lang="en-US" sz="2400" dirty="0" err="1">
                <a:solidFill>
                  <a:schemeClr val="bg1"/>
                </a:solidFill>
              </a:rPr>
              <a:t>fizikasi</a:t>
            </a:r>
            <a:r>
              <a:rPr lang="en-US" sz="2400" dirty="0">
                <a:solidFill>
                  <a:schemeClr val="bg1"/>
                </a:solidFill>
              </a:rPr>
              <a:t> </a:t>
            </a:r>
            <a:r>
              <a:rPr lang="en-US" sz="2400" dirty="0" err="1">
                <a:solidFill>
                  <a:schemeClr val="bg1"/>
                </a:solidFill>
              </a:rPr>
              <a:t>va</a:t>
            </a:r>
            <a:r>
              <a:rPr lang="en-US" sz="2400" dirty="0">
                <a:solidFill>
                  <a:schemeClr val="bg1"/>
                </a:solidFill>
              </a:rPr>
              <a:t> </a:t>
            </a:r>
            <a:r>
              <a:rPr lang="en-US" sz="2400" dirty="0" err="1">
                <a:solidFill>
                  <a:schemeClr val="bg1"/>
                </a:solidFill>
              </a:rPr>
              <a:t>tezlatgichlar</a:t>
            </a:r>
            <a:r>
              <a:rPr lang="en-US" sz="2400" dirty="0">
                <a:solidFill>
                  <a:schemeClr val="bg1"/>
                </a:solidFill>
              </a:rPr>
              <a:t> </a:t>
            </a:r>
            <a:r>
              <a:rPr lang="en-US" sz="2400" dirty="0" err="1">
                <a:solidFill>
                  <a:schemeClr val="bg1"/>
                </a:solidFill>
              </a:rPr>
              <a:t>o’rtasidagi</a:t>
            </a:r>
            <a:r>
              <a:rPr lang="en-US" sz="2400" dirty="0">
                <a:solidFill>
                  <a:schemeClr val="bg1"/>
                </a:solidFill>
              </a:rPr>
              <a:t> </a:t>
            </a:r>
            <a:r>
              <a:rPr lang="en-US" sz="2400" dirty="0" err="1">
                <a:solidFill>
                  <a:schemeClr val="bg1"/>
                </a:solidFill>
              </a:rPr>
              <a:t>bog’lanish</a:t>
            </a:r>
            <a:endParaRPr lang="ru-RU" sz="2400" dirty="0">
              <a:solidFill>
                <a:schemeClr val="bg1"/>
              </a:solidFill>
            </a:endParaRPr>
          </a:p>
        </p:txBody>
      </p:sp>
      <p:sp>
        <p:nvSpPr>
          <p:cNvPr id="3" name="Subtitle 2">
            <a:extLst>
              <a:ext uri="{FF2B5EF4-FFF2-40B4-BE49-F238E27FC236}">
                <a16:creationId xmlns:a16="http://schemas.microsoft.com/office/drawing/2014/main" id="{9667EB49-7239-44B1-8A0B-2E088507431F}"/>
              </a:ext>
            </a:extLst>
          </p:cNvPr>
          <p:cNvSpPr>
            <a:spLocks noGrp="1"/>
          </p:cNvSpPr>
          <p:nvPr>
            <p:ph type="subTitle" idx="1"/>
          </p:nvPr>
        </p:nvSpPr>
        <p:spPr>
          <a:xfrm>
            <a:off x="697755" y="1219200"/>
            <a:ext cx="8825658" cy="1605491"/>
          </a:xfrm>
        </p:spPr>
        <p:txBody>
          <a:bodyPr>
            <a:normAutofit/>
          </a:bodyPr>
          <a:lstStyle/>
          <a:p>
            <a:r>
              <a:rPr lang="en-US" dirty="0" err="1">
                <a:solidFill>
                  <a:schemeClr val="tx2">
                    <a:lumMod val="20000"/>
                    <a:lumOff val="80000"/>
                  </a:schemeClr>
                </a:solidFill>
              </a:rPr>
              <a:t>Yadro</a:t>
            </a:r>
            <a:r>
              <a:rPr lang="en-US" dirty="0">
                <a:solidFill>
                  <a:schemeClr val="tx2">
                    <a:lumMod val="20000"/>
                    <a:lumOff val="80000"/>
                  </a:schemeClr>
                </a:solidFill>
              </a:rPr>
              <a:t> </a:t>
            </a:r>
            <a:r>
              <a:rPr lang="en-US" dirty="0" err="1">
                <a:solidFill>
                  <a:schemeClr val="tx2">
                    <a:lumMod val="20000"/>
                    <a:lumOff val="80000"/>
                  </a:schemeClr>
                </a:solidFill>
              </a:rPr>
              <a:t>fizikasi</a:t>
            </a:r>
            <a:r>
              <a:rPr lang="en-US" dirty="0">
                <a:solidFill>
                  <a:schemeClr val="tx2">
                    <a:lumMod val="20000"/>
                    <a:lumOff val="80000"/>
                  </a:schemeClr>
                </a:solidFill>
              </a:rPr>
              <a:t> atom </a:t>
            </a:r>
            <a:r>
              <a:rPr lang="en-US" dirty="0" err="1">
                <a:solidFill>
                  <a:schemeClr val="tx2">
                    <a:lumMod val="20000"/>
                    <a:lumOff val="80000"/>
                  </a:schemeClr>
                </a:solidFill>
              </a:rPr>
              <a:t>yadrosi</a:t>
            </a:r>
            <a:r>
              <a:rPr lang="en-US" dirty="0">
                <a:solidFill>
                  <a:schemeClr val="tx2">
                    <a:lumMod val="20000"/>
                    <a:lumOff val="80000"/>
                  </a:schemeClr>
                </a:solidFill>
              </a:rPr>
              <a:t> </a:t>
            </a:r>
            <a:r>
              <a:rPr lang="en-US" dirty="0" err="1">
                <a:solidFill>
                  <a:schemeClr val="tx2">
                    <a:lumMod val="20000"/>
                    <a:lumOff val="80000"/>
                  </a:schemeClr>
                </a:solidFill>
              </a:rPr>
              <a:t>tuzilishini</a:t>
            </a:r>
            <a:r>
              <a:rPr lang="en-US" dirty="0">
                <a:solidFill>
                  <a:schemeClr val="tx2">
                    <a:lumMod val="20000"/>
                    <a:lumOff val="80000"/>
                  </a:schemeClr>
                </a:solidFill>
              </a:rPr>
              <a:t>, </a:t>
            </a:r>
            <a:r>
              <a:rPr lang="en-US" dirty="0" err="1">
                <a:solidFill>
                  <a:schemeClr val="tx2">
                    <a:lumMod val="20000"/>
                    <a:lumOff val="80000"/>
                  </a:schemeClr>
                </a:solidFill>
              </a:rPr>
              <a:t>uning</a:t>
            </a:r>
            <a:r>
              <a:rPr lang="en-US" dirty="0">
                <a:solidFill>
                  <a:schemeClr val="tx2">
                    <a:lumMod val="20000"/>
                    <a:lumOff val="80000"/>
                  </a:schemeClr>
                </a:solidFill>
              </a:rPr>
              <a:t> </a:t>
            </a:r>
            <a:r>
              <a:rPr lang="en-US" dirty="0" err="1">
                <a:solidFill>
                  <a:schemeClr val="tx2">
                    <a:lumMod val="20000"/>
                    <a:lumOff val="80000"/>
                  </a:schemeClr>
                </a:solidFill>
              </a:rPr>
              <a:t>xususiyatlarini</a:t>
            </a:r>
            <a:r>
              <a:rPr lang="en-US" dirty="0">
                <a:solidFill>
                  <a:schemeClr val="tx2">
                    <a:lumMod val="20000"/>
                    <a:lumOff val="80000"/>
                  </a:schemeClr>
                </a:solidFill>
              </a:rPr>
              <a:t> </a:t>
            </a:r>
            <a:r>
              <a:rPr lang="en-US" dirty="0" err="1">
                <a:solidFill>
                  <a:schemeClr val="tx2">
                    <a:lumMod val="20000"/>
                    <a:lumOff val="80000"/>
                  </a:schemeClr>
                </a:solidFill>
              </a:rPr>
              <a:t>va</a:t>
            </a:r>
            <a:r>
              <a:rPr lang="en-US" dirty="0">
                <a:solidFill>
                  <a:schemeClr val="tx2">
                    <a:lumMod val="20000"/>
                    <a:lumOff val="80000"/>
                  </a:schemeClr>
                </a:solidFill>
              </a:rPr>
              <a:t> </a:t>
            </a:r>
            <a:r>
              <a:rPr lang="en-US" dirty="0" err="1">
                <a:solidFill>
                  <a:schemeClr val="tx2">
                    <a:lumMod val="20000"/>
                    <a:lumOff val="80000"/>
                  </a:schemeClr>
                </a:solidFill>
              </a:rPr>
              <a:t>yadro</a:t>
            </a:r>
            <a:r>
              <a:rPr lang="en-US" dirty="0">
                <a:solidFill>
                  <a:schemeClr val="tx2">
                    <a:lumMod val="20000"/>
                    <a:lumOff val="80000"/>
                  </a:schemeClr>
                </a:solidFill>
              </a:rPr>
              <a:t> </a:t>
            </a:r>
            <a:r>
              <a:rPr lang="en-US" dirty="0" err="1">
                <a:solidFill>
                  <a:schemeClr val="tx2">
                    <a:lumMod val="20000"/>
                    <a:lumOff val="80000"/>
                  </a:schemeClr>
                </a:solidFill>
              </a:rPr>
              <a:t>reaksiyalarini</a:t>
            </a:r>
            <a:r>
              <a:rPr lang="en-US" dirty="0">
                <a:solidFill>
                  <a:schemeClr val="tx2">
                    <a:lumMod val="20000"/>
                    <a:lumOff val="80000"/>
                  </a:schemeClr>
                </a:solidFill>
              </a:rPr>
              <a:t> </a:t>
            </a:r>
            <a:r>
              <a:rPr lang="en-US" dirty="0" err="1">
                <a:solidFill>
                  <a:schemeClr val="tx2">
                    <a:lumMod val="20000"/>
                    <a:lumOff val="80000"/>
                  </a:schemeClr>
                </a:solidFill>
              </a:rPr>
              <a:t>o‘rganadigan</a:t>
            </a:r>
            <a:r>
              <a:rPr lang="en-US" dirty="0">
                <a:solidFill>
                  <a:schemeClr val="tx2">
                    <a:lumMod val="20000"/>
                    <a:lumOff val="80000"/>
                  </a:schemeClr>
                </a:solidFill>
              </a:rPr>
              <a:t> fan </a:t>
            </a:r>
            <a:r>
              <a:rPr lang="en-US" dirty="0" err="1">
                <a:solidFill>
                  <a:schemeClr val="tx2">
                    <a:lumMod val="20000"/>
                    <a:lumOff val="80000"/>
                  </a:schemeClr>
                </a:solidFill>
              </a:rPr>
              <a:t>sohasi</a:t>
            </a:r>
            <a:r>
              <a:rPr lang="en-US" dirty="0">
                <a:solidFill>
                  <a:schemeClr val="tx2">
                    <a:lumMod val="20000"/>
                    <a:lumOff val="80000"/>
                  </a:schemeClr>
                </a:solidFill>
              </a:rPr>
              <a:t> </a:t>
            </a:r>
            <a:r>
              <a:rPr lang="en-US" dirty="0" err="1">
                <a:solidFill>
                  <a:schemeClr val="tx2">
                    <a:lumMod val="20000"/>
                    <a:lumOff val="80000"/>
                  </a:schemeClr>
                </a:solidFill>
              </a:rPr>
              <a:t>hisoblanadi</a:t>
            </a:r>
            <a:r>
              <a:rPr lang="en-US" dirty="0">
                <a:solidFill>
                  <a:schemeClr val="tx2">
                    <a:lumMod val="20000"/>
                    <a:lumOff val="80000"/>
                  </a:schemeClr>
                </a:solidFill>
              </a:rPr>
              <a:t>. </a:t>
            </a:r>
            <a:r>
              <a:rPr lang="en-US" dirty="0" err="1">
                <a:solidFill>
                  <a:schemeClr val="tx2">
                    <a:lumMod val="20000"/>
                    <a:lumOff val="80000"/>
                  </a:schemeClr>
                </a:solidFill>
              </a:rPr>
              <a:t>Tezlatgichlar</a:t>
            </a:r>
            <a:r>
              <a:rPr lang="en-US" dirty="0">
                <a:solidFill>
                  <a:schemeClr val="tx2">
                    <a:lumMod val="20000"/>
                    <a:lumOff val="80000"/>
                  </a:schemeClr>
                </a:solidFill>
              </a:rPr>
              <a:t> </a:t>
            </a:r>
            <a:r>
              <a:rPr lang="en-US" dirty="0" err="1">
                <a:solidFill>
                  <a:schemeClr val="tx2">
                    <a:lumMod val="20000"/>
                    <a:lumOff val="80000"/>
                  </a:schemeClr>
                </a:solidFill>
              </a:rPr>
              <a:t>esa</a:t>
            </a:r>
            <a:r>
              <a:rPr lang="en-US" dirty="0">
                <a:solidFill>
                  <a:schemeClr val="tx2">
                    <a:lumMod val="20000"/>
                    <a:lumOff val="80000"/>
                  </a:schemeClr>
                </a:solidFill>
              </a:rPr>
              <a:t> </a:t>
            </a:r>
            <a:r>
              <a:rPr lang="en-US" dirty="0" err="1">
                <a:solidFill>
                  <a:schemeClr val="tx2">
                    <a:lumMod val="20000"/>
                    <a:lumOff val="80000"/>
                  </a:schemeClr>
                </a:solidFill>
              </a:rPr>
              <a:t>yadro</a:t>
            </a:r>
            <a:r>
              <a:rPr lang="en-US" dirty="0">
                <a:solidFill>
                  <a:schemeClr val="tx2">
                    <a:lumMod val="20000"/>
                    <a:lumOff val="80000"/>
                  </a:schemeClr>
                </a:solidFill>
              </a:rPr>
              <a:t> </a:t>
            </a:r>
            <a:r>
              <a:rPr lang="en-US" dirty="0" err="1">
                <a:solidFill>
                  <a:schemeClr val="tx2">
                    <a:lumMod val="20000"/>
                    <a:lumOff val="80000"/>
                  </a:schemeClr>
                </a:solidFill>
              </a:rPr>
              <a:t>fizikasi</a:t>
            </a:r>
            <a:r>
              <a:rPr lang="en-US" dirty="0">
                <a:solidFill>
                  <a:schemeClr val="tx2">
                    <a:lumMod val="20000"/>
                    <a:lumOff val="80000"/>
                  </a:schemeClr>
                </a:solidFill>
              </a:rPr>
              <a:t> </a:t>
            </a:r>
            <a:r>
              <a:rPr lang="en-US" dirty="0" err="1">
                <a:solidFill>
                  <a:schemeClr val="tx2">
                    <a:lumMod val="20000"/>
                    <a:lumOff val="80000"/>
                  </a:schemeClr>
                </a:solidFill>
              </a:rPr>
              <a:t>tadqiqotlari</a:t>
            </a:r>
            <a:r>
              <a:rPr lang="en-US" dirty="0">
                <a:solidFill>
                  <a:schemeClr val="tx2">
                    <a:lumMod val="20000"/>
                    <a:lumOff val="80000"/>
                  </a:schemeClr>
                </a:solidFill>
              </a:rPr>
              <a:t> </a:t>
            </a:r>
            <a:r>
              <a:rPr lang="en-US" dirty="0" err="1">
                <a:solidFill>
                  <a:schemeClr val="tx2">
                    <a:lumMod val="20000"/>
                    <a:lumOff val="80000"/>
                  </a:schemeClr>
                </a:solidFill>
              </a:rPr>
              <a:t>uchun</a:t>
            </a:r>
            <a:r>
              <a:rPr lang="en-US" dirty="0">
                <a:solidFill>
                  <a:schemeClr val="tx2">
                    <a:lumMod val="20000"/>
                    <a:lumOff val="80000"/>
                  </a:schemeClr>
                </a:solidFill>
              </a:rPr>
              <a:t> </a:t>
            </a:r>
            <a:r>
              <a:rPr lang="en-US" dirty="0" err="1">
                <a:solidFill>
                  <a:schemeClr val="tx2">
                    <a:lumMod val="20000"/>
                    <a:lumOff val="80000"/>
                  </a:schemeClr>
                </a:solidFill>
              </a:rPr>
              <a:t>asosiy</a:t>
            </a:r>
            <a:r>
              <a:rPr lang="en-US" dirty="0">
                <a:solidFill>
                  <a:schemeClr val="tx2">
                    <a:lumMod val="20000"/>
                    <a:lumOff val="80000"/>
                  </a:schemeClr>
                </a:solidFill>
              </a:rPr>
              <a:t> </a:t>
            </a:r>
            <a:r>
              <a:rPr lang="en-US" dirty="0" err="1">
                <a:solidFill>
                  <a:schemeClr val="tx2">
                    <a:lumMod val="20000"/>
                    <a:lumOff val="80000"/>
                  </a:schemeClr>
                </a:solidFill>
              </a:rPr>
              <a:t>vosita</a:t>
            </a:r>
            <a:r>
              <a:rPr lang="en-US" dirty="0">
                <a:solidFill>
                  <a:schemeClr val="tx2">
                    <a:lumMod val="20000"/>
                    <a:lumOff val="80000"/>
                  </a:schemeClr>
                </a:solidFill>
              </a:rPr>
              <a:t> </a:t>
            </a:r>
            <a:r>
              <a:rPr lang="en-US" dirty="0" err="1">
                <a:solidFill>
                  <a:schemeClr val="tx2">
                    <a:lumMod val="20000"/>
                    <a:lumOff val="80000"/>
                  </a:schemeClr>
                </a:solidFill>
              </a:rPr>
              <a:t>bo‘lib</a:t>
            </a:r>
            <a:r>
              <a:rPr lang="en-US" dirty="0">
                <a:solidFill>
                  <a:schemeClr val="tx2">
                    <a:lumMod val="20000"/>
                    <a:lumOff val="80000"/>
                  </a:schemeClr>
                </a:solidFill>
              </a:rPr>
              <a:t>, </a:t>
            </a:r>
            <a:r>
              <a:rPr lang="en-US" dirty="0" err="1">
                <a:solidFill>
                  <a:schemeClr val="tx2">
                    <a:lumMod val="20000"/>
                    <a:lumOff val="80000"/>
                  </a:schemeClr>
                </a:solidFill>
              </a:rPr>
              <a:t>yuqori</a:t>
            </a:r>
            <a:r>
              <a:rPr lang="en-US" dirty="0">
                <a:solidFill>
                  <a:schemeClr val="tx2">
                    <a:lumMod val="20000"/>
                    <a:lumOff val="80000"/>
                  </a:schemeClr>
                </a:solidFill>
              </a:rPr>
              <a:t> </a:t>
            </a:r>
            <a:r>
              <a:rPr lang="en-US" dirty="0" err="1">
                <a:solidFill>
                  <a:schemeClr val="tx2">
                    <a:lumMod val="20000"/>
                    <a:lumOff val="80000"/>
                  </a:schemeClr>
                </a:solidFill>
              </a:rPr>
              <a:t>energiyali</a:t>
            </a:r>
            <a:r>
              <a:rPr lang="en-US" dirty="0">
                <a:solidFill>
                  <a:schemeClr val="tx2">
                    <a:lumMod val="20000"/>
                    <a:lumOff val="80000"/>
                  </a:schemeClr>
                </a:solidFill>
              </a:rPr>
              <a:t> </a:t>
            </a:r>
            <a:r>
              <a:rPr lang="en-US" dirty="0" err="1">
                <a:solidFill>
                  <a:schemeClr val="tx2">
                    <a:lumMod val="20000"/>
                    <a:lumOff val="80000"/>
                  </a:schemeClr>
                </a:solidFill>
              </a:rPr>
              <a:t>zarralarni</a:t>
            </a:r>
            <a:r>
              <a:rPr lang="en-US" dirty="0">
                <a:solidFill>
                  <a:schemeClr val="tx2">
                    <a:lumMod val="20000"/>
                    <a:lumOff val="80000"/>
                  </a:schemeClr>
                </a:solidFill>
              </a:rPr>
              <a:t> </a:t>
            </a:r>
            <a:r>
              <a:rPr lang="en-US" dirty="0" err="1">
                <a:solidFill>
                  <a:schemeClr val="tx2">
                    <a:lumMod val="20000"/>
                    <a:lumOff val="80000"/>
                  </a:schemeClr>
                </a:solidFill>
              </a:rPr>
              <a:t>hosil</a:t>
            </a:r>
            <a:r>
              <a:rPr lang="en-US" dirty="0">
                <a:solidFill>
                  <a:schemeClr val="tx2">
                    <a:lumMod val="20000"/>
                    <a:lumOff val="80000"/>
                  </a:schemeClr>
                </a:solidFill>
              </a:rPr>
              <a:t> </a:t>
            </a:r>
            <a:r>
              <a:rPr lang="en-US" dirty="0" err="1">
                <a:solidFill>
                  <a:schemeClr val="tx2">
                    <a:lumMod val="20000"/>
                    <a:lumOff val="80000"/>
                  </a:schemeClr>
                </a:solidFill>
              </a:rPr>
              <a:t>qilib</a:t>
            </a:r>
            <a:r>
              <a:rPr lang="en-US" dirty="0">
                <a:solidFill>
                  <a:schemeClr val="tx2">
                    <a:lumMod val="20000"/>
                    <a:lumOff val="80000"/>
                  </a:schemeClr>
                </a:solidFill>
              </a:rPr>
              <a:t>, </a:t>
            </a:r>
            <a:r>
              <a:rPr lang="en-US" dirty="0" err="1">
                <a:solidFill>
                  <a:schemeClr val="tx2">
                    <a:lumMod val="20000"/>
                    <a:lumOff val="80000"/>
                  </a:schemeClr>
                </a:solidFill>
              </a:rPr>
              <a:t>ularning</a:t>
            </a:r>
            <a:r>
              <a:rPr lang="en-US" dirty="0">
                <a:solidFill>
                  <a:schemeClr val="tx2">
                    <a:lumMod val="20000"/>
                    <a:lumOff val="80000"/>
                  </a:schemeClr>
                </a:solidFill>
              </a:rPr>
              <a:t> </a:t>
            </a:r>
            <a:r>
              <a:rPr lang="en-US" dirty="0" err="1">
                <a:solidFill>
                  <a:schemeClr val="tx2">
                    <a:lumMod val="20000"/>
                    <a:lumOff val="80000"/>
                  </a:schemeClr>
                </a:solidFill>
              </a:rPr>
              <a:t>o‘zaro</a:t>
            </a:r>
            <a:r>
              <a:rPr lang="en-US" dirty="0">
                <a:solidFill>
                  <a:schemeClr val="tx2">
                    <a:lumMod val="20000"/>
                    <a:lumOff val="80000"/>
                  </a:schemeClr>
                </a:solidFill>
              </a:rPr>
              <a:t> </a:t>
            </a:r>
            <a:r>
              <a:rPr lang="en-US" dirty="0" err="1">
                <a:solidFill>
                  <a:schemeClr val="tx2">
                    <a:lumMod val="20000"/>
                    <a:lumOff val="80000"/>
                  </a:schemeClr>
                </a:solidFill>
              </a:rPr>
              <a:t>ta’siri</a:t>
            </a:r>
            <a:r>
              <a:rPr lang="en-US" dirty="0">
                <a:solidFill>
                  <a:schemeClr val="tx2">
                    <a:lumMod val="20000"/>
                    <a:lumOff val="80000"/>
                  </a:schemeClr>
                </a:solidFill>
              </a:rPr>
              <a:t> </a:t>
            </a:r>
            <a:r>
              <a:rPr lang="en-US" dirty="0" err="1">
                <a:solidFill>
                  <a:schemeClr val="tx2">
                    <a:lumMod val="20000"/>
                    <a:lumOff val="80000"/>
                  </a:schemeClr>
                </a:solidFill>
              </a:rPr>
              <a:t>va</a:t>
            </a:r>
            <a:r>
              <a:rPr lang="en-US" dirty="0">
                <a:solidFill>
                  <a:schemeClr val="tx2">
                    <a:lumMod val="20000"/>
                    <a:lumOff val="80000"/>
                  </a:schemeClr>
                </a:solidFill>
              </a:rPr>
              <a:t> </a:t>
            </a:r>
            <a:r>
              <a:rPr lang="en-US" dirty="0" err="1">
                <a:solidFill>
                  <a:schemeClr val="tx2">
                    <a:lumMod val="20000"/>
                    <a:lumOff val="80000"/>
                  </a:schemeClr>
                </a:solidFill>
              </a:rPr>
              <a:t>yadrolar</a:t>
            </a:r>
            <a:r>
              <a:rPr lang="en-US" dirty="0">
                <a:solidFill>
                  <a:schemeClr val="tx2">
                    <a:lumMod val="20000"/>
                    <a:lumOff val="80000"/>
                  </a:schemeClr>
                </a:solidFill>
              </a:rPr>
              <a:t> </a:t>
            </a:r>
            <a:r>
              <a:rPr lang="en-US" dirty="0" err="1">
                <a:solidFill>
                  <a:schemeClr val="tx2">
                    <a:lumMod val="20000"/>
                    <a:lumOff val="80000"/>
                  </a:schemeClr>
                </a:solidFill>
              </a:rPr>
              <a:t>bilan</a:t>
            </a:r>
            <a:r>
              <a:rPr lang="en-US" dirty="0">
                <a:solidFill>
                  <a:schemeClr val="tx2">
                    <a:lumMod val="20000"/>
                    <a:lumOff val="80000"/>
                  </a:schemeClr>
                </a:solidFill>
              </a:rPr>
              <a:t> </a:t>
            </a:r>
            <a:r>
              <a:rPr lang="en-US" dirty="0" err="1">
                <a:solidFill>
                  <a:schemeClr val="tx2">
                    <a:lumMod val="20000"/>
                    <a:lumOff val="80000"/>
                  </a:schemeClr>
                </a:solidFill>
              </a:rPr>
              <a:t>to‘qnashuvini</a:t>
            </a:r>
            <a:r>
              <a:rPr lang="en-US" dirty="0">
                <a:solidFill>
                  <a:schemeClr val="tx2">
                    <a:lumMod val="20000"/>
                    <a:lumOff val="80000"/>
                  </a:schemeClr>
                </a:solidFill>
              </a:rPr>
              <a:t> </a:t>
            </a:r>
            <a:r>
              <a:rPr lang="en-US" dirty="0" err="1">
                <a:solidFill>
                  <a:schemeClr val="tx2">
                    <a:lumMod val="20000"/>
                    <a:lumOff val="80000"/>
                  </a:schemeClr>
                </a:solidFill>
              </a:rPr>
              <a:t>o‘rganish</a:t>
            </a:r>
            <a:r>
              <a:rPr lang="en-US" dirty="0">
                <a:solidFill>
                  <a:schemeClr val="tx2">
                    <a:lumMod val="20000"/>
                    <a:lumOff val="80000"/>
                  </a:schemeClr>
                </a:solidFill>
              </a:rPr>
              <a:t> </a:t>
            </a:r>
            <a:r>
              <a:rPr lang="en-US" dirty="0" err="1">
                <a:solidFill>
                  <a:schemeClr val="tx2">
                    <a:lumMod val="20000"/>
                    <a:lumOff val="80000"/>
                  </a:schemeClr>
                </a:solidFill>
              </a:rPr>
              <a:t>imkonini</a:t>
            </a:r>
            <a:r>
              <a:rPr lang="en-US" dirty="0">
                <a:solidFill>
                  <a:schemeClr val="tx2">
                    <a:lumMod val="20000"/>
                    <a:lumOff val="80000"/>
                  </a:schemeClr>
                </a:solidFill>
              </a:rPr>
              <a:t> </a:t>
            </a:r>
            <a:r>
              <a:rPr lang="en-US" dirty="0" err="1">
                <a:solidFill>
                  <a:schemeClr val="tx2">
                    <a:lumMod val="20000"/>
                    <a:lumOff val="80000"/>
                  </a:schemeClr>
                </a:solidFill>
              </a:rPr>
              <a:t>beradi</a:t>
            </a:r>
            <a:r>
              <a:rPr lang="en-US" dirty="0">
                <a:solidFill>
                  <a:schemeClr val="tx2">
                    <a:lumMod val="20000"/>
                    <a:lumOff val="80000"/>
                  </a:schemeClr>
                </a:solidFill>
              </a:rPr>
              <a:t>.</a:t>
            </a:r>
            <a:endParaRPr lang="ru-RU" dirty="0">
              <a:solidFill>
                <a:schemeClr val="tx2">
                  <a:lumMod val="20000"/>
                  <a:lumOff val="80000"/>
                </a:schemeClr>
              </a:solidFill>
            </a:endParaRPr>
          </a:p>
        </p:txBody>
      </p:sp>
      <p:pic>
        <p:nvPicPr>
          <p:cNvPr id="5" name="Picture 4">
            <a:extLst>
              <a:ext uri="{FF2B5EF4-FFF2-40B4-BE49-F238E27FC236}">
                <a16:creationId xmlns:a16="http://schemas.microsoft.com/office/drawing/2014/main" id="{6DF69229-1859-4C23-B3FA-502E0E95B4AC}"/>
              </a:ext>
            </a:extLst>
          </p:cNvPr>
          <p:cNvPicPr>
            <a:picLocks noChangeAspect="1"/>
          </p:cNvPicPr>
          <p:nvPr/>
        </p:nvPicPr>
        <p:blipFill>
          <a:blip r:embed="rId2"/>
          <a:stretch>
            <a:fillRect/>
          </a:stretch>
        </p:blipFill>
        <p:spPr>
          <a:xfrm>
            <a:off x="762000" y="2680448"/>
            <a:ext cx="5334000" cy="3119718"/>
          </a:xfrm>
          <a:prstGeom prst="rect">
            <a:avLst/>
          </a:prstGeom>
        </p:spPr>
      </p:pic>
      <p:sp>
        <p:nvSpPr>
          <p:cNvPr id="7" name="TextBox 6">
            <a:extLst>
              <a:ext uri="{FF2B5EF4-FFF2-40B4-BE49-F238E27FC236}">
                <a16:creationId xmlns:a16="http://schemas.microsoft.com/office/drawing/2014/main" id="{B110A123-B8BA-4EF3-BDFC-D3CE9A182C2D}"/>
              </a:ext>
            </a:extLst>
          </p:cNvPr>
          <p:cNvSpPr txBox="1"/>
          <p:nvPr/>
        </p:nvSpPr>
        <p:spPr>
          <a:xfrm flipH="1">
            <a:off x="2796988" y="5826251"/>
            <a:ext cx="6060142" cy="523220"/>
          </a:xfrm>
          <a:prstGeom prst="rect">
            <a:avLst/>
          </a:prstGeom>
          <a:noFill/>
        </p:spPr>
        <p:txBody>
          <a:bodyPr wrap="square" rtlCol="0">
            <a:spAutoFit/>
          </a:bodyPr>
          <a:lstStyle/>
          <a:p>
            <a:pPr algn="just"/>
            <a:r>
              <a:rPr lang="en-US" sz="2800" dirty="0" err="1">
                <a:solidFill>
                  <a:schemeClr val="tx2">
                    <a:lumMod val="20000"/>
                    <a:lumOff val="80000"/>
                  </a:schemeClr>
                </a:solidFill>
              </a:rPr>
              <a:t>Yadro</a:t>
            </a:r>
            <a:r>
              <a:rPr lang="en-US" sz="2800" dirty="0"/>
              <a:t> </a:t>
            </a:r>
            <a:r>
              <a:rPr lang="en-US" sz="2800" dirty="0" err="1">
                <a:solidFill>
                  <a:schemeClr val="tx2">
                    <a:lumMod val="20000"/>
                    <a:lumOff val="80000"/>
                  </a:schemeClr>
                </a:solidFill>
              </a:rPr>
              <a:t>fizikasi</a:t>
            </a:r>
            <a:r>
              <a:rPr lang="en-US" sz="2800" dirty="0"/>
              <a:t>  </a:t>
            </a:r>
            <a:r>
              <a:rPr lang="en-US" sz="2800" dirty="0" err="1">
                <a:solidFill>
                  <a:schemeClr val="tx2">
                    <a:lumMod val="20000"/>
                    <a:lumOff val="80000"/>
                  </a:schemeClr>
                </a:solidFill>
              </a:rPr>
              <a:t>instituti</a:t>
            </a:r>
            <a:endParaRPr lang="ru-RU" sz="2800" dirty="0">
              <a:solidFill>
                <a:schemeClr val="tx2">
                  <a:lumMod val="20000"/>
                  <a:lumOff val="80000"/>
                </a:schemeClr>
              </a:solidFill>
            </a:endParaRPr>
          </a:p>
        </p:txBody>
      </p:sp>
      <p:pic>
        <p:nvPicPr>
          <p:cNvPr id="9" name="Picture 8">
            <a:extLst>
              <a:ext uri="{FF2B5EF4-FFF2-40B4-BE49-F238E27FC236}">
                <a16:creationId xmlns:a16="http://schemas.microsoft.com/office/drawing/2014/main" id="{9A885BD8-4837-4959-ACA3-EF187749AC8C}"/>
              </a:ext>
            </a:extLst>
          </p:cNvPr>
          <p:cNvPicPr>
            <a:picLocks noChangeAspect="1"/>
          </p:cNvPicPr>
          <p:nvPr/>
        </p:nvPicPr>
        <p:blipFill>
          <a:blip r:embed="rId3"/>
          <a:stretch>
            <a:fillRect/>
          </a:stretch>
        </p:blipFill>
        <p:spPr>
          <a:xfrm>
            <a:off x="6230843" y="2660901"/>
            <a:ext cx="5199157" cy="3119717"/>
          </a:xfrm>
          <a:prstGeom prst="rect">
            <a:avLst/>
          </a:prstGeom>
        </p:spPr>
      </p:pic>
    </p:spTree>
    <p:extLst>
      <p:ext uri="{BB962C8B-B14F-4D97-AF65-F5344CB8AC3E}">
        <p14:creationId xmlns:p14="http://schemas.microsoft.com/office/powerpoint/2010/main" val="4139980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3C80C08-6715-4B20-9410-1DAE84128EAD}"/>
              </a:ext>
            </a:extLst>
          </p:cNvPr>
          <p:cNvSpPr>
            <a:spLocks noGrp="1"/>
          </p:cNvSpPr>
          <p:nvPr>
            <p:ph type="subTitle" idx="1"/>
          </p:nvPr>
        </p:nvSpPr>
        <p:spPr>
          <a:xfrm>
            <a:off x="1181849" y="1074956"/>
            <a:ext cx="8825658" cy="1999938"/>
          </a:xfrm>
        </p:spPr>
        <p:txBody>
          <a:bodyPr>
            <a:normAutofit/>
          </a:bodyPr>
          <a:lstStyle/>
          <a:p>
            <a:r>
              <a:rPr lang="en-US" dirty="0" err="1">
                <a:solidFill>
                  <a:schemeClr val="bg2"/>
                </a:solidFill>
              </a:rPr>
              <a:t>Tezlatgichlar</a:t>
            </a:r>
            <a:r>
              <a:rPr lang="en-US" dirty="0">
                <a:solidFill>
                  <a:schemeClr val="bg2"/>
                </a:solidFill>
              </a:rPr>
              <a:t> </a:t>
            </a:r>
            <a:r>
              <a:rPr lang="en-US" dirty="0" err="1">
                <a:solidFill>
                  <a:schemeClr val="bg2"/>
                </a:solidFill>
              </a:rPr>
              <a:t>yadro</a:t>
            </a:r>
            <a:r>
              <a:rPr lang="en-US" dirty="0">
                <a:solidFill>
                  <a:schemeClr val="bg2"/>
                </a:solidFill>
              </a:rPr>
              <a:t> </a:t>
            </a:r>
            <a:r>
              <a:rPr lang="en-US" dirty="0" err="1">
                <a:solidFill>
                  <a:schemeClr val="bg2"/>
                </a:solidFill>
              </a:rPr>
              <a:t>fizikasida</a:t>
            </a:r>
            <a:r>
              <a:rPr lang="en-US" dirty="0">
                <a:solidFill>
                  <a:schemeClr val="bg2"/>
                </a:solidFill>
              </a:rPr>
              <a:t> </a:t>
            </a:r>
            <a:r>
              <a:rPr lang="en-US" dirty="0" err="1">
                <a:solidFill>
                  <a:schemeClr val="bg2"/>
                </a:solidFill>
              </a:rPr>
              <a:t>zaruriy</a:t>
            </a:r>
            <a:r>
              <a:rPr lang="en-US" dirty="0">
                <a:solidFill>
                  <a:schemeClr val="bg2"/>
                </a:solidFill>
              </a:rPr>
              <a:t> </a:t>
            </a:r>
            <a:r>
              <a:rPr lang="en-US" dirty="0" err="1">
                <a:solidFill>
                  <a:schemeClr val="bg2"/>
                </a:solidFill>
              </a:rPr>
              <a:t>vosita</a:t>
            </a:r>
            <a:r>
              <a:rPr lang="en-US" dirty="0">
                <a:solidFill>
                  <a:schemeClr val="bg2"/>
                </a:solidFill>
              </a:rPr>
              <a:t> </a:t>
            </a:r>
            <a:r>
              <a:rPr lang="en-US" dirty="0" err="1">
                <a:solidFill>
                  <a:schemeClr val="bg2"/>
                </a:solidFill>
              </a:rPr>
              <a:t>bo‘lib</a:t>
            </a:r>
            <a:r>
              <a:rPr lang="en-US" dirty="0">
                <a:solidFill>
                  <a:schemeClr val="bg2"/>
                </a:solidFill>
              </a:rPr>
              <a:t>, </a:t>
            </a:r>
            <a:r>
              <a:rPr lang="en-US" dirty="0" err="1">
                <a:solidFill>
                  <a:schemeClr val="bg2"/>
                </a:solidFill>
              </a:rPr>
              <a:t>ular</a:t>
            </a:r>
            <a:r>
              <a:rPr lang="en-US" dirty="0">
                <a:solidFill>
                  <a:schemeClr val="bg2"/>
                </a:solidFill>
              </a:rPr>
              <a:t> </a:t>
            </a:r>
            <a:r>
              <a:rPr lang="en-US" dirty="0" err="1">
                <a:solidFill>
                  <a:schemeClr val="bg2"/>
                </a:solidFill>
              </a:rPr>
              <a:t>yordamida</a:t>
            </a:r>
            <a:r>
              <a:rPr lang="en-US" dirty="0">
                <a:solidFill>
                  <a:schemeClr val="bg2"/>
                </a:solidFill>
              </a:rPr>
              <a:t> </a:t>
            </a:r>
            <a:r>
              <a:rPr lang="en-US" dirty="0" err="1">
                <a:solidFill>
                  <a:schemeClr val="bg2"/>
                </a:solidFill>
              </a:rPr>
              <a:t>yadro</a:t>
            </a:r>
            <a:r>
              <a:rPr lang="en-US" dirty="0">
                <a:solidFill>
                  <a:schemeClr val="bg2"/>
                </a:solidFill>
              </a:rPr>
              <a:t> </a:t>
            </a:r>
            <a:r>
              <a:rPr lang="en-US" dirty="0" err="1">
                <a:solidFill>
                  <a:schemeClr val="bg2"/>
                </a:solidFill>
              </a:rPr>
              <a:t>reaktsiyalarini</a:t>
            </a:r>
            <a:r>
              <a:rPr lang="en-US" dirty="0">
                <a:solidFill>
                  <a:schemeClr val="bg2"/>
                </a:solidFill>
              </a:rPr>
              <a:t> </a:t>
            </a:r>
            <a:r>
              <a:rPr lang="en-US" dirty="0" err="1">
                <a:solidFill>
                  <a:schemeClr val="bg2"/>
                </a:solidFill>
              </a:rPr>
              <a:t>o‘rganish</a:t>
            </a:r>
            <a:r>
              <a:rPr lang="en-US" dirty="0">
                <a:solidFill>
                  <a:schemeClr val="bg2"/>
                </a:solidFill>
              </a:rPr>
              <a:t>, </a:t>
            </a:r>
            <a:r>
              <a:rPr lang="en-US" dirty="0" err="1">
                <a:solidFill>
                  <a:schemeClr val="bg2"/>
                </a:solidFill>
              </a:rPr>
              <a:t>yangi</a:t>
            </a:r>
            <a:r>
              <a:rPr lang="en-US" dirty="0">
                <a:solidFill>
                  <a:schemeClr val="bg2"/>
                </a:solidFill>
              </a:rPr>
              <a:t> </a:t>
            </a:r>
            <a:r>
              <a:rPr lang="en-US" dirty="0" err="1">
                <a:solidFill>
                  <a:schemeClr val="bg2"/>
                </a:solidFill>
              </a:rPr>
              <a:t>elementlar</a:t>
            </a:r>
            <a:r>
              <a:rPr lang="en-US" dirty="0">
                <a:solidFill>
                  <a:schemeClr val="bg2"/>
                </a:solidFill>
              </a:rPr>
              <a:t> </a:t>
            </a:r>
            <a:r>
              <a:rPr lang="en-US" dirty="0" err="1">
                <a:solidFill>
                  <a:schemeClr val="bg2"/>
                </a:solidFill>
              </a:rPr>
              <a:t>sintez</a:t>
            </a:r>
            <a:r>
              <a:rPr lang="en-US" dirty="0">
                <a:solidFill>
                  <a:schemeClr val="bg2"/>
                </a:solidFill>
              </a:rPr>
              <a:t> </a:t>
            </a:r>
            <a:r>
              <a:rPr lang="en-US" dirty="0" err="1">
                <a:solidFill>
                  <a:schemeClr val="bg2"/>
                </a:solidFill>
              </a:rPr>
              <a:t>qilish</a:t>
            </a:r>
            <a:r>
              <a:rPr lang="en-US" dirty="0">
                <a:solidFill>
                  <a:schemeClr val="bg2"/>
                </a:solidFill>
              </a:rPr>
              <a:t>, </a:t>
            </a:r>
            <a:r>
              <a:rPr lang="en-US" dirty="0" err="1">
                <a:solidFill>
                  <a:schemeClr val="bg2"/>
                </a:solidFill>
              </a:rPr>
              <a:t>energiya</a:t>
            </a:r>
            <a:r>
              <a:rPr lang="en-US" dirty="0">
                <a:solidFill>
                  <a:schemeClr val="bg2"/>
                </a:solidFill>
              </a:rPr>
              <a:t> </a:t>
            </a:r>
            <a:r>
              <a:rPr lang="en-US" dirty="0" err="1">
                <a:solidFill>
                  <a:schemeClr val="bg2"/>
                </a:solidFill>
              </a:rPr>
              <a:t>ishlab</a:t>
            </a:r>
            <a:r>
              <a:rPr lang="en-US" dirty="0">
                <a:solidFill>
                  <a:schemeClr val="bg2"/>
                </a:solidFill>
              </a:rPr>
              <a:t> </a:t>
            </a:r>
            <a:r>
              <a:rPr lang="en-US" dirty="0" err="1">
                <a:solidFill>
                  <a:schemeClr val="bg2"/>
                </a:solidFill>
              </a:rPr>
              <a:t>chiqarish</a:t>
            </a:r>
            <a:r>
              <a:rPr lang="en-US" dirty="0">
                <a:solidFill>
                  <a:schemeClr val="bg2"/>
                </a:solidFill>
              </a:rPr>
              <a:t> </a:t>
            </a:r>
            <a:r>
              <a:rPr lang="en-US" dirty="0" err="1">
                <a:solidFill>
                  <a:schemeClr val="bg2"/>
                </a:solidFill>
              </a:rPr>
              <a:t>va</a:t>
            </a:r>
            <a:r>
              <a:rPr lang="en-US" dirty="0">
                <a:solidFill>
                  <a:schemeClr val="bg2"/>
                </a:solidFill>
              </a:rPr>
              <a:t> </a:t>
            </a:r>
            <a:r>
              <a:rPr lang="en-US" dirty="0" err="1">
                <a:solidFill>
                  <a:schemeClr val="bg2"/>
                </a:solidFill>
              </a:rPr>
              <a:t>elementar</a:t>
            </a:r>
            <a:r>
              <a:rPr lang="en-US" dirty="0">
                <a:solidFill>
                  <a:schemeClr val="bg2"/>
                </a:solidFill>
              </a:rPr>
              <a:t> </a:t>
            </a:r>
            <a:r>
              <a:rPr lang="en-US" dirty="0" err="1">
                <a:solidFill>
                  <a:schemeClr val="bg2"/>
                </a:solidFill>
              </a:rPr>
              <a:t>zarralarni</a:t>
            </a:r>
            <a:r>
              <a:rPr lang="en-US" dirty="0">
                <a:solidFill>
                  <a:schemeClr val="bg2"/>
                </a:solidFill>
              </a:rPr>
              <a:t> </a:t>
            </a:r>
            <a:r>
              <a:rPr lang="en-US" dirty="0" err="1">
                <a:solidFill>
                  <a:schemeClr val="bg2"/>
                </a:solidFill>
              </a:rPr>
              <a:t>tadqiq</a:t>
            </a:r>
            <a:r>
              <a:rPr lang="en-US" dirty="0">
                <a:solidFill>
                  <a:schemeClr val="bg2"/>
                </a:solidFill>
              </a:rPr>
              <a:t> </a:t>
            </a:r>
            <a:r>
              <a:rPr lang="en-US" dirty="0" err="1">
                <a:solidFill>
                  <a:schemeClr val="bg2"/>
                </a:solidFill>
              </a:rPr>
              <a:t>qilish</a:t>
            </a:r>
            <a:r>
              <a:rPr lang="en-US" dirty="0">
                <a:solidFill>
                  <a:schemeClr val="bg2"/>
                </a:solidFill>
              </a:rPr>
              <a:t> </a:t>
            </a:r>
            <a:r>
              <a:rPr lang="en-US" dirty="0" err="1">
                <a:solidFill>
                  <a:schemeClr val="bg2"/>
                </a:solidFill>
              </a:rPr>
              <a:t>mumkin</a:t>
            </a:r>
            <a:r>
              <a:rPr lang="en-US" dirty="0">
                <a:solidFill>
                  <a:schemeClr val="bg2"/>
                </a:solidFill>
              </a:rPr>
              <a:t>. Shu </a:t>
            </a:r>
            <a:r>
              <a:rPr lang="en-US" dirty="0" err="1">
                <a:solidFill>
                  <a:schemeClr val="bg2"/>
                </a:solidFill>
              </a:rPr>
              <a:t>sababli</a:t>
            </a:r>
            <a:r>
              <a:rPr lang="en-US" dirty="0">
                <a:solidFill>
                  <a:schemeClr val="bg2"/>
                </a:solidFill>
              </a:rPr>
              <a:t>, </a:t>
            </a:r>
            <a:r>
              <a:rPr lang="en-US" dirty="0" err="1">
                <a:solidFill>
                  <a:schemeClr val="bg2"/>
                </a:solidFill>
              </a:rPr>
              <a:t>yadro</a:t>
            </a:r>
            <a:r>
              <a:rPr lang="en-US" dirty="0">
                <a:solidFill>
                  <a:schemeClr val="bg2"/>
                </a:solidFill>
              </a:rPr>
              <a:t> </a:t>
            </a:r>
            <a:r>
              <a:rPr lang="en-US" dirty="0" err="1">
                <a:solidFill>
                  <a:schemeClr val="bg2"/>
                </a:solidFill>
              </a:rPr>
              <a:t>fizikasi</a:t>
            </a:r>
            <a:r>
              <a:rPr lang="en-US" dirty="0">
                <a:solidFill>
                  <a:schemeClr val="bg2"/>
                </a:solidFill>
              </a:rPr>
              <a:t> </a:t>
            </a:r>
            <a:r>
              <a:rPr lang="en-US" dirty="0" err="1">
                <a:solidFill>
                  <a:schemeClr val="bg2"/>
                </a:solidFill>
              </a:rPr>
              <a:t>va</a:t>
            </a:r>
            <a:r>
              <a:rPr lang="en-US" dirty="0">
                <a:solidFill>
                  <a:schemeClr val="bg2"/>
                </a:solidFill>
              </a:rPr>
              <a:t> </a:t>
            </a:r>
            <a:r>
              <a:rPr lang="en-US" dirty="0" err="1">
                <a:solidFill>
                  <a:schemeClr val="bg2"/>
                </a:solidFill>
              </a:rPr>
              <a:t>tezlatgichlar</a:t>
            </a:r>
            <a:r>
              <a:rPr lang="en-US" dirty="0">
                <a:solidFill>
                  <a:schemeClr val="bg2"/>
                </a:solidFill>
              </a:rPr>
              <a:t> </a:t>
            </a:r>
            <a:r>
              <a:rPr lang="en-US" dirty="0" err="1">
                <a:solidFill>
                  <a:schemeClr val="bg2"/>
                </a:solidFill>
              </a:rPr>
              <a:t>bir-birini</a:t>
            </a:r>
            <a:r>
              <a:rPr lang="en-US" dirty="0">
                <a:solidFill>
                  <a:schemeClr val="bg2"/>
                </a:solidFill>
              </a:rPr>
              <a:t> </a:t>
            </a:r>
            <a:r>
              <a:rPr lang="en-US" dirty="0" err="1">
                <a:solidFill>
                  <a:schemeClr val="bg2"/>
                </a:solidFill>
              </a:rPr>
              <a:t>to‘ldiruvchi</a:t>
            </a:r>
            <a:r>
              <a:rPr lang="en-US" dirty="0">
                <a:solidFill>
                  <a:schemeClr val="bg2"/>
                </a:solidFill>
              </a:rPr>
              <a:t> </a:t>
            </a:r>
            <a:r>
              <a:rPr lang="en-US" dirty="0" err="1">
                <a:solidFill>
                  <a:schemeClr val="bg2"/>
                </a:solidFill>
              </a:rPr>
              <a:t>va</a:t>
            </a:r>
            <a:r>
              <a:rPr lang="en-US" dirty="0">
                <a:solidFill>
                  <a:schemeClr val="bg2"/>
                </a:solidFill>
              </a:rPr>
              <a:t> </a:t>
            </a:r>
            <a:r>
              <a:rPr lang="en-US" dirty="0" err="1">
                <a:solidFill>
                  <a:schemeClr val="bg2"/>
                </a:solidFill>
              </a:rPr>
              <a:t>birga</a:t>
            </a:r>
            <a:r>
              <a:rPr lang="en-US" dirty="0">
                <a:solidFill>
                  <a:schemeClr val="bg2"/>
                </a:solidFill>
              </a:rPr>
              <a:t> </a:t>
            </a:r>
            <a:r>
              <a:rPr lang="en-US" dirty="0" err="1">
                <a:solidFill>
                  <a:schemeClr val="bg2"/>
                </a:solidFill>
              </a:rPr>
              <a:t>rivojlanadigan</a:t>
            </a:r>
            <a:r>
              <a:rPr lang="en-US" dirty="0">
                <a:solidFill>
                  <a:schemeClr val="bg2"/>
                </a:solidFill>
              </a:rPr>
              <a:t> </a:t>
            </a:r>
            <a:r>
              <a:rPr lang="en-US" dirty="0" err="1">
                <a:solidFill>
                  <a:schemeClr val="bg2"/>
                </a:solidFill>
              </a:rPr>
              <a:t>ilmiy</a:t>
            </a:r>
            <a:r>
              <a:rPr lang="en-US" dirty="0">
                <a:solidFill>
                  <a:schemeClr val="bg2"/>
                </a:solidFill>
              </a:rPr>
              <a:t> </a:t>
            </a:r>
            <a:r>
              <a:rPr lang="en-US" dirty="0" err="1">
                <a:solidFill>
                  <a:schemeClr val="bg2"/>
                </a:solidFill>
              </a:rPr>
              <a:t>yo‘nalishlar</a:t>
            </a:r>
            <a:r>
              <a:rPr lang="en-US" dirty="0">
                <a:solidFill>
                  <a:schemeClr val="bg2"/>
                </a:solidFill>
              </a:rPr>
              <a:t> </a:t>
            </a:r>
            <a:r>
              <a:rPr lang="en-US" dirty="0" err="1">
                <a:solidFill>
                  <a:schemeClr val="bg2"/>
                </a:solidFill>
              </a:rPr>
              <a:t>hisoblanadi</a:t>
            </a:r>
            <a:r>
              <a:rPr lang="en-US" dirty="0">
                <a:solidFill>
                  <a:schemeClr val="bg2"/>
                </a:solidFill>
              </a:rPr>
              <a:t>.</a:t>
            </a:r>
            <a:endParaRPr lang="ru-RU" dirty="0">
              <a:solidFill>
                <a:schemeClr val="bg2"/>
              </a:solidFill>
            </a:endParaRPr>
          </a:p>
        </p:txBody>
      </p:sp>
      <p:pic>
        <p:nvPicPr>
          <p:cNvPr id="5" name="Picture 4">
            <a:extLst>
              <a:ext uri="{FF2B5EF4-FFF2-40B4-BE49-F238E27FC236}">
                <a16:creationId xmlns:a16="http://schemas.microsoft.com/office/drawing/2014/main" id="{E9D5E72D-BF63-41F2-B436-B48536A1EF62}"/>
              </a:ext>
            </a:extLst>
          </p:cNvPr>
          <p:cNvPicPr>
            <a:picLocks noChangeAspect="1"/>
          </p:cNvPicPr>
          <p:nvPr/>
        </p:nvPicPr>
        <p:blipFill>
          <a:blip r:embed="rId2"/>
          <a:stretch>
            <a:fillRect/>
          </a:stretch>
        </p:blipFill>
        <p:spPr>
          <a:xfrm>
            <a:off x="2922495" y="3074894"/>
            <a:ext cx="5567082" cy="2927070"/>
          </a:xfrm>
          <a:prstGeom prst="rect">
            <a:avLst/>
          </a:prstGeom>
        </p:spPr>
      </p:pic>
    </p:spTree>
    <p:extLst>
      <p:ext uri="{BB962C8B-B14F-4D97-AF65-F5344CB8AC3E}">
        <p14:creationId xmlns:p14="http://schemas.microsoft.com/office/powerpoint/2010/main" val="918154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E1FE3-0666-4F60-865C-2521081E3939}"/>
              </a:ext>
            </a:extLst>
          </p:cNvPr>
          <p:cNvSpPr>
            <a:spLocks noGrp="1"/>
          </p:cNvSpPr>
          <p:nvPr>
            <p:ph type="ctrTitle"/>
          </p:nvPr>
        </p:nvSpPr>
        <p:spPr>
          <a:xfrm>
            <a:off x="841190" y="-636493"/>
            <a:ext cx="8825658" cy="2505635"/>
          </a:xfrm>
        </p:spPr>
        <p:txBody>
          <a:bodyPr/>
          <a:lstStyle/>
          <a:p>
            <a:r>
              <a:rPr lang="en-US" sz="3600" dirty="0" err="1"/>
              <a:t>Tezlatgichlarning</a:t>
            </a:r>
            <a:r>
              <a:rPr lang="en-US" sz="3600" dirty="0"/>
              <a:t> </a:t>
            </a:r>
            <a:r>
              <a:rPr lang="en-US" sz="3600" dirty="0" err="1"/>
              <a:t>yadro</a:t>
            </a:r>
            <a:r>
              <a:rPr lang="en-US" sz="3600" dirty="0"/>
              <a:t> </a:t>
            </a:r>
            <a:r>
              <a:rPr lang="en-US" sz="3600" dirty="0" err="1"/>
              <a:t>fizikasi</a:t>
            </a:r>
            <a:r>
              <a:rPr lang="en-US" sz="3600" dirty="0"/>
              <a:t> </a:t>
            </a:r>
            <a:r>
              <a:rPr lang="en-US" sz="3600" dirty="0" err="1"/>
              <a:t>sohasida</a:t>
            </a:r>
            <a:r>
              <a:rPr lang="en-US" sz="3600" dirty="0"/>
              <a:t> </a:t>
            </a:r>
            <a:r>
              <a:rPr lang="en-US" sz="3600" dirty="0" err="1"/>
              <a:t>qo’llanilishi</a:t>
            </a:r>
            <a:endParaRPr lang="ru-RU" sz="3600" dirty="0"/>
          </a:p>
        </p:txBody>
      </p:sp>
      <p:sp>
        <p:nvSpPr>
          <p:cNvPr id="3" name="Subtitle 2">
            <a:extLst>
              <a:ext uri="{FF2B5EF4-FFF2-40B4-BE49-F238E27FC236}">
                <a16:creationId xmlns:a16="http://schemas.microsoft.com/office/drawing/2014/main" id="{ED30B41B-725C-4AA1-9EAC-C04B364D9845}"/>
              </a:ext>
            </a:extLst>
          </p:cNvPr>
          <p:cNvSpPr>
            <a:spLocks noGrp="1"/>
          </p:cNvSpPr>
          <p:nvPr>
            <p:ph type="subTitle" idx="1"/>
          </p:nvPr>
        </p:nvSpPr>
        <p:spPr>
          <a:xfrm>
            <a:off x="841190" y="2258296"/>
            <a:ext cx="8825658" cy="3757021"/>
          </a:xfrm>
        </p:spPr>
        <p:txBody>
          <a:bodyPr>
            <a:normAutofit/>
          </a:bodyPr>
          <a:lstStyle/>
          <a:p>
            <a:pPr marL="342900" indent="-342900">
              <a:buFont typeface="Arial" panose="020B0604020202020204" pitchFamily="34" charset="0"/>
              <a:buChar char="•"/>
            </a:pPr>
            <a:r>
              <a:rPr lang="en-US" sz="2000" dirty="0" err="1"/>
              <a:t>Tezlatgichlar</a:t>
            </a:r>
            <a:r>
              <a:rPr lang="en-US" sz="2000" dirty="0"/>
              <a:t> </a:t>
            </a:r>
            <a:r>
              <a:rPr lang="en-US" sz="2000" dirty="0" err="1"/>
              <a:t>yadro</a:t>
            </a:r>
            <a:r>
              <a:rPr lang="en-US" sz="2000" dirty="0"/>
              <a:t> </a:t>
            </a:r>
            <a:r>
              <a:rPr lang="en-US" sz="2000" dirty="0" err="1"/>
              <a:t>fizikasi</a:t>
            </a:r>
            <a:r>
              <a:rPr lang="en-US" sz="2000" dirty="0"/>
              <a:t> </a:t>
            </a:r>
            <a:r>
              <a:rPr lang="en-US" sz="2000" dirty="0" err="1"/>
              <a:t>sohasida</a:t>
            </a:r>
            <a:r>
              <a:rPr lang="en-US" sz="2000" dirty="0"/>
              <a:t> </a:t>
            </a:r>
            <a:r>
              <a:rPr lang="en-US" sz="2000" dirty="0" err="1"/>
              <a:t>asosiy</a:t>
            </a:r>
            <a:r>
              <a:rPr lang="en-US" sz="2000" dirty="0"/>
              <a:t> </a:t>
            </a:r>
            <a:r>
              <a:rPr lang="en-US" sz="2000" dirty="0" err="1"/>
              <a:t>tadqiqot</a:t>
            </a:r>
            <a:r>
              <a:rPr lang="en-US" sz="2000" dirty="0"/>
              <a:t> </a:t>
            </a:r>
            <a:r>
              <a:rPr lang="en-US" sz="2000" dirty="0" err="1"/>
              <a:t>vositalaridan</a:t>
            </a:r>
            <a:r>
              <a:rPr lang="en-US" sz="2000" dirty="0"/>
              <a:t> </a:t>
            </a:r>
            <a:r>
              <a:rPr lang="en-US" sz="2000" dirty="0" err="1"/>
              <a:t>biri</a:t>
            </a:r>
            <a:r>
              <a:rPr lang="en-US" sz="2000" dirty="0"/>
              <a:t> </a:t>
            </a:r>
            <a:r>
              <a:rPr lang="en-US" sz="2000" dirty="0" err="1"/>
              <a:t>bo‘lib</a:t>
            </a:r>
            <a:r>
              <a:rPr lang="en-US" sz="2000" dirty="0"/>
              <a:t>, </a:t>
            </a:r>
            <a:r>
              <a:rPr lang="en-US" sz="2000" dirty="0" err="1"/>
              <a:t>yuqori</a:t>
            </a:r>
            <a:r>
              <a:rPr lang="en-US" sz="2000" dirty="0"/>
              <a:t> </a:t>
            </a:r>
            <a:r>
              <a:rPr lang="en-US" sz="2000" dirty="0" err="1"/>
              <a:t>energiyali</a:t>
            </a:r>
            <a:r>
              <a:rPr lang="en-US" sz="2000" dirty="0"/>
              <a:t> </a:t>
            </a:r>
            <a:r>
              <a:rPr lang="en-US" sz="2000" dirty="0" err="1"/>
              <a:t>zarralarni</a:t>
            </a:r>
            <a:r>
              <a:rPr lang="en-US" sz="2000" dirty="0"/>
              <a:t> </a:t>
            </a:r>
            <a:r>
              <a:rPr lang="en-US" sz="2000" dirty="0" err="1"/>
              <a:t>hosil</a:t>
            </a:r>
            <a:r>
              <a:rPr lang="en-US" sz="2000" dirty="0"/>
              <a:t> </a:t>
            </a:r>
            <a:r>
              <a:rPr lang="en-US" sz="2000" dirty="0" err="1"/>
              <a:t>qilib</a:t>
            </a:r>
            <a:r>
              <a:rPr lang="en-US" sz="2000" dirty="0"/>
              <a:t>, </a:t>
            </a:r>
            <a:r>
              <a:rPr lang="en-US" sz="2000" dirty="0" err="1"/>
              <a:t>ularning</a:t>
            </a:r>
            <a:r>
              <a:rPr lang="en-US" sz="2000" dirty="0"/>
              <a:t> </a:t>
            </a:r>
            <a:r>
              <a:rPr lang="en-US" sz="2000" dirty="0" err="1"/>
              <a:t>yadrolar</a:t>
            </a:r>
            <a:r>
              <a:rPr lang="en-US" sz="2000" dirty="0"/>
              <a:t> </a:t>
            </a:r>
            <a:r>
              <a:rPr lang="en-US" sz="2000" dirty="0" err="1"/>
              <a:t>bilan</a:t>
            </a:r>
            <a:r>
              <a:rPr lang="en-US" sz="2000" dirty="0"/>
              <a:t> </a:t>
            </a:r>
            <a:r>
              <a:rPr lang="en-US" sz="2000" dirty="0" err="1"/>
              <a:t>o‘zaro</a:t>
            </a:r>
            <a:r>
              <a:rPr lang="en-US" sz="2000" dirty="0"/>
              <a:t> </a:t>
            </a:r>
            <a:r>
              <a:rPr lang="en-US" sz="2000" dirty="0" err="1"/>
              <a:t>ta’sirini</a:t>
            </a:r>
            <a:r>
              <a:rPr lang="en-US" sz="2000" dirty="0"/>
              <a:t> </a:t>
            </a:r>
            <a:r>
              <a:rPr lang="en-US" sz="2000" dirty="0" err="1"/>
              <a:t>o‘rganish</a:t>
            </a:r>
            <a:r>
              <a:rPr lang="en-US" sz="2000" dirty="0"/>
              <a:t> </a:t>
            </a:r>
            <a:r>
              <a:rPr lang="en-US" sz="2000" dirty="0" err="1"/>
              <a:t>imkonini</a:t>
            </a:r>
            <a:r>
              <a:rPr lang="en-US" sz="2000" dirty="0"/>
              <a:t> </a:t>
            </a:r>
            <a:r>
              <a:rPr lang="en-US" sz="2000" dirty="0" err="1"/>
              <a:t>beradi</a:t>
            </a:r>
            <a:r>
              <a:rPr lang="en-US" sz="2000" dirty="0"/>
              <a:t>.</a:t>
            </a:r>
          </a:p>
          <a:p>
            <a:pPr marL="342900" indent="-342900">
              <a:buFont typeface="Arial" panose="020B0604020202020204" pitchFamily="34" charset="0"/>
              <a:buChar char="•"/>
            </a:pPr>
            <a:r>
              <a:rPr lang="en-US" sz="2000" dirty="0" err="1"/>
              <a:t>Zarralar</a:t>
            </a:r>
            <a:r>
              <a:rPr lang="en-US" sz="2000" dirty="0"/>
              <a:t> </a:t>
            </a:r>
            <a:r>
              <a:rPr lang="en-US" sz="2000" dirty="0" err="1"/>
              <a:t>tezlatkichlari</a:t>
            </a:r>
            <a:r>
              <a:rPr lang="en-US" sz="2000" dirty="0"/>
              <a:t> </a:t>
            </a:r>
            <a:r>
              <a:rPr lang="en-US" sz="2000" dirty="0" err="1"/>
              <a:t>yadro</a:t>
            </a:r>
            <a:r>
              <a:rPr lang="en-US" sz="2000" dirty="0"/>
              <a:t> </a:t>
            </a:r>
            <a:r>
              <a:rPr lang="en-US" sz="2000" dirty="0" err="1"/>
              <a:t>fizikasi</a:t>
            </a:r>
            <a:r>
              <a:rPr lang="en-US" sz="2000" dirty="0"/>
              <a:t> </a:t>
            </a:r>
            <a:r>
              <a:rPr lang="en-US" sz="2000" dirty="0" err="1"/>
              <a:t>tadqiqotlarining</a:t>
            </a:r>
            <a:r>
              <a:rPr lang="en-US" sz="2000" dirty="0"/>
              <a:t> </a:t>
            </a:r>
            <a:r>
              <a:rPr lang="en-US" sz="2000" dirty="0" err="1"/>
              <a:t>ajralmas</a:t>
            </a:r>
            <a:r>
              <a:rPr lang="en-US" sz="2000" dirty="0"/>
              <a:t> </a:t>
            </a:r>
            <a:r>
              <a:rPr lang="en-US" sz="2000" dirty="0" err="1"/>
              <a:t>qismi</a:t>
            </a:r>
            <a:r>
              <a:rPr lang="en-US" sz="2000" dirty="0"/>
              <a:t> </a:t>
            </a:r>
            <a:r>
              <a:rPr lang="en-US" sz="2000" dirty="0" err="1"/>
              <a:t>bo‘lib</a:t>
            </a:r>
            <a:r>
              <a:rPr lang="en-US" sz="2000" dirty="0"/>
              <a:t>, </a:t>
            </a:r>
            <a:r>
              <a:rPr lang="en-US" sz="2000" dirty="0" err="1"/>
              <a:t>nafaqat</a:t>
            </a:r>
            <a:r>
              <a:rPr lang="en-US" sz="2000" dirty="0"/>
              <a:t> </a:t>
            </a:r>
            <a:r>
              <a:rPr lang="en-US" sz="2000" dirty="0" err="1"/>
              <a:t>ilmiy</a:t>
            </a:r>
            <a:r>
              <a:rPr lang="en-US" sz="2000" dirty="0"/>
              <a:t> </a:t>
            </a:r>
            <a:r>
              <a:rPr lang="en-US" sz="2000" dirty="0" err="1"/>
              <a:t>maqsadlarda</a:t>
            </a:r>
            <a:r>
              <a:rPr lang="en-US" sz="2000" dirty="0"/>
              <a:t>, </a:t>
            </a:r>
            <a:r>
              <a:rPr lang="en-US" sz="2000" dirty="0" err="1"/>
              <a:t>balki</a:t>
            </a:r>
            <a:r>
              <a:rPr lang="en-US" sz="2000" dirty="0"/>
              <a:t> </a:t>
            </a:r>
            <a:r>
              <a:rPr lang="en-US" sz="2000" dirty="0" err="1"/>
              <a:t>tibbiyot</a:t>
            </a:r>
            <a:r>
              <a:rPr lang="en-US" sz="2000" dirty="0"/>
              <a:t>, </a:t>
            </a:r>
            <a:r>
              <a:rPr lang="en-US" sz="2000" dirty="0" err="1"/>
              <a:t>sanoat</a:t>
            </a:r>
            <a:r>
              <a:rPr lang="en-US" sz="2000" dirty="0"/>
              <a:t> </a:t>
            </a:r>
            <a:r>
              <a:rPr lang="en-US" sz="2000" dirty="0" err="1"/>
              <a:t>va</a:t>
            </a:r>
            <a:r>
              <a:rPr lang="en-US" sz="2000" dirty="0"/>
              <a:t> </a:t>
            </a:r>
            <a:r>
              <a:rPr lang="en-US" sz="2000" dirty="0" err="1"/>
              <a:t>energetika</a:t>
            </a:r>
            <a:r>
              <a:rPr lang="en-US" sz="2000" dirty="0"/>
              <a:t> </a:t>
            </a:r>
            <a:r>
              <a:rPr lang="en-US" sz="2000" dirty="0" err="1"/>
              <a:t>sohalarida</a:t>
            </a:r>
            <a:r>
              <a:rPr lang="en-US" sz="2000" dirty="0"/>
              <a:t> ham </a:t>
            </a:r>
            <a:r>
              <a:rPr lang="en-US" sz="2000" dirty="0" err="1"/>
              <a:t>keng</a:t>
            </a:r>
            <a:r>
              <a:rPr lang="en-US" sz="2000" dirty="0"/>
              <a:t> </a:t>
            </a:r>
            <a:r>
              <a:rPr lang="en-US" sz="2000" dirty="0" err="1"/>
              <a:t>qo‘llaniladi</a:t>
            </a:r>
            <a:r>
              <a:rPr lang="en-US" sz="2000" dirty="0"/>
              <a:t>. </a:t>
            </a:r>
            <a:r>
              <a:rPr lang="en-US" sz="2000" dirty="0" err="1"/>
              <a:t>Ularning</a:t>
            </a:r>
            <a:r>
              <a:rPr lang="en-US" sz="2000" dirty="0"/>
              <a:t> </a:t>
            </a:r>
            <a:r>
              <a:rPr lang="en-US" sz="2000" dirty="0" err="1"/>
              <a:t>rivojlanishi</a:t>
            </a:r>
            <a:r>
              <a:rPr lang="en-US" sz="2000" dirty="0"/>
              <a:t> </a:t>
            </a:r>
            <a:r>
              <a:rPr lang="en-US" sz="2000" dirty="0" err="1"/>
              <a:t>yangi</a:t>
            </a:r>
            <a:r>
              <a:rPr lang="en-US" sz="2000" dirty="0"/>
              <a:t> </a:t>
            </a:r>
            <a:r>
              <a:rPr lang="en-US" sz="2000" dirty="0" err="1"/>
              <a:t>texnologiyalar</a:t>
            </a:r>
            <a:r>
              <a:rPr lang="en-US" sz="2000" dirty="0"/>
              <a:t> </a:t>
            </a:r>
            <a:r>
              <a:rPr lang="en-US" sz="2000" dirty="0" err="1"/>
              <a:t>va</a:t>
            </a:r>
            <a:r>
              <a:rPr lang="en-US" sz="2000" dirty="0"/>
              <a:t> fundamental </a:t>
            </a:r>
            <a:r>
              <a:rPr lang="en-US" sz="2000" dirty="0" err="1"/>
              <a:t>kashfiyotlarga</a:t>
            </a:r>
            <a:r>
              <a:rPr lang="en-US" sz="2000" dirty="0"/>
              <a:t> </a:t>
            </a:r>
            <a:r>
              <a:rPr lang="en-US" sz="2000" dirty="0" err="1"/>
              <a:t>yo‘l</a:t>
            </a:r>
            <a:r>
              <a:rPr lang="en-US" sz="2000" dirty="0"/>
              <a:t> </a:t>
            </a:r>
            <a:r>
              <a:rPr lang="en-US" sz="2000" dirty="0" err="1"/>
              <a:t>ochadi</a:t>
            </a:r>
            <a:r>
              <a:rPr lang="en-US" sz="2000" dirty="0"/>
              <a:t>.</a:t>
            </a:r>
            <a:endParaRPr lang="ru-RU" sz="2000" dirty="0"/>
          </a:p>
        </p:txBody>
      </p:sp>
    </p:spTree>
    <p:extLst>
      <p:ext uri="{BB962C8B-B14F-4D97-AF65-F5344CB8AC3E}">
        <p14:creationId xmlns:p14="http://schemas.microsoft.com/office/powerpoint/2010/main" val="3127257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80E67-6EBF-43B9-BB57-2F850054D7CD}"/>
              </a:ext>
            </a:extLst>
          </p:cNvPr>
          <p:cNvSpPr>
            <a:spLocks noGrp="1"/>
          </p:cNvSpPr>
          <p:nvPr>
            <p:ph type="title"/>
          </p:nvPr>
        </p:nvSpPr>
        <p:spPr/>
        <p:txBody>
          <a:bodyPr/>
          <a:lstStyle/>
          <a:p>
            <a:pPr marL="457200" indent="-457200">
              <a:buFont typeface="Arial" panose="020B0604020202020204" pitchFamily="34" charset="0"/>
              <a:buChar char="•"/>
            </a:pPr>
            <a:r>
              <a:rPr lang="en-US" sz="2400" dirty="0" err="1"/>
              <a:t>Yadro</a:t>
            </a:r>
            <a:r>
              <a:rPr lang="en-US" sz="2400" dirty="0"/>
              <a:t> </a:t>
            </a:r>
            <a:r>
              <a:rPr lang="en-US" sz="2400" dirty="0" err="1"/>
              <a:t>fizikasida</a:t>
            </a:r>
            <a:r>
              <a:rPr lang="en-US" sz="2400" dirty="0"/>
              <a:t> </a:t>
            </a:r>
            <a:r>
              <a:rPr lang="en-US" sz="2400" dirty="0" err="1"/>
              <a:t>tezlatkichlar</a:t>
            </a:r>
            <a:r>
              <a:rPr lang="en-US" sz="2400" dirty="0"/>
              <a:t> (</a:t>
            </a:r>
            <a:r>
              <a:rPr lang="en-US" sz="2400" dirty="0" err="1"/>
              <a:t>acceleratorlar</a:t>
            </a:r>
            <a:r>
              <a:rPr lang="en-US" sz="2400" dirty="0"/>
              <a:t>) </a:t>
            </a:r>
            <a:r>
              <a:rPr lang="en-US" sz="2400" dirty="0" err="1"/>
              <a:t>zaryadlangan</a:t>
            </a:r>
            <a:r>
              <a:rPr lang="en-US" sz="2400" dirty="0"/>
              <a:t> </a:t>
            </a:r>
            <a:r>
              <a:rPr lang="en-US" sz="2400" dirty="0" err="1"/>
              <a:t>zarrachalarga</a:t>
            </a:r>
            <a:r>
              <a:rPr lang="en-US" sz="2400" dirty="0"/>
              <a:t> </a:t>
            </a:r>
            <a:r>
              <a:rPr lang="en-US" sz="2400" dirty="0" err="1"/>
              <a:t>yuqori</a:t>
            </a:r>
            <a:r>
              <a:rPr lang="en-US" sz="2400" dirty="0"/>
              <a:t> </a:t>
            </a:r>
            <a:r>
              <a:rPr lang="en-US" sz="2400" dirty="0" err="1"/>
              <a:t>tezlik</a:t>
            </a:r>
            <a:r>
              <a:rPr lang="en-US" sz="2400" dirty="0"/>
              <a:t> </a:t>
            </a:r>
            <a:r>
              <a:rPr lang="en-US" sz="2400" dirty="0" err="1"/>
              <a:t>va</a:t>
            </a:r>
            <a:r>
              <a:rPr lang="en-US" sz="2400" dirty="0"/>
              <a:t> </a:t>
            </a:r>
            <a:r>
              <a:rPr lang="en-US" sz="2400" dirty="0" err="1"/>
              <a:t>energiya</a:t>
            </a:r>
            <a:r>
              <a:rPr lang="en-US" sz="2400" dirty="0"/>
              <a:t> </a:t>
            </a:r>
            <a:r>
              <a:rPr lang="en-US" sz="2400" dirty="0" err="1"/>
              <a:t>berish</a:t>
            </a:r>
            <a:r>
              <a:rPr lang="en-US" sz="2400" dirty="0"/>
              <a:t> </a:t>
            </a:r>
            <a:r>
              <a:rPr lang="en-US" sz="2400" dirty="0" err="1"/>
              <a:t>uchun</a:t>
            </a:r>
            <a:r>
              <a:rPr lang="en-US" sz="2400" dirty="0"/>
              <a:t> </a:t>
            </a:r>
            <a:r>
              <a:rPr lang="en-US" sz="2400" dirty="0" err="1"/>
              <a:t>ishlatiladi</a:t>
            </a:r>
            <a:r>
              <a:rPr lang="en-US" sz="2400" dirty="0"/>
              <a:t>. </a:t>
            </a:r>
            <a:r>
              <a:rPr lang="en-US" sz="2400" dirty="0" err="1"/>
              <a:t>Ular</a:t>
            </a:r>
            <a:r>
              <a:rPr lang="en-US" sz="2400" dirty="0"/>
              <a:t> </a:t>
            </a:r>
            <a:r>
              <a:rPr lang="en-US" sz="2400" dirty="0" err="1"/>
              <a:t>elementar</a:t>
            </a:r>
            <a:r>
              <a:rPr lang="en-US" sz="2400" dirty="0"/>
              <a:t> </a:t>
            </a:r>
            <a:r>
              <a:rPr lang="en-US" sz="2400" dirty="0" err="1"/>
              <a:t>zarrachalar</a:t>
            </a:r>
            <a:r>
              <a:rPr lang="en-US" sz="2400" dirty="0"/>
              <a:t> </a:t>
            </a:r>
            <a:r>
              <a:rPr lang="en-US" sz="2400" dirty="0" err="1"/>
              <a:t>va</a:t>
            </a:r>
            <a:r>
              <a:rPr lang="en-US" sz="2400" dirty="0"/>
              <a:t> atom </a:t>
            </a:r>
            <a:r>
              <a:rPr lang="en-US" sz="2400" dirty="0" err="1"/>
              <a:t>yadrolarining</a:t>
            </a:r>
            <a:r>
              <a:rPr lang="en-US" sz="2400" dirty="0"/>
              <a:t> </a:t>
            </a:r>
            <a:r>
              <a:rPr lang="en-US" sz="2400" dirty="0" err="1"/>
              <a:t>tuzilishini</a:t>
            </a:r>
            <a:r>
              <a:rPr lang="en-US" sz="2400" dirty="0"/>
              <a:t> </a:t>
            </a:r>
            <a:r>
              <a:rPr lang="en-US" sz="2400" dirty="0" err="1"/>
              <a:t>o‘rganish</a:t>
            </a:r>
            <a:r>
              <a:rPr lang="en-US" sz="2400" dirty="0"/>
              <a:t>, </a:t>
            </a:r>
            <a:r>
              <a:rPr lang="en-US" sz="2400" dirty="0" err="1"/>
              <a:t>tibbiyot</a:t>
            </a:r>
            <a:r>
              <a:rPr lang="en-US" sz="2400" dirty="0"/>
              <a:t>, </a:t>
            </a:r>
            <a:r>
              <a:rPr lang="en-US" sz="2400" dirty="0" err="1"/>
              <a:t>materialshunoslik</a:t>
            </a:r>
            <a:r>
              <a:rPr lang="en-US" sz="2400" dirty="0"/>
              <a:t>, </a:t>
            </a:r>
            <a:r>
              <a:rPr lang="en-US" sz="2400" dirty="0" err="1"/>
              <a:t>yadroviy</a:t>
            </a:r>
            <a:r>
              <a:rPr lang="en-US" sz="2400" dirty="0"/>
              <a:t> </a:t>
            </a:r>
            <a:r>
              <a:rPr lang="en-US" sz="2400" dirty="0" err="1"/>
              <a:t>energetika</a:t>
            </a:r>
            <a:r>
              <a:rPr lang="en-US" sz="2400" dirty="0"/>
              <a:t> </a:t>
            </a:r>
            <a:r>
              <a:rPr lang="en-US" sz="2400" dirty="0" err="1"/>
              <a:t>va</a:t>
            </a:r>
            <a:r>
              <a:rPr lang="en-US" sz="2400" dirty="0"/>
              <a:t> </a:t>
            </a:r>
            <a:r>
              <a:rPr lang="en-US" sz="2400" dirty="0" err="1"/>
              <a:t>boshqa</a:t>
            </a:r>
            <a:r>
              <a:rPr lang="en-US" sz="2400" dirty="0"/>
              <a:t> </a:t>
            </a:r>
            <a:r>
              <a:rPr lang="en-US" sz="2400" dirty="0" err="1"/>
              <a:t>sohalarda</a:t>
            </a:r>
            <a:r>
              <a:rPr lang="en-US" sz="2400" dirty="0"/>
              <a:t> </a:t>
            </a:r>
            <a:r>
              <a:rPr lang="en-US" sz="2400" dirty="0" err="1"/>
              <a:t>qo‘llaniladi</a:t>
            </a:r>
            <a:r>
              <a:rPr lang="en-US" sz="2400" dirty="0"/>
              <a:t>.</a:t>
            </a:r>
            <a:endParaRPr lang="ru-RU" sz="2400" dirty="0"/>
          </a:p>
        </p:txBody>
      </p:sp>
      <p:pic>
        <p:nvPicPr>
          <p:cNvPr id="5" name="Picture 4">
            <a:extLst>
              <a:ext uri="{FF2B5EF4-FFF2-40B4-BE49-F238E27FC236}">
                <a16:creationId xmlns:a16="http://schemas.microsoft.com/office/drawing/2014/main" id="{036FE7E9-AB3A-45E2-82F7-49867D43822E}"/>
              </a:ext>
            </a:extLst>
          </p:cNvPr>
          <p:cNvPicPr>
            <a:picLocks noChangeAspect="1"/>
          </p:cNvPicPr>
          <p:nvPr/>
        </p:nvPicPr>
        <p:blipFill>
          <a:blip r:embed="rId2"/>
          <a:stretch>
            <a:fillRect/>
          </a:stretch>
        </p:blipFill>
        <p:spPr>
          <a:xfrm>
            <a:off x="1878106" y="3212727"/>
            <a:ext cx="8435788" cy="36038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09370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TM02900722[[fn=Ion Boardroom]]</Template>
  <TotalTime>382</TotalTime>
  <Words>923</Words>
  <Application>Microsoft Office PowerPoint</Application>
  <PresentationFormat>Widescreen</PresentationFormat>
  <Paragraphs>42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Ion Boardroom</vt:lpstr>
      <vt:lpstr>Tezlatgichlarning yadro fizikasida qo’llanilishi</vt:lpstr>
      <vt:lpstr>                  Reja:</vt:lpstr>
      <vt:lpstr>Tezlatgich tushunchasi</vt:lpstr>
      <vt:lpstr>Tezlatgichlarning asosiy turlari</vt:lpstr>
      <vt:lpstr>PowerPoint Presentation</vt:lpstr>
      <vt:lpstr>Yadro fizikasi va tezlatgichlar o’rtasidagi bog’lanish</vt:lpstr>
      <vt:lpstr>PowerPoint Presentation</vt:lpstr>
      <vt:lpstr>Tezlatgichlarning yadro fizikasi sohasida qo’llanilishi</vt:lpstr>
      <vt:lpstr>Yadro fizikasida tezlatkichlar (acceleratorlar) zaryadlangan zarrachalarga yuqori tezlik va energiya berish uchun ishlatiladi. Ular elementar zarrachalar va atom yadrolarining tuzilishini o‘rganish, tibbiyot, materialshunoslik, yadroviy energetika va boshqa sohalarda qo‘llaniladi.</vt:lpstr>
      <vt:lpstr>Yadro fizikasi tez rivojlanib borayotgan sohadir. Ayniqsa, keyingi yillarda texnika taraqqiyoti ko‘p yo‘nalishlar bo‘yicha ilmiy izlanishlar olib borish, bu bilan barcha elementlar yadrolarining kvant xususiyatlarini aniqlash imkoniyatini beradi. Hozirgi vaqtda yadro fizikasi fani oldida yadro kuchlar tabiatini, elementar zarralar xususiyatlarini hamda termoyadro reaksiyasini boshqarish kabi eng muhim muammolar turibdi.</vt:lpstr>
      <vt:lpstr>1944 - 1945-yillarda V.I.Veksler va E.Mak-Millan zaryadli zarra tezlatgichlariga avtofazirovka prinsipini ishlab chiqdilar, bu esa o‘z navbatida tezlatgichlar energiyasini bir necha o‘n marta oshirish imkoniyatini berdi. 1946-yildan boshlab ko‘plab (betatron, sinxrotron, sinxrofazotron, chiziqli rezonans) tezlatgichlar qurila boshlandi. Tezlatgichlar yaratilishi ko‘plab elementar zarralar (mezonlar, adronlar, giperonlar, rezonans zarralar) ochilishiga va ularning xususiyatlarini o‘rganish, bundan tashqari, turli yadro reaksiyalarini o‘tkazish imkoniyatini berdi. Bu davrga kelib ko‘plab yadro modeliari yaratildi.</vt:lpstr>
      <vt:lpstr>Tezlatkichlarning qo‘llanilishi:  • Fundamental fizika: CERN’dagi LHC kabi tezlatkichlar kvarklar, gluonlar kabi zarrachalarni o‘rganishda ishlatiladi.  • Tibbiyot: Radioterapiya uchun proton va elektron tezlatkichlari kasalliklarni davolashda ishlatiladi.  • Materialshunoslik: Sinxrotron nurlanishi orqali nanomateriallar va kristall tuzilishlar tahlil qilinadi.  • Yadroviy energetika: Tezlatkichlardan yadroviy reaktorlar uchun neytron manbai sifatida foydalaniladi.</vt:lpstr>
      <vt:lpstr>• Sterilizatsiyada: Tibbiy asbob-uskunalarni va dori vositalarini mikroblardan tozalash uchun elektron tezlatkichlari ishlatiladi. Radioaktiv chiqindilarni qayta ishlash: Ba’zi tezlatkichlar orqali zararli yadroviy chiqindilarni boshqa barqaror elementlarga aylantirish imkoniyati mavjud. Tezlatkichlar yadro fizikasining ko‘plab yo‘nalishlarida asosiy ilmiy va texnologik vositalardan biri hisoblanadi.</vt:lpstr>
      <vt:lpstr>Sanoatda va materialshunoslikda  • Sinxrotron nurlanishi: Kristallar, nanotuzilmalar va murakkab moddalar tuzilishini aniqlash uchun ishlatiladi.  • Ion implantatsiyasi: Yarimo‘tkazgichlar ishlab chiqarishda materiallarning elektr xususiyatlarini yaxshilash uchun ion nurlari yordamida implantatsiya amalga oshiriladi.</vt:lpstr>
      <vt:lpstr>Foydalanilgan adabiyotlar: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Tezlatgichlarning yadro fizikasida qo’llanilishi</dc:title>
  <dc:creator>Пользователь</dc:creator>
  <cp:lastModifiedBy>Пользователь</cp:lastModifiedBy>
  <cp:revision>2</cp:revision>
  <dcterms:created xsi:type="dcterms:W3CDTF">2025-04-02T19:44:27Z</dcterms:created>
  <dcterms:modified xsi:type="dcterms:W3CDTF">2025-04-03T03:52:36Z</dcterms:modified>
</cp:coreProperties>
</file>