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B5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-457200"/>
            <a:ext cx="2743200" cy="2743200"/>
          </a:xfrm>
          <a:prstGeom prst="ellipse">
            <a:avLst/>
          </a:prstGeom>
          <a:solidFill>
            <a:srgbClr val="1976D2"/>
          </a:solidFill>
          <a:ln w="12700">
            <a:solidFill>
              <a:srgbClr val="1976D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0" y="2560320"/>
            <a:ext cx="2286000" cy="2286000"/>
          </a:xfrm>
          <a:prstGeom prst="ellipse">
            <a:avLst/>
          </a:prstGeom>
          <a:solidFill>
            <a:srgbClr val="42A5F5">
              <a:alpha val="60000"/>
            </a:srgbClr>
          </a:solidFill>
          <a:ln w="12700">
            <a:solidFill>
              <a:srgbClr val="42A5F5">
                <a:alpha val="6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046720" y="3200400"/>
            <a:ext cx="1371600" cy="137160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86600" y="457200"/>
            <a:ext cx="1371600" cy="1371600"/>
          </a:xfrm>
          <a:prstGeom prst="rect">
            <a:avLst/>
          </a:prstGeom>
        </p:spPr>
      </p:pic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120" y="2651760"/>
            <a:ext cx="1005840" cy="1005840"/>
          </a:xfrm>
          <a:prstGeom prst="rect">
            <a:avLst/>
          </a:prstGeom>
        </p:spPr>
      </p:pic>
      <p:pic>
        <p:nvPicPr>
          <p:cNvPr id="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3291840"/>
            <a:ext cx="731520" cy="731520"/>
          </a:xfrm>
          <a:prstGeom prst="rect">
            <a:avLst/>
          </a:prstGeom>
        </p:spPr>
      </p:pic>
      <p:sp>
        <p:nvSpPr>
          <p:cNvPr id="10" name="Shape 5"/>
          <p:cNvSpPr/>
          <p:nvPr/>
        </p:nvSpPr>
        <p:spPr>
          <a:xfrm>
            <a:off x="457200" y="502920"/>
            <a:ext cx="2743200" cy="347472"/>
          </a:xfrm>
          <a:prstGeom prst="rect">
            <a:avLst>
              <a:gd name="adj" fmla="val 13158"/>
            </a:avLst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1" name="Text 6"/>
          <p:cNvSpPr/>
          <p:nvPr/>
        </p:nvSpPr>
        <p:spPr>
          <a:xfrm>
            <a:off x="457200" y="5029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</a:rPr>
              <a:t>ZAMONAVIY PEDAGOGIKA</a:t>
            </a:r>
            <a:endParaRPr lang="en-US" sz="900" dirty="0"/>
          </a:p>
        </p:txBody>
      </p:sp>
      <p:sp>
        <p:nvSpPr>
          <p:cNvPr id="12" name="Text 7"/>
          <p:cNvSpPr/>
          <p:nvPr/>
        </p:nvSpPr>
        <p:spPr>
          <a:xfrm>
            <a:off x="411480" y="1051560"/>
            <a:ext cx="55778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AQLIY HUJUM</a:t>
            </a:r>
            <a:endParaRPr lang="en-US" sz="4800" dirty="0"/>
          </a:p>
        </p:txBody>
      </p:sp>
      <p:sp>
        <p:nvSpPr>
          <p:cNvPr id="13" name="Text 8"/>
          <p:cNvSpPr/>
          <p:nvPr/>
        </p:nvSpPr>
        <p:spPr>
          <a:xfrm>
            <a:off x="411480" y="192024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(BRAINSTORMING)</a:t>
            </a:r>
            <a:endParaRPr lang="en-US" sz="3000" dirty="0"/>
          </a:p>
        </p:txBody>
      </p:sp>
      <p:sp>
        <p:nvSpPr>
          <p:cNvPr id="14" name="Text 9"/>
          <p:cNvSpPr/>
          <p:nvPr/>
        </p:nvSpPr>
        <p:spPr>
          <a:xfrm>
            <a:off x="411480" y="2514600"/>
            <a:ext cx="5577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METODI</a:t>
            </a:r>
            <a:endParaRPr lang="en-US" sz="3000" dirty="0"/>
          </a:p>
        </p:txBody>
      </p:sp>
      <p:sp>
        <p:nvSpPr>
          <p:cNvPr id="15" name="Shape 10"/>
          <p:cNvSpPr/>
          <p:nvPr/>
        </p:nvSpPr>
        <p:spPr>
          <a:xfrm>
            <a:off x="411480" y="3246120"/>
            <a:ext cx="4114800" cy="36576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6" name="Text 11"/>
          <p:cNvSpPr/>
          <p:nvPr/>
        </p:nvSpPr>
        <p:spPr>
          <a:xfrm>
            <a:off x="411480" y="3401568"/>
            <a:ext cx="5577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BBDE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Zamonaviy ta'limda interfaol o'qitish metodlari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411480" y="4434840"/>
            <a:ext cx="5577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78909C"/>
                </a:solidFill>
              </a:rPr>
              <a:t>Pedagogika | Universitet darajasi | 2025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D2B55"/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82880"/>
            <a:ext cx="685800" cy="685800"/>
          </a:xfrm>
          <a:prstGeom prst="ellipse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138160" y="182880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02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14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2A5F5"/>
                </a:solidFill>
              </a:rPr>
              <a:t>KIRISH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530352"/>
            <a:ext cx="7315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Zamonaviy ta'limda interaktiv metodlarning ahamiyati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20040" y="1280160"/>
            <a:ext cx="1965960" cy="3291840"/>
          </a:xfrm>
          <a:prstGeom prst="rect">
            <a:avLst/>
          </a:prstGeom>
          <a:solidFill>
            <a:srgbClr val="0D2B55"/>
          </a:solidFill>
          <a:ln w="12700">
            <a:solidFill>
              <a:srgbClr val="0D2B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850392" y="1508760"/>
            <a:ext cx="914400" cy="914400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2688" y="1600200"/>
            <a:ext cx="731520" cy="73152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393192" y="1371600"/>
            <a:ext cx="365760" cy="365760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7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93192" y="1371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11480" y="2606040"/>
            <a:ext cx="1783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Mustaqil fikrlashni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rivojlantirish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29768" y="3383280"/>
            <a:ext cx="1755648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Talabalar o'z fikrlarini erkin va mustaqil bayon qiladi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2468880" y="1280160"/>
            <a:ext cx="1965960" cy="32918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2999232" y="1508760"/>
            <a:ext cx="914400" cy="914400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528" y="1600200"/>
            <a:ext cx="731520" cy="73152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2542032" y="1371600"/>
            <a:ext cx="365760" cy="365760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75000"/>
              </a:srgbClr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2542032" y="1371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2560320" y="2606040"/>
            <a:ext cx="1783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Muammolarni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hal qilish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2578608" y="3383280"/>
            <a:ext cx="1755648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Murakkab muammolarga ijodiy yechimlar topiladi</a:t>
            </a:r>
            <a:endParaRPr lang="en-US" sz="950" dirty="0"/>
          </a:p>
        </p:txBody>
      </p:sp>
      <p:sp>
        <p:nvSpPr>
          <p:cNvPr id="21" name="Shape 17"/>
          <p:cNvSpPr/>
          <p:nvPr/>
        </p:nvSpPr>
        <p:spPr>
          <a:xfrm>
            <a:off x="4617720" y="1280160"/>
            <a:ext cx="1965960" cy="3291840"/>
          </a:xfrm>
          <a:prstGeom prst="rect">
            <a:avLst/>
          </a:prstGeom>
          <a:solidFill>
            <a:srgbClr val="00ACC1"/>
          </a:solidFill>
          <a:ln w="12700">
            <a:solidFill>
              <a:srgbClr val="00ACC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5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5148072" y="1508760"/>
            <a:ext cx="914400" cy="914400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0368" y="1600200"/>
            <a:ext cx="731520" cy="731520"/>
          </a:xfrm>
          <a:prstGeom prst="rect">
            <a:avLst/>
          </a:prstGeom>
        </p:spPr>
      </p:pic>
      <p:sp>
        <p:nvSpPr>
          <p:cNvPr id="24" name="Shape 19"/>
          <p:cNvSpPr/>
          <p:nvPr/>
        </p:nvSpPr>
        <p:spPr>
          <a:xfrm>
            <a:off x="4690872" y="1371600"/>
            <a:ext cx="365760" cy="365760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75000"/>
              </a:srgbClr>
            </a:solidFill>
            <a:prstDash val="solid"/>
          </a:ln>
        </p:spPr>
      </p:sp>
      <p:sp>
        <p:nvSpPr>
          <p:cNvPr id="25" name="Text 20"/>
          <p:cNvSpPr/>
          <p:nvPr/>
        </p:nvSpPr>
        <p:spPr>
          <a:xfrm>
            <a:off x="4690872" y="1371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26" name="Text 21"/>
          <p:cNvSpPr/>
          <p:nvPr/>
        </p:nvSpPr>
        <p:spPr>
          <a:xfrm>
            <a:off x="4709160" y="2606040"/>
            <a:ext cx="1783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Jamoada ishlash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ko'nikmasi</a:t>
            </a:r>
            <a:endParaRPr lang="en-US" sz="1300" dirty="0"/>
          </a:p>
        </p:txBody>
      </p:sp>
      <p:sp>
        <p:nvSpPr>
          <p:cNvPr id="27" name="Text 22"/>
          <p:cNvSpPr/>
          <p:nvPr/>
        </p:nvSpPr>
        <p:spPr>
          <a:xfrm>
            <a:off x="4727448" y="3383280"/>
            <a:ext cx="1755648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Guruh ichida hamkorlik va o'zaro ishonch shakllanadi</a:t>
            </a:r>
            <a:endParaRPr lang="en-US" sz="950" dirty="0"/>
          </a:p>
        </p:txBody>
      </p:sp>
      <p:sp>
        <p:nvSpPr>
          <p:cNvPr id="28" name="Shape 23"/>
          <p:cNvSpPr/>
          <p:nvPr/>
        </p:nvSpPr>
        <p:spPr>
          <a:xfrm>
            <a:off x="6766560" y="1280160"/>
            <a:ext cx="1965960" cy="3291840"/>
          </a:xfrm>
          <a:prstGeom prst="rect">
            <a:avLst/>
          </a:prstGeom>
          <a:solidFill>
            <a:srgbClr val="1976D2"/>
          </a:solidFill>
          <a:ln w="12700">
            <a:solidFill>
              <a:srgbClr val="1976D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5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7296912" y="1508760"/>
            <a:ext cx="914400" cy="914400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</p:sp>
      <p:pic>
        <p:nvPicPr>
          <p:cNvPr id="3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9208" y="1600200"/>
            <a:ext cx="731520" cy="731520"/>
          </a:xfrm>
          <a:prstGeom prst="rect">
            <a:avLst/>
          </a:prstGeom>
        </p:spPr>
      </p:pic>
      <p:sp>
        <p:nvSpPr>
          <p:cNvPr id="31" name="Shape 25"/>
          <p:cNvSpPr/>
          <p:nvPr/>
        </p:nvSpPr>
        <p:spPr>
          <a:xfrm>
            <a:off x="6839712" y="1371600"/>
            <a:ext cx="365760" cy="365760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75000"/>
              </a:srgbClr>
            </a:solidFill>
            <a:prstDash val="solid"/>
          </a:ln>
        </p:spPr>
      </p:sp>
      <p:sp>
        <p:nvSpPr>
          <p:cNvPr id="32" name="Text 26"/>
          <p:cNvSpPr/>
          <p:nvPr/>
        </p:nvSpPr>
        <p:spPr>
          <a:xfrm>
            <a:off x="6839712" y="1371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33" name="Text 27"/>
          <p:cNvSpPr/>
          <p:nvPr/>
        </p:nvSpPr>
        <p:spPr>
          <a:xfrm>
            <a:off x="6858000" y="2606040"/>
            <a:ext cx="1783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Ta'lim jarayonini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faollashtirish</a:t>
            </a:r>
            <a:endParaRPr lang="en-US" sz="1300" dirty="0"/>
          </a:p>
        </p:txBody>
      </p:sp>
      <p:sp>
        <p:nvSpPr>
          <p:cNvPr id="34" name="Text 28"/>
          <p:cNvSpPr/>
          <p:nvPr/>
        </p:nvSpPr>
        <p:spPr>
          <a:xfrm>
            <a:off x="6876288" y="3383280"/>
            <a:ext cx="1755648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Har bir talaba darsga faol jalb qilinadi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0D2B55"/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457200" y="-457200"/>
            <a:ext cx="2743200" cy="2743200"/>
          </a:xfrm>
          <a:prstGeom prst="ellipse">
            <a:avLst/>
          </a:prstGeom>
          <a:solidFill>
            <a:srgbClr val="1976D2">
              <a:alpha val="40000"/>
            </a:srgbClr>
          </a:solidFill>
          <a:ln w="12700">
            <a:solidFill>
              <a:srgbClr val="1976D2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200400"/>
            <a:ext cx="3657600" cy="2743200"/>
          </a:xfrm>
          <a:prstGeom prst="ellipse">
            <a:avLst/>
          </a:prstGeom>
          <a:solidFill>
            <a:srgbClr val="42A5F5">
              <a:alpha val="30000"/>
            </a:srgbClr>
          </a:solidFill>
          <a:ln w="12700">
            <a:solidFill>
              <a:srgbClr val="42A5F5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82880" y="182880"/>
            <a:ext cx="640080" cy="640080"/>
          </a:xfrm>
          <a:prstGeom prst="ellipse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1828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03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74320" y="9601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2A5F5"/>
                </a:solidFill>
              </a:rPr>
              <a:t>TUSHUNCHA</a:t>
            </a:r>
            <a:endParaRPr lang="en-US" sz="11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8720" y="1417320"/>
            <a:ext cx="1645920" cy="16459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82880" y="32004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"AQLIY HUJUM"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82880" y="3639312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42A5F5"/>
                </a:solidFill>
              </a:rPr>
              <a:t>Brainstorming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182880" y="40690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8909C"/>
                </a:solidFill>
              </a:rPr>
              <a:t>1941 • Aleks Osborn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4343400" y="2743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565C0"/>
                </a:solidFill>
              </a:rPr>
              <a:t>TA'RIF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251960" y="749808"/>
            <a:ext cx="4663440" cy="1417320"/>
          </a:xfrm>
          <a:prstGeom prst="rect">
            <a:avLst/>
          </a:prstGeom>
          <a:solidFill>
            <a:srgbClr val="E3F2FD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251960" y="749808"/>
            <a:ext cx="73152" cy="141732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434840" y="841248"/>
            <a:ext cx="43891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0D2B55"/>
                </a:solidFill>
              </a:rPr>
              <a:t>"Aqliy hujum — muammo bo'yicha ko'plab g'oyalarni erkin va tanqidsiz ishlab chiqish metodidir."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4251960" y="2377440"/>
            <a:ext cx="214884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FF1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4251960" y="2377440"/>
            <a:ext cx="2148840" cy="73152"/>
          </a:xfrm>
          <a:prstGeom prst="rect">
            <a:avLst/>
          </a:prstGeom>
          <a:solidFill>
            <a:srgbClr val="0D2B55"/>
          </a:solidFill>
          <a:ln w="12700">
            <a:solidFill>
              <a:srgbClr val="0D2B55"/>
            </a:solidFill>
            <a:prstDash val="solid"/>
          </a:ln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1688" y="2578608"/>
            <a:ext cx="457200" cy="45720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4910328" y="2606040"/>
            <a:ext cx="1417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55"/>
                </a:solidFill>
              </a:rPr>
              <a:t>Erkin fikrlash</a:t>
            </a:r>
            <a:endParaRPr lang="en-US" sz="1100" dirty="0"/>
          </a:p>
        </p:txBody>
      </p:sp>
      <p:sp>
        <p:nvSpPr>
          <p:cNvPr id="20" name="Shape 16"/>
          <p:cNvSpPr/>
          <p:nvPr/>
        </p:nvSpPr>
        <p:spPr>
          <a:xfrm>
            <a:off x="6537960" y="2377440"/>
            <a:ext cx="214884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FF1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6537960" y="2377440"/>
            <a:ext cx="2148840" cy="73152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7688" y="2578608"/>
            <a:ext cx="457200" cy="45720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196328" y="2606040"/>
            <a:ext cx="1417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55"/>
                </a:solidFill>
              </a:rPr>
              <a:t>Tanqidsiz muhit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4251960" y="3749040"/>
            <a:ext cx="214884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FF1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4251960" y="3749040"/>
            <a:ext cx="2148840" cy="73152"/>
          </a:xfrm>
          <a:prstGeom prst="rect">
            <a:avLst/>
          </a:prstGeom>
          <a:solidFill>
            <a:srgbClr val="00ACC1"/>
          </a:solidFill>
          <a:ln w="12700">
            <a:solidFill>
              <a:srgbClr val="00ACC1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1688" y="3950208"/>
            <a:ext cx="457200" cy="45720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4910328" y="3977640"/>
            <a:ext cx="1417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55"/>
                </a:solidFill>
              </a:rPr>
              <a:t>Kreativ yondashuv</a:t>
            </a:r>
            <a:endParaRPr lang="en-US" sz="1100" dirty="0"/>
          </a:p>
        </p:txBody>
      </p:sp>
      <p:sp>
        <p:nvSpPr>
          <p:cNvPr id="28" name="Shape 22"/>
          <p:cNvSpPr/>
          <p:nvPr/>
        </p:nvSpPr>
        <p:spPr>
          <a:xfrm>
            <a:off x="6537960" y="3749040"/>
            <a:ext cx="214884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FF1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6537960" y="3749040"/>
            <a:ext cx="2148840" cy="73152"/>
          </a:xfrm>
          <a:prstGeom prst="rect">
            <a:avLst/>
          </a:prstGeom>
          <a:solidFill>
            <a:srgbClr val="1976D2"/>
          </a:solidFill>
          <a:ln w="12700">
            <a:solidFill>
              <a:srgbClr val="1976D2"/>
            </a:solidFill>
            <a:prstDash val="solid"/>
          </a:ln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7688" y="3950208"/>
            <a:ext cx="457200" cy="457200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7196328" y="3977640"/>
            <a:ext cx="1417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55"/>
                </a:solidFill>
              </a:rPr>
              <a:t>G'oyalar ko'pligi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64592"/>
            <a:ext cx="658368" cy="658368"/>
          </a:xfrm>
          <a:prstGeom prst="ellipse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138160" y="164592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2B55"/>
                </a:solidFill>
              </a:rPr>
              <a:t>04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9728"/>
            <a:ext cx="5486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2A5F5"/>
                </a:solidFill>
              </a:rPr>
              <a:t>KELIB CHIQISH TARIXI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502920"/>
            <a:ext cx="7498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Aleks Osborn va brainstorming metodining yaratilishi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1097280"/>
            <a:ext cx="2011680" cy="2560320"/>
          </a:xfrm>
          <a:prstGeom prst="rect">
            <a:avLst/>
          </a:prstGeom>
          <a:solidFill>
            <a:srgbClr val="E3F2FD"/>
          </a:solidFill>
          <a:ln w="12700">
            <a:solidFill>
              <a:srgbClr val="42A5F5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280160"/>
            <a:ext cx="1371600" cy="13716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365760" y="26517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2B55"/>
                </a:solidFill>
              </a:rPr>
              <a:t>ALEKS OSBORN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365760" y="29718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46E7A"/>
                </a:solidFill>
              </a:rPr>
              <a:t>1888 – 1966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365760" y="32918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46E7A"/>
                </a:solidFill>
              </a:rPr>
              <a:t>Amerikalik ijodkor va reklama mutaxassisi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3081528" y="1143000"/>
            <a:ext cx="54864" cy="3383280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2944368" y="1216152"/>
            <a:ext cx="329184" cy="329184"/>
          </a:xfrm>
          <a:prstGeom prst="ellipse">
            <a:avLst/>
          </a:prstGeom>
          <a:solidFill>
            <a:srgbClr val="0D2B55"/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429000" y="1143000"/>
            <a:ext cx="5486400" cy="594360"/>
          </a:xfrm>
          <a:prstGeom prst="rect">
            <a:avLst/>
          </a:prstGeom>
          <a:solidFill>
            <a:srgbClr val="E3F2FD"/>
          </a:solidFill>
          <a:ln w="12700">
            <a:solidFill>
              <a:srgbClr val="E3F2F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429000" y="1143000"/>
            <a:ext cx="822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2B55"/>
                </a:solidFill>
              </a:rPr>
              <a:t>1888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4224528" y="1143000"/>
            <a:ext cx="36576" cy="594360"/>
          </a:xfrm>
          <a:prstGeom prst="rect">
            <a:avLst/>
          </a:prstGeom>
          <a:solidFill>
            <a:srgbClr val="0D2B55"/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343400" y="1143000"/>
            <a:ext cx="4069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55"/>
                </a:solidFill>
              </a:rPr>
              <a:t>Aleks Osborn Nyu-Yorkda tug'ildi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2944368" y="1947672"/>
            <a:ext cx="329184" cy="329184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429000" y="1874520"/>
            <a:ext cx="5486400" cy="594360"/>
          </a:xfrm>
          <a:prstGeom prst="rect">
            <a:avLst/>
          </a:prstGeom>
          <a:solidFill>
            <a:srgbClr val="E3F2FD"/>
          </a:solidFill>
          <a:ln w="12700">
            <a:solidFill>
              <a:srgbClr val="E3F2FD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3429000" y="1874520"/>
            <a:ext cx="822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565C0"/>
                </a:solidFill>
              </a:rPr>
              <a:t>1941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4224528" y="1874520"/>
            <a:ext cx="36576" cy="5943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343400" y="1874520"/>
            <a:ext cx="4069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55"/>
                </a:solidFill>
              </a:rPr>
              <a:t>'Brainstorming' metodini yaratdi — guruhiy ijodiy fikrlash usuli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2944368" y="2770632"/>
            <a:ext cx="329184" cy="329184"/>
          </a:xfrm>
          <a:prstGeom prst="ellipse">
            <a:avLst/>
          </a:prstGeom>
          <a:solidFill>
            <a:srgbClr val="00ACC1"/>
          </a:solidFill>
          <a:ln w="12700">
            <a:solidFill>
              <a:srgbClr val="00ACC1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3429000" y="2697480"/>
            <a:ext cx="5486400" cy="594360"/>
          </a:xfrm>
          <a:prstGeom prst="rect">
            <a:avLst/>
          </a:prstGeom>
          <a:solidFill>
            <a:srgbClr val="E3F2FD"/>
          </a:solidFill>
          <a:ln w="12700">
            <a:solidFill>
              <a:srgbClr val="E3F2FD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3429000" y="2697480"/>
            <a:ext cx="822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ACC1"/>
                </a:solidFill>
              </a:rPr>
              <a:t>1953</a:t>
            </a:r>
            <a:endParaRPr lang="en-US" sz="1200" dirty="0"/>
          </a:p>
        </p:txBody>
      </p:sp>
      <p:sp>
        <p:nvSpPr>
          <p:cNvPr id="26" name="Shape 23"/>
          <p:cNvSpPr/>
          <p:nvPr/>
        </p:nvSpPr>
        <p:spPr>
          <a:xfrm>
            <a:off x="4224528" y="2697480"/>
            <a:ext cx="36576" cy="594360"/>
          </a:xfrm>
          <a:prstGeom prst="rect">
            <a:avLst/>
          </a:prstGeom>
          <a:solidFill>
            <a:srgbClr val="00ACC1"/>
          </a:solidFill>
          <a:ln w="12700">
            <a:solidFill>
              <a:srgbClr val="00ACC1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343400" y="2697480"/>
            <a:ext cx="4069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55"/>
                </a:solidFill>
              </a:rPr>
              <a:t>"Applied Imagination" kitobini nashr etdi — metodning nazariy asosi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2944368" y="3593592"/>
            <a:ext cx="329184" cy="329184"/>
          </a:xfrm>
          <a:prstGeom prst="ellipse">
            <a:avLst/>
          </a:prstGeom>
          <a:solidFill>
            <a:srgbClr val="1976D2"/>
          </a:solidFill>
          <a:ln w="12700">
            <a:solidFill>
              <a:srgbClr val="1976D2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3429000" y="3520440"/>
            <a:ext cx="5486400" cy="594360"/>
          </a:xfrm>
          <a:prstGeom prst="rect">
            <a:avLst/>
          </a:prstGeom>
          <a:solidFill>
            <a:srgbClr val="E3F2FD"/>
          </a:solidFill>
          <a:ln w="12700">
            <a:solidFill>
              <a:srgbClr val="E3F2FD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3429000" y="3520440"/>
            <a:ext cx="822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976D2"/>
                </a:solidFill>
              </a:rPr>
              <a:t>1960+</a:t>
            </a:r>
            <a:endParaRPr lang="en-US" sz="1200" dirty="0"/>
          </a:p>
        </p:txBody>
      </p:sp>
      <p:sp>
        <p:nvSpPr>
          <p:cNvPr id="31" name="Shape 28"/>
          <p:cNvSpPr/>
          <p:nvPr/>
        </p:nvSpPr>
        <p:spPr>
          <a:xfrm>
            <a:off x="4224528" y="3520440"/>
            <a:ext cx="36576" cy="594360"/>
          </a:xfrm>
          <a:prstGeom prst="rect">
            <a:avLst/>
          </a:prstGeom>
          <a:solidFill>
            <a:srgbClr val="1976D2"/>
          </a:solidFill>
          <a:ln w="12700">
            <a:solidFill>
              <a:srgbClr val="1976D2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343400" y="3520440"/>
            <a:ext cx="4069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55"/>
                </a:solidFill>
              </a:rPr>
              <a:t>Metod dunyo ta'lim muassasalarida keng tarqaldi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365760" y="4526280"/>
            <a:ext cx="8412480" cy="384048"/>
          </a:xfrm>
          <a:prstGeom prst="rect">
            <a:avLst/>
          </a:prstGeom>
          <a:solidFill>
            <a:srgbClr val="E3F2FD"/>
          </a:solidFill>
          <a:ln w="12700">
            <a:solidFill>
              <a:srgbClr val="42A5F5"/>
            </a:solidFill>
            <a:prstDash val="solid"/>
          </a:ln>
        </p:spPr>
      </p:sp>
      <p:pic>
        <p:nvPicPr>
          <p:cNvPr id="3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4590288"/>
            <a:ext cx="256032" cy="256032"/>
          </a:xfrm>
          <a:prstGeom prst="rect">
            <a:avLst/>
          </a:prstGeom>
        </p:spPr>
      </p:pic>
      <p:sp>
        <p:nvSpPr>
          <p:cNvPr id="35" name="Text 31"/>
          <p:cNvSpPr/>
          <p:nvPr/>
        </p:nvSpPr>
        <p:spPr>
          <a:xfrm>
            <a:off x="841248" y="4572000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1565C0"/>
                </a:solidFill>
              </a:rPr>
              <a:t>Bugungi kunda brainstorming dunyo bo'yicha millionlab o'qituvchilar tomonidan qo'llaniladi.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2B5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286000" y="-1097280"/>
            <a:ext cx="7315200" cy="7315200"/>
          </a:xfrm>
          <a:prstGeom prst="ellipse">
            <a:avLst/>
          </a:prstGeom>
          <a:solidFill>
            <a:srgbClr val="1976D2">
              <a:alpha val="15000"/>
            </a:srgbClr>
          </a:solidFill>
          <a:ln w="12700">
            <a:solidFill>
              <a:srgbClr val="1976D2">
                <a:alpha val="1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82880"/>
            <a:ext cx="658368" cy="658368"/>
          </a:xfrm>
          <a:prstGeom prst="ellipse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138160" y="182880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05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82880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2A5F5"/>
                </a:solidFill>
              </a:rPr>
              <a:t>ASOSIY TAMOYILLAR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566928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"Aqliy hujum" metodining 4 ta asosiy tamoyili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0040" y="1143000"/>
            <a:ext cx="4251960" cy="16916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143000"/>
            <a:ext cx="73152" cy="1691640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4632" y="1252728"/>
            <a:ext cx="640080" cy="640080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632" y="1252728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0160" y="1307592"/>
            <a:ext cx="502920" cy="50292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1874520" y="128016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50" kern="0" dirty="0">
                <a:solidFill>
                  <a:srgbClr val="FFFFFF"/>
                </a:solidFill>
              </a:rPr>
              <a:t>ERKIN FIKRLASH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502920" y="1947672"/>
            <a:ext cx="39776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BBDEFB"/>
                </a:solidFill>
              </a:rPr>
              <a:t>Har qanday g'oya — qanchalik g'ayrioddiy bo'lmasin — xush kelibsizdir. Chegaralar yo'q.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4754880" y="1143000"/>
            <a:ext cx="4251960" cy="1691640"/>
          </a:xfrm>
          <a:prstGeom prst="rect">
            <a:avLst/>
          </a:prstGeom>
          <a:solidFill>
            <a:srgbClr val="00ACC1"/>
          </a:solidFill>
          <a:ln w="12700">
            <a:solidFill>
              <a:srgbClr val="00ACC1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143000"/>
            <a:ext cx="73152" cy="1691640"/>
          </a:xfrm>
          <a:prstGeom prst="rect">
            <a:avLst/>
          </a:prstGeom>
          <a:solidFill>
            <a:srgbClr val="80DEEA"/>
          </a:solidFill>
          <a:ln w="12700">
            <a:solidFill>
              <a:srgbClr val="80DEEA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4919472" y="1252728"/>
            <a:ext cx="640080" cy="640080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70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919472" y="1252728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1307592"/>
            <a:ext cx="502920" cy="50292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6309360" y="128016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50" kern="0" dirty="0">
                <a:solidFill>
                  <a:srgbClr val="FFFFFF"/>
                </a:solidFill>
              </a:rPr>
              <a:t>TANQID QILMASLIK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4937760" y="1947672"/>
            <a:ext cx="39776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BBDEFB"/>
                </a:solidFill>
              </a:rPr>
              <a:t>G'oya bildirilish bosqichida hech qanday baholash va tanqid o'tkazilmaydi.</a:t>
            </a:r>
            <a:endParaRPr lang="en-US" sz="1050" dirty="0"/>
          </a:p>
        </p:txBody>
      </p:sp>
      <p:sp>
        <p:nvSpPr>
          <p:cNvPr id="21" name="Shape 17"/>
          <p:cNvSpPr/>
          <p:nvPr/>
        </p:nvSpPr>
        <p:spPr>
          <a:xfrm>
            <a:off x="320040" y="2971800"/>
            <a:ext cx="4251960" cy="1691640"/>
          </a:xfrm>
          <a:prstGeom prst="rect">
            <a:avLst/>
          </a:prstGeom>
          <a:solidFill>
            <a:srgbClr val="1976D2"/>
          </a:solidFill>
          <a:ln w="12700">
            <a:solidFill>
              <a:srgbClr val="1976D2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320040" y="2971800"/>
            <a:ext cx="73152" cy="1691640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23" name="Shape 19"/>
          <p:cNvSpPr/>
          <p:nvPr/>
        </p:nvSpPr>
        <p:spPr>
          <a:xfrm>
            <a:off x="484632" y="3081528"/>
            <a:ext cx="640080" cy="640080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70000"/>
              </a:srgbClr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484632" y="3081528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3136392"/>
            <a:ext cx="502920" cy="50292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1874520" y="310896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50" kern="0" dirty="0">
                <a:solidFill>
                  <a:srgbClr val="FFFFFF"/>
                </a:solidFill>
              </a:rPr>
              <a:t>KO'P G'OYA YIG'ISH</a:t>
            </a:r>
            <a:endParaRPr lang="en-US" sz="1300" dirty="0"/>
          </a:p>
        </p:txBody>
      </p:sp>
      <p:sp>
        <p:nvSpPr>
          <p:cNvPr id="27" name="Text 22"/>
          <p:cNvSpPr/>
          <p:nvPr/>
        </p:nvSpPr>
        <p:spPr>
          <a:xfrm>
            <a:off x="502920" y="3776472"/>
            <a:ext cx="39776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BBDEFB"/>
                </a:solidFill>
              </a:rPr>
              <a:t>Sifatdan ko'ra miqdor muhim. Qancha ko'p g'oya — shuncha ko'p yechim imkoniyati.</a:t>
            </a:r>
            <a:endParaRPr lang="en-US" sz="1050" dirty="0"/>
          </a:p>
        </p:txBody>
      </p:sp>
      <p:sp>
        <p:nvSpPr>
          <p:cNvPr id="28" name="Shape 23"/>
          <p:cNvSpPr/>
          <p:nvPr/>
        </p:nvSpPr>
        <p:spPr>
          <a:xfrm>
            <a:off x="4754880" y="2971800"/>
            <a:ext cx="4251960" cy="169164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4754880" y="2971800"/>
            <a:ext cx="73152" cy="1691640"/>
          </a:xfrm>
          <a:prstGeom prst="rect">
            <a:avLst/>
          </a:prstGeom>
          <a:solidFill>
            <a:srgbClr val="80DEEA"/>
          </a:solidFill>
          <a:ln w="12700">
            <a:solidFill>
              <a:srgbClr val="80DEEA"/>
            </a:solidFill>
            <a:prstDash val="solid"/>
          </a:ln>
        </p:spPr>
      </p:sp>
      <p:sp>
        <p:nvSpPr>
          <p:cNvPr id="30" name="Shape 25"/>
          <p:cNvSpPr/>
          <p:nvPr/>
        </p:nvSpPr>
        <p:spPr>
          <a:xfrm>
            <a:off x="4919472" y="3081528"/>
            <a:ext cx="640080" cy="640080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70000"/>
              </a:srgbClr>
            </a:solidFill>
            <a:prstDash val="solid"/>
          </a:ln>
        </p:spPr>
      </p:sp>
      <p:sp>
        <p:nvSpPr>
          <p:cNvPr id="31" name="Text 26"/>
          <p:cNvSpPr/>
          <p:nvPr/>
        </p:nvSpPr>
        <p:spPr>
          <a:xfrm>
            <a:off x="4919472" y="3081528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3136392"/>
            <a:ext cx="502920" cy="50292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6309360" y="310896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50" kern="0" dirty="0">
                <a:solidFill>
                  <a:srgbClr val="FFFFFF"/>
                </a:solidFill>
              </a:rPr>
              <a:t>G'OYALARNI RIVOJLANTIRISH</a:t>
            </a:r>
            <a:endParaRPr lang="en-US" sz="1300" dirty="0"/>
          </a:p>
        </p:txBody>
      </p:sp>
      <p:sp>
        <p:nvSpPr>
          <p:cNvPr id="34" name="Text 28"/>
          <p:cNvSpPr/>
          <p:nvPr/>
        </p:nvSpPr>
        <p:spPr>
          <a:xfrm>
            <a:off x="4937760" y="3776472"/>
            <a:ext cx="39776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BBDEFB"/>
                </a:solidFill>
              </a:rPr>
              <a:t>Boshqalarning g'oyasiga qo'shimcha qil, rivojlantir — zanjirli g'oya tug'dirish effekti.</a:t>
            </a:r>
            <a:endParaRPr lang="en-US" sz="1050" dirty="0"/>
          </a:p>
        </p:txBody>
      </p:sp>
      <p:sp>
        <p:nvSpPr>
          <p:cNvPr id="35" name="Shape 29"/>
          <p:cNvSpPr/>
          <p:nvPr/>
        </p:nvSpPr>
        <p:spPr>
          <a:xfrm>
            <a:off x="4114800" y="2340864"/>
            <a:ext cx="914400" cy="457200"/>
          </a:xfrm>
          <a:prstGeom prst="ellipse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6" name="Text 30"/>
          <p:cNvSpPr/>
          <p:nvPr/>
        </p:nvSpPr>
        <p:spPr>
          <a:xfrm>
            <a:off x="4114800" y="2340864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2B55"/>
                </a:solidFill>
              </a:rPr>
              <a:t>SINERGIYA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Aqliy Hujum (Brainstorming) Metodi</dc:title>
  <dc:subject>PptxGenJS Presentation</dc:subject>
  <dc:creator>PptxGenJS</dc:creator>
  <cp:lastModifiedBy>PptxGenJS</cp:lastModifiedBy>
  <cp:revision>1</cp:revision>
  <dcterms:created xsi:type="dcterms:W3CDTF">2026-05-12T05:00:33Z</dcterms:created>
  <dcterms:modified xsi:type="dcterms:W3CDTF">2026-05-12T05:00:33Z</dcterms:modified>
</cp:coreProperties>
</file>