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7" d="100"/>
          <a:sy n="77" d="100"/>
        </p:scale>
        <p:origin x="498" y="-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Fan:Ionlovchi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nurlanishning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o’zaro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ta’siri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Mavzu:Fotoeffekt.Kompton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effekti.Elektron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pozitron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juftining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bo’lishi.Gamma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nurlarning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muhitda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to’la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yutilish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koeffitsiyenti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686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Gamma-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kvantlar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o’tganda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sodir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bo’ladigan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 ta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jarayonning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ustunlik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qiladigan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energiyalar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diapozoni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ma’lum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moddalar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havo,aluminiy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qo’rg’oshinlar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misolida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jadvalda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ko’rsatilgan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8333" y="2557463"/>
            <a:ext cx="6855334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648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Xulosa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taqdimotda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fotoeffekt,kompton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effekti,electron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-positron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juftining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bo’lishi,gamma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nurlarning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muhitda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yutilishini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ko’rib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chiqdik.Fotoeffekt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hodisasi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yorug’likning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kvant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tabiatini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tasdiqlab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uzatilishi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porsiyali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xarakterga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ekanini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ko’rsatdi.Kompton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effekti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foton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impulsga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ekanini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 electron 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to’qnashganda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impuls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almashinuvi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sodir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bo’lishini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isbotlaydi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Elektron-pozitron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juft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boʻlishi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energiyali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gamma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kvantlar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modda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maydonida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modda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zarrachalariga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aylanishi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mumkinligini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koʻrsatadi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Gamma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nurlarning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yutilish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koeffitsiyenti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intensivligining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muhitga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bogʻliq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kamayishini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ifodalaydi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radiatsion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himoya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hisob-kitoblarida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ahamiyatga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elektromagnit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nurlanishning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kvant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xususiyatlarini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ochib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tibbiy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radiologiya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texnologiyalarda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qoʻllaniladi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47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Foydalanilgan</a:t>
            </a:r>
            <a:r>
              <a:rPr lang="en-US" b="1" dirty="0" smtClean="0"/>
              <a:t> </a:t>
            </a:r>
            <a:r>
              <a:rPr lang="en-US" b="1" dirty="0" err="1" smtClean="0"/>
              <a:t>adabiyotlar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1.B.S.Yuldashev, </a:t>
            </a:r>
            <a:r>
              <a:rPr lang="en-US" dirty="0" err="1" smtClean="0"/>
              <a:t>S.R.Polvonov</a:t>
            </a:r>
            <a:r>
              <a:rPr lang="en-US" dirty="0" smtClean="0"/>
              <a:t>, </a:t>
            </a:r>
            <a:r>
              <a:rPr lang="en-US" dirty="0" err="1" smtClean="0"/>
              <a:t>E.X.Bozorov</a:t>
            </a:r>
            <a:r>
              <a:rPr lang="en-US" dirty="0" smtClean="0"/>
              <a:t>. </a:t>
            </a:r>
            <a:r>
              <a:rPr lang="en-US" dirty="0" err="1" smtClean="0"/>
              <a:t>Amaliy</a:t>
            </a:r>
            <a:r>
              <a:rPr lang="en-US" dirty="0" smtClean="0"/>
              <a:t> </a:t>
            </a:r>
            <a:r>
              <a:rPr lang="en-US" dirty="0" err="1" smtClean="0"/>
              <a:t>Yadro</a:t>
            </a:r>
            <a:r>
              <a:rPr lang="en-US" dirty="0" smtClean="0"/>
              <a:t> fizikasi.T:.</a:t>
            </a:r>
            <a:r>
              <a:rPr lang="en-US" dirty="0" err="1" smtClean="0"/>
              <a:t>Donishmand</a:t>
            </a:r>
            <a:r>
              <a:rPr lang="en-US" dirty="0" smtClean="0"/>
              <a:t> </a:t>
            </a:r>
            <a:r>
              <a:rPr lang="en-US" dirty="0" err="1" smtClean="0"/>
              <a:t>ziyosi</a:t>
            </a:r>
            <a:r>
              <a:rPr lang="en-US" dirty="0" smtClean="0"/>
              <a:t> 2020. 125-134-betlar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4831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E’tiboringiz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uchun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raxmat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54897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Fotoeffekt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бъект 8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6180670" y="2614412"/>
                <a:ext cx="4718304" cy="3261456"/>
              </a:xfrm>
            </p:spPr>
            <p:txBody>
              <a:bodyPr>
                <a:normAutofit lnSpcReduction="10000"/>
              </a:bodyPr>
              <a:lstStyle/>
              <a:p>
                <a:pPr algn="just"/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jarayonda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g-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kvant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atom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tomonidan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yutiladi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undan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electron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chiqib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ketadi.Fotoeffekt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jarayonida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g-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kvant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butun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energiyasini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uchragan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atom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atom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elektronlaridan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biriga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beradi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g-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kvant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butunlay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yo’q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bo’ladi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esa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atomdan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chiqib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ketadi.Bu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elektronni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energiyasini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saqlanish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qonunidan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foydalanib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topamiz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</a:p>
              <a:p>
                <a:pPr marL="0" indent="0" algn="just">
                  <a:buNone/>
                </a:pP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8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sub>
                    </m:sSub>
                  </m:oMath>
                </a14:m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18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18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en-US" sz="18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8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𝑦𝑎</m:t>
                        </m:r>
                      </m:sub>
                    </m:sSub>
                  </m:oMath>
                </a14:m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</a:p>
              <a:p>
                <a:pPr marL="0" indent="0" algn="just">
                  <a:buNone/>
                </a:pPr>
                <a:r>
                  <a:rPr lang="en-U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Bunda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18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atomning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chiqayotgan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i-qobiqdagi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ionlashtirish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potensiali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r>
                  <a:rPr lang="en-US" sz="18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yadroning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tepki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energiyasi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r>
                  <a:rPr lang="en-US" sz="18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8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sub>
                    </m:sSub>
                  </m:oMath>
                </a14:m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fotoeffekt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natijasida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chiqqan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electron kinetic </a:t>
                </a:r>
                <a:r>
                  <a:rPr lang="en-U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energiyasi</a:t>
                </a:r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Объект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6180670" y="2614412"/>
                <a:ext cx="4718304" cy="3261456"/>
              </a:xfrm>
              <a:blipFill>
                <a:blip r:embed="rId2"/>
                <a:stretch>
                  <a:fillRect l="-1163" t="-1869" r="-1034" b="-1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295402" y="2846230"/>
            <a:ext cx="4783426" cy="240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526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295401" y="811369"/>
                <a:ext cx="9601196" cy="5064499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Fotoeffekt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yuz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berishi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uchun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shart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bajrilishi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lozim.E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shart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bajarilganda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fotoeffekt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faqat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L-,M-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lı.k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qobiqlarda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yuz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beradi.K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qobiqda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yuz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bermaydi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&lt;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0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shart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bajarilganda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fotoeffekt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faqat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M-,N-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h.k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qobiqlarda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yuz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beradi.K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L-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qobiqlarda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yuz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bermaydi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Shuni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ham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ta'kidlab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oʻtish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lozimki,foeffek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faqat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bogʻlangan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elektronlarda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yuz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beradi.Erkin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elektronlarda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yuz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bermaydi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Buni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impuls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saqlanish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qonuni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yordamida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isbotlashi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munkin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Atomdagi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fotoeffekt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hodisasi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xarakteristik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rentgen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nurlar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yoki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Oje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elektronlarning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hosil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boʻlishi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birgalikda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yuz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beradi.Xarakteristik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rentgen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nurlar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fotoeffekt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natijasida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qobiqda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hosil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boʻlgan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vakant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joyga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elektronlarning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oʻtishi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natijasida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yuzaga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keladi.Shuningdek,uygʻongan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holatdagi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atom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oʻz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energiyasini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atomning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taslıqi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qobigʻida-gi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elektronlarga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ham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berishi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mumkin.Ushbu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holda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atomdan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energiyasi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boʻlgan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fotoelektronlardan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tashqari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energiyasining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qiyınati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jihatidan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ionlashtirish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energiyasiga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atomnning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i-qobiqdagi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bogʻlanish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energiyasi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yaqin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bo'lgan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elektronlar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Oje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elektronlari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ham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chiqadi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Oje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elektronlari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katta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ehtimollik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atom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nomeri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Z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kichik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oʻrta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boʻlgan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atomlarda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kuzatiladi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algn="just"/>
                <a:endPara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95401" y="811369"/>
                <a:ext cx="9601196" cy="5064499"/>
              </a:xfrm>
              <a:blipFill>
                <a:blip r:embed="rId2"/>
                <a:stretch>
                  <a:fillRect l="-762" t="-1083" r="-6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0930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0932" y="1262130"/>
            <a:ext cx="3718455" cy="1017431"/>
          </a:xfrm>
        </p:spPr>
        <p:txBody>
          <a:bodyPr/>
          <a:lstStyle/>
          <a:p>
            <a:r>
              <a:rPr lang="en-US" b="1" dirty="0" err="1" smtClean="0"/>
              <a:t>Kompton</a:t>
            </a:r>
            <a:r>
              <a:rPr lang="en-US" b="1" dirty="0" smtClean="0"/>
              <a:t> </a:t>
            </a:r>
            <a:r>
              <a:rPr lang="en-US" b="1" dirty="0" err="1" smtClean="0"/>
              <a:t>effekti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5"/>
              <p:cNvSpPr>
                <a:spLocks noGrp="1"/>
              </p:cNvSpPr>
              <p:nvPr>
                <p:ph idx="1"/>
              </p:nvPr>
            </p:nvSpPr>
            <p:spPr>
              <a:xfrm>
                <a:off x="6373906" y="982132"/>
                <a:ext cx="4514228" cy="4487338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 algn="just">
                  <a:buNone/>
                </a:pPr>
                <a:r>
                  <a:rPr lang="en-US" sz="2900" dirty="0" smtClean="0"/>
                  <a:t>Gamma-</a:t>
                </a:r>
                <a:r>
                  <a:rPr lang="en-US" sz="2900" dirty="0" err="1" smtClean="0"/>
                  <a:t>kvanti</a:t>
                </a:r>
                <a:r>
                  <a:rPr lang="en-US" sz="2900" dirty="0" smtClean="0"/>
                  <a:t> </a:t>
                </a:r>
                <a:r>
                  <a:rPr lang="en-US" sz="2900" dirty="0" err="1"/>
                  <a:t>erkin</a:t>
                </a:r>
                <a:r>
                  <a:rPr lang="en-US" sz="2900" dirty="0"/>
                  <a:t> </a:t>
                </a:r>
                <a:r>
                  <a:rPr lang="en-US" sz="2900" dirty="0" err="1"/>
                  <a:t>yoki</a:t>
                </a:r>
                <a:r>
                  <a:rPr lang="en-US" sz="2900" dirty="0"/>
                  <a:t> </a:t>
                </a:r>
                <a:r>
                  <a:rPr lang="en-US" sz="2900" dirty="0" err="1"/>
                  <a:t>kuchsiz</a:t>
                </a:r>
                <a:r>
                  <a:rPr lang="en-US" sz="2900" dirty="0"/>
                  <a:t> </a:t>
                </a:r>
                <a:r>
                  <a:rPr lang="en-US" sz="2900" dirty="0" err="1" smtClean="0"/>
                  <a:t>bog’langan</a:t>
                </a:r>
                <a:r>
                  <a:rPr lang="en-US" sz="2900" dirty="0" smtClean="0"/>
                  <a:t> </a:t>
                </a:r>
                <a:r>
                  <a:rPr lang="en-US" sz="2900" dirty="0" err="1"/>
                  <a:t>elektron</a:t>
                </a:r>
                <a:r>
                  <a:rPr lang="en-US" sz="2900" dirty="0"/>
                  <a:t> </a:t>
                </a:r>
                <a:r>
                  <a:rPr lang="en-US" sz="2900" dirty="0" err="1"/>
                  <a:t>bilan</a:t>
                </a:r>
                <a:r>
                  <a:rPr lang="en-US" sz="2900" dirty="0"/>
                  <a:t> </a:t>
                </a:r>
                <a:r>
                  <a:rPr lang="en-US" sz="2900" dirty="0" err="1"/>
                  <a:t>oʻzaro</a:t>
                </a:r>
                <a:r>
                  <a:rPr lang="en-US" sz="2900" dirty="0"/>
                  <a:t> </a:t>
                </a:r>
                <a:r>
                  <a:rPr lang="en-US" sz="2900" dirty="0" err="1"/>
                  <a:t>ta'sirlashganda</a:t>
                </a:r>
                <a:r>
                  <a:rPr lang="en-US" sz="2900" dirty="0"/>
                  <a:t>, </a:t>
                </a:r>
                <a:r>
                  <a:rPr lang="en-US" sz="2900" dirty="0" err="1"/>
                  <a:t>energiyasining</a:t>
                </a:r>
                <a:r>
                  <a:rPr lang="en-US" sz="2900" dirty="0"/>
                  <a:t> </a:t>
                </a:r>
                <a:r>
                  <a:rPr lang="en-US" sz="2900" dirty="0" err="1"/>
                  <a:t>faqat</a:t>
                </a:r>
                <a:r>
                  <a:rPr lang="en-US" sz="2900" dirty="0"/>
                  <a:t> </a:t>
                </a:r>
                <a:r>
                  <a:rPr lang="en-US" sz="2900" dirty="0" err="1"/>
                  <a:t>bir</a:t>
                </a:r>
                <a:r>
                  <a:rPr lang="en-US" sz="2900" dirty="0"/>
                  <a:t> </a:t>
                </a:r>
                <a:r>
                  <a:rPr lang="en-US" sz="2900" dirty="0" err="1"/>
                  <a:t>qismini</a:t>
                </a:r>
                <a:r>
                  <a:rPr lang="en-US" sz="2900" dirty="0"/>
                  <a:t> </a:t>
                </a:r>
                <a:r>
                  <a:rPr lang="en-US" sz="2900" dirty="0" err="1"/>
                  <a:t>elektronga</a:t>
                </a:r>
                <a:r>
                  <a:rPr lang="en-US" sz="2900" dirty="0"/>
                  <a:t> </a:t>
                </a:r>
                <a:r>
                  <a:rPr lang="en-US" sz="2900" dirty="0" err="1" smtClean="0"/>
                  <a:t>beradi.Bunda</a:t>
                </a:r>
                <a:r>
                  <a:rPr lang="en-US" sz="2900" dirty="0" smtClean="0"/>
                  <a:t> </a:t>
                </a:r>
                <a:r>
                  <a:rPr lang="en-US" sz="2900" dirty="0" err="1"/>
                  <a:t>sochilish</a:t>
                </a:r>
                <a:r>
                  <a:rPr lang="en-US" sz="2900" dirty="0"/>
                  <a:t> </a:t>
                </a:r>
                <a:r>
                  <a:rPr lang="en-US" sz="2900" dirty="0" err="1"/>
                  <a:t>burchagiga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qarab</a:t>
                </a:r>
                <a:r>
                  <a:rPr lang="en-US" sz="2900" dirty="0"/>
                  <a:t>, </a:t>
                </a:r>
                <a:r>
                  <a:rPr lang="en-US" sz="2900" dirty="0" err="1"/>
                  <a:t>elektron</a:t>
                </a:r>
                <a:r>
                  <a:rPr lang="en-US" sz="2900" dirty="0"/>
                  <a:t> </a:t>
                </a:r>
                <a:r>
                  <a:rPr lang="en-US" sz="2900" dirty="0" err="1"/>
                  <a:t>noldan</a:t>
                </a:r>
                <a:r>
                  <a:rPr lang="en-US" sz="2900" dirty="0"/>
                  <a:t> </a:t>
                </a:r>
                <a:r>
                  <a:rPr lang="en-US" sz="2900" dirty="0" err="1"/>
                  <a:t>boshlab</a:t>
                </a:r>
                <a:r>
                  <a:rPr lang="en-US" sz="2900" dirty="0"/>
                  <a:t> </a:t>
                </a:r>
                <a:r>
                  <a:rPr lang="en-US" sz="2900" dirty="0" err="1" smtClean="0"/>
                  <a:t>maksimal</a:t>
                </a:r>
                <a:r>
                  <a:rPr lang="en-US" sz="2900" dirty="0" smtClean="0"/>
                  <a:t> </a:t>
                </a:r>
                <a:r>
                  <a:rPr lang="en-US" sz="2900" dirty="0" err="1"/>
                  <a:t>qiynmatlarni</a:t>
                </a:r>
                <a:r>
                  <a:rPr lang="en-US" sz="2900" dirty="0"/>
                  <a:t> </a:t>
                </a:r>
                <a:r>
                  <a:rPr lang="en-US" sz="2900" dirty="0" err="1"/>
                  <a:t>energiya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oraligʻida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qabul</a:t>
                </a:r>
                <a:r>
                  <a:rPr lang="en-US" sz="2900" dirty="0"/>
                  <a:t> </a:t>
                </a:r>
                <a:r>
                  <a:rPr lang="en-US" sz="2900" dirty="0" err="1"/>
                  <a:t>qilishi</a:t>
                </a:r>
                <a:r>
                  <a:rPr lang="en-US" sz="2900" dirty="0"/>
                  <a:t> </a:t>
                </a:r>
                <a:r>
                  <a:rPr lang="en-US" sz="2900" dirty="0" err="1" smtClean="0"/>
                  <a:t>mumkin</a:t>
                </a:r>
                <a:r>
                  <a:rPr lang="en-US" sz="1800" dirty="0" smtClean="0"/>
                  <a:t>.</a:t>
                </a:r>
              </a:p>
              <a:p>
                <a:pPr marL="0" indent="0" algn="just">
                  <a:buNone/>
                </a:pPr>
                <a:endParaRPr lang="en-US" sz="1800" dirty="0"/>
              </a:p>
              <a:p>
                <a:pPr marL="0" indent="0" algn="just">
                  <a:buNone/>
                </a:pPr>
                <a:endParaRPr lang="en-US" sz="1800" dirty="0"/>
              </a:p>
              <a:p>
                <a:pPr marL="0" indent="0" algn="just">
                  <a:buNone/>
                </a:pPr>
                <a:endParaRPr lang="en-US" sz="1800" dirty="0" smtClean="0"/>
              </a:p>
              <a:p>
                <a:pPr marL="0" indent="0" algn="just">
                  <a:buNone/>
                </a:pPr>
                <a:endParaRPr lang="en-US" sz="1800" dirty="0"/>
              </a:p>
              <a:p>
                <a:pPr marL="0" indent="0" algn="just">
                  <a:buNone/>
                </a:pPr>
                <a:r>
                  <a:rPr lang="en-US" sz="2900" smtClean="0"/>
                  <a:t>Bu </a:t>
                </a:r>
                <a:r>
                  <a:rPr lang="en-US" sz="2900" dirty="0" err="1" smtClean="0"/>
                  <a:t>yerda</a:t>
                </a:r>
                <a:r>
                  <a:rPr lang="en-US" sz="29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9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9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9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𝑒𝑙𝑒𝑘𝑡𝑟𝑜𝑛𝑛𝑖𝑛𝑔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𝑡𝑖𝑛𝑐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𝑙𝑖𝑘𝑑𝑎𝑔𝑖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𝑚𝑎𝑠𝑠𝑎𝑠𝑖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𝑦𝑜𝑟𝑢</m:t>
                    </m:r>
                    <m:sSup>
                      <m:sSupPr>
                        <m:ctrlPr>
                          <a:rPr lang="en-US" sz="29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9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sz="29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𝑙𝑖𝑘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𝑡𝑒𝑧𝑙𝑖𝑔𝑖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( </m:t>
                    </m:r>
                    <m:sSub>
                      <m:sSubPr>
                        <m:ctrlPr>
                          <a:rPr lang="en-US" sz="29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9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9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sz="29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9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sz="29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511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𝑀𝑒𝑉</m:t>
                    </m:r>
                  </m:oMath>
                </a14:m>
                <a:r>
                  <a:rPr lang="en-US" sz="1800" dirty="0" smtClean="0"/>
                  <a:t>)</a:t>
                </a:r>
              </a:p>
              <a:p>
                <a:pPr marL="0" indent="0" algn="just">
                  <a:buNone/>
                </a:pPr>
                <a:endParaRPr lang="en-US" sz="1800" dirty="0"/>
              </a:p>
              <a:p>
                <a:pPr marL="0" indent="0" algn="just">
                  <a:buNone/>
                </a:pPr>
                <a:endParaRPr lang="en-US" sz="1800" dirty="0" smtClean="0"/>
              </a:p>
              <a:p>
                <a:pPr marL="0" indent="0" algn="just">
                  <a:buNone/>
                </a:pPr>
                <a:endParaRPr lang="en-US" sz="1800" dirty="0" smtClean="0"/>
              </a:p>
              <a:p>
                <a:pPr marL="0" indent="0" algn="just">
                  <a:buNone/>
                </a:pPr>
                <a:endParaRPr lang="en-US" sz="1800" dirty="0" smtClean="0"/>
              </a:p>
              <a:p>
                <a:pPr marL="0" indent="0" algn="just">
                  <a:buNone/>
                </a:pPr>
                <a:r>
                  <a:rPr lang="en-US" sz="1800" dirty="0"/>
                  <a:t> </a:t>
                </a:r>
                <a:r>
                  <a:rPr lang="en-US" sz="1800" dirty="0" smtClean="0"/>
                  <a:t>  </a:t>
                </a:r>
                <a:endParaRPr lang="ru-RU" sz="1800" dirty="0"/>
              </a:p>
            </p:txBody>
          </p:sp>
        </mc:Choice>
        <mc:Fallback xmlns="">
          <p:sp>
            <p:nvSpPr>
              <p:cNvPr id="6" name="Объект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73906" y="982132"/>
                <a:ext cx="4514228" cy="4487338"/>
              </a:xfrm>
              <a:blipFill>
                <a:blip r:embed="rId2"/>
                <a:stretch>
                  <a:fillRect l="-1216" t="-543" r="-10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529" y="3245476"/>
            <a:ext cx="5136778" cy="18972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4601" y="2823821"/>
            <a:ext cx="1172353" cy="53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647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295401" y="875763"/>
                <a:ext cx="9601196" cy="5000105"/>
              </a:xfrm>
            </p:spPr>
            <p:txBody>
              <a:bodyPr/>
              <a:lstStyle/>
              <a:p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Kompton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sochilishining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differensial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kesimini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Kleyn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Nishina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-Tamm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formulasi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formulasi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bo’yicha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topish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mumkin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𝛺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)²[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sub>
                        </m:sSub>
                        <m:r>
                          <a:rPr lang="en-US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´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sub>
                        </m:sSub>
                        <m:r>
                          <a:rPr lang="en-US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´</m:t>
                        </m:r>
                      </m:num>
                      <m:den>
                        <m:sSub>
                          <m:sSubPr>
                            <m:ctrlPr>
                              <a:rPr lang="en-US" i="1" dirty="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i="1" dirty="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sub>
                        </m:sSub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sin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²</m:t>
                    </m:r>
                    <m:r>
                      <m:rPr>
                        <m:sty m:val="p"/>
                      </m:rPr>
                      <a:rPr lang="el-GR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θ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𝑍</m:t>
                    </m:r>
                  </m:oMath>
                </a14:m>
                <a:endParaRPr lang="en-US" b="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yerda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 </m:t>
                    </m:r>
                  </m:oMath>
                </a14:m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elektronning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klassik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radiusi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Z-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atomning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tartib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raqami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Eₒ-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fotonning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boshlang’ich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energiyasi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E´-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sochilgan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energiyasi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sochilish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burchagi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Keltirilgan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munosabat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Z ta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elektronda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birlik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fazoviy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burchak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burchak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yo’nalishida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Kompton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sochilish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ehtimolligini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topishga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imkon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beradi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95401" y="875763"/>
                <a:ext cx="9601196" cy="5000105"/>
              </a:xfrm>
              <a:blipFill>
                <a:blip r:embed="rId2"/>
                <a:stretch>
                  <a:fillRect l="-1144" t="-1829" r="-3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6538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Elektron-pozitron</a:t>
            </a:r>
            <a:r>
              <a:rPr lang="en-US" b="1" dirty="0" smtClean="0"/>
              <a:t> </a:t>
            </a:r>
            <a:r>
              <a:rPr lang="en-US" b="1" dirty="0" err="1" smtClean="0"/>
              <a:t>juftining</a:t>
            </a:r>
            <a:r>
              <a:rPr lang="en-US" b="1" dirty="0" smtClean="0"/>
              <a:t> </a:t>
            </a:r>
            <a:r>
              <a:rPr lang="en-US" b="1" dirty="0" err="1" smtClean="0"/>
              <a:t>hosil</a:t>
            </a:r>
            <a:r>
              <a:rPr lang="en-US" b="1" dirty="0" smtClean="0"/>
              <a:t> </a:t>
            </a:r>
            <a:r>
              <a:rPr lang="en-US" b="1" dirty="0" err="1" smtClean="0"/>
              <a:t>bo’lish</a:t>
            </a:r>
            <a:r>
              <a:rPr lang="en-US" b="1" dirty="0" smtClean="0"/>
              <a:t> </a:t>
            </a:r>
            <a:r>
              <a:rPr lang="en-US" b="1" dirty="0" err="1" smtClean="0"/>
              <a:t>sxemasi</a:t>
            </a:r>
            <a:endParaRPr lang="ru-RU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Объект 4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algn="just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Gamma-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kvantlarning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yetarlicha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</a:t>
                </a:r>
                <a:r>
                  <a:rPr lang="el-G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qori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energiyalarida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𝑚𝑐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²</m:t>
                    </m:r>
                  </m:oMath>
                </a14:m>
                <a:r>
                  <a:rPr lang="am-ET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fotoeffekt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Kompton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effektlari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bir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qatorda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uchinchi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bir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jarayon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ya'ni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g-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kvantlarning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modda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oʻzaro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ta'sirlashishi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natijasida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elektron-pozitron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juftining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hosil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boʻlishi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jarayoni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yuz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beradi.Juftlarning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hosil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boʻlish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jarayoni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faqat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fotonlar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energiyalari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pozitrolarning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tinchlikdagi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energiyalari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yigʻindisidan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yuqori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boʻlgan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holdagina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sodir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boʻlishi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mumkin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ya'ni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E≥2mc²). 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Boʻshliqda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bitta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fotondan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elektron-pozitron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justi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hosil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boʻlmaydi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Bu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jarayon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saqlanish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qouni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boʻyicha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taqiqlangan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boʻlib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u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yadro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yoki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maydonida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sodir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boʻlishi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munkin</a:t>
                </a:r>
                <a:endParaRPr lang="ru-RU" dirty="0"/>
              </a:p>
            </p:txBody>
          </p:sp>
        </mc:Choice>
        <mc:Fallback>
          <p:sp>
            <p:nvSpPr>
              <p:cNvPr id="5" name="Объект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672" r="-14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595936" cy="13046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92198" y="-9412938"/>
            <a:ext cx="6304464" cy="80263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9323" y="3382385"/>
            <a:ext cx="2342366" cy="208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784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295401" y="876822"/>
                <a:ext cx="9601196" cy="499904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 smtClean="0"/>
                  <a:t>	</a:t>
                </a:r>
                <a:r>
                  <a:rPr lang="en-US" sz="2000" dirty="0" err="1" smtClean="0"/>
                  <a:t>Yadroning</a:t>
                </a:r>
                <a:r>
                  <a:rPr lang="en-US" sz="2000" dirty="0" smtClean="0"/>
                  <a:t> </a:t>
                </a:r>
                <a:r>
                  <a:rPr lang="en-US" sz="2000" dirty="0" err="1"/>
                  <a:t>Kulon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maydonida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elektron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pozitronlar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justining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hosii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boʻlishi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uchun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quyidagi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shart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bajarilishi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lozim</a:t>
                </a:r>
                <a:r>
                  <a:rPr lang="en-US" sz="2000" dirty="0"/>
                  <a:t>: </a:t>
                </a:r>
                <a:endParaRPr lang="en-US" sz="2000" dirty="0" smtClean="0"/>
              </a:p>
              <a:p>
                <a:pPr marL="0" indent="0">
                  <a:buNone/>
                </a:pPr>
                <a:r>
                  <a:rPr lang="en-US" sz="2000" dirty="0"/>
                  <a:t>	</a:t>
                </a:r>
                <a:r>
                  <a:rPr lang="en-US" sz="2000" dirty="0" smtClean="0"/>
                  <a:t>					E≥2mc²= </a:t>
                </a:r>
                <a:r>
                  <a:rPr lang="en-US" sz="2000" dirty="0"/>
                  <a:t>1,02 MeV. </a:t>
                </a:r>
              </a:p>
              <a:p>
                <a:pPr marL="0" indent="0">
                  <a:buNone/>
                </a:pPr>
                <a:r>
                  <a:rPr lang="en-US" sz="2000" dirty="0" smtClean="0"/>
                  <a:t>	Atom </a:t>
                </a:r>
                <a:r>
                  <a:rPr lang="en-US" sz="2000" dirty="0" err="1"/>
                  <a:t>qobigʻidagi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elektronlarning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Kulon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maydonida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elektron-pozitron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juftining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hosil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boʻlishi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uchun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quyidagi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shart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bajarilishi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kerak</a:t>
                </a:r>
                <a:r>
                  <a:rPr lang="en-US" sz="2000" dirty="0"/>
                  <a:t>: </a:t>
                </a:r>
                <a:endParaRPr lang="en-US" sz="2000" dirty="0" smtClean="0"/>
              </a:p>
              <a:p>
                <a:pPr marL="0" indent="0">
                  <a:buNone/>
                </a:pPr>
                <a:r>
                  <a:rPr lang="en-US" sz="2000" dirty="0"/>
                  <a:t>	</a:t>
                </a:r>
                <a:r>
                  <a:rPr lang="en-US" sz="2000" dirty="0" smtClean="0"/>
                  <a:t>					E</a:t>
                </a:r>
                <a:r>
                  <a:rPr lang="en-US" sz="2000" dirty="0"/>
                  <a:t>,=</a:t>
                </a:r>
                <a:r>
                  <a:rPr lang="en-US" sz="2000" dirty="0" smtClean="0"/>
                  <a:t>4mc</a:t>
                </a:r>
                <a:r>
                  <a:rPr lang="en-US" sz="2000" dirty="0"/>
                  <a:t>²</a:t>
                </a:r>
                <a:r>
                  <a:rPr lang="en-US" sz="2000" dirty="0" smtClean="0"/>
                  <a:t>=2,04 </a:t>
                </a:r>
                <a:r>
                  <a:rPr lang="en-US" sz="2000" dirty="0"/>
                  <a:t>MeV </a:t>
                </a:r>
              </a:p>
              <a:p>
                <a:pPr marL="0" indent="0">
                  <a:buNone/>
                </a:pPr>
                <a:r>
                  <a:rPr lang="en-US" sz="2000" dirty="0" smtClean="0"/>
                  <a:t> 	</a:t>
                </a:r>
                <a:r>
                  <a:rPr lang="en-US" sz="2000" dirty="0" err="1" smtClean="0"/>
                  <a:t>Elektron-poztron</a:t>
                </a:r>
                <a:r>
                  <a:rPr lang="en-US" sz="2000" dirty="0" smtClean="0"/>
                  <a:t> </a:t>
                </a:r>
                <a:r>
                  <a:rPr lang="en-US" sz="2000" dirty="0" err="1"/>
                  <a:t>jufti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hosil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boʻlishi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kesimi</a:t>
                </a:r>
                <a:r>
                  <a:rPr lang="en-US" sz="2000" dirty="0"/>
                  <a:t> g-</a:t>
                </a:r>
                <a:r>
                  <a:rPr lang="en-US" sz="2000" dirty="0" err="1"/>
                  <a:t>kvantlar</a:t>
                </a:r>
                <a:r>
                  <a:rPr lang="en-US" sz="2000" dirty="0"/>
                  <a:t> </a:t>
                </a:r>
                <a:r>
                  <a:rPr lang="en-US" sz="2000" dirty="0" err="1" smtClean="0"/>
                  <a:t>energiyasiga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murakkab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bog’langan.Agar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elektronlarning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ekranlovchi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ta’sirini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hisobga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olmaganda,ya’ni</a:t>
                </a:r>
                <a:r>
                  <a:rPr lang="en-US" sz="2000" dirty="0" smtClean="0"/>
                  <a:t> electron </a:t>
                </a:r>
                <a:r>
                  <a:rPr lang="en-US" sz="2000" dirty="0" err="1" smtClean="0"/>
                  <a:t>qobiqlarsiz</a:t>
                </a:r>
                <a:r>
                  <a:rPr lang="en-US" sz="2000" dirty="0" smtClean="0"/>
                  <a:t> “</a:t>
                </a:r>
                <a:r>
                  <a:rPr lang="en-US" sz="2000" dirty="0" err="1" smtClean="0"/>
                  <a:t>yalang’och</a:t>
                </a:r>
                <a:r>
                  <a:rPr lang="en-US" sz="2000" dirty="0" smtClean="0"/>
                  <a:t>” </a:t>
                </a:r>
                <a:r>
                  <a:rPr lang="en-US" sz="2000" dirty="0" err="1" smtClean="0"/>
                  <a:t>yadro</a:t>
                </a:r>
                <a:r>
                  <a:rPr lang="en-US" sz="2000" dirty="0" smtClean="0"/>
                  <a:t>  </a:t>
                </a:r>
                <a:r>
                  <a:rPr lang="en-US" sz="2000" dirty="0" err="1" smtClean="0"/>
                  <a:t>bo’lgan</a:t>
                </a:r>
                <a:r>
                  <a:rPr lang="en-US" sz="2000" dirty="0" smtClean="0"/>
                  <a:t>  </a:t>
                </a:r>
                <a:r>
                  <a:rPr lang="en-US" sz="2000" dirty="0" err="1" smtClean="0"/>
                  <a:t>holda</a:t>
                </a:r>
                <a:r>
                  <a:rPr lang="en-US" sz="2000" dirty="0" smtClean="0"/>
                  <a:t>, </a:t>
                </a:r>
              </a:p>
              <a:p>
                <a:pPr marL="0" indent="0">
                  <a:buNone/>
                </a:pPr>
                <a:r>
                  <a:rPr lang="en-US" sz="2000" dirty="0"/>
                  <a:t>	</a:t>
                </a:r>
                <a:r>
                  <a:rPr lang="en-US" sz="2000" dirty="0" smtClean="0"/>
                  <a:t>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𝑚𝑐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²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&lt;&lt;</m:t>
                    </m:r>
                    <m:sSub>
                      <m:sSubPr>
                        <m:ctrlPr>
                          <a:rPr lang="en-US" sz="20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0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sub>
                    </m:sSub>
                    <m:r>
                      <a:rPr lang="en-US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≪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137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sSup>
                      <m:sSupPr>
                        <m:ctrlP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p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p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000" dirty="0" smtClean="0"/>
                  <a:t>   </a:t>
                </a:r>
              </a:p>
              <a:p>
                <a:pPr marL="0" indent="0">
                  <a:buNone/>
                </a:pPr>
                <a:r>
                  <a:rPr lang="en-US" sz="2000" dirty="0" err="1"/>
                  <a:t>g</a:t>
                </a:r>
                <a:r>
                  <a:rPr lang="en-US" sz="2000" dirty="0" err="1" smtClean="0"/>
                  <a:t>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teng</a:t>
                </a:r>
                <a:r>
                  <a:rPr lang="en-US" sz="2000" dirty="0" smtClean="0"/>
                  <a:t>   </a:t>
                </a:r>
                <a:r>
                  <a:rPr lang="en-US" sz="2000" dirty="0" err="1" smtClean="0"/>
                  <a:t>teng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bo’ladi</a:t>
                </a:r>
                <a:r>
                  <a:rPr lang="en-US" sz="2000" dirty="0" smtClean="0"/>
                  <a:t>.</a:t>
                </a:r>
                <a:endParaRPr lang="ru-RU" sz="20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95401" y="876822"/>
                <a:ext cx="9601196" cy="4999046"/>
              </a:xfrm>
              <a:blipFill>
                <a:blip r:embed="rId2"/>
                <a:stretch>
                  <a:fillRect l="-699" t="-8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8837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Elektron-pozitron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jufti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bo’lish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kesimining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g-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kvantlar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energiyasiga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bog’lanishi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98575" y="3192748"/>
            <a:ext cx="4718050" cy="204571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Объект 5"/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pPr algn="just"/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pozitronlar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jufti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hosil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bo’lish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kesimi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oldin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keskin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oshib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borib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keyin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sekinlashadi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yuqori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energiyalar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sohasida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ya’ni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sub>
                    </m:sSub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~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137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−1/3</m:t>
                        </m:r>
                      </m:sup>
                    </m:sSup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qiymatga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erishadi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Объект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3"/>
                <a:stretch>
                  <a:fillRect l="-1550" t="-1657" r="-12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2109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Gamma-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kvantlarning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to’la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yutilish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koeffitsiyenti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just"/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Gamma-</a:t>
                </a:r>
                <a:r>
                  <a:rPr lang="en-U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kvantlar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modda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orqali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oʻtganda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fotoeffekt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Kompton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effekt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elektron-pozitron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jufti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hosil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boʻlish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effektlariga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energiyasini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sarflaydi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Gamma-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kvantlarning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moddada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toʻliq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yutilish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koeffitsienti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yuqorida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koʻrib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chiqilgan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uch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jarayon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yutilish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koeffitsientlari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yigʻindisiga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teng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ya'ni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endParaRPr lang="en-U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𝑘𝑜𝑚𝑝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𝑗𝑢𝑓𝑡</m:t>
                        </m:r>
                      </m:sub>
                    </m:sSub>
                  </m:oMath>
                </a14:m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yoki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ushbu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jarayonlarni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yuz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berish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kesimlari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orqali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ifodalasak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\</a:t>
                </a:r>
              </a:p>
              <a:p>
                <a:pPr marL="0" indent="0" algn="just">
                  <a:buNone/>
                </a:pP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en-US" sz="180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𝑘𝑜𝑚𝑝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𝑗𝑢𝑓𝑡</m:t>
                        </m:r>
                      </m:sub>
                    </m:sSub>
                  </m:oMath>
                </a14:m>
                <a:endParaRPr lang="en-U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Kichik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energiyalar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sohasida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fotoeffekt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jarayoni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ustunlik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qiladi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oʻrta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yuqori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energiyalar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sohasida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esa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Kompton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effektining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yuz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berish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kesimi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oshib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boradi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fotoeffekt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kesimi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esa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kamaya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boradi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35" t="-1468" r="-5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62012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257</TotalTime>
  <Words>425</Words>
  <Application>Microsoft Office PowerPoint</Application>
  <PresentationFormat>Широкоэкранный</PresentationFormat>
  <Paragraphs>49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Cambria Math</vt:lpstr>
      <vt:lpstr>Garamond</vt:lpstr>
      <vt:lpstr>Times New Roman</vt:lpstr>
      <vt:lpstr>Натуральные материалы</vt:lpstr>
      <vt:lpstr>Fan:Ionlovchi nurlanishning modda bilan o’zaro ta’siri</vt:lpstr>
      <vt:lpstr>Fotoeffekt</vt:lpstr>
      <vt:lpstr>Презентация PowerPoint</vt:lpstr>
      <vt:lpstr>Kompton effekti</vt:lpstr>
      <vt:lpstr>Презентация PowerPoint</vt:lpstr>
      <vt:lpstr>Elektron-pozitron juftining hosil bo’lish sxemasi</vt:lpstr>
      <vt:lpstr>Презентация PowerPoint</vt:lpstr>
      <vt:lpstr>Elektron-pozitron jufti hosil bo’lish kesimining g-kvantlar energiyasiga bog’lanishi</vt:lpstr>
      <vt:lpstr>Gamma-kvantlarning to’la yutilish koeffitsiyenti</vt:lpstr>
      <vt:lpstr>Gamma-kvantlar modda orqali o’tganda sodir bo’ladigan 3 ta jarayonning asosiy ustunlik qiladigan energiyalar diapozoni  ma’lum bir moddalar, ya’ni havo,aluminiy, temir va qo’rg’oshinlar misolida quyidagi jadvalda ko’rsatilgan.</vt:lpstr>
      <vt:lpstr>Xulosa</vt:lpstr>
      <vt:lpstr>Foydalanilgan adabiyotlar</vt:lpstr>
      <vt:lpstr>E’tiboringiz uchun raxmat!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Fan:Ionlovchi nurlanishning modda bilan o’zaro ta’siri</dc:title>
  <dc:creator>Пользователь</dc:creator>
  <cp:lastModifiedBy>Пользователь</cp:lastModifiedBy>
  <cp:revision>27</cp:revision>
  <dcterms:created xsi:type="dcterms:W3CDTF">2026-02-21T17:51:47Z</dcterms:created>
  <dcterms:modified xsi:type="dcterms:W3CDTF">2026-02-25T12:01:53Z</dcterms:modified>
</cp:coreProperties>
</file>