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731520"/>
            <a:ext cx="8229600" cy="2286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2200" b="1">
                <a:latin typeface="Arial"/>
              </a:defRPr>
            </a:pPr>
            <a:r>
              <a:t>Pedagogik Tushunchalar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2918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latin typeface="Arial"/>
              </a:defRPr>
            </a:pPr>
            <a:r>
              <a:t>KROSSVORD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749039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latin typeface="Arial"/>
              </a:defRPr>
            </a:pPr>
            <a:r>
              <a:t>Farangiz Norboyeva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1078992"/>
            <a:ext cx="5212080" cy="4864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Krossvord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584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196596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31343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509320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439826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439826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65960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8309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50791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0332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6090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0837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3056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9320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8815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5584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66090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8815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40679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66090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0837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6596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9320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9320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3562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78815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9826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35584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03320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66090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313432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1343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8309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703320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66090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788152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440679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74573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70332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83056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39826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008376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13562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70332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83056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313432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48309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40679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13562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09320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8815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03320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83056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13562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703320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965960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83056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050791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050791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70332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96596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83056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13562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78815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13562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703320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31343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78815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48309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440679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74573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70332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96596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83056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48309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66090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8" name="Rectangle 87"/>
          <p:cNvSpPr/>
          <p:nvPr/>
        </p:nvSpPr>
        <p:spPr>
          <a:xfrm>
            <a:off x="578815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9" name="Rectangle 88"/>
          <p:cNvSpPr/>
          <p:nvPr/>
        </p:nvSpPr>
        <p:spPr>
          <a:xfrm>
            <a:off x="439826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0" name="Rectangle 89"/>
          <p:cNvSpPr/>
          <p:nvPr/>
        </p:nvSpPr>
        <p:spPr>
          <a:xfrm>
            <a:off x="370332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1" name="Rectangle 90"/>
          <p:cNvSpPr/>
          <p:nvPr/>
        </p:nvSpPr>
        <p:spPr>
          <a:xfrm>
            <a:off x="266090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703320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96596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83056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83056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48309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7" name="Rectangle 96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8" name="Rectangle 97"/>
          <p:cNvSpPr/>
          <p:nvPr/>
        </p:nvSpPr>
        <p:spPr>
          <a:xfrm>
            <a:off x="335584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31343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1965960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48309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6483096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613562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509320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266090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1965960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578815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509320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679192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721607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5111496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6153912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6848856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1984248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416552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5111496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5806440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3374136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501383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2331720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026664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458967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984248" y="491947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721607" y="561441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Masalalar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Yotiq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6. → O'rganish uchun yechilishi kerak bo'lgan masala.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8. → Ta'lim jarayonida qo'llaniladigan buyum.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10. → O'rgatish usullari majmui. (8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13. → Ma'lumotni yetkazish faoliyati.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14. → Bilim berish va o'rgatish tizimi.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15. → Ijodiy va chuqur bilimlar qo'llanilishi.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16. → Har bir o'quvchiga mos yondashuv. (10 harf)</a:t>
            </a:r>
          </a:p>
          <a:p>
            <a:pPr>
              <a:spcBef>
                <a:spcPts val="120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Tik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1. ↓ Ketma-ket davom etuvchi hodisa. (7 harf)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628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2. ↓ Bilim va ko'nikmalar qo'llanilishi. (12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3. ↓ Ta'lim olayotgan shaxs.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4. ↓ O'rganilgan ma'lumotlar yig'indisi.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5. ↓ O'qituvchi yoki ta'lim beruvchi.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6. ↓ O'z kuchi bilan bajariladigan topshiriq. (8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7. ↓ Birgalikda ishlash prinsipi. (9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9. ↓ O'quv jarayonini kuzatish.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11. ↓ Amaliy harakatni bajarish qobiliyati.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12. ↓ Individning ijtimoiy va ma'naviy mohiyati. (5 harf)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1078992"/>
            <a:ext cx="5212080" cy="4864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Javoblar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584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5" name="Rectangle 4"/>
          <p:cNvSpPr/>
          <p:nvPr/>
        </p:nvSpPr>
        <p:spPr>
          <a:xfrm>
            <a:off x="196596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6" name="Rectangle 5"/>
          <p:cNvSpPr/>
          <p:nvPr/>
        </p:nvSpPr>
        <p:spPr>
          <a:xfrm>
            <a:off x="231343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7" name="Rectangle 6"/>
          <p:cNvSpPr/>
          <p:nvPr/>
        </p:nvSpPr>
        <p:spPr>
          <a:xfrm>
            <a:off x="509320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V</a:t>
            </a:r>
          </a:p>
        </p:txBody>
      </p:sp>
      <p:sp>
        <p:nvSpPr>
          <p:cNvPr id="8" name="Rectangle 7"/>
          <p:cNvSpPr/>
          <p:nvPr/>
        </p:nvSpPr>
        <p:spPr>
          <a:xfrm>
            <a:off x="439826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9" name="Rectangle 8"/>
          <p:cNvSpPr/>
          <p:nvPr/>
        </p:nvSpPr>
        <p:spPr>
          <a:xfrm>
            <a:off x="439826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65960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8309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50791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0332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6090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0837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O'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3056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9320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O'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8815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5584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66090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8815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40679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66090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0837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6596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9320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9320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V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3562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78815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9826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35584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03320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66090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J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313432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1343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X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8309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703320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66090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788152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440679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74573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70332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83056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39826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008376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13562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70332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83056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313432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48309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40679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13562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09320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8815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703320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83056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13562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703320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965960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83056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050791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050791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70332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P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96596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83056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13562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C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78815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13562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703320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31343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78815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48309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O'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440679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74573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70332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96596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83056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P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48309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66090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88" name="Rectangle 87"/>
          <p:cNvSpPr/>
          <p:nvPr/>
        </p:nvSpPr>
        <p:spPr>
          <a:xfrm>
            <a:off x="578815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89" name="Rectangle 88"/>
          <p:cNvSpPr/>
          <p:nvPr/>
        </p:nvSpPr>
        <p:spPr>
          <a:xfrm>
            <a:off x="439826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90" name="Rectangle 89"/>
          <p:cNvSpPr/>
          <p:nvPr/>
        </p:nvSpPr>
        <p:spPr>
          <a:xfrm>
            <a:off x="370332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91" name="Rectangle 90"/>
          <p:cNvSpPr/>
          <p:nvPr/>
        </p:nvSpPr>
        <p:spPr>
          <a:xfrm>
            <a:off x="266090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703320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96596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83056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83056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48309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97" name="Rectangle 96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98" name="Rectangle 97"/>
          <p:cNvSpPr/>
          <p:nvPr/>
        </p:nvSpPr>
        <p:spPr>
          <a:xfrm>
            <a:off x="335584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31343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1965960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48309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6483096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613562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'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509320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Q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266090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1965960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578815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509320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679192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721607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5111496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6153912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6848856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1984248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416552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5111496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5806440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3374136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501383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2331720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026664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458967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984248" y="491947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721607" y="561441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78" y="0"/>
            <a:ext cx="4848844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