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uz-Latn-UZ"/>
              <a:t>Sarlavha namunasini tahrirlash uchun bosing</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4/24/2024</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341D2AC3-6A0B-4169-B1EA-E3AE8B351BDD}"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DD4B9363-8B87-41B7-9F8E-64519CBB8F34}"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uz-Latn-UZ"/>
              <a:t>Sarlavha namunasini tahrirlash uchun bosing</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EAEF5746-5284-4951-9F37-7AE924EDBCB7}"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02398B29-7265-4A65-A2A4-6703C057B7C1}"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uz-Latn-UZ"/>
              <a:t>Sarlavha namunasini tahrirlash uchun bosing</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28FBA082-94DF-4C4B-A041-6624924AB0A8}" type="datetimeFigureOut">
              <a:rPr lang="en-US" dirty="0"/>
              <a:t>4/24/2024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uz-Latn-UZ"/>
              <a:t>Sarlavha namunasini tahrirlash uchun bosing</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B27686C4-3AB5-4E0C-86CA-FB108C350AA9}" type="datetimeFigureOut">
              <a:rPr lang="en-US" dirty="0"/>
              <a:t>4/24/2024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uz-Latn-UZ"/>
              <a:t>Sarlavha namunasini tahrirlash uchun bosing</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uz-Latn-UZ"/>
              <a:t>Sarlavha namunasini tahrirlash uchun bosing</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uz-Latn-UZ"/>
              <a:t>Sarlavha namunasini tahrirlash uchun bosing</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0F7F47CF-67C9-420C-80A5-E2069FF0C2DF}" type="datetimeFigureOut">
              <a:rPr lang="en-US" dirty="0"/>
              <a:t>4/24/2024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uz-Latn-UZ"/>
              <a:t>Sarlavha namunasini tahrirlash uchun bosing</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uz-Latn-UZ"/>
              <a:t>Sarlavha namunasini tahrirlash uchun bosing</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2" name="Content Placeholder 3"/>
          <p:cNvSpPr>
            <a:spLocks noGrp="1"/>
          </p:cNvSpPr>
          <p:nvPr>
            <p:ph sz="quarter" idx="13"/>
          </p:nvPr>
        </p:nvSpPr>
        <p:spPr>
          <a:xfrm>
            <a:off x="685802" y="2861733"/>
            <a:ext cx="5088712" cy="2512852"/>
          </a:xfrm>
        </p:spPr>
        <p:txBody>
          <a:bodyPr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3" name="Content Placeholder 5"/>
          <p:cNvSpPr>
            <a:spLocks noGrp="1"/>
          </p:cNvSpPr>
          <p:nvPr>
            <p:ph sz="quarter" idx="14"/>
          </p:nvPr>
        </p:nvSpPr>
        <p:spPr>
          <a:xfrm>
            <a:off x="5993969" y="2861733"/>
            <a:ext cx="5088713" cy="2512852"/>
          </a:xfrm>
        </p:spPr>
        <p:txBody>
          <a:bodyPr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4/24/2024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4/24/2024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4/24/2024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uz-Latn-UZ"/>
              <a:t>Sarlavha namunasini tahrirlash uchun bosing</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50C3BFE2-83B7-4B0A-B9D3-AB28331082B3}"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12EF78E3-FDA3-4D28-AAA2-0B81F349A39D}" type="datetimeFigureOut">
              <a:rPr lang="en-US" dirty="0"/>
              <a:t>4/24/2024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jp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4/24/2024</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82E116F-2CB7-2B36-76DB-276682A9BCBF}"/>
              </a:ext>
            </a:extLst>
          </p:cNvPr>
          <p:cNvSpPr>
            <a:spLocks noGrp="1"/>
          </p:cNvSpPr>
          <p:nvPr>
            <p:ph type="ctrTitle"/>
          </p:nvPr>
        </p:nvSpPr>
        <p:spPr/>
        <p:txBody>
          <a:bodyPr>
            <a:normAutofit fontScale="90000"/>
          </a:bodyPr>
          <a:lstStyle/>
          <a:p>
            <a:r>
              <a:rPr lang="uz-Latn-UZ" dirty="0"/>
              <a:t>Shaxs taraqqiyotidagi ijtimoiy va </a:t>
            </a:r>
            <a:r>
              <a:rPr lang="uz-Latn-UZ" dirty="0" err="1"/>
              <a:t>genotip</a:t>
            </a:r>
            <a:r>
              <a:rPr lang="uz-Latn-UZ" dirty="0"/>
              <a:t> omillar</a:t>
            </a:r>
          </a:p>
        </p:txBody>
      </p:sp>
      <p:sp>
        <p:nvSpPr>
          <p:cNvPr id="3" name="Tagsarlavha 2">
            <a:extLst>
              <a:ext uri="{FF2B5EF4-FFF2-40B4-BE49-F238E27FC236}">
                <a16:creationId xmlns:a16="http://schemas.microsoft.com/office/drawing/2014/main" id="{AFD5508E-7B4E-0ACE-F12C-E4D6A5EC8BD0}"/>
              </a:ext>
            </a:extLst>
          </p:cNvPr>
          <p:cNvSpPr>
            <a:spLocks noGrp="1"/>
          </p:cNvSpPr>
          <p:nvPr>
            <p:ph type="subTitle" idx="1"/>
          </p:nvPr>
        </p:nvSpPr>
        <p:spPr/>
        <p:txBody>
          <a:bodyPr/>
          <a:lstStyle/>
          <a:p>
            <a:r>
              <a:rPr lang="uz-Latn-UZ" dirty="0" err="1"/>
              <a:t>Ismandiyarova</a:t>
            </a:r>
            <a:r>
              <a:rPr lang="uz-Latn-UZ" dirty="0"/>
              <a:t> Gulshan </a:t>
            </a:r>
          </a:p>
        </p:txBody>
      </p:sp>
    </p:spTree>
    <p:extLst>
      <p:ext uri="{BB962C8B-B14F-4D97-AF65-F5344CB8AC3E}">
        <p14:creationId xmlns:p14="http://schemas.microsoft.com/office/powerpoint/2010/main" val="669697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o‘g‘riburchak: Yumaloqlangan burchaklar 3">
            <a:extLst>
              <a:ext uri="{FF2B5EF4-FFF2-40B4-BE49-F238E27FC236}">
                <a16:creationId xmlns:a16="http://schemas.microsoft.com/office/drawing/2014/main" id="{4A0C5767-122A-FA9F-7B56-2CF28D286DA4}"/>
              </a:ext>
            </a:extLst>
          </p:cNvPr>
          <p:cNvSpPr/>
          <p:nvPr/>
        </p:nvSpPr>
        <p:spPr>
          <a:xfrm>
            <a:off x="748143" y="1383825"/>
            <a:ext cx="10302895" cy="3420442"/>
          </a:xfrm>
          <a:prstGeom prst="roundRect">
            <a:avLst>
              <a:gd name="adj" fmla="val 211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2400" dirty="0"/>
              <a:t>Rag’batlantiruvchi </a:t>
            </a:r>
            <a:r>
              <a:rPr lang="uz-Latn-UZ" sz="2400" dirty="0" err="1"/>
              <a:t>gen</a:t>
            </a:r>
            <a:r>
              <a:rPr lang="uz-Latn-UZ" sz="2400" dirty="0"/>
              <a:t>-atrof-muhit aloqalari: Bu atrof-muhitning turli </a:t>
            </a:r>
            <a:r>
              <a:rPr lang="uz-Latn-UZ" sz="2400" dirty="0" err="1"/>
              <a:t>reaktsiyalariga</a:t>
            </a:r>
            <a:r>
              <a:rPr lang="uz-Latn-UZ" sz="2400" dirty="0"/>
              <a:t> olib keladigan </a:t>
            </a:r>
            <a:r>
              <a:rPr lang="uz-Latn-UZ" sz="2400" dirty="0" err="1"/>
              <a:t>individual</a:t>
            </a:r>
            <a:r>
              <a:rPr lang="uz-Latn-UZ" sz="2400" dirty="0"/>
              <a:t> farqlarni anglatadi. </a:t>
            </a:r>
            <a:r>
              <a:rPr lang="uz-Latn-UZ" sz="2400" dirty="0" err="1"/>
              <a:t>Irsiy</a:t>
            </a:r>
            <a:r>
              <a:rPr lang="uz-Latn-UZ" sz="2400" dirty="0"/>
              <a:t> shaxsiy xususiyat atrof-muhitning turli </a:t>
            </a:r>
            <a:r>
              <a:rPr lang="uz-Latn-UZ" sz="2400" dirty="0" err="1"/>
              <a:t>reaktsiyalarini</a:t>
            </a:r>
            <a:r>
              <a:rPr lang="uz-Latn-UZ" sz="2400" dirty="0"/>
              <a:t> keltirib chiqaradi. Masalan, ota-onalarning farzandlariga beradigan xatti-harakatlari (atrof-muhitga munosabat) bolaning </a:t>
            </a:r>
            <a:r>
              <a:rPr lang="uz-Latn-UZ" sz="2400" dirty="0" err="1"/>
              <a:t>genotipidagi</a:t>
            </a:r>
            <a:r>
              <a:rPr lang="uz-Latn-UZ" sz="2400" dirty="0"/>
              <a:t> </a:t>
            </a:r>
            <a:r>
              <a:rPr lang="uz-Latn-UZ" sz="2400" dirty="0" err="1"/>
              <a:t>xilma</a:t>
            </a:r>
            <a:r>
              <a:rPr lang="uz-Latn-UZ" sz="2400" dirty="0"/>
              <a:t>-xillikka to’liq mos keladi (</a:t>
            </a:r>
            <a:r>
              <a:rPr lang="uz-Latn-UZ" sz="2400" dirty="0" err="1"/>
              <a:t>Avinun</a:t>
            </a:r>
            <a:r>
              <a:rPr lang="uz-Latn-UZ" sz="2400" dirty="0"/>
              <a:t> &amp; </a:t>
            </a:r>
            <a:r>
              <a:rPr lang="uz-Latn-UZ" sz="2400" dirty="0" err="1"/>
              <a:t>Knafo</a:t>
            </a:r>
            <a:r>
              <a:rPr lang="uz-Latn-UZ" sz="2400" dirty="0"/>
              <a:t>, 2014).</a:t>
            </a:r>
          </a:p>
        </p:txBody>
      </p:sp>
    </p:spTree>
    <p:extLst>
      <p:ext uri="{BB962C8B-B14F-4D97-AF65-F5344CB8AC3E}">
        <p14:creationId xmlns:p14="http://schemas.microsoft.com/office/powerpoint/2010/main" val="2679813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chizma: tayyorgarlik 3">
            <a:extLst>
              <a:ext uri="{FF2B5EF4-FFF2-40B4-BE49-F238E27FC236}">
                <a16:creationId xmlns:a16="http://schemas.microsoft.com/office/drawing/2014/main" id="{DB217B59-FC34-9ACE-A2A4-20EE4D4E469C}"/>
              </a:ext>
            </a:extLst>
          </p:cNvPr>
          <p:cNvSpPr/>
          <p:nvPr/>
        </p:nvSpPr>
        <p:spPr>
          <a:xfrm>
            <a:off x="552942" y="756507"/>
            <a:ext cx="10657016" cy="4121108"/>
          </a:xfrm>
          <a:prstGeom prst="flowChartPreparat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Passiv </a:t>
            </a:r>
            <a:r>
              <a:rPr lang="uz-Latn-UZ" dirty="0" err="1"/>
              <a:t>gen</a:t>
            </a:r>
            <a:r>
              <a:rPr lang="uz-Latn-UZ" dirty="0"/>
              <a:t>-atrof-muhit aloqalari: bu ota-onalar tomonidan olib boriladigan </a:t>
            </a:r>
            <a:r>
              <a:rPr lang="uz-Latn-UZ" dirty="0" err="1"/>
              <a:t>genlarning</a:t>
            </a:r>
            <a:r>
              <a:rPr lang="uz-Latn-UZ" dirty="0"/>
              <a:t> bolaga taqdim etilgan muhitning shakllanishiga ta’sirini anglatadi. Misol uchun, aqlli ota-onalar bolalarning ongini rag’batlantiradigan muhitni berishga harakat qilishadi . Agar bolaning </a:t>
            </a:r>
            <a:r>
              <a:rPr lang="uz-Latn-UZ" dirty="0" err="1"/>
              <a:t>genotipidagi</a:t>
            </a:r>
            <a:r>
              <a:rPr lang="uz-Latn-UZ" dirty="0"/>
              <a:t> o’zgarish ota-ona yoki aka-uka tomonidan taqdim etilgan muhitning o’zgarishiga to’g’ri kelsa va bu taqdim etilgan muhit boladagi </a:t>
            </a:r>
            <a:r>
              <a:rPr lang="uz-Latn-UZ" dirty="0" err="1"/>
              <a:t>irsiy</a:t>
            </a:r>
            <a:r>
              <a:rPr lang="uz-Latn-UZ" dirty="0"/>
              <a:t> xususiyat (masalan, aql) bilan bog’liq bo’lsa, passiv </a:t>
            </a:r>
            <a:r>
              <a:rPr lang="uz-Latn-UZ" dirty="0" err="1"/>
              <a:t>gen</a:t>
            </a:r>
            <a:r>
              <a:rPr lang="uz-Latn-UZ" dirty="0"/>
              <a:t>-muhit haqida gapirish mumkin. Ulanish.</a:t>
            </a:r>
          </a:p>
        </p:txBody>
      </p:sp>
    </p:spTree>
    <p:extLst>
      <p:ext uri="{BB962C8B-B14F-4D97-AF65-F5344CB8AC3E}">
        <p14:creationId xmlns:p14="http://schemas.microsoft.com/office/powerpoint/2010/main" val="2815891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chizma: kechikish 3">
            <a:extLst>
              <a:ext uri="{FF2B5EF4-FFF2-40B4-BE49-F238E27FC236}">
                <a16:creationId xmlns:a16="http://schemas.microsoft.com/office/drawing/2014/main" id="{8361D773-06F5-7A34-AB0C-A985CB7A67A8}"/>
              </a:ext>
            </a:extLst>
          </p:cNvPr>
          <p:cNvSpPr/>
          <p:nvPr/>
        </p:nvSpPr>
        <p:spPr>
          <a:xfrm>
            <a:off x="5782235" y="316422"/>
            <a:ext cx="5378823" cy="5025728"/>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•Inson psixologiyasining genetik asoslarini inkor etuvchi odamlarda irqchilik va </a:t>
            </a:r>
            <a:r>
              <a:rPr lang="uz-Latn-UZ" dirty="0" err="1"/>
              <a:t>seksizm</a:t>
            </a:r>
            <a:r>
              <a:rPr lang="uz-Latn-UZ" dirty="0"/>
              <a:t> past bo’lsa-</a:t>
            </a:r>
            <a:r>
              <a:rPr lang="uz-Latn-UZ" dirty="0" err="1"/>
              <a:t>da</a:t>
            </a:r>
            <a:r>
              <a:rPr lang="uz-Latn-UZ" dirty="0"/>
              <a:t>, psixologiyada genetik ta’sirning ahamiyatini qabul qilganlarda irqchilik va </a:t>
            </a:r>
            <a:r>
              <a:rPr lang="uz-Latn-UZ" dirty="0" err="1"/>
              <a:t>seksizm</a:t>
            </a:r>
            <a:r>
              <a:rPr lang="uz-Latn-UZ" dirty="0"/>
              <a:t> kuchayadi (</a:t>
            </a:r>
            <a:r>
              <a:rPr lang="uz-Latn-UZ" dirty="0" err="1"/>
              <a:t>Bastian</a:t>
            </a:r>
            <a:r>
              <a:rPr lang="uz-Latn-UZ" dirty="0"/>
              <a:t> &amp; </a:t>
            </a:r>
            <a:r>
              <a:rPr lang="uz-Latn-UZ" dirty="0" err="1"/>
              <a:t>Haslam</a:t>
            </a:r>
            <a:r>
              <a:rPr lang="uz-Latn-UZ" dirty="0"/>
              <a:t>, 2006; </a:t>
            </a:r>
            <a:r>
              <a:rPr lang="uz-Latn-UZ" dirty="0" err="1"/>
              <a:t>Keller</a:t>
            </a:r>
            <a:r>
              <a:rPr lang="uz-Latn-UZ" dirty="0"/>
              <a:t>, 2005).
•</a:t>
            </a:r>
            <a:r>
              <a:rPr lang="uz-Latn-UZ" dirty="0" err="1"/>
              <a:t>Psixiatrik</a:t>
            </a:r>
            <a:r>
              <a:rPr lang="uz-Latn-UZ" dirty="0"/>
              <a:t> kasalliklarni ko’rib chiqsak, bu kasalliklarga asoslangan </a:t>
            </a:r>
            <a:r>
              <a:rPr lang="uz-Latn-UZ" dirty="0" err="1"/>
              <a:t>biologik</a:t>
            </a:r>
            <a:r>
              <a:rPr lang="uz-Latn-UZ" dirty="0"/>
              <a:t> moyillikni o’rganganlarda kasallik bilan odamlarni ayblash </a:t>
            </a:r>
            <a:r>
              <a:rPr lang="uz-Latn-UZ" dirty="0" err="1"/>
              <a:t>tendentsiyasi</a:t>
            </a:r>
            <a:r>
              <a:rPr lang="uz-Latn-UZ" dirty="0"/>
              <a:t> kamayadi . Bu bilan;
•Ko’rinishidan, ruhiy kasalliklarga </a:t>
            </a:r>
            <a:r>
              <a:rPr lang="uz-Latn-UZ" dirty="0" err="1"/>
              <a:t>biologik</a:t>
            </a:r>
            <a:r>
              <a:rPr lang="uz-Latn-UZ" dirty="0"/>
              <a:t> munosabatda bo’lgan odamlar tiklanishga nisbatan </a:t>
            </a:r>
            <a:r>
              <a:rPr lang="uz-Latn-UZ" dirty="0" err="1"/>
              <a:t>ko’proq</a:t>
            </a:r>
            <a:r>
              <a:rPr lang="uz-Latn-UZ" dirty="0"/>
              <a:t> </a:t>
            </a:r>
            <a:r>
              <a:rPr lang="uz-Latn-UZ" dirty="0" err="1"/>
              <a:t>pessimistik</a:t>
            </a:r>
            <a:r>
              <a:rPr lang="uz-Latn-UZ" dirty="0"/>
              <a:t> va kasallikni yuqtirishga nisbatan qo’rqinchli munosabatda bo’lishadi (</a:t>
            </a:r>
            <a:r>
              <a:rPr lang="uz-Latn-UZ" dirty="0" err="1"/>
              <a:t>Haslam</a:t>
            </a:r>
            <a:r>
              <a:rPr lang="uz-Latn-UZ" dirty="0"/>
              <a:t> &amp; </a:t>
            </a:r>
            <a:r>
              <a:rPr lang="uz-Latn-UZ" dirty="0" err="1"/>
              <a:t>Kvaale</a:t>
            </a:r>
            <a:endParaRPr lang="uz-Latn-UZ" dirty="0"/>
          </a:p>
        </p:txBody>
      </p:sp>
      <p:sp>
        <p:nvSpPr>
          <p:cNvPr id="5" name="Blok-chizma: jarayon 4">
            <a:extLst>
              <a:ext uri="{FF2B5EF4-FFF2-40B4-BE49-F238E27FC236}">
                <a16:creationId xmlns:a16="http://schemas.microsoft.com/office/drawing/2014/main" id="{8FA9C6A8-1D19-5DA1-AD44-63B974A58E66}"/>
              </a:ext>
            </a:extLst>
          </p:cNvPr>
          <p:cNvSpPr/>
          <p:nvPr/>
        </p:nvSpPr>
        <p:spPr>
          <a:xfrm>
            <a:off x="562332" y="316422"/>
            <a:ext cx="4559775" cy="5209097"/>
          </a:xfrm>
          <a:prstGeom prst="flowChart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Yuqorida aytib o’tilgan </a:t>
            </a:r>
            <a:r>
              <a:rPr lang="uz-Latn-UZ" dirty="0" err="1"/>
              <a:t>Barlouning</a:t>
            </a:r>
            <a:r>
              <a:rPr lang="uz-Latn-UZ" dirty="0"/>
              <a:t> (2019) to’plash tadqiqoti odamlarning </a:t>
            </a:r>
            <a:r>
              <a:rPr lang="uz-Latn-UZ" dirty="0" err="1"/>
              <a:t>psixologik</a:t>
            </a:r>
            <a:r>
              <a:rPr lang="uz-Latn-UZ" dirty="0"/>
              <a:t> tushunchasida genetikani e’tiborsiz qoldirmaslik kerakligini ta’kidlagan bo’lsa-</a:t>
            </a:r>
            <a:r>
              <a:rPr lang="uz-Latn-UZ" dirty="0" err="1"/>
              <a:t>da</a:t>
            </a:r>
            <a:r>
              <a:rPr lang="uz-Latn-UZ" dirty="0"/>
              <a:t>, genetik tadqiqotlar inson idrokida o’zgarishlarni keltirib chiqarishi, xuddi biz ushbu maqolani o’qiganimizda sodir bo’lishi mumkinligi haqida gapiradi. Masalan</a:t>
            </a:r>
          </a:p>
        </p:txBody>
      </p:sp>
    </p:spTree>
    <p:extLst>
      <p:ext uri="{BB962C8B-B14F-4D97-AF65-F5344CB8AC3E}">
        <p14:creationId xmlns:p14="http://schemas.microsoft.com/office/powerpoint/2010/main" val="287542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chizma: alternativ jarayon 3">
            <a:extLst>
              <a:ext uri="{FF2B5EF4-FFF2-40B4-BE49-F238E27FC236}">
                <a16:creationId xmlns:a16="http://schemas.microsoft.com/office/drawing/2014/main" id="{70241CC3-4A09-7DD6-9FA5-324BB33D0A8B}"/>
              </a:ext>
            </a:extLst>
          </p:cNvPr>
          <p:cNvSpPr/>
          <p:nvPr/>
        </p:nvSpPr>
        <p:spPr>
          <a:xfrm>
            <a:off x="931513" y="475340"/>
            <a:ext cx="10266220" cy="4879034"/>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Ushbu tadqiqotlardan tushunganimizdek, shaxsiy xususiyatlarni tushuntirishda genetik omillarning o’rnini e’tiborsiz qoldirmaslik kerak. Biroq, bu genetik munosabat odamlarni irqchilik, </a:t>
            </a:r>
            <a:r>
              <a:rPr lang="uz-Latn-UZ" dirty="0" err="1"/>
              <a:t>jinsiy</a:t>
            </a:r>
            <a:r>
              <a:rPr lang="uz-Latn-UZ" dirty="0"/>
              <a:t> aloqa yoki ruhiy kasalliklarga nisbatan </a:t>
            </a:r>
            <a:r>
              <a:rPr lang="uz-Latn-UZ" dirty="0" err="1"/>
              <a:t>pessimistik</a:t>
            </a:r>
            <a:r>
              <a:rPr lang="uz-Latn-UZ" dirty="0"/>
              <a:t> bo’lishiga olib kelmasligi kerak. Darhaqiqat, yuqorida aytib o’tilgan </a:t>
            </a:r>
            <a:r>
              <a:rPr lang="uz-Latn-UZ" dirty="0" err="1"/>
              <a:t>gen</a:t>
            </a:r>
            <a:r>
              <a:rPr lang="uz-Latn-UZ" dirty="0"/>
              <a:t>-atrof-muhit o’zaro ta’sirida ko’rinib turganidek, </a:t>
            </a:r>
            <a:r>
              <a:rPr lang="uz-Latn-UZ" dirty="0" err="1"/>
              <a:t>genlar</a:t>
            </a:r>
            <a:r>
              <a:rPr lang="uz-Latn-UZ" dirty="0"/>
              <a:t> atrof-muhitning kuchini yo’q qilmaydi, aksincha, ular bizga ijtimoiy muhitning ta’sirini </a:t>
            </a:r>
            <a:r>
              <a:rPr lang="uz-Latn-UZ" dirty="0" err="1"/>
              <a:t>nozik</a:t>
            </a:r>
            <a:r>
              <a:rPr lang="uz-Latn-UZ" dirty="0"/>
              <a:t> tafsilotlarda ko’rish imkonini beradi . Shu sababli, insonni tushunish uchun yaratilgan genetik, ijtimoiy, rivojlanish va shaxsiyat modelidagi irsiyatning o’rnini </a:t>
            </a:r>
            <a:r>
              <a:rPr lang="uz-Latn-UZ" dirty="0" err="1"/>
              <a:t>yaxshiroq</a:t>
            </a:r>
            <a:r>
              <a:rPr lang="uz-Latn-UZ" dirty="0"/>
              <a:t> tushunish kerak.</a:t>
            </a:r>
          </a:p>
        </p:txBody>
      </p:sp>
    </p:spTree>
    <p:extLst>
      <p:ext uri="{BB962C8B-B14F-4D97-AF65-F5344CB8AC3E}">
        <p14:creationId xmlns:p14="http://schemas.microsoft.com/office/powerpoint/2010/main" val="4171584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6B57BCBD-3AE6-D86F-3745-85B5167149AA}"/>
              </a:ext>
            </a:extLst>
          </p:cNvPr>
          <p:cNvSpPr>
            <a:spLocks noGrp="1"/>
          </p:cNvSpPr>
          <p:nvPr>
            <p:ph type="title"/>
          </p:nvPr>
        </p:nvSpPr>
        <p:spPr>
          <a:xfrm>
            <a:off x="1627095" y="2853017"/>
            <a:ext cx="10396882" cy="1151965"/>
          </a:xfrm>
        </p:spPr>
        <p:txBody>
          <a:bodyPr/>
          <a:lstStyle/>
          <a:p>
            <a:r>
              <a:rPr lang="uz-Latn-UZ" dirty="0" err="1"/>
              <a:t>Etiboringiz</a:t>
            </a:r>
            <a:r>
              <a:rPr lang="uz-Latn-UZ" dirty="0"/>
              <a:t> uchun </a:t>
            </a:r>
            <a:r>
              <a:rPr lang="uz-Latn-UZ" dirty="0" err="1"/>
              <a:t>raxmat</a:t>
            </a:r>
            <a:r>
              <a:rPr lang="uz-Latn-UZ" dirty="0"/>
              <a:t> </a:t>
            </a:r>
          </a:p>
        </p:txBody>
      </p:sp>
    </p:spTree>
    <p:extLst>
      <p:ext uri="{BB962C8B-B14F-4D97-AF65-F5344CB8AC3E}">
        <p14:creationId xmlns:p14="http://schemas.microsoft.com/office/powerpoint/2010/main" val="3573503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ltiburchak 5">
            <a:extLst>
              <a:ext uri="{FF2B5EF4-FFF2-40B4-BE49-F238E27FC236}">
                <a16:creationId xmlns:a16="http://schemas.microsoft.com/office/drawing/2014/main" id="{545167D4-3059-74AD-6E48-3F49E552B1CB}"/>
              </a:ext>
            </a:extLst>
          </p:cNvPr>
          <p:cNvSpPr/>
          <p:nvPr/>
        </p:nvSpPr>
        <p:spPr>
          <a:xfrm>
            <a:off x="1127498" y="892396"/>
            <a:ext cx="9776844" cy="3581808"/>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Yangi tug‘ilgan chaqaloqni kutib olganimizda xayolimizga keladigan birinchi savollardan biri uning jismoniy xususiyatlari onaga yoki otaga o‘xshab ketadimi, bu savolga ozgina kuzatish orqali bemalol javob berishimiz mumkin. Boshqa tarafdan; Bolaning aql-zakovati, shaxsiy xohish-istaklari va </a:t>
            </a:r>
            <a:r>
              <a:rPr lang="uz-Latn-UZ" dirty="0" err="1"/>
              <a:t>temperamenti</a:t>
            </a:r>
            <a:r>
              <a:rPr lang="uz-Latn-UZ" dirty="0"/>
              <a:t> kabi </a:t>
            </a:r>
            <a:r>
              <a:rPr lang="uz-Latn-UZ" dirty="0" err="1"/>
              <a:t>psixologik</a:t>
            </a:r>
            <a:r>
              <a:rPr lang="uz-Latn-UZ" dirty="0"/>
              <a:t> xususiyatlar haqida gap ketganda, </a:t>
            </a:r>
            <a:r>
              <a:rPr lang="uz-Latn-UZ" dirty="0" err="1"/>
              <a:t>genlarning</a:t>
            </a:r>
            <a:r>
              <a:rPr lang="uz-Latn-UZ" dirty="0"/>
              <a:t> ta’sirini kuzatish unchalik oson emas, ammo genetik tadqiqotlar shuni ko’rsatadiki, shaxsning ijtimoiy va </a:t>
            </a:r>
            <a:r>
              <a:rPr lang="uz-Latn-UZ" dirty="0" err="1"/>
              <a:t>psixologik</a:t>
            </a:r>
            <a:r>
              <a:rPr lang="uz-Latn-UZ" dirty="0"/>
              <a:t> xususiyatlarining katta qismi aslida genetik omillarga bog’liq.</a:t>
            </a:r>
          </a:p>
        </p:txBody>
      </p:sp>
    </p:spTree>
    <p:extLst>
      <p:ext uri="{BB962C8B-B14F-4D97-AF65-F5344CB8AC3E}">
        <p14:creationId xmlns:p14="http://schemas.microsoft.com/office/powerpoint/2010/main" val="2646294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Jadvalcha 3">
            <a:extLst>
              <a:ext uri="{FF2B5EF4-FFF2-40B4-BE49-F238E27FC236}">
                <a16:creationId xmlns:a16="http://schemas.microsoft.com/office/drawing/2014/main" id="{3A30C607-9823-0189-014D-A5DFD902059F}"/>
              </a:ext>
            </a:extLst>
          </p:cNvPr>
          <p:cNvSpPr/>
          <p:nvPr/>
        </p:nvSpPr>
        <p:spPr>
          <a:xfrm>
            <a:off x="1042350" y="308059"/>
            <a:ext cx="10107300" cy="2039063"/>
          </a:xfrm>
          <a:prstGeom prst="plaqu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err="1"/>
              <a:t>Xulq</a:t>
            </a:r>
            <a:r>
              <a:rPr lang="uz-Latn-UZ" dirty="0"/>
              <a:t>-atvor genetikasining </a:t>
            </a:r>
            <a:r>
              <a:rPr lang="uz-Latn-UZ" dirty="0" err="1"/>
              <a:t>irsiyligi</a:t>
            </a:r>
            <a:r>
              <a:rPr lang="uz-Latn-UZ" dirty="0"/>
              <a:t> nima?
</a:t>
            </a:r>
            <a:r>
              <a:rPr lang="uz-Latn-UZ" dirty="0" err="1"/>
              <a:t>Irsiylik</a:t>
            </a:r>
            <a:r>
              <a:rPr lang="uz-Latn-UZ" dirty="0"/>
              <a:t> deganda </a:t>
            </a:r>
            <a:r>
              <a:rPr lang="uz-Latn-UZ" dirty="0" err="1"/>
              <a:t>irsiy</a:t>
            </a:r>
            <a:r>
              <a:rPr lang="uz-Latn-UZ" dirty="0"/>
              <a:t> o’zgaruvchanlikning jamiyatdagi ko’rinishiga ta’sir qiladigan ulush tushuniladi. </a:t>
            </a:r>
            <a:r>
              <a:rPr lang="uz-Latn-UZ" dirty="0" err="1"/>
              <a:t>Irsiylik</a:t>
            </a:r>
            <a:r>
              <a:rPr lang="uz-Latn-UZ" dirty="0"/>
              <a:t> ta’sirini o’lchash uchun bir xil egizaklar (100% genetik jihatdan bir xil) va birodar egizaklar (50% bir xil) solishtiriladi. Shunday qilib, xususiyatning qanchalik </a:t>
            </a:r>
            <a:r>
              <a:rPr lang="uz-Latn-UZ" dirty="0" err="1"/>
              <a:t>irsiy</a:t>
            </a:r>
            <a:r>
              <a:rPr lang="uz-Latn-UZ" dirty="0"/>
              <a:t> ekanligi va atrof-muhit ta’sirida qanchalik shakllanganligi kuzatiladi. Shunga ko’ra, jismoniy yoki </a:t>
            </a:r>
            <a:r>
              <a:rPr lang="uz-Latn-UZ" dirty="0" err="1"/>
              <a:t>psixologik</a:t>
            </a:r>
            <a:r>
              <a:rPr lang="uz-Latn-UZ" dirty="0"/>
              <a:t> xususiyat ko’rilganda</a:t>
            </a:r>
          </a:p>
        </p:txBody>
      </p:sp>
      <p:sp>
        <p:nvSpPr>
          <p:cNvPr id="6" name="Blok-chizma: alternativ jarayon 5">
            <a:extLst>
              <a:ext uri="{FF2B5EF4-FFF2-40B4-BE49-F238E27FC236}">
                <a16:creationId xmlns:a16="http://schemas.microsoft.com/office/drawing/2014/main" id="{DC85FB01-AE1E-A972-B294-31AD7D6A3F36}"/>
              </a:ext>
            </a:extLst>
          </p:cNvPr>
          <p:cNvSpPr/>
          <p:nvPr/>
        </p:nvSpPr>
        <p:spPr>
          <a:xfrm>
            <a:off x="955963" y="2785789"/>
            <a:ext cx="10315117" cy="2483013"/>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•Bir xil egizaklar o’rtasidagi genetik bog’liqlik aka-uka egizaklarga qaraganda </a:t>
            </a:r>
            <a:r>
              <a:rPr lang="uz-Latn-UZ" dirty="0" err="1"/>
              <a:t>kattaroqdir</a:t>
            </a:r>
            <a:r>
              <a:rPr lang="uz-Latn-UZ" dirty="0"/>
              <a:t>, bu </a:t>
            </a:r>
            <a:r>
              <a:rPr lang="uz-Latn-UZ" dirty="0" err="1"/>
              <a:t>irsiy</a:t>
            </a:r>
            <a:r>
              <a:rPr lang="uz-Latn-UZ" dirty="0"/>
              <a:t> ta’sirni ko’rsatadi .
•Birodar va bir xil egizaklar o’rtasidagi bog’liqlikning mavjudligi umumiy muhitning (maktab, oila, mamlakat va boshqalar) ta’sirini ochib beradi.
•Birodar va bir xil egizaklar o’rtasida aloqaning yo’qligi umumiy bo’lmagan muhitning (turli maktablar, do’stlar yoki asl tajribalar) ta’sirini ko’rsatadi.</a:t>
            </a:r>
          </a:p>
        </p:txBody>
      </p:sp>
    </p:spTree>
    <p:extLst>
      <p:ext uri="{BB962C8B-B14F-4D97-AF65-F5344CB8AC3E}">
        <p14:creationId xmlns:p14="http://schemas.microsoft.com/office/powerpoint/2010/main" val="3542451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o‘g‘riburchak: Ikkita aylana shaklidagi qo‘shni burchakli 3">
            <a:extLst>
              <a:ext uri="{FF2B5EF4-FFF2-40B4-BE49-F238E27FC236}">
                <a16:creationId xmlns:a16="http://schemas.microsoft.com/office/drawing/2014/main" id="{71E8B820-68B5-007C-5D44-5E43124D0427}"/>
              </a:ext>
            </a:extLst>
          </p:cNvPr>
          <p:cNvSpPr/>
          <p:nvPr/>
        </p:nvSpPr>
        <p:spPr>
          <a:xfrm>
            <a:off x="1574120" y="760369"/>
            <a:ext cx="9043759" cy="4129471"/>
          </a:xfrm>
          <a:prstGeom prst="round2SameRect">
            <a:avLst>
              <a:gd name="adj1" fmla="val 50000"/>
              <a:gd name="adj2" fmla="val 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err="1"/>
              <a:t>Poldermanning</a:t>
            </a:r>
            <a:r>
              <a:rPr lang="uz-Latn-UZ" dirty="0"/>
              <a:t> </a:t>
            </a:r>
            <a:r>
              <a:rPr lang="uz-Latn-UZ" dirty="0" err="1"/>
              <a:t>meta</a:t>
            </a:r>
            <a:r>
              <a:rPr lang="uz-Latn-UZ" dirty="0"/>
              <a:t>-tahlilida (2015), </a:t>
            </a:r>
            <a:r>
              <a:rPr lang="uz-Latn-UZ" dirty="0" err="1"/>
              <a:t>so’nggi</a:t>
            </a:r>
            <a:r>
              <a:rPr lang="uz-Latn-UZ" dirty="0"/>
              <a:t> 50 yilni qamrab olgan 2748 ta egizak tadqiqotlar o’rganildi. Jami 14 yarim million egizak juftlikdagi 17 ming 804 belgining </a:t>
            </a:r>
            <a:r>
              <a:rPr lang="uz-Latn-UZ" dirty="0" err="1"/>
              <a:t>irsiyligi</a:t>
            </a:r>
            <a:r>
              <a:rPr lang="uz-Latn-UZ" dirty="0"/>
              <a:t> tekshiriladi. Bu xususiyatlar bo’y, ko’rish, eshitish va yurak-qon tomir </a:t>
            </a:r>
            <a:r>
              <a:rPr lang="uz-Latn-UZ" dirty="0" err="1"/>
              <a:t>funktsiyalari</a:t>
            </a:r>
            <a:r>
              <a:rPr lang="uz-Latn-UZ" dirty="0"/>
              <a:t> kabi </a:t>
            </a:r>
            <a:r>
              <a:rPr lang="uz-Latn-UZ" dirty="0" err="1"/>
              <a:t>biologik</a:t>
            </a:r>
            <a:r>
              <a:rPr lang="uz-Latn-UZ" dirty="0"/>
              <a:t> </a:t>
            </a:r>
            <a:r>
              <a:rPr lang="uz-Latn-UZ" dirty="0" err="1"/>
              <a:t>funktsiyalarni</a:t>
            </a:r>
            <a:r>
              <a:rPr lang="uz-Latn-UZ" dirty="0"/>
              <a:t>, shuningdek, ko’pchiligimiz </a:t>
            </a:r>
            <a:r>
              <a:rPr lang="uz-Latn-UZ" dirty="0" err="1"/>
              <a:t>psixologik</a:t>
            </a:r>
            <a:r>
              <a:rPr lang="uz-Latn-UZ" dirty="0"/>
              <a:t> xususiyatlar sifatida tasvirlashimiz mumkin bo’lgan shaxsiyat, </a:t>
            </a:r>
            <a:r>
              <a:rPr lang="uz-Latn-UZ" dirty="0" err="1"/>
              <a:t>temperament</a:t>
            </a:r>
            <a:r>
              <a:rPr lang="uz-Latn-UZ" dirty="0"/>
              <a:t> va xatti-harakatlar muammolarini o’z ichiga oladi. </a:t>
            </a:r>
            <a:r>
              <a:rPr lang="uz-Latn-UZ" dirty="0" err="1"/>
              <a:t>Meta</a:t>
            </a:r>
            <a:r>
              <a:rPr lang="uz-Latn-UZ" dirty="0"/>
              <a:t>-tahlil natijasida ma’lum bo’lishicha, jamiyatdagi xususiyatdagi o’zgarishlarning 50%, shu jumladan </a:t>
            </a:r>
            <a:r>
              <a:rPr lang="uz-Latn-UZ" dirty="0" err="1"/>
              <a:t>psixologik</a:t>
            </a:r>
            <a:r>
              <a:rPr lang="uz-Latn-UZ" dirty="0"/>
              <a:t> va ijtimoiy shaxsiy xususiyatlar genetik omillar bilan izohlanishi mumkin . Qolgan yarmini atrof-muhit (umumiy bo’lmagan muhit, shaxsiy hodisalar) va hisoblash xatolari bilan izohlash mumkin.</a:t>
            </a:r>
          </a:p>
        </p:txBody>
      </p:sp>
    </p:spTree>
    <p:extLst>
      <p:ext uri="{BB962C8B-B14F-4D97-AF65-F5344CB8AC3E}">
        <p14:creationId xmlns:p14="http://schemas.microsoft.com/office/powerpoint/2010/main" val="2079546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Jadvalcha 3">
            <a:extLst>
              <a:ext uri="{FF2B5EF4-FFF2-40B4-BE49-F238E27FC236}">
                <a16:creationId xmlns:a16="http://schemas.microsoft.com/office/drawing/2014/main" id="{D4AA9F47-A492-E538-44F8-CD1280746494}"/>
              </a:ext>
            </a:extLst>
          </p:cNvPr>
          <p:cNvSpPr/>
          <p:nvPr/>
        </p:nvSpPr>
        <p:spPr>
          <a:xfrm>
            <a:off x="858981" y="338622"/>
            <a:ext cx="10474037" cy="5058540"/>
          </a:xfrm>
          <a:prstGeom prst="plaqu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i="1" dirty="0"/>
              <a:t>Shaxs xususiyatlari deganda, biz katta besh omilli shaxs modelidagi </a:t>
            </a:r>
            <a:r>
              <a:rPr lang="uz-Latn-UZ" i="1" dirty="0" err="1"/>
              <a:t>introversiya-ekstroversiya</a:t>
            </a:r>
            <a:r>
              <a:rPr lang="uz-Latn-UZ" i="1" dirty="0"/>
              <a:t>, tajribalarga ochiqlik, rozilik kabi shaxsiy </a:t>
            </a:r>
            <a:r>
              <a:rPr lang="uz-Latn-UZ" i="1" dirty="0" err="1"/>
              <a:t>xususiyatlarnigina</a:t>
            </a:r>
            <a:r>
              <a:rPr lang="uz-Latn-UZ" i="1" dirty="0"/>
              <a:t> emas, balki;</a:t>
            </a:r>
            <a:r>
              <a:rPr lang="uz-Latn-UZ" dirty="0"/>
              <a:t>
Siyosiy liberalizm-konservatizm
ijtimoiy ustunlik
avtoritarizm
Qarama-qarshi guruhlarga nisbatan noto’g’ri qarashlar </a:t>
            </a:r>
            <a:r>
              <a:rPr lang="uz-Latn-UZ" dirty="0" err="1"/>
              <a:t>mavjudmi</a:t>
            </a:r>
            <a:r>
              <a:rPr lang="uz-Latn-UZ" dirty="0"/>
              <a:t> (</a:t>
            </a:r>
            <a:r>
              <a:rPr lang="uz-Latn-UZ" dirty="0" err="1"/>
              <a:t>Barlow</a:t>
            </a:r>
            <a:r>
              <a:rPr lang="uz-Latn-UZ" dirty="0"/>
              <a:t>, </a:t>
            </a:r>
            <a:r>
              <a:rPr lang="uz-Latn-UZ" dirty="0" err="1"/>
              <a:t>Sherlock</a:t>
            </a:r>
            <a:r>
              <a:rPr lang="uz-Latn-UZ" dirty="0"/>
              <a:t>, </a:t>
            </a:r>
            <a:r>
              <a:rPr lang="uz-Latn-UZ" dirty="0" err="1"/>
              <a:t>and</a:t>
            </a:r>
            <a:r>
              <a:rPr lang="uz-Latn-UZ" dirty="0"/>
              <a:t> </a:t>
            </a:r>
            <a:r>
              <a:rPr lang="uz-Latn-UZ" dirty="0" err="1"/>
              <a:t>Zietsch</a:t>
            </a:r>
            <a:r>
              <a:rPr lang="uz-Latn-UZ" dirty="0"/>
              <a:t>, 2017),
Ilmiy tadqiqotlarda qo’llaniladigan so’rovlarda qatnashish </a:t>
            </a:r>
            <a:r>
              <a:rPr lang="uz-Latn-UZ" dirty="0" err="1"/>
              <a:t>tendentsiyasi</a:t>
            </a:r>
            <a:r>
              <a:rPr lang="uz-Latn-UZ" dirty="0"/>
              <a:t> (</a:t>
            </a:r>
            <a:r>
              <a:rPr lang="uz-Latn-UZ" dirty="0" err="1"/>
              <a:t>Littvay</a:t>
            </a:r>
            <a:r>
              <a:rPr lang="uz-Latn-UZ" dirty="0"/>
              <a:t>, </a:t>
            </a:r>
            <a:r>
              <a:rPr lang="uz-Latn-UZ" dirty="0" err="1"/>
              <a:t>Popa</a:t>
            </a:r>
            <a:r>
              <a:rPr lang="uz-Latn-UZ" dirty="0"/>
              <a:t>, &amp; </a:t>
            </a:r>
            <a:r>
              <a:rPr lang="uz-Latn-UZ" dirty="0" err="1"/>
              <a:t>Fazekas</a:t>
            </a:r>
            <a:r>
              <a:rPr lang="uz-Latn-UZ" dirty="0"/>
              <a:t>, 2013) kabi shaxsiy va ijtimoiy munosabatlar va xatti-harakatlar genetik xususiyatlar bilan ham izohlanishi mumkin. Bundan tashqari,
47% </a:t>
            </a:r>
            <a:r>
              <a:rPr lang="uz-Latn-UZ" dirty="0" err="1"/>
              <a:t>diniy</a:t>
            </a:r>
            <a:r>
              <a:rPr lang="uz-Latn-UZ" dirty="0"/>
              <a:t> xizmat faoliyatida qatnashadi
Professional </a:t>
            </a:r>
            <a:r>
              <a:rPr lang="uz-Latn-UZ" dirty="0" err="1"/>
              <a:t>diniy</a:t>
            </a:r>
            <a:r>
              <a:rPr lang="uz-Latn-UZ" dirty="0"/>
              <a:t> lavozimlarning (missionerlik, ruhoniy va boshqalar) 41% irsiyat bilan izohlanishi mumkinligini ko’rsatadigan tadqiqotlar mavjud (</a:t>
            </a:r>
            <a:r>
              <a:rPr lang="uz-Latn-UZ" dirty="0" err="1"/>
              <a:t>Waller</a:t>
            </a:r>
            <a:r>
              <a:rPr lang="uz-Latn-UZ" dirty="0"/>
              <a:t>, </a:t>
            </a:r>
            <a:r>
              <a:rPr lang="uz-Latn-UZ" dirty="0" err="1"/>
              <a:t>Kojetin</a:t>
            </a:r>
            <a:r>
              <a:rPr lang="uz-Latn-UZ" dirty="0"/>
              <a:t>, </a:t>
            </a:r>
            <a:r>
              <a:rPr lang="uz-Latn-UZ" dirty="0" err="1"/>
              <a:t>Bouchard</a:t>
            </a:r>
            <a:r>
              <a:rPr lang="uz-Latn-UZ" dirty="0"/>
              <a:t> </a:t>
            </a:r>
            <a:r>
              <a:rPr lang="uz-Latn-UZ" dirty="0" err="1"/>
              <a:t>Jr</a:t>
            </a:r>
            <a:r>
              <a:rPr lang="uz-Latn-UZ" dirty="0"/>
              <a:t>, </a:t>
            </a:r>
            <a:r>
              <a:rPr lang="uz-Latn-UZ" dirty="0" err="1"/>
              <a:t>Lykken</a:t>
            </a:r>
            <a:r>
              <a:rPr lang="uz-Latn-UZ" dirty="0"/>
              <a:t>, &amp; </a:t>
            </a:r>
            <a:r>
              <a:rPr lang="uz-Latn-UZ" dirty="0" err="1"/>
              <a:t>Tellegen</a:t>
            </a:r>
            <a:r>
              <a:rPr lang="uz-Latn-UZ" dirty="0"/>
              <a:t>, 1990).</a:t>
            </a:r>
          </a:p>
        </p:txBody>
      </p:sp>
    </p:spTree>
    <p:extLst>
      <p:ext uri="{BB962C8B-B14F-4D97-AF65-F5344CB8AC3E}">
        <p14:creationId xmlns:p14="http://schemas.microsoft.com/office/powerpoint/2010/main" val="182587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ltiburchak 3">
            <a:extLst>
              <a:ext uri="{FF2B5EF4-FFF2-40B4-BE49-F238E27FC236}">
                <a16:creationId xmlns:a16="http://schemas.microsoft.com/office/drawing/2014/main" id="{F5F243EE-451F-5070-829A-3DE992674FE1}"/>
              </a:ext>
            </a:extLst>
          </p:cNvPr>
          <p:cNvSpPr/>
          <p:nvPr/>
        </p:nvSpPr>
        <p:spPr>
          <a:xfrm>
            <a:off x="1054770" y="894839"/>
            <a:ext cx="10082459" cy="405612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Boshqa tomondan, </a:t>
            </a:r>
            <a:r>
              <a:rPr lang="uz-Latn-UZ" dirty="0" err="1"/>
              <a:t>genlarning</a:t>
            </a:r>
            <a:r>
              <a:rPr lang="uz-Latn-UZ" dirty="0"/>
              <a:t> shaxsiyat xususiyatlariga ta’siri genetik </a:t>
            </a:r>
            <a:r>
              <a:rPr lang="uz-Latn-UZ" dirty="0" err="1"/>
              <a:t>determinizm</a:t>
            </a:r>
            <a:r>
              <a:rPr lang="uz-Latn-UZ" dirty="0"/>
              <a:t> munosabatiga olib kelmasligi kerakligini ta’kidlagan </a:t>
            </a:r>
            <a:r>
              <a:rPr lang="uz-Latn-UZ" dirty="0" err="1"/>
              <a:t>Barlow</a:t>
            </a:r>
            <a:r>
              <a:rPr lang="uz-Latn-UZ" dirty="0"/>
              <a:t> (2019), umumiy muhit va umumiy bo’lmagan muhitning o’rnini egizak tadqiqotlar orqali tushuntiradi. Egizak chaqaloqlarning rivojlanishida duch keladigan umumiy ta’sirlar, masalan, mamlakat, uy, oila tajribasi, maktab va jamiyatning ijtimoiy standartlari umumiy muhitni tashkil qiladi. Biroq, </a:t>
            </a:r>
            <a:r>
              <a:rPr lang="uz-Latn-UZ" dirty="0" err="1"/>
              <a:t>Poldermanning</a:t>
            </a:r>
            <a:r>
              <a:rPr lang="uz-Latn-UZ" dirty="0"/>
              <a:t> </a:t>
            </a:r>
            <a:r>
              <a:rPr lang="uz-Latn-UZ" dirty="0" err="1"/>
              <a:t>meta</a:t>
            </a:r>
            <a:r>
              <a:rPr lang="uz-Latn-UZ" dirty="0"/>
              <a:t>-tahlilida, </a:t>
            </a:r>
            <a:r>
              <a:rPr lang="uz-Latn-UZ" dirty="0" err="1"/>
              <a:t>genlar</a:t>
            </a:r>
            <a:r>
              <a:rPr lang="uz-Latn-UZ" dirty="0"/>
              <a:t> hisobga olinsa, shaxsiy xususiyatlardagi farqni tushuntirishda umumiy muhitning ta’siri deyarli ahamiyatsiz . Buning tushuntirishi sifatida </a:t>
            </a:r>
            <a:r>
              <a:rPr lang="uz-Latn-UZ" dirty="0" err="1"/>
              <a:t>genlarning</a:t>
            </a:r>
            <a:r>
              <a:rPr lang="uz-Latn-UZ" dirty="0"/>
              <a:t> atrof-muhit idrokiga ta’siri taklif etiladi</a:t>
            </a:r>
          </a:p>
        </p:txBody>
      </p:sp>
    </p:spTree>
    <p:extLst>
      <p:ext uri="{BB962C8B-B14F-4D97-AF65-F5344CB8AC3E}">
        <p14:creationId xmlns:p14="http://schemas.microsoft.com/office/powerpoint/2010/main" val="223288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ildirak: Gorizontal 3">
            <a:extLst>
              <a:ext uri="{FF2B5EF4-FFF2-40B4-BE49-F238E27FC236}">
                <a16:creationId xmlns:a16="http://schemas.microsoft.com/office/drawing/2014/main" id="{D4E62782-A1DF-A692-5E89-BB76F7741BAE}"/>
              </a:ext>
            </a:extLst>
          </p:cNvPr>
          <p:cNvSpPr/>
          <p:nvPr/>
        </p:nvSpPr>
        <p:spPr>
          <a:xfrm>
            <a:off x="660128" y="1521668"/>
            <a:ext cx="10635401" cy="2934198"/>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Misol uchun, yosh egizak bolalar bilan o’tkazilgan tadqiqotda “maktabga kirishish” o’rganildi (</a:t>
            </a:r>
            <a:r>
              <a:rPr lang="uz-Latn-UZ" dirty="0" err="1"/>
              <a:t>Jacobson</a:t>
            </a:r>
            <a:r>
              <a:rPr lang="uz-Latn-UZ" dirty="0"/>
              <a:t> &amp; </a:t>
            </a:r>
            <a:r>
              <a:rPr lang="uz-Latn-UZ" dirty="0" err="1"/>
              <a:t>Rowe</a:t>
            </a:r>
            <a:r>
              <a:rPr lang="uz-Latn-UZ" dirty="0"/>
              <a:t>, 1999). O’quvchilardan maktabda o’qituvchilari yoki do’stlari tomonidan qabul qilinishi, qo’llab-quvvatlanishi va qadrlanishi so’raladi. Shunday qilib, bolalar maktab muhitini qanday qabul qilishlari kuzatiladi. Ayol egizaklarida berilgan javoblarning 45% va </a:t>
            </a:r>
            <a:r>
              <a:rPr lang="uz-Latn-UZ" dirty="0" err="1"/>
              <a:t>erkak</a:t>
            </a:r>
            <a:r>
              <a:rPr lang="uz-Latn-UZ" dirty="0"/>
              <a:t> egizaklarda 17% irsiyat bilan izohlanishi mumkin. Aniqlanishicha, javoblardagi qolgan o’zgarishlar umumiy bo’lmagan muhit (turli xil, o’xshash bo’lmagan tajribalar) yoki xato tufayli bo’lishi mumkin.</a:t>
            </a:r>
          </a:p>
        </p:txBody>
      </p:sp>
    </p:spTree>
    <p:extLst>
      <p:ext uri="{BB962C8B-B14F-4D97-AF65-F5344CB8AC3E}">
        <p14:creationId xmlns:p14="http://schemas.microsoft.com/office/powerpoint/2010/main" val="1926764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64AF15C-C3AC-30A2-A496-512F8700BE4C}"/>
              </a:ext>
            </a:extLst>
          </p:cNvPr>
          <p:cNvSpPr>
            <a:spLocks noGrp="1"/>
          </p:cNvSpPr>
          <p:nvPr>
            <p:ph type="title"/>
          </p:nvPr>
        </p:nvSpPr>
        <p:spPr/>
        <p:txBody>
          <a:bodyPr>
            <a:normAutofit fontScale="90000"/>
          </a:bodyPr>
          <a:lstStyle/>
          <a:p>
            <a:r>
              <a:rPr lang="uz-Latn-UZ" dirty="0" err="1"/>
              <a:t>Genlar</a:t>
            </a:r>
            <a:r>
              <a:rPr lang="uz-Latn-UZ" dirty="0"/>
              <a:t> va atrof-muhit qanday o’zaro ta’sir qiladi</a:t>
            </a:r>
          </a:p>
        </p:txBody>
      </p:sp>
      <p:sp>
        <p:nvSpPr>
          <p:cNvPr id="5" name="To'g'ri burchak: Relyef 4">
            <a:extLst>
              <a:ext uri="{FF2B5EF4-FFF2-40B4-BE49-F238E27FC236}">
                <a16:creationId xmlns:a16="http://schemas.microsoft.com/office/drawing/2014/main" id="{661AAEC8-3619-1582-5326-CB7A405AA7A3}"/>
              </a:ext>
            </a:extLst>
          </p:cNvPr>
          <p:cNvSpPr/>
          <p:nvPr/>
        </p:nvSpPr>
        <p:spPr>
          <a:xfrm>
            <a:off x="685801" y="2058182"/>
            <a:ext cx="10719750" cy="3308417"/>
          </a:xfrm>
          <a:prstGeom prst="beve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Ijtimoiy, </a:t>
            </a:r>
            <a:r>
              <a:rPr lang="uz-Latn-UZ" dirty="0" err="1"/>
              <a:t>kognitiv</a:t>
            </a:r>
            <a:r>
              <a:rPr lang="uz-Latn-UZ" dirty="0"/>
              <a:t> va </a:t>
            </a:r>
            <a:r>
              <a:rPr lang="uz-Latn-UZ" dirty="0" err="1"/>
              <a:t>psixologik</a:t>
            </a:r>
            <a:r>
              <a:rPr lang="uz-Latn-UZ" dirty="0"/>
              <a:t> xususiyatlarning yuzaga kelishini bitta </a:t>
            </a:r>
            <a:r>
              <a:rPr lang="uz-Latn-UZ" dirty="0" err="1"/>
              <a:t>gen</a:t>
            </a:r>
            <a:r>
              <a:rPr lang="uz-Latn-UZ" dirty="0"/>
              <a:t> yoki atrof-muhit omili bilan aniqlash mumkin emasligi aniq. </a:t>
            </a:r>
            <a:r>
              <a:rPr lang="uz-Latn-UZ" dirty="0" err="1"/>
              <a:t>Genlarning</a:t>
            </a:r>
            <a:r>
              <a:rPr lang="uz-Latn-UZ" dirty="0"/>
              <a:t> atrof-muhit bilan o’zaro ta’sirini o’rganuvchi tadqiqotlar shaxsiy xususiyatdagi o’zgarishlar atrof-muhit omillarining o’zgarishi bilan qanchalik mos kelishini ko’rib chiqadi va </a:t>
            </a:r>
            <a:r>
              <a:rPr lang="uz-Latn-UZ" dirty="0" err="1"/>
              <a:t>gen</a:t>
            </a:r>
            <a:r>
              <a:rPr lang="uz-Latn-UZ" dirty="0"/>
              <a:t> va atrof-muhit o’zaro ta’sirida uchta asosiy aloqani topadi</a:t>
            </a:r>
          </a:p>
        </p:txBody>
      </p:sp>
    </p:spTree>
    <p:extLst>
      <p:ext uri="{BB962C8B-B14F-4D97-AF65-F5344CB8AC3E}">
        <p14:creationId xmlns:p14="http://schemas.microsoft.com/office/powerpoint/2010/main" val="397679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chizma: yakunlash belgisi 3">
            <a:extLst>
              <a:ext uri="{FF2B5EF4-FFF2-40B4-BE49-F238E27FC236}">
                <a16:creationId xmlns:a16="http://schemas.microsoft.com/office/drawing/2014/main" id="{579A4503-4CE9-ACD8-C3FD-052F653A4CBC}"/>
              </a:ext>
            </a:extLst>
          </p:cNvPr>
          <p:cNvSpPr/>
          <p:nvPr/>
        </p:nvSpPr>
        <p:spPr>
          <a:xfrm>
            <a:off x="365106" y="490597"/>
            <a:ext cx="10869299" cy="4704857"/>
          </a:xfrm>
          <a:prstGeom prst="flowChartTermina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dirty="0"/>
              <a:t>Faol </a:t>
            </a:r>
            <a:r>
              <a:rPr lang="uz-Latn-UZ" dirty="0" err="1"/>
              <a:t>gen</a:t>
            </a:r>
            <a:r>
              <a:rPr lang="uz-Latn-UZ" dirty="0"/>
              <a:t>-atrof-muhit aloqalari: odamlar atrof-muhit bilan munosabatlarida nafaqat qabul qiluvchi sifatida harakat qiladi, balki o’z muhitini yaratishi yoki hozirgi muhitini shaxsiyati, afzalliklari, qiziqishlari yoki ehtiyojlariga ko’ra o’zgartirishi mumkin. Misol uchun, ijtimoiy shaxs ko’plab ijtimoiy o’zaro ta’sirlarga ega bo’lishi yoki mavjud munosabatlarni chuqurlashtirishi mumkin bo’lgan muhitni qidiradi va yaratsa, </a:t>
            </a:r>
            <a:r>
              <a:rPr lang="uz-Latn-UZ" dirty="0" err="1"/>
              <a:t>impulsiv</a:t>
            </a:r>
            <a:r>
              <a:rPr lang="uz-Latn-UZ" dirty="0"/>
              <a:t> harakat qilishni yoqtiradigan odamlar ogohlantiruvchi va oldindan aytib bo’lmaydigan vaziyatlarni afzal ko’rishlari va hatto zo’ravonlik muhitiga kirishlari mumkin. </a:t>
            </a:r>
            <a:r>
              <a:rPr lang="uz-Latn-UZ" dirty="0" err="1"/>
              <a:t>Genlarning</a:t>
            </a:r>
            <a:r>
              <a:rPr lang="uz-Latn-UZ" dirty="0"/>
              <a:t> inson muhitini yaratishdagi ta’siri shaxsiy xususiyatlar orqali bo’lishi mumkin</a:t>
            </a:r>
          </a:p>
        </p:txBody>
      </p:sp>
    </p:spTree>
    <p:extLst>
      <p:ext uri="{BB962C8B-B14F-4D97-AF65-F5344CB8AC3E}">
        <p14:creationId xmlns:p14="http://schemas.microsoft.com/office/powerpoint/2010/main" val="117806831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Asosiy tadbir">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14</Slides>
  <Notes>0</Notes>
  <HiddenSlides>0</HiddenSlides>
  <ScaleCrop>false</ScaleCrop>
  <HeadingPairs>
    <vt:vector size="4" baseType="variant">
      <vt:variant>
        <vt:lpstr>Mavzu</vt:lpstr>
      </vt:variant>
      <vt:variant>
        <vt:i4>1</vt:i4>
      </vt:variant>
      <vt:variant>
        <vt:lpstr>Slayd sarlavhalari</vt:lpstr>
      </vt:variant>
      <vt:variant>
        <vt:i4>14</vt:i4>
      </vt:variant>
    </vt:vector>
  </HeadingPairs>
  <TitlesOfParts>
    <vt:vector size="15" baseType="lpstr">
      <vt:lpstr>Asosiy tadbir</vt:lpstr>
      <vt:lpstr>Shaxs taraqqiyotidagi ijtimoiy va genotip omillar</vt:lpstr>
      <vt:lpstr>PowerPoint taqdimoti</vt:lpstr>
      <vt:lpstr>PowerPoint taqdimoti</vt:lpstr>
      <vt:lpstr>PowerPoint taqdimoti</vt:lpstr>
      <vt:lpstr>PowerPoint taqdimoti</vt:lpstr>
      <vt:lpstr>PowerPoint taqdimoti</vt:lpstr>
      <vt:lpstr>PowerPoint taqdimoti</vt:lpstr>
      <vt:lpstr>Genlar va atrof-muhit qanday o’zaro ta’sir qiladi</vt:lpstr>
      <vt:lpstr>PowerPoint taqdimoti</vt:lpstr>
      <vt:lpstr>PowerPoint taqdimoti</vt:lpstr>
      <vt:lpstr>PowerPoint taqdimoti</vt:lpstr>
      <vt:lpstr>PowerPoint taqdimoti</vt:lpstr>
      <vt:lpstr>PowerPoint taqdimoti</vt:lpstr>
      <vt:lpstr>Etiboringiz uchun raxmat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Shaxs taraqqiyotidagi ijtimoiy va genotip omillar</dc:title>
  <dc:creator>gulshanismandiyarova2405@gmail.com</dc:creator>
  <cp:lastModifiedBy>gulshanismandiyarova2405@gmail.com</cp:lastModifiedBy>
  <cp:revision>1</cp:revision>
  <dcterms:created xsi:type="dcterms:W3CDTF">2024-04-24T06:52:35Z</dcterms:created>
  <dcterms:modified xsi:type="dcterms:W3CDTF">2024-04-24T07:18:41Z</dcterms:modified>
</cp:coreProperties>
</file>