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8" r:id="rId3"/>
    <p:sldId id="259" r:id="rId4"/>
    <p:sldId id="260" r:id="rId5"/>
    <p:sldId id="261" r:id="rId6"/>
    <p:sldId id="262"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8B9E02-C0E5-4019-AD3C-AB637260961D}" type="doc">
      <dgm:prSet loTypeId="urn:microsoft.com/office/officeart/2005/8/layout/hierarchy1" loCatId="hierarchy" qsTypeId="urn:microsoft.com/office/officeart/2005/8/quickstyle/simple4" qsCatId="simple" csTypeId="urn:microsoft.com/office/officeart/2005/8/colors/accent1_2#12" csCatId="accent1" phldr="1"/>
      <dgm:spPr/>
      <dgm:t>
        <a:bodyPr/>
        <a:lstStyle/>
        <a:p>
          <a:endParaRPr lang="ru-RU"/>
        </a:p>
      </dgm:t>
    </dgm:pt>
    <dgm:pt modelId="{9BD17474-6CBB-4451-94CC-99F4566E95AE}">
      <dgm:prSet phldrT="[Текст]" custT="1"/>
      <dgm:spPr/>
      <dgm:t>
        <a:bodyPr/>
        <a:lstStyle/>
        <a:p>
          <a:r>
            <a:rPr lang="uz-Cyrl-UZ" sz="2800" b="1" i="1" dirty="0" smtClean="0">
              <a:solidFill>
                <a:schemeClr val="tx1"/>
              </a:solidFill>
              <a:effectLst/>
              <a:latin typeface="Times New Roman" pitchFamily="18" charset="0"/>
              <a:cs typeface="Times New Roman" pitchFamily="18" charset="0"/>
            </a:rPr>
            <a:t>Иш категориялари қуйидагича белгиланади: </a:t>
          </a:r>
          <a:endParaRPr lang="ru-RU" sz="2800" b="1" i="1" dirty="0">
            <a:solidFill>
              <a:schemeClr val="tx1"/>
            </a:solidFill>
            <a:effectLst/>
            <a:latin typeface="Times New Roman" pitchFamily="18" charset="0"/>
            <a:cs typeface="Times New Roman" pitchFamily="18" charset="0"/>
          </a:endParaRPr>
        </a:p>
      </dgm:t>
    </dgm:pt>
    <dgm:pt modelId="{1FE37B77-84E5-4BE2-BC0A-4F9FAC2002D7}" type="parTrans" cxnId="{19809C4B-10BA-4BA9-930E-DC20FB91BE41}">
      <dgm:prSet/>
      <dgm:spPr/>
      <dgm:t>
        <a:bodyPr/>
        <a:lstStyle/>
        <a:p>
          <a:endParaRPr lang="ru-RU" sz="1800" b="1">
            <a:effectLst>
              <a:outerShdw blurRad="38100" dist="38100" dir="2700000" algn="tl">
                <a:srgbClr val="000000">
                  <a:alpha val="43137"/>
                </a:srgbClr>
              </a:outerShdw>
            </a:effectLst>
            <a:latin typeface="Times New Roman" pitchFamily="18" charset="0"/>
            <a:cs typeface="Times New Roman" pitchFamily="18" charset="0"/>
          </a:endParaRPr>
        </a:p>
      </dgm:t>
    </dgm:pt>
    <dgm:pt modelId="{53DD9027-FD72-4D3D-A4F7-32C7FDCD2193}" type="sibTrans" cxnId="{19809C4B-10BA-4BA9-930E-DC20FB91BE41}">
      <dgm:prSet/>
      <dgm:spPr/>
      <dgm:t>
        <a:bodyPr/>
        <a:lstStyle/>
        <a:p>
          <a:endParaRPr lang="ru-RU" sz="1800" b="1">
            <a:effectLst>
              <a:outerShdw blurRad="38100" dist="38100" dir="2700000" algn="tl">
                <a:srgbClr val="000000">
                  <a:alpha val="43137"/>
                </a:srgbClr>
              </a:outerShdw>
            </a:effectLst>
            <a:latin typeface="Times New Roman" pitchFamily="18" charset="0"/>
            <a:cs typeface="Times New Roman" pitchFamily="18" charset="0"/>
          </a:endParaRPr>
        </a:p>
      </dgm:t>
    </dgm:pt>
    <dgm:pt modelId="{C437560B-E04F-40E8-BDDA-0A4E2CFC41E3}">
      <dgm:prSet phldrT="[Текст]" custT="1"/>
      <dgm:spPr/>
      <dgm:t>
        <a:bodyPr/>
        <a:lstStyle/>
        <a:p>
          <a:r>
            <a:rPr lang="uz-Cyrl-UZ" sz="2000" b="1" dirty="0" smtClean="0">
              <a:effectLst/>
              <a:latin typeface="Times New Roman" pitchFamily="18" charset="0"/>
              <a:cs typeface="Times New Roman" pitchFamily="18" charset="0"/>
            </a:rPr>
            <a:t>Енгил жисмоний ишлар (I категория)</a:t>
          </a:r>
        </a:p>
        <a:p>
          <a:r>
            <a:rPr lang="uz-Cyrl-UZ" sz="2000" b="1" i="1" dirty="0" smtClean="0">
              <a:effectLst/>
              <a:latin typeface="Times New Roman" pitchFamily="18" charset="0"/>
              <a:cs typeface="Times New Roman" pitchFamily="18" charset="0"/>
            </a:rPr>
            <a:t>–ўтириб, тик туриб ёки юриш </a:t>
          </a:r>
          <a:r>
            <a:rPr lang="uz-Cyrl-UZ" sz="2000" b="1" i="1" dirty="0" smtClean="0">
              <a:effectLst/>
              <a:latin typeface="Times New Roman" pitchFamily="18" charset="0"/>
              <a:cs typeface="Times New Roman" pitchFamily="18" charset="0"/>
            </a:rPr>
            <a:t>билан </a:t>
          </a:r>
          <a:r>
            <a:rPr lang="uz-Cyrl-UZ" sz="2000" b="1" i="1" dirty="0" smtClean="0">
              <a:effectLst/>
              <a:latin typeface="Times New Roman" pitchFamily="18" charset="0"/>
              <a:cs typeface="Times New Roman" pitchFamily="18" charset="0"/>
            </a:rPr>
            <a:t>боғлиқ ҳолда бажариладиган,  бироқ мунтазам жисмоний, зўриқиш ёки юкларни кўтаришни талаб  қилмайдиган ишлар, энергия сарфи соатига 150 ккал (172 Ж.С) ни ташкил этади. Бунга радио қисимларини йиғиш корхонаси, аниқ асбобсозлик ва шу каби корхоналар киради.</a:t>
          </a:r>
          <a:endParaRPr lang="ru-RU" sz="2000" b="1" i="1" dirty="0">
            <a:effectLst/>
            <a:latin typeface="Times New Roman" pitchFamily="18" charset="0"/>
            <a:cs typeface="Times New Roman" pitchFamily="18" charset="0"/>
          </a:endParaRPr>
        </a:p>
      </dgm:t>
    </dgm:pt>
    <dgm:pt modelId="{0A95F02A-86EB-4B68-93F3-B17F65D61D6F}" type="parTrans" cxnId="{B82E583D-07B3-4850-96FD-2CD70AEBB677}">
      <dgm:prSet/>
      <dgm:spPr>
        <a:ln w="25400"/>
      </dgm:spPr>
      <dgm:t>
        <a:bodyPr/>
        <a:lstStyle/>
        <a:p>
          <a:endParaRPr lang="ru-RU" sz="18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E537089-D635-4463-B185-E87324B2DD63}" type="sibTrans" cxnId="{B82E583D-07B3-4850-96FD-2CD70AEBB677}">
      <dgm:prSet/>
      <dgm:spPr/>
      <dgm:t>
        <a:bodyPr/>
        <a:lstStyle/>
        <a:p>
          <a:endParaRPr lang="ru-RU" sz="1800" b="1">
            <a:effectLst>
              <a:outerShdw blurRad="38100" dist="38100" dir="2700000" algn="tl">
                <a:srgbClr val="000000">
                  <a:alpha val="43137"/>
                </a:srgbClr>
              </a:outerShdw>
            </a:effectLst>
            <a:latin typeface="Times New Roman" pitchFamily="18" charset="0"/>
            <a:cs typeface="Times New Roman" pitchFamily="18" charset="0"/>
          </a:endParaRPr>
        </a:p>
      </dgm:t>
    </dgm:pt>
    <dgm:pt modelId="{BD6D9AF0-A647-4D40-AD43-B7B75ACB8C1F}">
      <dgm:prSet phldrT="[Текст]" custT="1"/>
      <dgm:spPr/>
      <dgm:t>
        <a:bodyPr/>
        <a:lstStyle/>
        <a:p>
          <a:r>
            <a:rPr lang="uz-Cyrl-UZ" sz="2000" b="1" dirty="0" smtClean="0">
              <a:effectLst/>
              <a:latin typeface="Times New Roman" pitchFamily="18" charset="0"/>
              <a:cs typeface="Times New Roman" pitchFamily="18" charset="0"/>
            </a:rPr>
            <a:t>Ўртача оғирликдаги  жисмоний  ишлар (II категория)</a:t>
          </a:r>
        </a:p>
        <a:p>
          <a:r>
            <a:rPr lang="uz-Cyrl-UZ" sz="2000" b="1" i="1" dirty="0" smtClean="0">
              <a:effectLst/>
              <a:latin typeface="Times New Roman" pitchFamily="18" charset="0"/>
              <a:cs typeface="Times New Roman" pitchFamily="18" charset="0"/>
            </a:rPr>
            <a:t>-соатига 150-250 ккал (172-293 Ж.С) энергия сарфланадиган фаолият турлари киради.  Бунга доимий юриш ва оғир бўлмаган (10 кг гача) юкларни ташиш  билан  боғлиқ бўлган ишлар киради.  Масалан, механик-йиғув, пайвандлаш цехларидаги ишлар шулар жумласидандир.</a:t>
          </a:r>
          <a:endParaRPr lang="ru-RU" sz="2000" b="1" i="1" dirty="0">
            <a:effectLst/>
            <a:latin typeface="Times New Roman" pitchFamily="18" charset="0"/>
            <a:cs typeface="Times New Roman" pitchFamily="18" charset="0"/>
          </a:endParaRPr>
        </a:p>
      </dgm:t>
    </dgm:pt>
    <dgm:pt modelId="{4197CE3D-F5F9-47AC-B1B3-ACCDC147D5F9}" type="parTrans" cxnId="{274A8D05-92B5-4AB5-A6B0-8257C9CF526B}">
      <dgm:prSet/>
      <dgm:spPr>
        <a:ln w="25400"/>
      </dgm:spPr>
      <dgm:t>
        <a:bodyPr/>
        <a:lstStyle/>
        <a:p>
          <a:endParaRPr lang="ru-RU" sz="18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D69DFB65-953A-4AEB-B29D-1F253FA44E5D}" type="sibTrans" cxnId="{274A8D05-92B5-4AB5-A6B0-8257C9CF526B}">
      <dgm:prSet/>
      <dgm:spPr/>
      <dgm:t>
        <a:bodyPr/>
        <a:lstStyle/>
        <a:p>
          <a:endParaRPr lang="ru-RU" sz="1800" b="1">
            <a:effectLst>
              <a:outerShdw blurRad="38100" dist="38100" dir="2700000" algn="tl">
                <a:srgbClr val="000000">
                  <a:alpha val="43137"/>
                </a:srgbClr>
              </a:outerShdw>
            </a:effectLst>
            <a:latin typeface="Times New Roman" pitchFamily="18" charset="0"/>
            <a:cs typeface="Times New Roman" pitchFamily="18" charset="0"/>
          </a:endParaRPr>
        </a:p>
      </dgm:t>
    </dgm:pt>
    <dgm:pt modelId="{C547FD96-1367-4C42-A1B7-11B746FDDF59}">
      <dgm:prSet custT="1"/>
      <dgm:spPr/>
      <dgm:t>
        <a:bodyPr/>
        <a:lstStyle/>
        <a:p>
          <a:r>
            <a:rPr lang="uz-Cyrl-UZ" sz="2000" b="1" dirty="0" smtClean="0">
              <a:effectLst/>
              <a:latin typeface="Times New Roman" pitchFamily="18" charset="0"/>
              <a:cs typeface="Times New Roman" pitchFamily="18" charset="0"/>
            </a:rPr>
            <a:t>Оғир жисмоний ишлар (III категория)</a:t>
          </a:r>
        </a:p>
        <a:p>
          <a:r>
            <a:rPr lang="uz-Cyrl-UZ" sz="2000" b="1" i="1" dirty="0" smtClean="0">
              <a:effectLst/>
              <a:latin typeface="Times New Roman" pitchFamily="18" charset="0"/>
              <a:cs typeface="Times New Roman" pitchFamily="18" charset="0"/>
            </a:rPr>
            <a:t>-мунтазам жисмоний зўриқиш  хусусан оғир юкларни (10 кг дан ортиқ) муттасил бир жойдан иккинчи жойга кўчириш ва кўтариш билан боғлиқ ишлар киради. </a:t>
          </a:r>
          <a:r>
            <a:rPr lang="ru-RU" sz="2000" b="1" i="1" dirty="0" smtClean="0">
              <a:effectLst/>
              <a:latin typeface="Times New Roman" pitchFamily="18" charset="0"/>
              <a:cs typeface="Times New Roman" pitchFamily="18" charset="0"/>
            </a:rPr>
            <a:t>Бунда энергия сарфи  соатига 250 ккал (293 Ж.С) дан ю</a:t>
          </a:r>
          <a:r>
            <a:rPr lang="uz-Cyrl-UZ" sz="2000" b="1" i="1" dirty="0" smtClean="0">
              <a:effectLst/>
              <a:latin typeface="Times New Roman" pitchFamily="18" charset="0"/>
              <a:cs typeface="Times New Roman" pitchFamily="18" charset="0"/>
            </a:rPr>
            <a:t>қ</a:t>
          </a:r>
          <a:r>
            <a:rPr lang="ru-RU" sz="2000" b="1" i="1" dirty="0" smtClean="0">
              <a:effectLst/>
              <a:latin typeface="Times New Roman" pitchFamily="18" charset="0"/>
              <a:cs typeface="Times New Roman" pitchFamily="18" charset="0"/>
            </a:rPr>
            <a:t>ори бўлади. Бундай ишлар темирчилик,</a:t>
          </a:r>
          <a:r>
            <a:rPr lang="uz-Cyrl-UZ" sz="2000" b="1" i="1" dirty="0" smtClean="0">
              <a:effectLst/>
              <a:latin typeface="Times New Roman" pitchFamily="18" charset="0"/>
              <a:cs typeface="Times New Roman" pitchFamily="18" charset="0"/>
            </a:rPr>
            <a:t> қ</a:t>
          </a:r>
          <a:r>
            <a:rPr lang="ru-RU" sz="2000" b="1" i="1" dirty="0" smtClean="0">
              <a:effectLst/>
              <a:latin typeface="Times New Roman" pitchFamily="18" charset="0"/>
              <a:cs typeface="Times New Roman" pitchFamily="18" charset="0"/>
            </a:rPr>
            <a:t>уюв ва бош</a:t>
          </a:r>
          <a:r>
            <a:rPr lang="uz-Cyrl-UZ" sz="2000" b="1" i="1" dirty="0" smtClean="0">
              <a:effectLst/>
              <a:latin typeface="Times New Roman" pitchFamily="18" charset="0"/>
              <a:cs typeface="Times New Roman" pitchFamily="18" charset="0"/>
            </a:rPr>
            <a:t>қ</a:t>
          </a:r>
          <a:r>
            <a:rPr lang="ru-RU" sz="2000" b="1" i="1" dirty="0" smtClean="0">
              <a:effectLst/>
              <a:latin typeface="Times New Roman" pitchFamily="18" charset="0"/>
              <a:cs typeface="Times New Roman" pitchFamily="18" charset="0"/>
            </a:rPr>
            <a:t>а </a:t>
          </a:r>
          <a:r>
            <a:rPr lang="uz-Cyrl-UZ" sz="2000" b="1" i="1" dirty="0" smtClean="0">
              <a:effectLst/>
              <a:latin typeface="Times New Roman" pitchFamily="18" charset="0"/>
              <a:cs typeface="Times New Roman" pitchFamily="18" charset="0"/>
            </a:rPr>
            <a:t>қ</a:t>
          </a:r>
          <a:r>
            <a:rPr lang="ru-RU" sz="2000" b="1" i="1" dirty="0" smtClean="0">
              <a:effectLst/>
              <a:latin typeface="Times New Roman" pitchFamily="18" charset="0"/>
              <a:cs typeface="Times New Roman" pitchFamily="18" charset="0"/>
            </a:rPr>
            <a:t>атор цехларда бажарилади.</a:t>
          </a:r>
          <a:endParaRPr lang="ru-RU" sz="2000" b="1" i="1" dirty="0">
            <a:effectLst/>
            <a:latin typeface="Times New Roman" pitchFamily="18" charset="0"/>
            <a:cs typeface="Times New Roman" pitchFamily="18" charset="0"/>
          </a:endParaRPr>
        </a:p>
      </dgm:t>
    </dgm:pt>
    <dgm:pt modelId="{B41F3331-C32E-4785-B161-E02F8CC16A42}" type="parTrans" cxnId="{AE0A4B4C-2FB3-4EEA-A6A4-E46D8C1D4A19}">
      <dgm:prSet/>
      <dgm:spPr>
        <a:ln w="25400"/>
      </dgm:spPr>
      <dgm:t>
        <a:bodyPr/>
        <a:lstStyle/>
        <a:p>
          <a:endParaRPr lang="ru-RU" sz="18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4F94B2F7-A6BB-4F66-93BA-F9CEF4B09D41}" type="sibTrans" cxnId="{AE0A4B4C-2FB3-4EEA-A6A4-E46D8C1D4A19}">
      <dgm:prSet/>
      <dgm:spPr/>
      <dgm:t>
        <a:bodyPr/>
        <a:lstStyle/>
        <a:p>
          <a:endParaRPr lang="ru-RU" sz="1800" b="1">
            <a:effectLst>
              <a:outerShdw blurRad="38100" dist="38100" dir="2700000" algn="tl">
                <a:srgbClr val="000000">
                  <a:alpha val="43137"/>
                </a:srgbClr>
              </a:outerShdw>
            </a:effectLst>
            <a:latin typeface="Times New Roman" pitchFamily="18" charset="0"/>
            <a:cs typeface="Times New Roman" pitchFamily="18" charset="0"/>
          </a:endParaRPr>
        </a:p>
      </dgm:t>
    </dgm:pt>
    <dgm:pt modelId="{D98FC8F8-964D-40B6-914C-5255942EDDAB}" type="pres">
      <dgm:prSet presAssocID="{EC8B9E02-C0E5-4019-AD3C-AB637260961D}" presName="hierChild1" presStyleCnt="0">
        <dgm:presLayoutVars>
          <dgm:chPref val="1"/>
          <dgm:dir/>
          <dgm:animOne val="branch"/>
          <dgm:animLvl val="lvl"/>
          <dgm:resizeHandles/>
        </dgm:presLayoutVars>
      </dgm:prSet>
      <dgm:spPr/>
      <dgm:t>
        <a:bodyPr/>
        <a:lstStyle/>
        <a:p>
          <a:endParaRPr lang="ru-RU"/>
        </a:p>
      </dgm:t>
    </dgm:pt>
    <dgm:pt modelId="{B2D75387-9945-45E0-B5CE-7F113F89511E}" type="pres">
      <dgm:prSet presAssocID="{9BD17474-6CBB-4451-94CC-99F4566E95AE}" presName="hierRoot1" presStyleCnt="0"/>
      <dgm:spPr/>
    </dgm:pt>
    <dgm:pt modelId="{0385573F-7035-4063-9F90-693CBC20BBD1}" type="pres">
      <dgm:prSet presAssocID="{9BD17474-6CBB-4451-94CC-99F4566E95AE}" presName="composite" presStyleCnt="0"/>
      <dgm:spPr/>
    </dgm:pt>
    <dgm:pt modelId="{9B747720-F0ED-4579-8152-EAECF97A3525}" type="pres">
      <dgm:prSet presAssocID="{9BD17474-6CBB-4451-94CC-99F4566E95AE}" presName="background" presStyleLbl="node0" presStyleIdx="0" presStyleCnt="1"/>
      <dgm:spPr/>
    </dgm:pt>
    <dgm:pt modelId="{A2403BD6-E27D-44B0-B85F-E53D826738B0}" type="pres">
      <dgm:prSet presAssocID="{9BD17474-6CBB-4451-94CC-99F4566E95AE}" presName="text" presStyleLbl="fgAcc0" presStyleIdx="0" presStyleCnt="1" custScaleX="348219" custScaleY="36095" custLinFactNeighborX="-9876" custLinFactNeighborY="-5045">
        <dgm:presLayoutVars>
          <dgm:chPref val="3"/>
        </dgm:presLayoutVars>
      </dgm:prSet>
      <dgm:spPr/>
      <dgm:t>
        <a:bodyPr/>
        <a:lstStyle/>
        <a:p>
          <a:endParaRPr lang="ru-RU"/>
        </a:p>
      </dgm:t>
    </dgm:pt>
    <dgm:pt modelId="{D0F41421-7B05-4664-9A55-F44C35D25DE2}" type="pres">
      <dgm:prSet presAssocID="{9BD17474-6CBB-4451-94CC-99F4566E95AE}" presName="hierChild2" presStyleCnt="0"/>
      <dgm:spPr/>
    </dgm:pt>
    <dgm:pt modelId="{B0603BD2-4233-4A11-82DB-6E8C055878CB}" type="pres">
      <dgm:prSet presAssocID="{0A95F02A-86EB-4B68-93F3-B17F65D61D6F}" presName="Name10" presStyleLbl="parChTrans1D2" presStyleIdx="0" presStyleCnt="3"/>
      <dgm:spPr/>
      <dgm:t>
        <a:bodyPr/>
        <a:lstStyle/>
        <a:p>
          <a:endParaRPr lang="ru-RU"/>
        </a:p>
      </dgm:t>
    </dgm:pt>
    <dgm:pt modelId="{FDE37639-1F43-44D3-BFF9-0F14BDF20D19}" type="pres">
      <dgm:prSet presAssocID="{C437560B-E04F-40E8-BDDA-0A4E2CFC41E3}" presName="hierRoot2" presStyleCnt="0"/>
      <dgm:spPr/>
    </dgm:pt>
    <dgm:pt modelId="{19FD6B4A-872E-466B-A939-950D4F7E0E1B}" type="pres">
      <dgm:prSet presAssocID="{C437560B-E04F-40E8-BDDA-0A4E2CFC41E3}" presName="composite2" presStyleCnt="0"/>
      <dgm:spPr/>
    </dgm:pt>
    <dgm:pt modelId="{74A119BA-BD1A-4449-A79A-93565EB318E8}" type="pres">
      <dgm:prSet presAssocID="{C437560B-E04F-40E8-BDDA-0A4E2CFC41E3}" presName="background2" presStyleLbl="node2" presStyleIdx="0" presStyleCnt="3"/>
      <dgm:spPr/>
    </dgm:pt>
    <dgm:pt modelId="{59FC5DA4-10D5-468B-A43C-FC129E05CC34}" type="pres">
      <dgm:prSet presAssocID="{C437560B-E04F-40E8-BDDA-0A4E2CFC41E3}" presName="text2" presStyleLbl="fgAcc2" presStyleIdx="0" presStyleCnt="3" custScaleX="130270" custScaleY="381921" custLinFactNeighborY="-8759">
        <dgm:presLayoutVars>
          <dgm:chPref val="3"/>
        </dgm:presLayoutVars>
      </dgm:prSet>
      <dgm:spPr/>
      <dgm:t>
        <a:bodyPr/>
        <a:lstStyle/>
        <a:p>
          <a:endParaRPr lang="ru-RU"/>
        </a:p>
      </dgm:t>
    </dgm:pt>
    <dgm:pt modelId="{996AFED6-9E7E-4225-8E2D-F7FDA04302E9}" type="pres">
      <dgm:prSet presAssocID="{C437560B-E04F-40E8-BDDA-0A4E2CFC41E3}" presName="hierChild3" presStyleCnt="0"/>
      <dgm:spPr/>
    </dgm:pt>
    <dgm:pt modelId="{596115CA-9648-434F-8B18-2DEB54A08B7F}" type="pres">
      <dgm:prSet presAssocID="{4197CE3D-F5F9-47AC-B1B3-ACCDC147D5F9}" presName="Name10" presStyleLbl="parChTrans1D2" presStyleIdx="1" presStyleCnt="3"/>
      <dgm:spPr/>
      <dgm:t>
        <a:bodyPr/>
        <a:lstStyle/>
        <a:p>
          <a:endParaRPr lang="ru-RU"/>
        </a:p>
      </dgm:t>
    </dgm:pt>
    <dgm:pt modelId="{F295EE9A-9C1A-4D53-8C74-E60FBE5126E3}" type="pres">
      <dgm:prSet presAssocID="{BD6D9AF0-A647-4D40-AD43-B7B75ACB8C1F}" presName="hierRoot2" presStyleCnt="0"/>
      <dgm:spPr/>
    </dgm:pt>
    <dgm:pt modelId="{AD3EE952-801C-4579-889E-C3D690AA07D8}" type="pres">
      <dgm:prSet presAssocID="{BD6D9AF0-A647-4D40-AD43-B7B75ACB8C1F}" presName="composite2" presStyleCnt="0"/>
      <dgm:spPr/>
    </dgm:pt>
    <dgm:pt modelId="{F7A72D4E-7AF3-468B-AA71-14A539410438}" type="pres">
      <dgm:prSet presAssocID="{BD6D9AF0-A647-4D40-AD43-B7B75ACB8C1F}" presName="background2" presStyleLbl="node2" presStyleIdx="1" presStyleCnt="3"/>
      <dgm:spPr/>
    </dgm:pt>
    <dgm:pt modelId="{0597F883-5257-40B5-A159-8899B67667EB}" type="pres">
      <dgm:prSet presAssocID="{BD6D9AF0-A647-4D40-AD43-B7B75ACB8C1F}" presName="text2" presStyleLbl="fgAcc2" presStyleIdx="1" presStyleCnt="3" custScaleX="124748" custScaleY="410405" custLinFactNeighborX="4214" custLinFactNeighborY="-8759">
        <dgm:presLayoutVars>
          <dgm:chPref val="3"/>
        </dgm:presLayoutVars>
      </dgm:prSet>
      <dgm:spPr/>
      <dgm:t>
        <a:bodyPr/>
        <a:lstStyle/>
        <a:p>
          <a:endParaRPr lang="ru-RU"/>
        </a:p>
      </dgm:t>
    </dgm:pt>
    <dgm:pt modelId="{ADB3A39E-A837-426A-88DB-2F1C5BF29479}" type="pres">
      <dgm:prSet presAssocID="{BD6D9AF0-A647-4D40-AD43-B7B75ACB8C1F}" presName="hierChild3" presStyleCnt="0"/>
      <dgm:spPr/>
    </dgm:pt>
    <dgm:pt modelId="{A4B6A6ED-CBE5-43BC-B01F-40DD5DE4A1CE}" type="pres">
      <dgm:prSet presAssocID="{B41F3331-C32E-4785-B161-E02F8CC16A42}" presName="Name10" presStyleLbl="parChTrans1D2" presStyleIdx="2" presStyleCnt="3"/>
      <dgm:spPr/>
      <dgm:t>
        <a:bodyPr/>
        <a:lstStyle/>
        <a:p>
          <a:endParaRPr lang="ru-RU"/>
        </a:p>
      </dgm:t>
    </dgm:pt>
    <dgm:pt modelId="{6B7B627E-305E-4F98-8AA0-42F7BB1DEE7A}" type="pres">
      <dgm:prSet presAssocID="{C547FD96-1367-4C42-A1B7-11B746FDDF59}" presName="hierRoot2" presStyleCnt="0"/>
      <dgm:spPr/>
    </dgm:pt>
    <dgm:pt modelId="{A4593395-1803-486F-B825-D50D11D61C14}" type="pres">
      <dgm:prSet presAssocID="{C547FD96-1367-4C42-A1B7-11B746FDDF59}" presName="composite2" presStyleCnt="0"/>
      <dgm:spPr/>
    </dgm:pt>
    <dgm:pt modelId="{0D086450-3EF4-413A-8E5F-9A135BA02EEA}" type="pres">
      <dgm:prSet presAssocID="{C547FD96-1367-4C42-A1B7-11B746FDDF59}" presName="background2" presStyleLbl="node2" presStyleIdx="2" presStyleCnt="3"/>
      <dgm:spPr/>
    </dgm:pt>
    <dgm:pt modelId="{4C71B171-9885-46F1-BB13-C84CA70BCBB8}" type="pres">
      <dgm:prSet presAssocID="{C547FD96-1367-4C42-A1B7-11B746FDDF59}" presName="text2" presStyleLbl="fgAcc2" presStyleIdx="2" presStyleCnt="3" custScaleX="115454" custScaleY="413769" custLinFactNeighborY="-8695">
        <dgm:presLayoutVars>
          <dgm:chPref val="3"/>
        </dgm:presLayoutVars>
      </dgm:prSet>
      <dgm:spPr/>
      <dgm:t>
        <a:bodyPr/>
        <a:lstStyle/>
        <a:p>
          <a:endParaRPr lang="ru-RU"/>
        </a:p>
      </dgm:t>
    </dgm:pt>
    <dgm:pt modelId="{895B807B-5C04-4A38-B838-3AF58D06EDFB}" type="pres">
      <dgm:prSet presAssocID="{C547FD96-1367-4C42-A1B7-11B746FDDF59}" presName="hierChild3" presStyleCnt="0"/>
      <dgm:spPr/>
    </dgm:pt>
  </dgm:ptLst>
  <dgm:cxnLst>
    <dgm:cxn modelId="{CA98D872-003B-44FD-8A91-4F1D0ED7E7D2}" type="presOf" srcId="{4197CE3D-F5F9-47AC-B1B3-ACCDC147D5F9}" destId="{596115CA-9648-434F-8B18-2DEB54A08B7F}" srcOrd="0" destOrd="0" presId="urn:microsoft.com/office/officeart/2005/8/layout/hierarchy1"/>
    <dgm:cxn modelId="{274A8D05-92B5-4AB5-A6B0-8257C9CF526B}" srcId="{9BD17474-6CBB-4451-94CC-99F4566E95AE}" destId="{BD6D9AF0-A647-4D40-AD43-B7B75ACB8C1F}" srcOrd="1" destOrd="0" parTransId="{4197CE3D-F5F9-47AC-B1B3-ACCDC147D5F9}" sibTransId="{D69DFB65-953A-4AEB-B29D-1F253FA44E5D}"/>
    <dgm:cxn modelId="{9C6A7E5B-A639-41A4-BDEF-07298CACEF39}" type="presOf" srcId="{9BD17474-6CBB-4451-94CC-99F4566E95AE}" destId="{A2403BD6-E27D-44B0-B85F-E53D826738B0}" srcOrd="0" destOrd="0" presId="urn:microsoft.com/office/officeart/2005/8/layout/hierarchy1"/>
    <dgm:cxn modelId="{760A937E-64DA-48B6-A4DE-2449DA2C2C3F}" type="presOf" srcId="{C437560B-E04F-40E8-BDDA-0A4E2CFC41E3}" destId="{59FC5DA4-10D5-468B-A43C-FC129E05CC34}" srcOrd="0" destOrd="0" presId="urn:microsoft.com/office/officeart/2005/8/layout/hierarchy1"/>
    <dgm:cxn modelId="{368A323F-564C-413E-B040-E5BD757218BE}" type="presOf" srcId="{0A95F02A-86EB-4B68-93F3-B17F65D61D6F}" destId="{B0603BD2-4233-4A11-82DB-6E8C055878CB}" srcOrd="0" destOrd="0" presId="urn:microsoft.com/office/officeart/2005/8/layout/hierarchy1"/>
    <dgm:cxn modelId="{4EAF07B6-3377-4EFE-A2C2-1350DC7226AE}" type="presOf" srcId="{C547FD96-1367-4C42-A1B7-11B746FDDF59}" destId="{4C71B171-9885-46F1-BB13-C84CA70BCBB8}" srcOrd="0" destOrd="0" presId="urn:microsoft.com/office/officeart/2005/8/layout/hierarchy1"/>
    <dgm:cxn modelId="{AE0A4B4C-2FB3-4EEA-A6A4-E46D8C1D4A19}" srcId="{9BD17474-6CBB-4451-94CC-99F4566E95AE}" destId="{C547FD96-1367-4C42-A1B7-11B746FDDF59}" srcOrd="2" destOrd="0" parTransId="{B41F3331-C32E-4785-B161-E02F8CC16A42}" sibTransId="{4F94B2F7-A6BB-4F66-93BA-F9CEF4B09D41}"/>
    <dgm:cxn modelId="{1391F781-B459-4A85-ABEC-F77E1B496275}" type="presOf" srcId="{B41F3331-C32E-4785-B161-E02F8CC16A42}" destId="{A4B6A6ED-CBE5-43BC-B01F-40DD5DE4A1CE}" srcOrd="0" destOrd="0" presId="urn:microsoft.com/office/officeart/2005/8/layout/hierarchy1"/>
    <dgm:cxn modelId="{19809C4B-10BA-4BA9-930E-DC20FB91BE41}" srcId="{EC8B9E02-C0E5-4019-AD3C-AB637260961D}" destId="{9BD17474-6CBB-4451-94CC-99F4566E95AE}" srcOrd="0" destOrd="0" parTransId="{1FE37B77-84E5-4BE2-BC0A-4F9FAC2002D7}" sibTransId="{53DD9027-FD72-4D3D-A4F7-32C7FDCD2193}"/>
    <dgm:cxn modelId="{65063D4E-9252-4EC6-8859-BA7895AAC289}" type="presOf" srcId="{EC8B9E02-C0E5-4019-AD3C-AB637260961D}" destId="{D98FC8F8-964D-40B6-914C-5255942EDDAB}" srcOrd="0" destOrd="0" presId="urn:microsoft.com/office/officeart/2005/8/layout/hierarchy1"/>
    <dgm:cxn modelId="{B82E583D-07B3-4850-96FD-2CD70AEBB677}" srcId="{9BD17474-6CBB-4451-94CC-99F4566E95AE}" destId="{C437560B-E04F-40E8-BDDA-0A4E2CFC41E3}" srcOrd="0" destOrd="0" parTransId="{0A95F02A-86EB-4B68-93F3-B17F65D61D6F}" sibTransId="{6E537089-D635-4463-B185-E87324B2DD63}"/>
    <dgm:cxn modelId="{8E6AE6A0-A2B8-4406-BDDA-2CFC323A0CB8}" type="presOf" srcId="{BD6D9AF0-A647-4D40-AD43-B7B75ACB8C1F}" destId="{0597F883-5257-40B5-A159-8899B67667EB}" srcOrd="0" destOrd="0" presId="urn:microsoft.com/office/officeart/2005/8/layout/hierarchy1"/>
    <dgm:cxn modelId="{463AA474-C724-49CD-B887-9EBB858CE8A0}" type="presParOf" srcId="{D98FC8F8-964D-40B6-914C-5255942EDDAB}" destId="{B2D75387-9945-45E0-B5CE-7F113F89511E}" srcOrd="0" destOrd="0" presId="urn:microsoft.com/office/officeart/2005/8/layout/hierarchy1"/>
    <dgm:cxn modelId="{49792070-075D-492D-ACA8-9FB9A08C9702}" type="presParOf" srcId="{B2D75387-9945-45E0-B5CE-7F113F89511E}" destId="{0385573F-7035-4063-9F90-693CBC20BBD1}" srcOrd="0" destOrd="0" presId="urn:microsoft.com/office/officeart/2005/8/layout/hierarchy1"/>
    <dgm:cxn modelId="{26EA2A09-E431-49AF-AA4A-CA14269249E3}" type="presParOf" srcId="{0385573F-7035-4063-9F90-693CBC20BBD1}" destId="{9B747720-F0ED-4579-8152-EAECF97A3525}" srcOrd="0" destOrd="0" presId="urn:microsoft.com/office/officeart/2005/8/layout/hierarchy1"/>
    <dgm:cxn modelId="{3239816D-B23D-49D3-895E-E4C9AF3D82DE}" type="presParOf" srcId="{0385573F-7035-4063-9F90-693CBC20BBD1}" destId="{A2403BD6-E27D-44B0-B85F-E53D826738B0}" srcOrd="1" destOrd="0" presId="urn:microsoft.com/office/officeart/2005/8/layout/hierarchy1"/>
    <dgm:cxn modelId="{87B4E2EC-C7F9-43A3-A2AB-5307492B2249}" type="presParOf" srcId="{B2D75387-9945-45E0-B5CE-7F113F89511E}" destId="{D0F41421-7B05-4664-9A55-F44C35D25DE2}" srcOrd="1" destOrd="0" presId="urn:microsoft.com/office/officeart/2005/8/layout/hierarchy1"/>
    <dgm:cxn modelId="{013C0830-0728-4539-9B96-0BCFDF947B1A}" type="presParOf" srcId="{D0F41421-7B05-4664-9A55-F44C35D25DE2}" destId="{B0603BD2-4233-4A11-82DB-6E8C055878CB}" srcOrd="0" destOrd="0" presId="urn:microsoft.com/office/officeart/2005/8/layout/hierarchy1"/>
    <dgm:cxn modelId="{9B71735D-5CE4-4ECB-9B2D-E969FBCE23A5}" type="presParOf" srcId="{D0F41421-7B05-4664-9A55-F44C35D25DE2}" destId="{FDE37639-1F43-44D3-BFF9-0F14BDF20D19}" srcOrd="1" destOrd="0" presId="urn:microsoft.com/office/officeart/2005/8/layout/hierarchy1"/>
    <dgm:cxn modelId="{AE25089B-CE13-4ACB-84E2-B56B5210F053}" type="presParOf" srcId="{FDE37639-1F43-44D3-BFF9-0F14BDF20D19}" destId="{19FD6B4A-872E-466B-A939-950D4F7E0E1B}" srcOrd="0" destOrd="0" presId="urn:microsoft.com/office/officeart/2005/8/layout/hierarchy1"/>
    <dgm:cxn modelId="{89723F73-7DBC-4355-B18E-42C5D6E50919}" type="presParOf" srcId="{19FD6B4A-872E-466B-A939-950D4F7E0E1B}" destId="{74A119BA-BD1A-4449-A79A-93565EB318E8}" srcOrd="0" destOrd="0" presId="urn:microsoft.com/office/officeart/2005/8/layout/hierarchy1"/>
    <dgm:cxn modelId="{DCF18266-518A-4F23-9D69-D25DF301EC36}" type="presParOf" srcId="{19FD6B4A-872E-466B-A939-950D4F7E0E1B}" destId="{59FC5DA4-10D5-468B-A43C-FC129E05CC34}" srcOrd="1" destOrd="0" presId="urn:microsoft.com/office/officeart/2005/8/layout/hierarchy1"/>
    <dgm:cxn modelId="{98233F46-E7B2-4F1B-B2F5-25DC296C3CF7}" type="presParOf" srcId="{FDE37639-1F43-44D3-BFF9-0F14BDF20D19}" destId="{996AFED6-9E7E-4225-8E2D-F7FDA04302E9}" srcOrd="1" destOrd="0" presId="urn:microsoft.com/office/officeart/2005/8/layout/hierarchy1"/>
    <dgm:cxn modelId="{B7CE907A-AA00-40C2-ABAD-54CDD245D4BC}" type="presParOf" srcId="{D0F41421-7B05-4664-9A55-F44C35D25DE2}" destId="{596115CA-9648-434F-8B18-2DEB54A08B7F}" srcOrd="2" destOrd="0" presId="urn:microsoft.com/office/officeart/2005/8/layout/hierarchy1"/>
    <dgm:cxn modelId="{52DC55AE-3FBF-4DD4-B476-47F58130D411}" type="presParOf" srcId="{D0F41421-7B05-4664-9A55-F44C35D25DE2}" destId="{F295EE9A-9C1A-4D53-8C74-E60FBE5126E3}" srcOrd="3" destOrd="0" presId="urn:microsoft.com/office/officeart/2005/8/layout/hierarchy1"/>
    <dgm:cxn modelId="{43EDFFF6-D39B-4012-8B37-EECD27557FD1}" type="presParOf" srcId="{F295EE9A-9C1A-4D53-8C74-E60FBE5126E3}" destId="{AD3EE952-801C-4579-889E-C3D690AA07D8}" srcOrd="0" destOrd="0" presId="urn:microsoft.com/office/officeart/2005/8/layout/hierarchy1"/>
    <dgm:cxn modelId="{210773D3-7269-43CC-8215-60529A5EE6AB}" type="presParOf" srcId="{AD3EE952-801C-4579-889E-C3D690AA07D8}" destId="{F7A72D4E-7AF3-468B-AA71-14A539410438}" srcOrd="0" destOrd="0" presId="urn:microsoft.com/office/officeart/2005/8/layout/hierarchy1"/>
    <dgm:cxn modelId="{D7CDDDB8-969F-422F-982E-3DA64C7AB847}" type="presParOf" srcId="{AD3EE952-801C-4579-889E-C3D690AA07D8}" destId="{0597F883-5257-40B5-A159-8899B67667EB}" srcOrd="1" destOrd="0" presId="urn:microsoft.com/office/officeart/2005/8/layout/hierarchy1"/>
    <dgm:cxn modelId="{66C54FA9-0008-47D5-BA1E-FB6A9B50F823}" type="presParOf" srcId="{F295EE9A-9C1A-4D53-8C74-E60FBE5126E3}" destId="{ADB3A39E-A837-426A-88DB-2F1C5BF29479}" srcOrd="1" destOrd="0" presId="urn:microsoft.com/office/officeart/2005/8/layout/hierarchy1"/>
    <dgm:cxn modelId="{C49FB342-F82F-4616-961A-8D663EAA36A4}" type="presParOf" srcId="{D0F41421-7B05-4664-9A55-F44C35D25DE2}" destId="{A4B6A6ED-CBE5-43BC-B01F-40DD5DE4A1CE}" srcOrd="4" destOrd="0" presId="urn:microsoft.com/office/officeart/2005/8/layout/hierarchy1"/>
    <dgm:cxn modelId="{0527CB70-BA33-4C05-957D-7A682F342DCC}" type="presParOf" srcId="{D0F41421-7B05-4664-9A55-F44C35D25DE2}" destId="{6B7B627E-305E-4F98-8AA0-42F7BB1DEE7A}" srcOrd="5" destOrd="0" presId="urn:microsoft.com/office/officeart/2005/8/layout/hierarchy1"/>
    <dgm:cxn modelId="{3E55C337-AC94-4033-9648-923C3D28F117}" type="presParOf" srcId="{6B7B627E-305E-4F98-8AA0-42F7BB1DEE7A}" destId="{A4593395-1803-486F-B825-D50D11D61C14}" srcOrd="0" destOrd="0" presId="urn:microsoft.com/office/officeart/2005/8/layout/hierarchy1"/>
    <dgm:cxn modelId="{D0106285-195A-4D36-99AF-A66C79793725}" type="presParOf" srcId="{A4593395-1803-486F-B825-D50D11D61C14}" destId="{0D086450-3EF4-413A-8E5F-9A135BA02EEA}" srcOrd="0" destOrd="0" presId="urn:microsoft.com/office/officeart/2005/8/layout/hierarchy1"/>
    <dgm:cxn modelId="{C28A7658-1F7F-443C-B88E-ABFAE11899A1}" type="presParOf" srcId="{A4593395-1803-486F-B825-D50D11D61C14}" destId="{4C71B171-9885-46F1-BB13-C84CA70BCBB8}" srcOrd="1" destOrd="0" presId="urn:microsoft.com/office/officeart/2005/8/layout/hierarchy1"/>
    <dgm:cxn modelId="{EFF5CD6D-8743-493D-8F70-713A83A78DC2}" type="presParOf" srcId="{6B7B627E-305E-4F98-8AA0-42F7BB1DEE7A}" destId="{895B807B-5C04-4A38-B838-3AF58D06EDFB}"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B6A6ED-CBE5-43BC-B01F-40DD5DE4A1CE}">
      <dsp:nvSpPr>
        <dsp:cNvPr id="0" name=""/>
        <dsp:cNvSpPr/>
      </dsp:nvSpPr>
      <dsp:spPr>
        <a:xfrm>
          <a:off x="4247070" y="419341"/>
          <a:ext cx="3360722" cy="563581"/>
        </a:xfrm>
        <a:custGeom>
          <a:avLst/>
          <a:gdLst/>
          <a:ahLst/>
          <a:cxnLst/>
          <a:rect l="0" t="0" r="0" b="0"/>
          <a:pathLst>
            <a:path>
              <a:moveTo>
                <a:pt x="0" y="0"/>
              </a:moveTo>
              <a:lnTo>
                <a:pt x="0" y="368519"/>
              </a:lnTo>
              <a:lnTo>
                <a:pt x="3360722" y="368519"/>
              </a:lnTo>
              <a:lnTo>
                <a:pt x="3360722" y="563581"/>
              </a:lnTo>
            </a:path>
          </a:pathLst>
        </a:custGeom>
        <a:noFill/>
        <a:ln w="25400" cap="flat" cmpd="sng" algn="ctr">
          <a:solidFill>
            <a:scrgbClr r="0" g="0" b="0"/>
          </a:solidFill>
          <a:prstDash val="solid"/>
        </a:ln>
        <a:effectLst/>
      </dsp:spPr>
      <dsp:style>
        <a:lnRef idx="1">
          <a:scrgbClr r="0" g="0" b="0"/>
        </a:lnRef>
        <a:fillRef idx="0">
          <a:scrgbClr r="0" g="0" b="0"/>
        </a:fillRef>
        <a:effectRef idx="0">
          <a:scrgbClr r="0" g="0" b="0"/>
        </a:effectRef>
        <a:fontRef idx="minor"/>
      </dsp:style>
    </dsp:sp>
    <dsp:sp modelId="{596115CA-9648-434F-8B18-2DEB54A08B7F}">
      <dsp:nvSpPr>
        <dsp:cNvPr id="0" name=""/>
        <dsp:cNvSpPr/>
      </dsp:nvSpPr>
      <dsp:spPr>
        <a:xfrm>
          <a:off x="4247070" y="419341"/>
          <a:ext cx="452666" cy="562725"/>
        </a:xfrm>
        <a:custGeom>
          <a:avLst/>
          <a:gdLst/>
          <a:ahLst/>
          <a:cxnLst/>
          <a:rect l="0" t="0" r="0" b="0"/>
          <a:pathLst>
            <a:path>
              <a:moveTo>
                <a:pt x="0" y="0"/>
              </a:moveTo>
              <a:lnTo>
                <a:pt x="0" y="367663"/>
              </a:lnTo>
              <a:lnTo>
                <a:pt x="452666" y="367663"/>
              </a:lnTo>
              <a:lnTo>
                <a:pt x="452666" y="562725"/>
              </a:lnTo>
            </a:path>
          </a:pathLst>
        </a:custGeom>
        <a:noFill/>
        <a:ln w="25400" cap="flat" cmpd="sng" algn="ctr">
          <a:solidFill>
            <a:scrgbClr r="0" g="0" b="0"/>
          </a:solidFill>
          <a:prstDash val="solid"/>
        </a:ln>
        <a:effectLst/>
      </dsp:spPr>
      <dsp:style>
        <a:lnRef idx="1">
          <a:scrgbClr r="0" g="0" b="0"/>
        </a:lnRef>
        <a:fillRef idx="0">
          <a:scrgbClr r="0" g="0" b="0"/>
        </a:fillRef>
        <a:effectRef idx="0">
          <a:scrgbClr r="0" g="0" b="0"/>
        </a:effectRef>
        <a:fontRef idx="minor"/>
      </dsp:style>
    </dsp:sp>
    <dsp:sp modelId="{B0603BD2-4233-4A11-82DB-6E8C055878CB}">
      <dsp:nvSpPr>
        <dsp:cNvPr id="0" name=""/>
        <dsp:cNvSpPr/>
      </dsp:nvSpPr>
      <dsp:spPr>
        <a:xfrm>
          <a:off x="1458234" y="419341"/>
          <a:ext cx="2788835" cy="562725"/>
        </a:xfrm>
        <a:custGeom>
          <a:avLst/>
          <a:gdLst/>
          <a:ahLst/>
          <a:cxnLst/>
          <a:rect l="0" t="0" r="0" b="0"/>
          <a:pathLst>
            <a:path>
              <a:moveTo>
                <a:pt x="2788835" y="0"/>
              </a:moveTo>
              <a:lnTo>
                <a:pt x="2788835" y="367663"/>
              </a:lnTo>
              <a:lnTo>
                <a:pt x="0" y="367663"/>
              </a:lnTo>
              <a:lnTo>
                <a:pt x="0" y="562725"/>
              </a:lnTo>
            </a:path>
          </a:pathLst>
        </a:custGeom>
        <a:noFill/>
        <a:ln w="25400" cap="flat" cmpd="sng" algn="ctr">
          <a:solidFill>
            <a:scrgbClr r="0" g="0" b="0"/>
          </a:solidFill>
          <a:prstDash val="solid"/>
        </a:ln>
        <a:effectLst/>
      </dsp:spPr>
      <dsp:style>
        <a:lnRef idx="1">
          <a:scrgbClr r="0" g="0" b="0"/>
        </a:lnRef>
        <a:fillRef idx="0">
          <a:scrgbClr r="0" g="0" b="0"/>
        </a:fillRef>
        <a:effectRef idx="0">
          <a:scrgbClr r="0" g="0" b="0"/>
        </a:effectRef>
        <a:fontRef idx="minor"/>
      </dsp:style>
    </dsp:sp>
    <dsp:sp modelId="{9B747720-F0ED-4579-8152-EAECF97A3525}">
      <dsp:nvSpPr>
        <dsp:cNvPr id="0" name=""/>
        <dsp:cNvSpPr/>
      </dsp:nvSpPr>
      <dsp:spPr>
        <a:xfrm>
          <a:off x="580985" y="-63273"/>
          <a:ext cx="7332169" cy="482615"/>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0">
          <a:scrgbClr r="0" g="0" b="0"/>
        </a:lnRef>
        <a:fillRef idx="3">
          <a:scrgbClr r="0" g="0" b="0"/>
        </a:fillRef>
        <a:effectRef idx="2">
          <a:scrgbClr r="0" g="0" b="0"/>
        </a:effectRef>
        <a:fontRef idx="minor">
          <a:schemeClr val="lt1"/>
        </a:fontRef>
      </dsp:style>
    </dsp:sp>
    <dsp:sp modelId="{A2403BD6-E27D-44B0-B85F-E53D826738B0}">
      <dsp:nvSpPr>
        <dsp:cNvPr id="0" name=""/>
        <dsp:cNvSpPr/>
      </dsp:nvSpPr>
      <dsp:spPr>
        <a:xfrm>
          <a:off x="814942" y="158986"/>
          <a:ext cx="7332169" cy="4826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uz-Cyrl-UZ" sz="2800" b="1" i="1" kern="1200"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Иш категориялари қуйидагича белгиланади: </a:t>
          </a:r>
          <a:endParaRPr lang="ru-RU" sz="2800" b="1" i="1" kern="12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829077" y="173121"/>
        <a:ext cx="7303899" cy="454345"/>
      </dsp:txXfrm>
    </dsp:sp>
    <dsp:sp modelId="{74A119BA-BD1A-4449-A79A-93565EB318E8}">
      <dsp:nvSpPr>
        <dsp:cNvPr id="0" name=""/>
        <dsp:cNvSpPr/>
      </dsp:nvSpPr>
      <dsp:spPr>
        <a:xfrm>
          <a:off x="86738" y="982067"/>
          <a:ext cx="2742991" cy="5106546"/>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0">
          <a:scrgbClr r="0" g="0" b="0"/>
        </a:lnRef>
        <a:fillRef idx="3">
          <a:scrgbClr r="0" g="0" b="0"/>
        </a:fillRef>
        <a:effectRef idx="2">
          <a:scrgbClr r="0" g="0" b="0"/>
        </a:effectRef>
        <a:fontRef idx="minor">
          <a:schemeClr val="lt1"/>
        </a:fontRef>
      </dsp:style>
    </dsp:sp>
    <dsp:sp modelId="{59FC5DA4-10D5-468B-A43C-FC129E05CC34}">
      <dsp:nvSpPr>
        <dsp:cNvPr id="0" name=""/>
        <dsp:cNvSpPr/>
      </dsp:nvSpPr>
      <dsp:spPr>
        <a:xfrm>
          <a:off x="320696" y="1204327"/>
          <a:ext cx="2742991" cy="51065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z-Cyrl-UZ" sz="1800" b="1" kern="1200" dirty="0" smtClean="0">
              <a:effectLst>
                <a:outerShdw blurRad="38100" dist="38100" dir="2700000" algn="tl">
                  <a:srgbClr val="000000">
                    <a:alpha val="43137"/>
                  </a:srgbClr>
                </a:outerShdw>
              </a:effectLst>
              <a:latin typeface="Times New Roman" pitchFamily="18" charset="0"/>
              <a:cs typeface="Times New Roman" pitchFamily="18" charset="0"/>
            </a:rPr>
            <a:t>Енгил жисмоний ишлар (I категория)</a:t>
          </a:r>
        </a:p>
        <a:p>
          <a:pPr lvl="0" algn="ctr" defTabSz="800100">
            <a:lnSpc>
              <a:spcPct val="90000"/>
            </a:lnSpc>
            <a:spcBef>
              <a:spcPct val="0"/>
            </a:spcBef>
            <a:spcAft>
              <a:spcPct val="35000"/>
            </a:spcAft>
          </a:pPr>
          <a:r>
            <a:rPr lang="uz-Cyrl-UZ"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–ўтириб, тик туриб ёки юриш билан боғлиқ ҳолда бажариладиган,  бироқ мунтазам жисмоний, зўриқиш ёки юкларни кўтаришни талаб  қилмайдиган ишлар, энергия сарфи соатига 150 ккал (172 Ж.С) ни ташкил этади. Бунга радио қисимларини йиғиш корхонаси, аниқ асбобсозлик ва шу каби корхоналар киради.</a:t>
          </a:r>
          <a:endParaRPr lang="ru-RU" sz="1800" b="1" i="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01035" y="1284666"/>
        <a:ext cx="2582313" cy="4945868"/>
      </dsp:txXfrm>
    </dsp:sp>
    <dsp:sp modelId="{F7A72D4E-7AF3-468B-AA71-14A539410438}">
      <dsp:nvSpPr>
        <dsp:cNvPr id="0" name=""/>
        <dsp:cNvSpPr/>
      </dsp:nvSpPr>
      <dsp:spPr>
        <a:xfrm>
          <a:off x="3386376" y="982067"/>
          <a:ext cx="2626719" cy="5487397"/>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0">
          <a:scrgbClr r="0" g="0" b="0"/>
        </a:lnRef>
        <a:fillRef idx="3">
          <a:scrgbClr r="0" g="0" b="0"/>
        </a:fillRef>
        <a:effectRef idx="2">
          <a:scrgbClr r="0" g="0" b="0"/>
        </a:effectRef>
        <a:fontRef idx="minor">
          <a:schemeClr val="lt1"/>
        </a:fontRef>
      </dsp:style>
    </dsp:sp>
    <dsp:sp modelId="{0597F883-5257-40B5-A159-8899B67667EB}">
      <dsp:nvSpPr>
        <dsp:cNvPr id="0" name=""/>
        <dsp:cNvSpPr/>
      </dsp:nvSpPr>
      <dsp:spPr>
        <a:xfrm>
          <a:off x="3620334" y="1204327"/>
          <a:ext cx="2626719" cy="548739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z-Cyrl-UZ" sz="1800" b="1" kern="1200" dirty="0" smtClean="0">
              <a:effectLst>
                <a:outerShdw blurRad="38100" dist="38100" dir="2700000" algn="tl">
                  <a:srgbClr val="000000">
                    <a:alpha val="43137"/>
                  </a:srgbClr>
                </a:outerShdw>
              </a:effectLst>
              <a:latin typeface="Times New Roman" pitchFamily="18" charset="0"/>
              <a:cs typeface="Times New Roman" pitchFamily="18" charset="0"/>
            </a:rPr>
            <a:t>Ўртача оғирликдаги  жисмоний  ишлар (II категория)</a:t>
          </a:r>
        </a:p>
        <a:p>
          <a:pPr lvl="0" algn="ctr" defTabSz="800100">
            <a:lnSpc>
              <a:spcPct val="90000"/>
            </a:lnSpc>
            <a:spcBef>
              <a:spcPct val="0"/>
            </a:spcBef>
            <a:spcAft>
              <a:spcPct val="35000"/>
            </a:spcAft>
          </a:pPr>
          <a:r>
            <a:rPr lang="uz-Cyrl-UZ"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-соатига 150-250 ккал (172-293 Ж.С) энергия сарфланадиган фаолият турлари киради.  Бунга доимий юриш ва оғир бўлмаган (10 кг гача) юкларни ташиш  билан  боғлиқ бўлган ишлар киради.  Масалан, механик-йиғув, пайвандлаш цехларидаги ишлар шулар жумласидандир.</a:t>
          </a:r>
          <a:endParaRPr lang="ru-RU" sz="1800" b="1" i="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697268" y="1281261"/>
        <a:ext cx="2472851" cy="5333529"/>
      </dsp:txXfrm>
    </dsp:sp>
    <dsp:sp modelId="{0D086450-3EF4-413A-8E5F-9A135BA02EEA}">
      <dsp:nvSpPr>
        <dsp:cNvPr id="0" name=""/>
        <dsp:cNvSpPr/>
      </dsp:nvSpPr>
      <dsp:spPr>
        <a:xfrm>
          <a:off x="6392280" y="982923"/>
          <a:ext cx="2431022" cy="5532376"/>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0">
          <a:scrgbClr r="0" g="0" b="0"/>
        </a:lnRef>
        <a:fillRef idx="3">
          <a:scrgbClr r="0" g="0" b="0"/>
        </a:fillRef>
        <a:effectRef idx="2">
          <a:scrgbClr r="0" g="0" b="0"/>
        </a:effectRef>
        <a:fontRef idx="minor">
          <a:schemeClr val="lt1"/>
        </a:fontRef>
      </dsp:style>
    </dsp:sp>
    <dsp:sp modelId="{4C71B171-9885-46F1-BB13-C84CA70BCBB8}">
      <dsp:nvSpPr>
        <dsp:cNvPr id="0" name=""/>
        <dsp:cNvSpPr/>
      </dsp:nvSpPr>
      <dsp:spPr>
        <a:xfrm>
          <a:off x="6626238" y="1205183"/>
          <a:ext cx="2431022" cy="553237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z-Cyrl-UZ" sz="1800" b="1" kern="1200" dirty="0" smtClean="0">
              <a:effectLst>
                <a:outerShdw blurRad="38100" dist="38100" dir="2700000" algn="tl">
                  <a:srgbClr val="000000">
                    <a:alpha val="43137"/>
                  </a:srgbClr>
                </a:outerShdw>
              </a:effectLst>
              <a:latin typeface="Times New Roman" pitchFamily="18" charset="0"/>
              <a:cs typeface="Times New Roman" pitchFamily="18" charset="0"/>
            </a:rPr>
            <a:t>Оғир жисмоний ишлар (III категория)</a:t>
          </a:r>
        </a:p>
        <a:p>
          <a:pPr lvl="0" algn="ctr" defTabSz="800100">
            <a:lnSpc>
              <a:spcPct val="90000"/>
            </a:lnSpc>
            <a:spcBef>
              <a:spcPct val="0"/>
            </a:spcBef>
            <a:spcAft>
              <a:spcPct val="35000"/>
            </a:spcAft>
          </a:pPr>
          <a:r>
            <a:rPr lang="uz-Cyrl-UZ"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-мунтазам жисмоний зўриқиш  хусусан оғир юкларни (10 кг дан ортиқ) муттасил бир жойдан иккинчи жойга кўчириш ва кўтариш билан боғлиқ ишлар киради. </a:t>
          </a:r>
          <a:r>
            <a:rPr lang="ru-RU"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Бунда энергия сарфи  соатига 250 ккал (293 Ж.С) дан ю</a:t>
          </a:r>
          <a:r>
            <a:rPr lang="uz-Cyrl-UZ"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қ</a:t>
          </a:r>
          <a:r>
            <a:rPr lang="ru-RU"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ори бўлади. Бундай ишлар темирчилик,</a:t>
          </a:r>
          <a:r>
            <a:rPr lang="uz-Cyrl-UZ"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 қ</a:t>
          </a:r>
          <a:r>
            <a:rPr lang="ru-RU"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уюв ва бош</a:t>
          </a:r>
          <a:r>
            <a:rPr lang="uz-Cyrl-UZ"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қ</a:t>
          </a:r>
          <a:r>
            <a:rPr lang="ru-RU"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а </a:t>
          </a:r>
          <a:r>
            <a:rPr lang="uz-Cyrl-UZ"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қ</a:t>
          </a:r>
          <a:r>
            <a:rPr lang="ru-RU" sz="1800" b="1" i="1" kern="1200" dirty="0" smtClean="0">
              <a:effectLst>
                <a:outerShdw blurRad="38100" dist="38100" dir="2700000" algn="tl">
                  <a:srgbClr val="000000">
                    <a:alpha val="43137"/>
                  </a:srgbClr>
                </a:outerShdw>
              </a:effectLst>
              <a:latin typeface="Times New Roman" pitchFamily="18" charset="0"/>
              <a:cs typeface="Times New Roman" pitchFamily="18" charset="0"/>
            </a:rPr>
            <a:t>атор цехларда бажарилади.</a:t>
          </a:r>
          <a:endParaRPr lang="ru-RU" sz="1800" b="1" i="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6697440" y="1276385"/>
        <a:ext cx="2288618" cy="538997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400800" y="6355080"/>
            <a:ext cx="2286000" cy="365760"/>
          </a:xfrm>
        </p:spPr>
        <p:txBody>
          <a:bodyPr/>
          <a:lstStyle>
            <a:lvl1pPr>
              <a:defRPr sz="1400"/>
            </a:lvl1pPr>
          </a:lstStyle>
          <a:p>
            <a:fld id="{B4C71EC6-210F-42DE-9C53-41977AD35B3D}" type="datetimeFigureOut">
              <a:rPr lang="ru-RU" smtClean="0"/>
              <a:pPr/>
              <a:t>05.10.2014</a:t>
            </a:fld>
            <a:endParaRPr lang="ru-RU"/>
          </a:p>
        </p:txBody>
      </p:sp>
      <p:sp>
        <p:nvSpPr>
          <p:cNvPr id="17" name="Нижний колонтитул 16"/>
          <p:cNvSpPr>
            <a:spLocks noGrp="1"/>
          </p:cNvSpPr>
          <p:nvPr>
            <p:ph type="ftr" sz="quarter" idx="11"/>
          </p:nvPr>
        </p:nvSpPr>
        <p:spPr>
          <a:xfrm>
            <a:off x="2898648" y="6355080"/>
            <a:ext cx="3474720" cy="365760"/>
          </a:xfrm>
        </p:spPr>
        <p:txBody>
          <a:bodyPr/>
          <a:lstStyle/>
          <a:p>
            <a:endParaRPr lang="ru-RU"/>
          </a:p>
        </p:txBody>
      </p:sp>
      <p:sp>
        <p:nvSpPr>
          <p:cNvPr id="29" name="Номер слайда 28"/>
          <p:cNvSpPr>
            <a:spLocks noGrp="1"/>
          </p:cNvSpPr>
          <p:nvPr>
            <p:ph type="sldNum" sz="quarter" idx="12"/>
          </p:nvPr>
        </p:nvSpPr>
        <p:spPr>
          <a:xfrm>
            <a:off x="1216152" y="6355080"/>
            <a:ext cx="1219200" cy="365760"/>
          </a:xfrm>
        </p:spPr>
        <p:txBody>
          <a:bodyPr/>
          <a:lstStyle/>
          <a:p>
            <a:fld id="{B19B0651-EE4F-4900-A07F-96A6BFA9D0F0}" type="slidenum">
              <a:rPr lang="ru-RU" smtClean="0"/>
              <a:pPr/>
              <a:t>‹#›</a:t>
            </a:fld>
            <a:endParaRPr lang="ru-RU"/>
          </a:p>
        </p:txBody>
      </p:sp>
      <p:sp>
        <p:nvSpPr>
          <p:cNvPr id="21" name="Прямоугольник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Прямоугольник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Прямоугольник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
        <p:nvSpPr>
          <p:cNvPr id="7" name="Прямая соединительная линия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Равнобедренный треугольник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
        <p:nvSpPr>
          <p:cNvPr id="8" name="Содержимое 7"/>
          <p:cNvSpPr>
            <a:spLocks noGrp="1"/>
          </p:cNvSpPr>
          <p:nvPr>
            <p:ph sz="quarter" idx="1"/>
          </p:nvPr>
        </p:nvSpPr>
        <p:spPr>
          <a:xfrm>
            <a:off x="457200" y="1219200"/>
            <a:ext cx="8229600"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400800" y="6355080"/>
            <a:ext cx="2286000" cy="365760"/>
          </a:xfrm>
        </p:spPr>
        <p:txBody>
          <a:bodyPr/>
          <a:lstStyle/>
          <a:p>
            <a:fld id="{B4C71EC6-210F-42DE-9C53-41977AD35B3D}" type="datetimeFigureOut">
              <a:rPr lang="ru-RU" smtClean="0"/>
              <a:pPr/>
              <a:t>05.10.2014</a:t>
            </a:fld>
            <a:endParaRPr lang="ru-RU"/>
          </a:p>
        </p:txBody>
      </p:sp>
      <p:sp>
        <p:nvSpPr>
          <p:cNvPr id="5" name="Нижний колонтитул 4"/>
          <p:cNvSpPr>
            <a:spLocks noGrp="1"/>
          </p:cNvSpPr>
          <p:nvPr>
            <p:ph type="ftr" sz="quarter" idx="11"/>
          </p:nvPr>
        </p:nvSpPr>
        <p:spPr>
          <a:xfrm>
            <a:off x="2898648" y="6355080"/>
            <a:ext cx="3474720" cy="365760"/>
          </a:xfrm>
        </p:spPr>
        <p:txBody>
          <a:bodyPr/>
          <a:lstStyle/>
          <a:p>
            <a:endParaRPr lang="ru-RU"/>
          </a:p>
        </p:txBody>
      </p:sp>
      <p:sp>
        <p:nvSpPr>
          <p:cNvPr id="6" name="Номер слайда 5"/>
          <p:cNvSpPr>
            <a:spLocks noGrp="1"/>
          </p:cNvSpPr>
          <p:nvPr>
            <p:ph type="sldNum" sz="quarter" idx="12"/>
          </p:nvPr>
        </p:nvSpPr>
        <p:spPr>
          <a:xfrm>
            <a:off x="1069848" y="6355080"/>
            <a:ext cx="1520952" cy="365760"/>
          </a:xfrm>
        </p:spPr>
        <p:txBody>
          <a:bodyPr/>
          <a:lstStyle/>
          <a:p>
            <a:fld id="{B19B0651-EE4F-4900-A07F-96A6BFA9D0F0}" type="slidenum">
              <a:rPr lang="ru-RU" smtClean="0"/>
              <a:pPr/>
              <a:t>‹#›</a:t>
            </a:fld>
            <a:endParaRPr lang="ru-RU"/>
          </a:p>
        </p:txBody>
      </p:sp>
      <p:sp>
        <p:nvSpPr>
          <p:cNvPr id="7" name="Прямоугольник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9" name="Содержимое 8"/>
          <p:cNvSpPr>
            <a:spLocks noGrp="1"/>
          </p:cNvSpPr>
          <p:nvPr>
            <p:ph sz="quarter" idx="1"/>
          </p:nvPr>
        </p:nvSpPr>
        <p:spPr>
          <a:xfrm>
            <a:off x="457200" y="1219200"/>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632198" y="1216152"/>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
        <p:nvSpPr>
          <p:cNvPr id="11" name="Содержимое 10"/>
          <p:cNvSpPr>
            <a:spLocks noGrp="1"/>
          </p:cNvSpPr>
          <p:nvPr>
            <p:ph sz="quarter" idx="2"/>
          </p:nvPr>
        </p:nvSpPr>
        <p:spPr>
          <a:xfrm>
            <a:off x="457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648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
        <p:nvSpPr>
          <p:cNvPr id="5" name="Прямая соединительная линия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ая соединительная линия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Содержимое 11"/>
          <p:cNvSpPr>
            <a:spLocks noGrp="1"/>
          </p:cNvSpPr>
          <p:nvPr>
            <p:ph sz="quarter" idx="1"/>
          </p:nvPr>
        </p:nvSpPr>
        <p:spPr>
          <a:xfrm>
            <a:off x="304800" y="304800"/>
            <a:ext cx="57150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152400"/>
            <a:ext cx="8229600" cy="990600"/>
          </a:xfrm>
          <a:prstGeom prst="rect">
            <a:avLst/>
          </a:prstGeom>
        </p:spPr>
        <p:txBody>
          <a:bodyPr vert="horz"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4C71EC6-210F-42DE-9C53-41977AD35B3D}" type="datetimeFigureOut">
              <a:rPr lang="ru-RU" smtClean="0"/>
              <a:pPr/>
              <a:t>05.10.2014</a:t>
            </a:fld>
            <a:endParaRPr lang="ru-RU"/>
          </a:p>
        </p:txBody>
      </p:sp>
      <p:sp>
        <p:nvSpPr>
          <p:cNvPr id="3" name="Нижний колонтитул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9B0651-EE4F-4900-A07F-96A6BFA9D0F0}" type="slidenum">
              <a:rPr lang="ru-RU" smtClean="0"/>
              <a:pPr/>
              <a:t>‹#›</a:t>
            </a:fld>
            <a:endParaRPr lang="ru-RU"/>
          </a:p>
        </p:txBody>
      </p:sp>
      <p:sp>
        <p:nvSpPr>
          <p:cNvPr id="28" name="Прямая соединительная линия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Прямая соединительная линия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Равнобедренный треугольник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142875" y="436563"/>
            <a:ext cx="8929688" cy="3046988"/>
          </a:xfrm>
          <a:prstGeom prst="rect">
            <a:avLst/>
          </a:prstGeom>
          <a:noFill/>
          <a:ln w="9525">
            <a:noFill/>
            <a:miter lim="800000"/>
            <a:headEnd/>
            <a:tailEnd/>
          </a:ln>
          <a:effectLst/>
        </p:spPr>
        <p:txBody>
          <a:bodyPr anchor="ctr">
            <a:spAutoFit/>
          </a:bodyPr>
          <a:lstStyle/>
          <a:p>
            <a:pPr algn="ctr">
              <a:tabLst>
                <a:tab pos="588963" algn="l"/>
              </a:tabLst>
              <a:defRPr/>
            </a:pPr>
            <a:r>
              <a:rPr lang="uz-Cyrl-UZ" sz="2400" b="1" dirty="0">
                <a:latin typeface="Times New Roman" pitchFamily="18" charset="0"/>
                <a:cs typeface="Times New Roman" pitchFamily="18" charset="0"/>
              </a:rPr>
              <a:t>	</a:t>
            </a:r>
            <a:r>
              <a:rPr lang="uz-Cyrl-UZ" sz="2400" b="1" dirty="0" smtClean="0">
                <a:latin typeface="Times New Roman" pitchFamily="18" charset="0"/>
                <a:cs typeface="Times New Roman" pitchFamily="18" charset="0"/>
              </a:rPr>
              <a:t>МАВЗУ: МИКРОИҚЛИМ ШАРОИТИ ВА УНИНГ ИНСОН ФАОЛИЯТИГА ТАЪСИРИ. ИНСОН ОРГАНИЗМИГА МИКРОИҚЛИМ  ПАРАМЕТРЛАРИНИНГ ТАЪСИРИ</a:t>
            </a:r>
            <a:endParaRPr lang="ru-RU" sz="2400" b="1" dirty="0" smtClean="0">
              <a:latin typeface="Times New Roman" pitchFamily="18" charset="0"/>
              <a:cs typeface="Times New Roman" pitchFamily="18" charset="0"/>
            </a:endParaRPr>
          </a:p>
          <a:p>
            <a:pPr algn="just" eaLnBrk="0" hangingPunct="0">
              <a:tabLst>
                <a:tab pos="588963" algn="l"/>
              </a:tabLst>
              <a:defRPr/>
            </a:pPr>
            <a:r>
              <a:rPr lang="uz-Cyrl-UZ" sz="2400" b="1" dirty="0" smtClean="0">
                <a:latin typeface="Times New Roman" pitchFamily="18" charset="0"/>
                <a:cs typeface="Times New Roman" pitchFamily="18" charset="0"/>
              </a:rPr>
              <a:t>Режа</a:t>
            </a:r>
            <a:r>
              <a:rPr lang="ru-RU" sz="2400" b="1" dirty="0" smtClean="0">
                <a:latin typeface="Times New Roman" pitchFamily="18" charset="0"/>
                <a:cs typeface="Times New Roman" pitchFamily="18" charset="0"/>
              </a:rPr>
              <a:t>: </a:t>
            </a:r>
            <a:r>
              <a:rPr lang="uz-Cyrl-UZ" sz="2400" b="1" dirty="0" smtClean="0">
                <a:latin typeface="Times New Roman" pitchFamily="18" charset="0"/>
                <a:cs typeface="Times New Roman" pitchFamily="18" charset="0"/>
              </a:rPr>
              <a:t> </a:t>
            </a:r>
            <a:endParaRPr lang="ru-RU" sz="2400" b="1" dirty="0" smtClean="0">
              <a:latin typeface="Times New Roman" pitchFamily="18" charset="0"/>
              <a:cs typeface="Times New Roman" pitchFamily="18" charset="0"/>
            </a:endParaRPr>
          </a:p>
          <a:p>
            <a:pPr algn="just" eaLnBrk="0" hangingPunct="0">
              <a:buFontTx/>
              <a:buChar char="•"/>
              <a:tabLst>
                <a:tab pos="588963" algn="l"/>
              </a:tabLst>
              <a:defRPr/>
            </a:pPr>
            <a:r>
              <a:rPr lang="uz-Cyrl-UZ" sz="2400" b="1" dirty="0" smtClean="0">
                <a:latin typeface="Times New Roman" pitchFamily="18" charset="0"/>
                <a:cs typeface="Times New Roman" pitchFamily="18" charset="0"/>
              </a:rPr>
              <a:t> </a:t>
            </a:r>
            <a:r>
              <a:rPr lang="uz-Cyrl-UZ" sz="2400" b="1" dirty="0">
                <a:latin typeface="Times New Roman" pitchFamily="18" charset="0"/>
                <a:cs typeface="Times New Roman" pitchFamily="18" charset="0"/>
              </a:rPr>
              <a:t>Микроиқлим ва ишчи ҳудудининг ҳаво муҳити</a:t>
            </a:r>
            <a:endParaRPr lang="ru-RU" sz="2400" b="1" u="sng" dirty="0">
              <a:latin typeface="Times New Roman" pitchFamily="18" charset="0"/>
              <a:cs typeface="Times New Roman" pitchFamily="18" charset="0"/>
            </a:endParaRPr>
          </a:p>
          <a:p>
            <a:pPr algn="just" eaLnBrk="0" hangingPunct="0">
              <a:buFontTx/>
              <a:buChar char="•"/>
              <a:tabLst>
                <a:tab pos="588963" algn="l"/>
              </a:tabLst>
              <a:defRPr/>
            </a:pPr>
            <a:r>
              <a:rPr lang="uz-Cyrl-UZ" sz="2400" b="1" dirty="0">
                <a:latin typeface="Times New Roman" pitchFamily="18" charset="0"/>
                <a:cs typeface="Times New Roman" pitchFamily="18" charset="0"/>
              </a:rPr>
              <a:t> Микроиқлим кўрсаткичлари</a:t>
            </a:r>
            <a:endParaRPr lang="ru-RU" sz="2400" b="1" dirty="0">
              <a:latin typeface="Times New Roman" pitchFamily="18" charset="0"/>
              <a:cs typeface="Times New Roman" pitchFamily="18" charset="0"/>
            </a:endParaRPr>
          </a:p>
          <a:p>
            <a:pPr algn="just" eaLnBrk="0" hangingPunct="0">
              <a:buFontTx/>
              <a:buChar char="•"/>
              <a:tabLst>
                <a:tab pos="588963" algn="l"/>
              </a:tabLst>
              <a:defRPr/>
            </a:pPr>
            <a:r>
              <a:rPr lang="uz-Cyrl-UZ" sz="2400" b="1" dirty="0">
                <a:latin typeface="Times New Roman" pitchFamily="18" charset="0"/>
                <a:cs typeface="Times New Roman" pitchFamily="18" charset="0"/>
              </a:rPr>
              <a:t> Ишлаб чиқариш микроиқлимининг гигиеник нормалари. </a:t>
            </a:r>
          </a:p>
        </p:txBody>
      </p:sp>
      <p:sp>
        <p:nvSpPr>
          <p:cNvPr id="28675" name="Rectangle 2"/>
          <p:cNvSpPr>
            <a:spLocks noChangeArrowheads="1"/>
          </p:cNvSpPr>
          <p:nvPr/>
        </p:nvSpPr>
        <p:spPr bwMode="auto">
          <a:xfrm>
            <a:off x="0" y="3500438"/>
            <a:ext cx="9144000" cy="2286016"/>
          </a:xfrm>
          <a:prstGeom prst="rect">
            <a:avLst/>
          </a:prstGeom>
          <a:noFill/>
          <a:ln w="9525">
            <a:noFill/>
            <a:miter lim="800000"/>
            <a:headEnd/>
            <a:tailEnd/>
          </a:ln>
        </p:spPr>
        <p:txBody>
          <a:bodyPr wrap="square" anchor="ctr">
            <a:spAutoFit/>
          </a:bodyPr>
          <a:lstStyle/>
          <a:p>
            <a:pPr indent="571500" algn="just"/>
            <a:r>
              <a:rPr lang="uz-Cyrl-UZ" sz="2400" b="1" dirty="0">
                <a:latin typeface="Times New Roman" pitchFamily="18" charset="0"/>
                <a:cs typeface="Times New Roman" pitchFamily="18" charset="0"/>
              </a:rPr>
              <a:t>Ишлаб чиқариш хоналари (бинолари) микроиқлими–бу бинолар ички муҳитининг метео (иқлим) шароитларидир. Улар ҳаво ҳарорати, намлиги ва ҳаракат тезлиги билан бирикма ҳолда, шунингдек тусўвчи мосламалар, технологик ускуналар ва иссиқлик нурланиш юзалари ҳароратининг инсон организмига таъсири билан белгиланади.</a:t>
            </a:r>
          </a:p>
        </p:txBody>
      </p:sp>
      <p:pic>
        <p:nvPicPr>
          <p:cNvPr id="28678" name="Picture 6" descr="tatu"/>
          <p:cNvPicPr>
            <a:picLocks noChangeAspect="1" noChangeArrowheads="1"/>
          </p:cNvPicPr>
          <p:nvPr/>
        </p:nvPicPr>
        <p:blipFill>
          <a:blip r:embed="rId2" cstate="print"/>
          <a:srcRect/>
          <a:stretch>
            <a:fillRect/>
          </a:stretch>
        </p:blipFill>
        <p:spPr bwMode="auto">
          <a:xfrm>
            <a:off x="8101013" y="1052513"/>
            <a:ext cx="828675" cy="762000"/>
          </a:xfrm>
          <a:prstGeom prst="rect">
            <a:avLst/>
          </a:prstGeom>
          <a:noFill/>
          <a:ln w="9525">
            <a:noFill/>
            <a:miter lim="800000"/>
            <a:headEnd/>
            <a:tailEnd/>
          </a:ln>
        </p:spPr>
      </p:pic>
    </p:spTree>
    <p:extLst>
      <p:ext uri="{BB962C8B-B14F-4D97-AF65-F5344CB8AC3E}">
        <p14:creationId xmlns:p14="http://schemas.microsoft.com/office/powerpoint/2010/main" xmlns="" val="215073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afterEffect">
                                  <p:stCondLst>
                                    <p:cond delay="0"/>
                                  </p:stCondLst>
                                  <p:childTnLst>
                                    <p:set>
                                      <p:cBhvr>
                                        <p:cTn id="6" dur="1" fill="hold">
                                          <p:stCondLst>
                                            <p:cond delay="0"/>
                                          </p:stCondLst>
                                        </p:cTn>
                                        <p:tgtEl>
                                          <p:spTgt spid="28678"/>
                                        </p:tgtEl>
                                        <p:attrNameLst>
                                          <p:attrName>style.visibility</p:attrName>
                                        </p:attrNameLst>
                                      </p:cBhvr>
                                      <p:to>
                                        <p:strVal val="visible"/>
                                      </p:to>
                                    </p:set>
                                    <p:anim calcmode="lin" valueType="num">
                                      <p:cBhvr>
                                        <p:cTn id="7" dur="5000" fill="hold"/>
                                        <p:tgtEl>
                                          <p:spTgt spid="28678"/>
                                        </p:tgtEl>
                                        <p:attrNameLst>
                                          <p:attrName>ppt_w</p:attrName>
                                        </p:attrNameLst>
                                      </p:cBhvr>
                                      <p:tavLst>
                                        <p:tav tm="0" fmla="#ppt_w*sin(2.5*pi*$)">
                                          <p:val>
                                            <p:fltVal val="0"/>
                                          </p:val>
                                        </p:tav>
                                        <p:tav tm="100000">
                                          <p:val>
                                            <p:fltVal val="1"/>
                                          </p:val>
                                        </p:tav>
                                      </p:tavLst>
                                    </p:anim>
                                    <p:anim calcmode="lin" valueType="num">
                                      <p:cBhvr>
                                        <p:cTn id="8" dur="5000" fill="hold"/>
                                        <p:tgtEl>
                                          <p:spTgt spid="2867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4294967295"/>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412228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714348" y="785794"/>
            <a:ext cx="7924800" cy="5262979"/>
          </a:xfrm>
          <a:prstGeom prst="rect">
            <a:avLst/>
          </a:prstGeom>
          <a:noFill/>
          <a:ln w="9525">
            <a:noFill/>
            <a:miter lim="800000"/>
            <a:headEnd/>
            <a:tailEnd/>
          </a:ln>
        </p:spPr>
        <p:txBody>
          <a:bodyPr anchor="ctr">
            <a:spAutoFit/>
          </a:bodyPr>
          <a:lstStyle/>
          <a:p>
            <a:pPr indent="571500" algn="just"/>
            <a:r>
              <a:rPr lang="uz-Cyrl-UZ" sz="2400" b="1" dirty="0">
                <a:latin typeface="Times New Roman" pitchFamily="18" charset="0"/>
                <a:cs typeface="Times New Roman" pitchFamily="18" charset="0"/>
              </a:rPr>
              <a:t>Микроиқлим ишчи ҳудудда ишчиларнинг доимий ва вақтинча турган жойидан 2 м баландликда баҳоланади.</a:t>
            </a:r>
            <a:endParaRPr lang="ru-RU" sz="2400" b="1" dirty="0">
              <a:latin typeface="Times New Roman" pitchFamily="18" charset="0"/>
              <a:cs typeface="Times New Roman" pitchFamily="18" charset="0"/>
            </a:endParaRPr>
          </a:p>
          <a:p>
            <a:pPr indent="571500" algn="just" eaLnBrk="0" hangingPunct="0"/>
            <a:r>
              <a:rPr lang="uz-Cyrl-UZ" sz="2400" b="1" dirty="0">
                <a:latin typeface="Times New Roman" pitchFamily="18" charset="0"/>
                <a:cs typeface="Times New Roman" pitchFamily="18" charset="0"/>
              </a:rPr>
              <a:t>Энг қулай шароитлар–терморегуляция механизмлари кучланишисиз организмнинг нормал иссиқлик аҳволини таъминловчи ҳамда узоқ ва мунтазам инсонга таъсир қилувчи микроиқлим ўлчамларининг йиғиндисидир. </a:t>
            </a:r>
          </a:p>
          <a:p>
            <a:pPr indent="571500" algn="just" eaLnBrk="0" hangingPunct="0"/>
            <a:r>
              <a:rPr lang="uz-Cyrl-UZ" sz="2400" b="1" dirty="0">
                <a:latin typeface="Times New Roman" pitchFamily="18" charset="0"/>
                <a:cs typeface="Times New Roman" pitchFamily="18" charset="0"/>
              </a:rPr>
              <a:t>Инсонга узоқ мунтазам таъсир этишда терморегуляция механизмлари- кучланиши билан давом этадиган организмнинг иссиқлик ҳолатида дарҳол нормаллашувчи ўзгаришлар чақирадиган микроиқлим ўлчамлари йиғиндиси  йўл қўйиладиган иқлим шароитлари деб қаралади. </a:t>
            </a:r>
          </a:p>
        </p:txBody>
      </p:sp>
      <p:pic>
        <p:nvPicPr>
          <p:cNvPr id="30723" name="Picture 3" descr="tatu"/>
          <p:cNvPicPr>
            <a:picLocks noChangeAspect="1" noChangeArrowheads="1"/>
          </p:cNvPicPr>
          <p:nvPr/>
        </p:nvPicPr>
        <p:blipFill>
          <a:blip r:embed="rId2" cstate="print"/>
          <a:srcRect/>
          <a:stretch>
            <a:fillRect/>
          </a:stretch>
        </p:blipFill>
        <p:spPr bwMode="auto">
          <a:xfrm>
            <a:off x="8315325" y="0"/>
            <a:ext cx="828675" cy="762000"/>
          </a:xfrm>
          <a:prstGeom prst="rect">
            <a:avLst/>
          </a:prstGeom>
          <a:noFill/>
          <a:ln w="9525">
            <a:noFill/>
            <a:miter lim="800000"/>
            <a:headEnd/>
            <a:tailEnd/>
          </a:ln>
        </p:spPr>
      </p:pic>
    </p:spTree>
    <p:extLst>
      <p:ext uri="{BB962C8B-B14F-4D97-AF65-F5344CB8AC3E}">
        <p14:creationId xmlns:p14="http://schemas.microsoft.com/office/powerpoint/2010/main" xmlns="" val="280129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afterEffect">
                                  <p:stCondLst>
                                    <p:cond delay="0"/>
                                  </p:stCondLst>
                                  <p:childTnLst>
                                    <p:set>
                                      <p:cBhvr>
                                        <p:cTn id="6" dur="1" fill="hold">
                                          <p:stCondLst>
                                            <p:cond delay="0"/>
                                          </p:stCondLst>
                                        </p:cTn>
                                        <p:tgtEl>
                                          <p:spTgt spid="30723"/>
                                        </p:tgtEl>
                                        <p:attrNameLst>
                                          <p:attrName>style.visibility</p:attrName>
                                        </p:attrNameLst>
                                      </p:cBhvr>
                                      <p:to>
                                        <p:strVal val="visible"/>
                                      </p:to>
                                    </p:set>
                                    <p:anim calcmode="lin" valueType="num">
                                      <p:cBhvr>
                                        <p:cTn id="7" dur="5000" fill="hold"/>
                                        <p:tgtEl>
                                          <p:spTgt spid="30723"/>
                                        </p:tgtEl>
                                        <p:attrNameLst>
                                          <p:attrName>ppt_w</p:attrName>
                                        </p:attrNameLst>
                                      </p:cBhvr>
                                      <p:tavLst>
                                        <p:tav tm="0" fmla="#ppt_w*sin(2.5*pi*$)">
                                          <p:val>
                                            <p:fltVal val="0"/>
                                          </p:val>
                                        </p:tav>
                                        <p:tav tm="100000">
                                          <p:val>
                                            <p:fltVal val="1"/>
                                          </p:val>
                                        </p:tav>
                                      </p:tavLst>
                                    </p:anim>
                                    <p:anim calcmode="lin" valueType="num">
                                      <p:cBhvr>
                                        <p:cTn id="8" dur="5000" fill="hold"/>
                                        <p:tgtEl>
                                          <p:spTgt spid="3072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30721">
                                            <p:txEl>
                                              <p:pRg st="0" end="0"/>
                                            </p:txEl>
                                          </p:spTgt>
                                        </p:tgtEl>
                                        <p:attrNameLst>
                                          <p:attrName>style.visibility</p:attrName>
                                        </p:attrNameLst>
                                      </p:cBhvr>
                                      <p:to>
                                        <p:strVal val="visible"/>
                                      </p:to>
                                    </p:set>
                                    <p:anim calcmode="discrete" valueType="clr">
                                      <p:cBhvr override="childStyle">
                                        <p:cTn id="13" dur="80"/>
                                        <p:tgtEl>
                                          <p:spTgt spid="3072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0721">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30721">
                                            <p:txEl>
                                              <p:pRg st="0" end="0"/>
                                            </p:txEl>
                                          </p:spTgt>
                                        </p:tgtEl>
                                        <p:attrNameLst>
                                          <p:attrName>fill.type</p:attrName>
                                        </p:attrNameLst>
                                      </p:cBhvr>
                                      <p:to>
                                        <p:strVal val="solid"/>
                                      </p:to>
                                    </p:set>
                                  </p:childTnLst>
                                </p:cTn>
                              </p:par>
                            </p:childTnLst>
                          </p:cTn>
                        </p:par>
                        <p:par>
                          <p:cTn id="16" fill="hold">
                            <p:stCondLst>
                              <p:cond delay="3440"/>
                            </p:stCondLst>
                            <p:childTnLst>
                              <p:par>
                                <p:cTn id="17" presetID="27" presetClass="entr" presetSubtype="0" fill="hold" nodeType="afterEffect">
                                  <p:stCondLst>
                                    <p:cond delay="0"/>
                                  </p:stCondLst>
                                  <p:iterate type="lt">
                                    <p:tmPct val="50000"/>
                                  </p:iterate>
                                  <p:childTnLst>
                                    <p:set>
                                      <p:cBhvr>
                                        <p:cTn id="18" dur="1" fill="hold">
                                          <p:stCondLst>
                                            <p:cond delay="0"/>
                                          </p:stCondLst>
                                        </p:cTn>
                                        <p:tgtEl>
                                          <p:spTgt spid="30721">
                                            <p:txEl>
                                              <p:pRg st="1" end="1"/>
                                            </p:txEl>
                                          </p:spTgt>
                                        </p:tgtEl>
                                        <p:attrNameLst>
                                          <p:attrName>style.visibility</p:attrName>
                                        </p:attrNameLst>
                                      </p:cBhvr>
                                      <p:to>
                                        <p:strVal val="visible"/>
                                      </p:to>
                                    </p:set>
                                    <p:anim calcmode="discrete" valueType="clr">
                                      <p:cBhvr override="childStyle">
                                        <p:cTn id="19" dur="80"/>
                                        <p:tgtEl>
                                          <p:spTgt spid="3072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721">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721">
                                            <p:txEl>
                                              <p:pRg st="1" end="1"/>
                                            </p:txEl>
                                          </p:spTgt>
                                        </p:tgtEl>
                                        <p:attrNameLst>
                                          <p:attrName>fill.type</p:attrName>
                                        </p:attrNameLst>
                                      </p:cBhvr>
                                      <p:to>
                                        <p:strVal val="solid"/>
                                      </p:to>
                                    </p:set>
                                  </p:childTnLst>
                                </p:cTn>
                              </p:par>
                            </p:childTnLst>
                          </p:cTn>
                        </p:par>
                        <p:par>
                          <p:cTn id="22" fill="hold">
                            <p:stCondLst>
                              <p:cond delay="10520"/>
                            </p:stCondLst>
                            <p:childTnLst>
                              <p:par>
                                <p:cTn id="23" presetID="27" presetClass="entr" presetSubtype="0" fill="hold" nodeType="afterEffect">
                                  <p:stCondLst>
                                    <p:cond delay="0"/>
                                  </p:stCondLst>
                                  <p:iterate type="lt">
                                    <p:tmPct val="50000"/>
                                  </p:iterate>
                                  <p:childTnLst>
                                    <p:set>
                                      <p:cBhvr>
                                        <p:cTn id="24" dur="1" fill="hold">
                                          <p:stCondLst>
                                            <p:cond delay="0"/>
                                          </p:stCondLst>
                                        </p:cTn>
                                        <p:tgtEl>
                                          <p:spTgt spid="30721">
                                            <p:txEl>
                                              <p:pRg st="2" end="2"/>
                                            </p:txEl>
                                          </p:spTgt>
                                        </p:tgtEl>
                                        <p:attrNameLst>
                                          <p:attrName>style.visibility</p:attrName>
                                        </p:attrNameLst>
                                      </p:cBhvr>
                                      <p:to>
                                        <p:strVal val="visible"/>
                                      </p:to>
                                    </p:set>
                                    <p:anim calcmode="discrete" valueType="clr">
                                      <p:cBhvr override="childStyle">
                                        <p:cTn id="25" dur="80"/>
                                        <p:tgtEl>
                                          <p:spTgt spid="30721">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30721">
                                            <p:txEl>
                                              <p:pRg st="2" end="2"/>
                                            </p:txEl>
                                          </p:spTgt>
                                        </p:tgtEl>
                                        <p:attrNameLst>
                                          <p:attrName>fillcolor</p:attrName>
                                        </p:attrNameLst>
                                      </p:cBhvr>
                                      <p:tavLst>
                                        <p:tav tm="0">
                                          <p:val>
                                            <p:clrVal>
                                              <a:schemeClr val="accent2"/>
                                            </p:clrVal>
                                          </p:val>
                                        </p:tav>
                                        <p:tav tm="50000">
                                          <p:val>
                                            <p:clrVal>
                                              <a:schemeClr val="hlink"/>
                                            </p:clrVal>
                                          </p:val>
                                        </p:tav>
                                      </p:tavLst>
                                    </p:anim>
                                    <p:set>
                                      <p:cBhvr>
                                        <p:cTn id="27" dur="80"/>
                                        <p:tgtEl>
                                          <p:spTgt spid="30721">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2875" y="-71438"/>
            <a:ext cx="8786813" cy="1815882"/>
          </a:xfrm>
          <a:prstGeom prst="rect">
            <a:avLst/>
          </a:prstGeom>
        </p:spPr>
        <p:txBody>
          <a:bodyPr>
            <a:spAutoFit/>
          </a:bodyPr>
          <a:lstStyle/>
          <a:p>
            <a:pPr algn="just">
              <a:defRPr/>
            </a:pPr>
            <a:r>
              <a:rPr lang="uz-Cyrl-UZ" sz="2800" b="1" dirty="0">
                <a:cs typeface="Arial" charset="0"/>
              </a:rPr>
              <a:t>	Ҳ</a:t>
            </a:r>
            <a:r>
              <a:rPr lang="ru-RU" sz="2800" b="1" dirty="0" err="1">
                <a:cs typeface="Arial" charset="0"/>
              </a:rPr>
              <a:t>арорат</a:t>
            </a:r>
            <a:r>
              <a:rPr lang="ru-RU" sz="2800" b="1" dirty="0">
                <a:cs typeface="Arial" charset="0"/>
              </a:rPr>
              <a:t>, </a:t>
            </a:r>
            <a:r>
              <a:rPr lang="ru-RU" sz="2800" b="1" dirty="0" err="1">
                <a:cs typeface="Arial" charset="0"/>
              </a:rPr>
              <a:t>нисбий</a:t>
            </a:r>
            <a:r>
              <a:rPr lang="ru-RU" sz="2800" b="1" dirty="0">
                <a:cs typeface="Arial" charset="0"/>
              </a:rPr>
              <a:t> </a:t>
            </a:r>
            <a:r>
              <a:rPr lang="ru-RU" sz="2800" b="1" dirty="0" err="1">
                <a:cs typeface="Arial" charset="0"/>
              </a:rPr>
              <a:t>намлик</a:t>
            </a:r>
            <a:r>
              <a:rPr lang="ru-RU" sz="2800" b="1" dirty="0">
                <a:cs typeface="Arial" charset="0"/>
              </a:rPr>
              <a:t> </a:t>
            </a:r>
            <a:r>
              <a:rPr lang="ru-RU" sz="2800" b="1" dirty="0" err="1">
                <a:cs typeface="Arial" charset="0"/>
              </a:rPr>
              <a:t>ва</a:t>
            </a:r>
            <a:r>
              <a:rPr lang="ru-RU" sz="2800" b="1" dirty="0">
                <a:cs typeface="Arial" charset="0"/>
              </a:rPr>
              <a:t> </a:t>
            </a:r>
            <a:r>
              <a:rPr lang="uz-Cyrl-UZ" sz="2800" b="1" dirty="0">
                <a:cs typeface="Arial" charset="0"/>
              </a:rPr>
              <a:t>ҳ</a:t>
            </a:r>
            <a:r>
              <a:rPr lang="ru-RU" sz="2800" b="1" dirty="0" err="1">
                <a:cs typeface="Arial" charset="0"/>
              </a:rPr>
              <a:t>аво</a:t>
            </a:r>
            <a:r>
              <a:rPr lang="ru-RU" sz="2800" b="1" dirty="0">
                <a:cs typeface="Arial" charset="0"/>
              </a:rPr>
              <a:t> </a:t>
            </a:r>
            <a:r>
              <a:rPr lang="uz-Cyrl-UZ" sz="2800" b="1" dirty="0">
                <a:cs typeface="Arial" charset="0"/>
              </a:rPr>
              <a:t>ҳ</a:t>
            </a:r>
            <a:r>
              <a:rPr lang="ru-RU" sz="2800" b="1" dirty="0" err="1">
                <a:cs typeface="Arial" charset="0"/>
              </a:rPr>
              <a:t>аракатининг</a:t>
            </a:r>
            <a:r>
              <a:rPr lang="ru-RU" sz="2800" b="1" dirty="0">
                <a:cs typeface="Arial" charset="0"/>
              </a:rPr>
              <a:t> </a:t>
            </a:r>
            <a:r>
              <a:rPr lang="ru-RU" sz="2800" b="1" dirty="0" err="1">
                <a:cs typeface="Arial" charset="0"/>
              </a:rPr>
              <a:t>тезлиги</a:t>
            </a:r>
            <a:r>
              <a:rPr lang="ru-RU" sz="2800" b="1" dirty="0">
                <a:cs typeface="Arial" charset="0"/>
              </a:rPr>
              <a:t> </a:t>
            </a:r>
            <a:r>
              <a:rPr lang="ru-RU" sz="2800" b="1" dirty="0" err="1">
                <a:cs typeface="Arial" charset="0"/>
              </a:rPr>
              <a:t>рисоладаги</a:t>
            </a:r>
            <a:r>
              <a:rPr lang="ru-RU" sz="2800" b="1" dirty="0">
                <a:cs typeface="Arial" charset="0"/>
              </a:rPr>
              <a:t> </a:t>
            </a:r>
            <a:r>
              <a:rPr lang="ru-RU" sz="2800" b="1" dirty="0" err="1">
                <a:cs typeface="Arial" charset="0"/>
              </a:rPr>
              <a:t>ва</a:t>
            </a:r>
            <a:r>
              <a:rPr lang="ru-RU" sz="2800" b="1" dirty="0">
                <a:cs typeface="Arial" charset="0"/>
              </a:rPr>
              <a:t> </a:t>
            </a:r>
            <a:r>
              <a:rPr lang="ru-RU" sz="2800" b="1" dirty="0" err="1">
                <a:cs typeface="Arial" charset="0"/>
              </a:rPr>
              <a:t>йўл</a:t>
            </a:r>
            <a:r>
              <a:rPr lang="ru-RU" sz="2800" b="1" dirty="0">
                <a:cs typeface="Arial" charset="0"/>
              </a:rPr>
              <a:t> </a:t>
            </a:r>
            <a:r>
              <a:rPr lang="uz-Cyrl-UZ" sz="2800" b="1" dirty="0">
                <a:cs typeface="Arial" charset="0"/>
              </a:rPr>
              <a:t>қ</a:t>
            </a:r>
            <a:r>
              <a:rPr lang="ru-RU" sz="2800" b="1" dirty="0" err="1">
                <a:cs typeface="Arial" charset="0"/>
              </a:rPr>
              <a:t>ўйилиши</a:t>
            </a:r>
            <a:r>
              <a:rPr lang="ru-RU" sz="2800" b="1" dirty="0">
                <a:cs typeface="Arial" charset="0"/>
              </a:rPr>
              <a:t> </a:t>
            </a:r>
            <a:r>
              <a:rPr lang="ru-RU" sz="2800" b="1" dirty="0" err="1">
                <a:cs typeface="Arial" charset="0"/>
              </a:rPr>
              <a:t>мумкин</a:t>
            </a:r>
            <a:r>
              <a:rPr lang="ru-RU" sz="2800" b="1" dirty="0">
                <a:cs typeface="Arial" charset="0"/>
              </a:rPr>
              <a:t> </a:t>
            </a:r>
            <a:r>
              <a:rPr lang="ru-RU" sz="2800" b="1" dirty="0" err="1">
                <a:cs typeface="Arial" charset="0"/>
              </a:rPr>
              <a:t>бўлган</a:t>
            </a:r>
            <a:r>
              <a:rPr lang="ru-RU" sz="2800" b="1" dirty="0">
                <a:cs typeface="Arial" charset="0"/>
              </a:rPr>
              <a:t> ми</a:t>
            </a:r>
            <a:r>
              <a:rPr lang="uz-Cyrl-UZ" sz="2800" b="1" dirty="0">
                <a:cs typeface="Arial" charset="0"/>
              </a:rPr>
              <a:t>қ</a:t>
            </a:r>
            <a:r>
              <a:rPr lang="ru-RU" sz="2800" b="1" dirty="0" err="1">
                <a:cs typeface="Arial" charset="0"/>
              </a:rPr>
              <a:t>дорлар</a:t>
            </a:r>
            <a:r>
              <a:rPr lang="ru-RU" sz="2800" b="1" dirty="0">
                <a:cs typeface="Arial" charset="0"/>
              </a:rPr>
              <a:t> </a:t>
            </a:r>
            <a:r>
              <a:rPr lang="ru-RU" sz="2800" b="1" dirty="0" err="1">
                <a:cs typeface="Arial" charset="0"/>
              </a:rPr>
              <a:t>кўринишида</a:t>
            </a:r>
            <a:r>
              <a:rPr lang="ru-RU" sz="2800" b="1" dirty="0">
                <a:cs typeface="Arial" charset="0"/>
              </a:rPr>
              <a:t>  </a:t>
            </a:r>
            <a:r>
              <a:rPr lang="ru-RU" sz="2800" b="1" dirty="0" err="1">
                <a:cs typeface="Arial" charset="0"/>
              </a:rPr>
              <a:t>нормаланади</a:t>
            </a:r>
            <a:r>
              <a:rPr lang="ru-RU" sz="2800" b="1" dirty="0">
                <a:cs typeface="Arial" charset="0"/>
              </a:rPr>
              <a:t>. </a:t>
            </a:r>
          </a:p>
        </p:txBody>
      </p:sp>
      <p:graphicFrame>
        <p:nvGraphicFramePr>
          <p:cNvPr id="32052" name="Group 308"/>
          <p:cNvGraphicFramePr>
            <a:graphicFrameLocks noGrp="1"/>
          </p:cNvGraphicFramePr>
          <p:nvPr/>
        </p:nvGraphicFramePr>
        <p:xfrm>
          <a:off x="34925" y="1643049"/>
          <a:ext cx="8929688" cy="4881576"/>
        </p:xfrm>
        <a:graphic>
          <a:graphicData uri="http://schemas.openxmlformats.org/drawingml/2006/table">
            <a:tbl>
              <a:tblPr/>
              <a:tblGrid>
                <a:gridCol w="1071563"/>
                <a:gridCol w="2928937"/>
                <a:gridCol w="1714500"/>
                <a:gridCol w="1714500"/>
                <a:gridCol w="1500188"/>
              </a:tblGrid>
              <a:tr h="69736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Йил</a:t>
                      </a: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фасли</a:t>
                      </a:r>
                      <a:endParaRPr kumimoji="0" lang="ru-RU" sz="2000" b="1" i="0" u="none" strike="noStrike" cap="none" normalizeH="0" baseline="0" dirty="0" smtClean="0">
                        <a:ln>
                          <a:noFill/>
                        </a:ln>
                        <a:solidFill>
                          <a:srgbClr val="002060"/>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Иш</a:t>
                      </a: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категориялари</a:t>
                      </a:r>
                      <a:endParaRPr kumimoji="0" lang="ru-RU" sz="2000" b="1" i="0" u="none" strike="noStrike" cap="none" normalizeH="0" baseline="0" dirty="0" smtClean="0">
                        <a:ln>
                          <a:noFill/>
                        </a:ln>
                        <a:solidFill>
                          <a:srgbClr val="002060"/>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66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2000" b="1" i="0" u="none" strike="noStrike" cap="none" normalizeH="0" baseline="0" smtClean="0">
                          <a:ln>
                            <a:noFill/>
                          </a:ln>
                          <a:solidFill>
                            <a:srgbClr val="002060"/>
                          </a:solidFill>
                          <a:effectLst/>
                          <a:latin typeface="Times New Roman" pitchFamily="18" charset="0"/>
                          <a:cs typeface="Times New Roman" pitchFamily="18" charset="0"/>
                        </a:rPr>
                        <a:t>Ҳ</a:t>
                      </a: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авонинг        </a:t>
                      </a:r>
                      <a:r>
                        <a:rPr kumimoji="0" lang="uz-Cyrl-UZ" sz="2000" b="1" i="0" u="none" strike="noStrike" cap="none" normalizeH="0" baseline="0" smtClean="0">
                          <a:ln>
                            <a:noFill/>
                          </a:ln>
                          <a:solidFill>
                            <a:srgbClr val="002060"/>
                          </a:solidFill>
                          <a:effectLst/>
                          <a:latin typeface="Times New Roman" pitchFamily="18" charset="0"/>
                          <a:cs typeface="Times New Roman" pitchFamily="18" charset="0"/>
                        </a:rPr>
                        <a:t>ҳ</a:t>
                      </a: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арорати, </a:t>
                      </a:r>
                      <a:r>
                        <a:rPr kumimoji="0" lang="ru-RU" sz="2000" b="1" i="0" u="none" strike="noStrike" cap="none" normalizeH="0" baseline="30000" smtClean="0">
                          <a:ln>
                            <a:noFill/>
                          </a:ln>
                          <a:solidFill>
                            <a:srgbClr val="002060"/>
                          </a:solidFill>
                          <a:effectLst/>
                          <a:latin typeface="Times New Roman" pitchFamily="18" charset="0"/>
                          <a:cs typeface="Times New Roman" pitchFamily="18" charset="0"/>
                        </a:rPr>
                        <a:t>о</a:t>
                      </a: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С</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66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Нисбий</a:t>
                      </a: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намлиги</a:t>
                      </a:r>
                      <a:r>
                        <a:rPr kumimoji="0" lang="uz-Cyrl-UZ" sz="2000" b="1" i="0" u="none" strike="noStrike" cap="none" normalizeH="0" baseline="0" dirty="0" smtClean="0">
                          <a:ln>
                            <a:noFill/>
                          </a:ln>
                          <a:solidFill>
                            <a:srgbClr val="002060"/>
                          </a:solidFill>
                          <a:effectLst/>
                          <a:latin typeface="Times New Roman" pitchFamily="18" charset="0"/>
                          <a:cs typeface="Times New Roman" pitchFamily="18" charset="0"/>
                        </a:rPr>
                        <a:t>,</a:t>
                      </a: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 %</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66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2000" b="1" i="0" u="none" strike="noStrike" cap="none" normalizeH="0" baseline="0" smtClean="0">
                          <a:ln>
                            <a:noFill/>
                          </a:ln>
                          <a:solidFill>
                            <a:srgbClr val="002060"/>
                          </a:solidFill>
                          <a:effectLst/>
                          <a:latin typeface="Times New Roman" pitchFamily="18" charset="0"/>
                          <a:cs typeface="Times New Roman" pitchFamily="18" charset="0"/>
                        </a:rPr>
                        <a:t>Ҳ</a:t>
                      </a: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аракат тезлиги</a:t>
                      </a:r>
                      <a:r>
                        <a:rPr kumimoji="0" lang="uz-Cyrl-UZ" sz="2000" b="1" i="0" u="none" strike="noStrike" cap="none" normalizeH="0" baseline="0" smtClean="0">
                          <a:ln>
                            <a:noFill/>
                          </a:ln>
                          <a:solidFill>
                            <a:srgbClr val="002060"/>
                          </a:solidFill>
                          <a:effectLst/>
                          <a:latin typeface="Times New Roman" pitchFamily="18" charset="0"/>
                          <a:cs typeface="Times New Roman" pitchFamily="18" charset="0"/>
                        </a:rPr>
                        <a:t>, м</a:t>
                      </a: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a:t>
                      </a:r>
                      <a:r>
                        <a:rPr kumimoji="0" lang="en-US" sz="2000" b="1" i="0" u="none" strike="noStrike" cap="none" normalizeH="0" baseline="0" smtClean="0">
                          <a:ln>
                            <a:noFill/>
                          </a:ln>
                          <a:solidFill>
                            <a:srgbClr val="002060"/>
                          </a:solidFill>
                          <a:effectLst/>
                          <a:latin typeface="Times New Roman" pitchFamily="18" charset="0"/>
                          <a:cs typeface="Times New Roman" pitchFamily="18" charset="0"/>
                        </a:rPr>
                        <a:t>c</a:t>
                      </a:r>
                      <a:endParaRPr kumimoji="0" lang="ru-RU" sz="2000" b="1" i="0" u="none" strike="noStrike" cap="none" normalizeH="0" baseline="0" smtClean="0">
                        <a:ln>
                          <a:noFill/>
                        </a:ln>
                        <a:solidFill>
                          <a:srgbClr val="002060"/>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66CC"/>
                    </a:solidFill>
                  </a:tcPr>
                </a:tc>
              </a:tr>
              <a:tr h="348684">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Сову</a:t>
                      </a:r>
                      <a:r>
                        <a:rPr kumimoji="0" lang="uz-Cyrl-UZ" sz="2000" b="1" i="0" u="none" strike="noStrike" cap="none" normalizeH="0" baseline="0" smtClean="0">
                          <a:ln>
                            <a:noFill/>
                          </a:ln>
                          <a:solidFill>
                            <a:srgbClr val="002060"/>
                          </a:solidFill>
                          <a:effectLst/>
                          <a:latin typeface="Times New Roman" pitchFamily="18" charset="0"/>
                          <a:cs typeface="Times New Roman" pitchFamily="18" charset="0"/>
                        </a:rPr>
                        <a:t>қ</a:t>
                      </a:r>
                      <a:endParaRPr kumimoji="0" lang="ru-RU" sz="2000" b="1" i="0" u="none" strike="noStrike" cap="none" normalizeH="0" baseline="0" smtClean="0">
                        <a:ln>
                          <a:noFill/>
                        </a:ln>
                        <a:solidFill>
                          <a:srgbClr val="002060"/>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Енгил</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20 – 23</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60 - 30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0,2</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Ўртача о</a:t>
                      </a:r>
                      <a:r>
                        <a:rPr kumimoji="0" lang="uz-Cyrl-UZ" sz="2000" b="1" i="0" u="none" strike="noStrike" cap="none" normalizeH="0" baseline="0" smtClean="0">
                          <a:ln>
                            <a:noFill/>
                          </a:ln>
                          <a:solidFill>
                            <a:schemeClr val="tx1"/>
                          </a:solidFill>
                          <a:effectLst/>
                          <a:latin typeface="Times New Roman" pitchFamily="18" charset="0"/>
                          <a:cs typeface="Times New Roman" pitchFamily="18" charset="0"/>
                        </a:rPr>
                        <a:t>ғ</a:t>
                      </a: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ирликдаги-</a:t>
                      </a: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II</a:t>
                      </a:r>
                      <a:r>
                        <a:rPr kumimoji="0" lang="ru-RU" sz="2000" b="1" i="0" u="none" strike="noStrike" cap="none" normalizeH="0" baseline="-25000" smtClean="0">
                          <a:ln>
                            <a:noFill/>
                          </a:ln>
                          <a:solidFill>
                            <a:schemeClr val="tx1"/>
                          </a:solidFill>
                          <a:effectLst/>
                          <a:latin typeface="Times New Roman" pitchFamily="18" charset="0"/>
                          <a:cs typeface="Times New Roman" pitchFamily="18" charset="0"/>
                        </a:rPr>
                        <a:t>а</a:t>
                      </a:r>
                      <a:endParaRPr kumimoji="0" lang="ru-RU" sz="2000" b="1" i="0" u="none" strike="noStrike" cap="none" normalizeH="0" baseline="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18 – 20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0,2</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Ўртача</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о</a:t>
                      </a:r>
                      <a:r>
                        <a:rPr kumimoji="0" lang="uz-Cyrl-UZ" sz="2000" b="1" i="0" u="none" strike="noStrike" cap="none" normalizeH="0" baseline="0" dirty="0" smtClean="0">
                          <a:ln>
                            <a:noFill/>
                          </a:ln>
                          <a:solidFill>
                            <a:schemeClr val="tx1"/>
                          </a:solidFill>
                          <a:effectLst/>
                          <a:latin typeface="Times New Roman" pitchFamily="18" charset="0"/>
                          <a:cs typeface="Times New Roman" pitchFamily="18" charset="0"/>
                        </a:rPr>
                        <a:t>ғ</a:t>
                      </a: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ирликдаги</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II</a:t>
                      </a:r>
                      <a:r>
                        <a:rPr kumimoji="0" lang="ru-RU" sz="2000" b="1" i="0" u="none" strike="noStrike" cap="none" normalizeH="0" baseline="-25000" dirty="0" smtClean="0">
                          <a:ln>
                            <a:noFill/>
                          </a:ln>
                          <a:solidFill>
                            <a:schemeClr val="tx1"/>
                          </a:solidFill>
                          <a:effectLst/>
                          <a:latin typeface="Times New Roman" pitchFamily="18" charset="0"/>
                          <a:cs typeface="Times New Roman" pitchFamily="18" charset="0"/>
                        </a:rPr>
                        <a:t>б</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17 –19</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0,3</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О</a:t>
                      </a:r>
                      <a:r>
                        <a:rPr kumimoji="0" lang="uz-Cyrl-UZ" sz="2000" b="1" i="0" u="none" strike="noStrike" cap="none" normalizeH="0" baseline="0" dirty="0" smtClean="0">
                          <a:ln>
                            <a:noFill/>
                          </a:ln>
                          <a:solidFill>
                            <a:schemeClr val="tx1"/>
                          </a:solidFill>
                          <a:effectLst/>
                          <a:latin typeface="Times New Roman" pitchFamily="18" charset="0"/>
                          <a:cs typeface="Times New Roman" pitchFamily="18" charset="0"/>
                        </a:rPr>
                        <a:t>ғ</a:t>
                      </a: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ир</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III</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16 – 18</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0,3</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Или</a:t>
                      </a:r>
                      <a:r>
                        <a:rPr kumimoji="0" lang="uz-Cyrl-UZ" sz="2000" b="1" i="0" u="none" strike="noStrike" cap="none" normalizeH="0" baseline="0" smtClean="0">
                          <a:ln>
                            <a:noFill/>
                          </a:ln>
                          <a:solidFill>
                            <a:srgbClr val="002060"/>
                          </a:solidFill>
                          <a:effectLst/>
                          <a:latin typeface="Times New Roman" pitchFamily="18" charset="0"/>
                          <a:cs typeface="Times New Roman" pitchFamily="18" charset="0"/>
                        </a:rPr>
                        <a:t>қ</a:t>
                      </a: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 давр</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Енгил</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20 – 25</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0,2</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Ўртача</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о</a:t>
                      </a:r>
                      <a:r>
                        <a:rPr kumimoji="0" lang="uz-Cyrl-UZ" sz="2000" b="1" i="0" u="none" strike="noStrike" cap="none" normalizeH="0" baseline="0" dirty="0" smtClean="0">
                          <a:ln>
                            <a:noFill/>
                          </a:ln>
                          <a:solidFill>
                            <a:schemeClr val="tx1"/>
                          </a:solidFill>
                          <a:effectLst/>
                          <a:latin typeface="Times New Roman" pitchFamily="18" charset="0"/>
                          <a:cs typeface="Times New Roman" pitchFamily="18" charset="0"/>
                        </a:rPr>
                        <a:t>ғ</a:t>
                      </a: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ирликдаги</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II</a:t>
                      </a:r>
                      <a:r>
                        <a:rPr kumimoji="0" lang="ru-RU" sz="2000" b="1" i="0" u="none" strike="noStrike" cap="none" normalizeH="0" baseline="-25000" dirty="0" smtClean="0">
                          <a:ln>
                            <a:noFill/>
                          </a:ln>
                          <a:solidFill>
                            <a:schemeClr val="tx1"/>
                          </a:solidFill>
                          <a:effectLst/>
                          <a:latin typeface="Times New Roman" pitchFamily="18" charset="0"/>
                          <a:cs typeface="Times New Roman" pitchFamily="18" charset="0"/>
                        </a:rPr>
                        <a:t>а</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21 – 23</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0,3</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Ўртача</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о</a:t>
                      </a:r>
                      <a:r>
                        <a:rPr kumimoji="0" lang="uz-Cyrl-UZ" sz="2000" b="1" i="0" u="none" strike="noStrike" cap="none" normalizeH="0" baseline="0" dirty="0" smtClean="0">
                          <a:ln>
                            <a:noFill/>
                          </a:ln>
                          <a:solidFill>
                            <a:schemeClr val="tx1"/>
                          </a:solidFill>
                          <a:effectLst/>
                          <a:latin typeface="Times New Roman" pitchFamily="18" charset="0"/>
                          <a:cs typeface="Times New Roman" pitchFamily="18" charset="0"/>
                        </a:rPr>
                        <a:t>ғ</a:t>
                      </a: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ирликдаги</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II</a:t>
                      </a:r>
                      <a:r>
                        <a:rPr kumimoji="0" lang="ru-RU" sz="2000" b="1" i="0" u="none" strike="noStrike" cap="none" normalizeH="0" baseline="-25000" dirty="0" smtClean="0">
                          <a:ln>
                            <a:noFill/>
                          </a:ln>
                          <a:solidFill>
                            <a:schemeClr val="tx1"/>
                          </a:solidFill>
                          <a:effectLst/>
                          <a:latin typeface="Times New Roman" pitchFamily="18" charset="0"/>
                          <a:cs typeface="Times New Roman" pitchFamily="18" charset="0"/>
                        </a:rPr>
                        <a:t>б</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20 –22</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0,4</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О</a:t>
                      </a:r>
                      <a:r>
                        <a:rPr kumimoji="0" lang="uz-Cyrl-UZ" sz="2000" b="1" i="0" u="none" strike="noStrike" cap="none" normalizeH="0" baseline="0" dirty="0" smtClean="0">
                          <a:ln>
                            <a:noFill/>
                          </a:ln>
                          <a:solidFill>
                            <a:schemeClr val="tx1"/>
                          </a:solidFill>
                          <a:effectLst/>
                          <a:latin typeface="Times New Roman" pitchFamily="18" charset="0"/>
                          <a:cs typeface="Times New Roman" pitchFamily="18" charset="0"/>
                        </a:rPr>
                        <a:t>ғ</a:t>
                      </a: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ир</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III</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18 – 21</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0,5</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Исси</a:t>
                      </a:r>
                      <a:r>
                        <a:rPr kumimoji="0" lang="uz-Cyrl-UZ" sz="2000" b="1" i="0" u="none" strike="noStrike" cap="none" normalizeH="0" baseline="0" smtClean="0">
                          <a:ln>
                            <a:noFill/>
                          </a:ln>
                          <a:solidFill>
                            <a:srgbClr val="002060"/>
                          </a:solidFill>
                          <a:effectLst/>
                          <a:latin typeface="Times New Roman" pitchFamily="18" charset="0"/>
                          <a:cs typeface="Times New Roman" pitchFamily="18" charset="0"/>
                        </a:rPr>
                        <a:t>қ</a:t>
                      </a:r>
                      <a:endParaRPr kumimoji="0" lang="ru-RU" sz="2000" b="1" i="0" u="none" strike="noStrike" cap="none" normalizeH="0" baseline="0" smtClean="0">
                        <a:ln>
                          <a:noFill/>
                        </a:ln>
                        <a:solidFill>
                          <a:srgbClr val="002060"/>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Енгил</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20 – 30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0,3</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Ўртача</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о</a:t>
                      </a:r>
                      <a:r>
                        <a:rPr kumimoji="0" lang="uz-Cyrl-UZ" sz="2000" b="1" i="0" u="none" strike="noStrike" cap="none" normalizeH="0" baseline="0" dirty="0" smtClean="0">
                          <a:ln>
                            <a:noFill/>
                          </a:ln>
                          <a:solidFill>
                            <a:schemeClr val="tx1"/>
                          </a:solidFill>
                          <a:effectLst/>
                          <a:latin typeface="Times New Roman" pitchFamily="18" charset="0"/>
                          <a:cs typeface="Times New Roman" pitchFamily="18" charset="0"/>
                        </a:rPr>
                        <a:t>ғ</a:t>
                      </a: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ирликдаги</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II</a:t>
                      </a:r>
                      <a:r>
                        <a:rPr kumimoji="0" lang="ru-RU" sz="2000" b="1" i="0" u="none" strike="noStrike" cap="none" normalizeH="0" baseline="-25000" dirty="0" smtClean="0">
                          <a:ln>
                            <a:noFill/>
                          </a:ln>
                          <a:solidFill>
                            <a:schemeClr val="tx1"/>
                          </a:solidFill>
                          <a:effectLst/>
                          <a:latin typeface="Times New Roman" pitchFamily="18" charset="0"/>
                          <a:cs typeface="Times New Roman" pitchFamily="18" charset="0"/>
                        </a:rPr>
                        <a:t>а</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20 – 30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0,4 - 0,5</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Ўртача</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о</a:t>
                      </a:r>
                      <a:r>
                        <a:rPr kumimoji="0" lang="uz-Cyrl-UZ" sz="2000" b="1" i="0" u="none" strike="noStrike" cap="none" normalizeH="0" baseline="0" dirty="0" smtClean="0">
                          <a:ln>
                            <a:noFill/>
                          </a:ln>
                          <a:solidFill>
                            <a:schemeClr val="tx1"/>
                          </a:solidFill>
                          <a:effectLst/>
                          <a:latin typeface="Times New Roman" pitchFamily="18" charset="0"/>
                          <a:cs typeface="Times New Roman" pitchFamily="18" charset="0"/>
                        </a:rPr>
                        <a:t>ғ</a:t>
                      </a: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ирликдаги</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II</a:t>
                      </a:r>
                      <a:r>
                        <a:rPr kumimoji="0" lang="ru-RU" sz="2000" b="1" i="0" u="none" strike="noStrike" cap="none" normalizeH="0" baseline="-25000" dirty="0" smtClean="0">
                          <a:ln>
                            <a:noFill/>
                          </a:ln>
                          <a:solidFill>
                            <a:schemeClr val="tx1"/>
                          </a:solidFill>
                          <a:effectLst/>
                          <a:latin typeface="Times New Roman" pitchFamily="18" charset="0"/>
                          <a:cs typeface="Times New Roman" pitchFamily="18" charset="0"/>
                        </a:rPr>
                        <a:t>б</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20 – 30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0,5 - 0,7</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348684">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О</a:t>
                      </a:r>
                      <a:r>
                        <a:rPr kumimoji="0" lang="uz-Cyrl-UZ" sz="2000" b="1" i="0" u="none" strike="noStrike" cap="none" normalizeH="0" baseline="0" dirty="0" smtClean="0">
                          <a:ln>
                            <a:noFill/>
                          </a:ln>
                          <a:solidFill>
                            <a:schemeClr val="tx1"/>
                          </a:solidFill>
                          <a:effectLst/>
                          <a:latin typeface="Times New Roman" pitchFamily="18" charset="0"/>
                          <a:cs typeface="Times New Roman" pitchFamily="18" charset="0"/>
                        </a:rPr>
                        <a:t>ғ</a:t>
                      </a: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ир</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III</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20 – 30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60 - 40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0,5 - 1,0</a:t>
                      </a:r>
                    </a:p>
                  </a:txBody>
                  <a:tcPr marL="42333" marR="42333" marT="0" marB="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40582268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71550" y="476250"/>
            <a:ext cx="7956550" cy="1200329"/>
          </a:xfrm>
          <a:prstGeom prst="rect">
            <a:avLst/>
          </a:prstGeom>
        </p:spPr>
        <p:txBody>
          <a:bodyPr>
            <a:spAutoFit/>
          </a:bodyPr>
          <a:lstStyle/>
          <a:p>
            <a:pPr algn="ctr">
              <a:defRPr/>
            </a:pPr>
            <a:r>
              <a:rPr lang="ru-RU" sz="2400" b="1" dirty="0" err="1">
                <a:latin typeface="Times New Roman" pitchFamily="18" charset="0"/>
                <a:cs typeface="Times New Roman" pitchFamily="18" charset="0"/>
              </a:rPr>
              <a:t>Йилнинг</a:t>
            </a:r>
            <a:r>
              <a:rPr lang="ru-RU" sz="2400" b="1" dirty="0">
                <a:latin typeface="Times New Roman" pitchFamily="18" charset="0"/>
                <a:cs typeface="Times New Roman" pitchFamily="18" charset="0"/>
              </a:rPr>
              <a:t> сову</a:t>
            </a:r>
            <a:r>
              <a:rPr lang="uz-Cyrl-UZ" sz="2400" b="1" dirty="0">
                <a:latin typeface="Times New Roman" pitchFamily="18" charset="0"/>
                <a:cs typeface="Times New Roman" pitchFamily="18" charset="0"/>
              </a:rPr>
              <a:t>қ</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ва</a:t>
            </a:r>
            <a:r>
              <a:rPr lang="ru-RU" sz="2400" b="1" dirty="0">
                <a:latin typeface="Times New Roman" pitchFamily="18" charset="0"/>
                <a:cs typeface="Times New Roman" pitchFamily="18" charset="0"/>
              </a:rPr>
              <a:t> или</a:t>
            </a:r>
            <a:r>
              <a:rPr lang="uz-Cyrl-UZ" sz="2400" b="1" dirty="0">
                <a:latin typeface="Times New Roman" pitchFamily="18" charset="0"/>
                <a:cs typeface="Times New Roman" pitchFamily="18" charset="0"/>
              </a:rPr>
              <a:t>қ</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даврида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ишлаб</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чи</a:t>
            </a:r>
            <a:r>
              <a:rPr lang="uz-Cyrl-UZ" sz="2400" b="1" dirty="0">
                <a:latin typeface="Times New Roman" pitchFamily="18" charset="0"/>
                <a:cs typeface="Times New Roman" pitchFamily="18" charset="0"/>
              </a:rPr>
              <a:t>қ</a:t>
            </a:r>
            <a:r>
              <a:rPr lang="ru-RU" sz="2400" b="1" dirty="0" err="1">
                <a:latin typeface="Times New Roman" pitchFamily="18" charset="0"/>
                <a:cs typeface="Times New Roman" pitchFamily="18" charset="0"/>
              </a:rPr>
              <a:t>ариш</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хоналари</a:t>
            </a:r>
            <a:r>
              <a:rPr lang="ru-RU" sz="2400" b="1" dirty="0">
                <a:latin typeface="Times New Roman" pitchFamily="18" charset="0"/>
                <a:cs typeface="Times New Roman" pitchFamily="18" charset="0"/>
              </a:rPr>
              <a:t> </a:t>
            </a:r>
            <a:r>
              <a:rPr lang="uz-Cyrl-UZ" sz="2400" b="1" dirty="0">
                <a:latin typeface="Times New Roman" pitchFamily="18" charset="0"/>
                <a:cs typeface="Times New Roman" pitchFamily="18" charset="0"/>
              </a:rPr>
              <a:t>ҳ</a:t>
            </a:r>
            <a:r>
              <a:rPr lang="ru-RU" sz="2400" b="1" dirty="0" err="1">
                <a:latin typeface="Times New Roman" pitchFamily="18" charset="0"/>
                <a:cs typeface="Times New Roman" pitchFamily="18" charset="0"/>
              </a:rPr>
              <a:t>арорати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нисбий</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намлиги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ва</a:t>
            </a:r>
            <a:r>
              <a:rPr lang="ru-RU" sz="2400" b="1" dirty="0">
                <a:latin typeface="Times New Roman" pitchFamily="18" charset="0"/>
                <a:cs typeface="Times New Roman" pitchFamily="18" charset="0"/>
              </a:rPr>
              <a:t> </a:t>
            </a:r>
            <a:r>
              <a:rPr lang="uz-Cyrl-UZ" sz="2400" b="1" dirty="0">
                <a:latin typeface="Times New Roman" pitchFamily="18" charset="0"/>
                <a:cs typeface="Times New Roman" pitchFamily="18" charset="0"/>
              </a:rPr>
              <a:t>ҳ</a:t>
            </a:r>
            <a:r>
              <a:rPr lang="ru-RU" sz="2400" b="1" dirty="0" err="1">
                <a:latin typeface="Times New Roman" pitchFamily="18" charset="0"/>
                <a:cs typeface="Times New Roman" pitchFamily="18" charset="0"/>
              </a:rPr>
              <a:t>аво</a:t>
            </a:r>
            <a:r>
              <a:rPr lang="ru-RU" sz="2400" b="1" dirty="0">
                <a:latin typeface="Times New Roman" pitchFamily="18" charset="0"/>
                <a:cs typeface="Times New Roman" pitchFamily="18" charset="0"/>
              </a:rPr>
              <a:t> </a:t>
            </a:r>
            <a:r>
              <a:rPr lang="uz-Cyrl-UZ" sz="2400" b="1" dirty="0">
                <a:latin typeface="Times New Roman" pitchFamily="18" charset="0"/>
                <a:cs typeface="Times New Roman" pitchFamily="18" charset="0"/>
              </a:rPr>
              <a:t>ҳ</a:t>
            </a:r>
            <a:r>
              <a:rPr lang="ru-RU" sz="2400" b="1" dirty="0" err="1">
                <a:latin typeface="Times New Roman" pitchFamily="18" charset="0"/>
                <a:cs typeface="Times New Roman" pitchFamily="18" charset="0"/>
              </a:rPr>
              <a:t>аракати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тезлигининг</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йўл</a:t>
            </a:r>
            <a:r>
              <a:rPr lang="ru-RU" sz="2400" b="1" dirty="0">
                <a:latin typeface="Times New Roman" pitchFamily="18" charset="0"/>
                <a:cs typeface="Times New Roman" pitchFamily="18" charset="0"/>
              </a:rPr>
              <a:t> </a:t>
            </a:r>
            <a:r>
              <a:rPr lang="uz-Cyrl-UZ" sz="2400" b="1" dirty="0">
                <a:latin typeface="Times New Roman" pitchFamily="18" charset="0"/>
                <a:cs typeface="Times New Roman" pitchFamily="18" charset="0"/>
              </a:rPr>
              <a:t>қ</a:t>
            </a:r>
            <a:r>
              <a:rPr lang="ru-RU" sz="2400" b="1" dirty="0" err="1">
                <a:latin typeface="Times New Roman" pitchFamily="18" charset="0"/>
                <a:cs typeface="Times New Roman" pitchFamily="18" charset="0"/>
              </a:rPr>
              <a:t>ўйиладиган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нормалари</a:t>
            </a:r>
            <a:endParaRPr lang="ru-RU" sz="2400" b="1" dirty="0">
              <a:latin typeface="Times New Roman" pitchFamily="18" charset="0"/>
              <a:cs typeface="Times New Roman" pitchFamily="18" charset="0"/>
            </a:endParaRPr>
          </a:p>
        </p:txBody>
      </p:sp>
      <p:graphicFrame>
        <p:nvGraphicFramePr>
          <p:cNvPr id="32816" name="Group 48"/>
          <p:cNvGraphicFramePr>
            <a:graphicFrameLocks noGrp="1"/>
          </p:cNvGraphicFramePr>
          <p:nvPr/>
        </p:nvGraphicFramePr>
        <p:xfrm>
          <a:off x="0" y="1857364"/>
          <a:ext cx="9144000" cy="5000637"/>
        </p:xfrm>
        <a:graphic>
          <a:graphicData uri="http://schemas.openxmlformats.org/drawingml/2006/table">
            <a:tbl>
              <a:tblPr/>
              <a:tblGrid>
                <a:gridCol w="2076246"/>
                <a:gridCol w="1832077"/>
                <a:gridCol w="1684594"/>
                <a:gridCol w="1719006"/>
                <a:gridCol w="1832077"/>
              </a:tblGrid>
              <a:tr h="1666879">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dirty="0" err="1"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Иш</a:t>
                      </a:r>
                      <a:r>
                        <a:rPr kumimoji="0" lang="ru-RU" sz="2500" b="1"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a:t>
                      </a:r>
                      <a:r>
                        <a:rPr kumimoji="0" lang="ru-RU" sz="2500" b="1" i="0" u="none" strike="noStrike" cap="none" normalizeH="0" baseline="0" dirty="0" err="1"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категориялари</a:t>
                      </a:r>
                      <a:endParaRPr kumimoji="0" lang="ru-RU" sz="2500" b="1"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cs typeface="Times New Roman" pitchFamily="18" charset="0"/>
                      </a:endParaRP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Ҳ</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аво </a:t>
                      </a: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ҳ</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арорати, </a:t>
                      </a:r>
                      <a:r>
                        <a:rPr kumimoji="0" lang="ru-RU" sz="2500" b="1" i="0" u="none" strike="noStrike" cap="none" normalizeH="0" baseline="3000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о</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С</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Нисбий намлиги</a:t>
                      </a: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Ҳ</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аракат тезлиги</a:t>
                      </a: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м</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a:t>
                      </a:r>
                      <a:r>
                        <a:rPr kumimoji="0" lang="en-US"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c</a:t>
                      </a:r>
                      <a:endPar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endParaRP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Таш</a:t>
                      </a: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қ</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аридаги </a:t>
                      </a: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ҳ</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аво </a:t>
                      </a: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ҳ</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арорати, </a:t>
                      </a:r>
                      <a:r>
                        <a:rPr kumimoji="0" lang="ru-RU" sz="2500" b="1" i="0" u="none" strike="noStrike" cap="none" normalizeH="0" baseline="3000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о</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С</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r>
              <a:tr h="416720">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Енгил - </a:t>
                      </a:r>
                      <a:r>
                        <a:rPr kumimoji="0" lang="en-US"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I</a:t>
                      </a:r>
                      <a:endPar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endParaRP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19 - 25</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75</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0,2</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15 - 30</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r>
              <a:tr h="1250159">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Ўртача о</a:t>
                      </a: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ғ</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ирликдаги</a:t>
                      </a:r>
                      <a:r>
                        <a:rPr kumimoji="0" lang="en-US"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-II</a:t>
                      </a:r>
                      <a:r>
                        <a:rPr kumimoji="0" lang="ru-RU" sz="2500" b="1" i="0" u="none" strike="noStrike" cap="none" normalizeH="0" baseline="-2500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а</a:t>
                      </a:r>
                      <a:endPar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endParaRP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17 - 23</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75</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0,2</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15 - 30</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r>
              <a:tr h="1250159">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Ўртача о</a:t>
                      </a: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ғ</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ирликдаги</a:t>
                      </a:r>
                      <a:r>
                        <a:rPr kumimoji="0" lang="en-US"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-II</a:t>
                      </a:r>
                      <a:r>
                        <a:rPr kumimoji="0" lang="en-US" sz="2500" b="1" i="0" u="none" strike="noStrike" cap="none" normalizeH="0" baseline="-2500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a:t>
                      </a:r>
                      <a:r>
                        <a:rPr kumimoji="0" lang="ru-RU" sz="2500" b="1" i="0" u="none" strike="noStrike" cap="none" normalizeH="0" baseline="-2500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б</a:t>
                      </a:r>
                      <a:endPar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endParaRP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15 - 21</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75</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0,4</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15 - 30</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r>
              <a:tr h="416720">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О</a:t>
                      </a:r>
                      <a:r>
                        <a:rPr kumimoji="0" lang="uz-Cyrl-UZ"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ғ</a:t>
                      </a:r>
                      <a:r>
                        <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ир - </a:t>
                      </a:r>
                      <a:r>
                        <a:rPr kumimoji="0" lang="en-US"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III</a:t>
                      </a:r>
                      <a:endParaRPr kumimoji="0" lang="ru-RU" sz="25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endParaRP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13 - 19</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75</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0,5</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ru-RU" sz="25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15 - 30</a:t>
                      </a:r>
                    </a:p>
                  </a:txBody>
                  <a:tcPr marL="44450" marR="4445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pic>
        <p:nvPicPr>
          <p:cNvPr id="32817" name="Picture 49" descr="tatu"/>
          <p:cNvPicPr>
            <a:picLocks noChangeAspect="1" noChangeArrowheads="1"/>
          </p:cNvPicPr>
          <p:nvPr/>
        </p:nvPicPr>
        <p:blipFill>
          <a:blip r:embed="rId2" cstate="print"/>
          <a:srcRect/>
          <a:stretch>
            <a:fillRect/>
          </a:stretch>
        </p:blipFill>
        <p:spPr bwMode="auto">
          <a:xfrm>
            <a:off x="8315325" y="0"/>
            <a:ext cx="828675" cy="762000"/>
          </a:xfrm>
          <a:prstGeom prst="rect">
            <a:avLst/>
          </a:prstGeom>
          <a:noFill/>
          <a:ln w="9525">
            <a:noFill/>
            <a:miter lim="800000"/>
            <a:headEnd/>
            <a:tailEnd/>
          </a:ln>
        </p:spPr>
      </p:pic>
    </p:spTree>
    <p:extLst>
      <p:ext uri="{BB962C8B-B14F-4D97-AF65-F5344CB8AC3E}">
        <p14:creationId xmlns:p14="http://schemas.microsoft.com/office/powerpoint/2010/main" xmlns="" val="1643958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afterEffect">
                                  <p:stCondLst>
                                    <p:cond delay="0"/>
                                  </p:stCondLst>
                                  <p:childTnLst>
                                    <p:set>
                                      <p:cBhvr>
                                        <p:cTn id="6" dur="1" fill="hold">
                                          <p:stCondLst>
                                            <p:cond delay="0"/>
                                          </p:stCondLst>
                                        </p:cTn>
                                        <p:tgtEl>
                                          <p:spTgt spid="32817"/>
                                        </p:tgtEl>
                                        <p:attrNameLst>
                                          <p:attrName>style.visibility</p:attrName>
                                        </p:attrNameLst>
                                      </p:cBhvr>
                                      <p:to>
                                        <p:strVal val="visible"/>
                                      </p:to>
                                    </p:set>
                                    <p:anim calcmode="lin" valueType="num">
                                      <p:cBhvr>
                                        <p:cTn id="7" dur="5000" fill="hold"/>
                                        <p:tgtEl>
                                          <p:spTgt spid="32817"/>
                                        </p:tgtEl>
                                        <p:attrNameLst>
                                          <p:attrName>ppt_w</p:attrName>
                                        </p:attrNameLst>
                                      </p:cBhvr>
                                      <p:tavLst>
                                        <p:tav tm="0" fmla="#ppt_w*sin(2.5*pi*$)">
                                          <p:val>
                                            <p:fltVal val="0"/>
                                          </p:val>
                                        </p:tav>
                                        <p:tav tm="100000">
                                          <p:val>
                                            <p:fltVal val="1"/>
                                          </p:val>
                                        </p:tav>
                                      </p:tavLst>
                                    </p:anim>
                                    <p:anim calcmode="lin" valueType="num">
                                      <p:cBhvr>
                                        <p:cTn id="8" dur="5000" fill="hold"/>
                                        <p:tgtEl>
                                          <p:spTgt spid="32817"/>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27" presetClass="entr" presetSubtype="0" fill="hold" grpId="0" nodeType="afterEffect">
                                  <p:stCondLst>
                                    <p:cond delay="0"/>
                                  </p:stCondLst>
                                  <p:iterate type="lt">
                                    <p:tmPct val="50000"/>
                                  </p:iterate>
                                  <p:childTnLst>
                                    <p:set>
                                      <p:cBhvr>
                                        <p:cTn id="11" dur="1" fill="hold">
                                          <p:stCondLst>
                                            <p:cond delay="0"/>
                                          </p:stCondLst>
                                        </p:cTn>
                                        <p:tgtEl>
                                          <p:spTgt spid="4"/>
                                        </p:tgtEl>
                                        <p:attrNameLst>
                                          <p:attrName>style.visibility</p:attrName>
                                        </p:attrNameLst>
                                      </p:cBhvr>
                                      <p:to>
                                        <p:strVal val="visible"/>
                                      </p:to>
                                    </p:set>
                                    <p:anim calcmode="discrete" valueType="clr">
                                      <p:cBhvr override="childStyle">
                                        <p:cTn id="12"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
                                        </p:tgtEl>
                                        <p:attrNameLst>
                                          <p:attrName>fillcolor</p:attrName>
                                        </p:attrNameLst>
                                      </p:cBhvr>
                                      <p:tavLst>
                                        <p:tav tm="0">
                                          <p:val>
                                            <p:clrVal>
                                              <a:schemeClr val="accent2"/>
                                            </p:clrVal>
                                          </p:val>
                                        </p:tav>
                                        <p:tav tm="50000">
                                          <p:val>
                                            <p:clrVal>
                                              <a:schemeClr val="hlink"/>
                                            </p:clrVal>
                                          </p:val>
                                        </p:tav>
                                      </p:tavLst>
                                    </p:anim>
                                    <p:set>
                                      <p:cBhvr>
                                        <p:cTn id="14" dur="80"/>
                                        <p:tgtEl>
                                          <p:spTgt spid="4"/>
                                        </p:tgtEl>
                                        <p:attrNameLst>
                                          <p:attrName>fill.type</p:attrName>
                                        </p:attrNameLst>
                                      </p:cBhvr>
                                      <p:to>
                                        <p:strVal val="solid"/>
                                      </p:to>
                                    </p:set>
                                  </p:childTnLst>
                                </p:cTn>
                              </p:par>
                            </p:childTnLst>
                          </p:cTn>
                        </p:par>
                        <p:par>
                          <p:cTn id="15" fill="hold">
                            <p:stCondLst>
                              <p:cond delay="964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32816"/>
                                        </p:tgtEl>
                                        <p:attrNameLst>
                                          <p:attrName>style.visibility</p:attrName>
                                        </p:attrNameLst>
                                      </p:cBhvr>
                                      <p:to>
                                        <p:strVal val="visible"/>
                                      </p:to>
                                    </p:set>
                                    <p:anim calcmode="lin" valueType="num">
                                      <p:cBhvr>
                                        <p:cTn id="18" dur="1000" fill="hold"/>
                                        <p:tgtEl>
                                          <p:spTgt spid="32816"/>
                                        </p:tgtEl>
                                        <p:attrNameLst>
                                          <p:attrName>ppt_w</p:attrName>
                                        </p:attrNameLst>
                                      </p:cBhvr>
                                      <p:tavLst>
                                        <p:tav tm="0">
                                          <p:val>
                                            <p:fltVal val="0"/>
                                          </p:val>
                                        </p:tav>
                                        <p:tav tm="100000">
                                          <p:val>
                                            <p:strVal val="#ppt_w"/>
                                          </p:val>
                                        </p:tav>
                                      </p:tavLst>
                                    </p:anim>
                                    <p:anim calcmode="lin" valueType="num">
                                      <p:cBhvr>
                                        <p:cTn id="19" dur="1000" fill="hold"/>
                                        <p:tgtEl>
                                          <p:spTgt spid="32816"/>
                                        </p:tgtEl>
                                        <p:attrNameLst>
                                          <p:attrName>ppt_h</p:attrName>
                                        </p:attrNameLst>
                                      </p:cBhvr>
                                      <p:tavLst>
                                        <p:tav tm="0">
                                          <p:val>
                                            <p:fltVal val="0"/>
                                          </p:val>
                                        </p:tav>
                                        <p:tav tm="100000">
                                          <p:val>
                                            <p:strVal val="#ppt_h"/>
                                          </p:val>
                                        </p:tav>
                                      </p:tavLst>
                                    </p:anim>
                                    <p:anim calcmode="lin" valueType="num">
                                      <p:cBhvr>
                                        <p:cTn id="20" dur="1000" fill="hold"/>
                                        <p:tgtEl>
                                          <p:spTgt spid="32816"/>
                                        </p:tgtEl>
                                        <p:attrNameLst>
                                          <p:attrName>style.rotation</p:attrName>
                                        </p:attrNameLst>
                                      </p:cBhvr>
                                      <p:tavLst>
                                        <p:tav tm="0">
                                          <p:val>
                                            <p:fltVal val="90"/>
                                          </p:val>
                                        </p:tav>
                                        <p:tav tm="100000">
                                          <p:val>
                                            <p:fltVal val="0"/>
                                          </p:val>
                                        </p:tav>
                                      </p:tavLst>
                                    </p:anim>
                                    <p:animEffect transition="in" filter="fade">
                                      <p:cBhvr>
                                        <p:cTn id="21" dur="1000"/>
                                        <p:tgtEl>
                                          <p:spTgt spid="328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1116013" y="44450"/>
            <a:ext cx="7559675" cy="1006475"/>
          </a:xfrm>
          <a:prstGeom prst="rect">
            <a:avLst/>
          </a:prstGeom>
          <a:noFill/>
          <a:ln w="9525">
            <a:noFill/>
            <a:miter lim="800000"/>
            <a:headEnd/>
            <a:tailEnd/>
          </a:ln>
          <a:effectLst/>
        </p:spPr>
        <p:txBody>
          <a:bodyPr anchor="ctr">
            <a:spAutoFit/>
          </a:bodyPr>
          <a:lstStyle/>
          <a:p>
            <a:pPr indent="342900" algn="just">
              <a:defRPr/>
            </a:pPr>
            <a:r>
              <a:rPr lang="ru-RU" sz="2000" b="1" dirty="0" err="1">
                <a:latin typeface="Times New Roman" pitchFamily="18" charset="0"/>
                <a:cs typeface="Times New Roman" pitchFamily="18" charset="0"/>
              </a:rPr>
              <a:t>Меъёрли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йўл</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қўйиладиган </a:t>
            </a:r>
            <a:r>
              <a:rPr lang="ru-RU" sz="2000" b="1" dirty="0">
                <a:latin typeface="Times New Roman" pitchFamily="18" charset="0"/>
                <a:cs typeface="Times New Roman" pitchFamily="18" charset="0"/>
              </a:rPr>
              <a:t>концентрация 700</a:t>
            </a:r>
            <a:r>
              <a:rPr lang="uz-Cyrl-UZ" sz="2000" b="1" dirty="0">
                <a:latin typeface="Times New Roman" pitchFamily="18" charset="0"/>
                <a:cs typeface="Times New Roman" pitchFamily="18" charset="0"/>
              </a:rPr>
              <a:t> </a:t>
            </a:r>
            <a:r>
              <a:rPr lang="ru-RU" sz="2000" b="1" dirty="0">
                <a:latin typeface="Times New Roman" pitchFamily="18" charset="0"/>
                <a:cs typeface="Times New Roman" pitchFamily="18" charset="0"/>
              </a:rPr>
              <a:t>дан </a:t>
            </a:r>
            <a:r>
              <a:rPr lang="ru-RU" sz="2000" b="1" dirty="0" err="1">
                <a:latin typeface="Times New Roman" pitchFamily="18" charset="0"/>
                <a:cs typeface="Times New Roman" pitchFamily="18" charset="0"/>
              </a:rPr>
              <a:t>ортиқ турдаги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зарарли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моддалар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учун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андоза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белгилайди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Айрим</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моддалар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тавсифи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пастки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жадвалда</a:t>
            </a:r>
            <a:r>
              <a:rPr lang="ru-RU" sz="2000" b="1" dirty="0">
                <a:latin typeface="Times New Roman" pitchFamily="18" charset="0"/>
                <a:cs typeface="Times New Roman" pitchFamily="18" charset="0"/>
              </a:rPr>
              <a:t>:</a:t>
            </a:r>
          </a:p>
        </p:txBody>
      </p:sp>
      <p:graphicFrame>
        <p:nvGraphicFramePr>
          <p:cNvPr id="33855" name="Group 63"/>
          <p:cNvGraphicFramePr>
            <a:graphicFrameLocks noGrp="1"/>
          </p:cNvGraphicFramePr>
          <p:nvPr/>
        </p:nvGraphicFramePr>
        <p:xfrm>
          <a:off x="357158" y="1142984"/>
          <a:ext cx="8072495" cy="4143401"/>
        </p:xfrm>
        <a:graphic>
          <a:graphicData uri="http://schemas.openxmlformats.org/drawingml/2006/table">
            <a:tbl>
              <a:tblPr/>
              <a:tblGrid>
                <a:gridCol w="2503060"/>
                <a:gridCol w="3388269"/>
                <a:gridCol w="2181166"/>
              </a:tblGrid>
              <a:tr h="63744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Моддаларининг</a:t>
                      </a: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номланиши</a:t>
                      </a:r>
                      <a:endParaRPr kumimoji="0" lang="ru-RU" sz="2000" b="1" i="0" u="none" strike="noStrike" cap="none" normalizeH="0" baseline="0" dirty="0" smtClean="0">
                        <a:ln>
                          <a:noFill/>
                        </a:ln>
                        <a:solidFill>
                          <a:srgbClr val="00206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меъёрли йўл қўйиладиган концентрацияси  мг/м</a:t>
                      </a:r>
                      <a:r>
                        <a:rPr kumimoji="0" lang="ru-RU" sz="2000" b="1" i="0" u="none" strike="noStrike" cap="none" normalizeH="0" baseline="30000" smtClean="0">
                          <a:ln>
                            <a:noFill/>
                          </a:ln>
                          <a:solidFill>
                            <a:srgbClr val="002060"/>
                          </a:solidFill>
                          <a:effectLst/>
                          <a:latin typeface="Times New Roman" pitchFamily="18" charset="0"/>
                          <a:cs typeface="Times New Roman" pitchFamily="18" charset="0"/>
                        </a:rPr>
                        <a:t>3</a:t>
                      </a:r>
                      <a:endParaRPr kumimoji="0" lang="ru-RU" sz="2000" b="1" i="0" u="none" strike="noStrike" cap="none" normalizeH="0" baseline="0" smtClean="0">
                        <a:ln>
                          <a:noFill/>
                        </a:ln>
                        <a:solidFill>
                          <a:srgbClr val="00206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Хавф синфи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CC"/>
                    </a:solidFill>
                  </a:tcPr>
                </a:tc>
              </a:tr>
              <a:tr h="3187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Азот оксиди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5</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r h="3187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Аммиак</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20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5</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r h="63744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Сульфат ангидриди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r h="3187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Бензин эритмаси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300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4</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r h="3187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Бензин ёнилғиси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100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4</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r h="3187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Металли симоб</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0.01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r h="3187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қўрғошин</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0.01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r h="3187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углерод оксиди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20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4</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r h="3187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Ҳлор</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002060"/>
                          </a:solidFill>
                          <a:effectLst/>
                          <a:latin typeface="Times New Roman" pitchFamily="18" charset="0"/>
                          <a:cs typeface="Times New Roman" pitchFamily="18"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r h="3187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Уювчи</a:t>
                      </a: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ru-RU" sz="2000" b="1" i="0" u="none" strike="noStrike" cap="none" normalizeH="0" baseline="0" dirty="0" err="1" smtClean="0">
                          <a:ln>
                            <a:noFill/>
                          </a:ln>
                          <a:solidFill>
                            <a:srgbClr val="002060"/>
                          </a:solidFill>
                          <a:effectLst/>
                          <a:latin typeface="Times New Roman" pitchFamily="18" charset="0"/>
                          <a:cs typeface="Times New Roman" pitchFamily="18" charset="0"/>
                        </a:rPr>
                        <a:t>ишқорлар</a:t>
                      </a:r>
                      <a:endParaRPr kumimoji="0" lang="ru-RU" sz="2000" b="1" i="0" u="none" strike="noStrike" cap="none" normalizeH="0" baseline="0" dirty="0" smtClean="0">
                        <a:ln>
                          <a:noFill/>
                        </a:ln>
                        <a:solidFill>
                          <a:srgbClr val="00206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0.5</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r>
            </a:tbl>
          </a:graphicData>
        </a:graphic>
      </p:graphicFrame>
      <p:sp>
        <p:nvSpPr>
          <p:cNvPr id="65538" name="Rectangle 2"/>
          <p:cNvSpPr>
            <a:spLocks noChangeArrowheads="1"/>
          </p:cNvSpPr>
          <p:nvPr/>
        </p:nvSpPr>
        <p:spPr bwMode="auto">
          <a:xfrm>
            <a:off x="71438" y="5516563"/>
            <a:ext cx="8858250" cy="1323439"/>
          </a:xfrm>
          <a:prstGeom prst="rect">
            <a:avLst/>
          </a:prstGeom>
          <a:noFill/>
          <a:ln w="9525">
            <a:noFill/>
            <a:miter lim="800000"/>
            <a:headEnd/>
            <a:tailEnd/>
          </a:ln>
          <a:effectLst/>
        </p:spPr>
        <p:txBody>
          <a:bodyPr anchor="ctr">
            <a:spAutoFit/>
          </a:bodyPr>
          <a:lstStyle/>
          <a:p>
            <a:pPr indent="342900" algn="just">
              <a:defRPr/>
            </a:pPr>
            <a:r>
              <a:rPr lang="ru-RU" sz="2000" b="1" dirty="0" err="1">
                <a:latin typeface="Times New Roman" pitchFamily="18" charset="0"/>
                <a:cs typeface="Times New Roman" pitchFamily="18" charset="0"/>
              </a:rPr>
              <a:t>Инсонга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бир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йўналишли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ҳаракатдаги неча</a:t>
            </a:r>
            <a:r>
              <a:rPr lang="ru-RU" sz="2000" b="1" dirty="0">
                <a:latin typeface="Times New Roman" pitchFamily="18" charset="0"/>
                <a:cs typeface="Times New Roman" pitchFamily="18" charset="0"/>
              </a:rPr>
              <a:t> хил </a:t>
            </a:r>
            <a:r>
              <a:rPr lang="ru-RU" sz="2000" b="1" dirty="0" err="1">
                <a:latin typeface="Times New Roman" pitchFamily="18" charset="0"/>
                <a:cs typeface="Times New Roman" pitchFamily="18" charset="0"/>
              </a:rPr>
              <a:t>зарарли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моддалар</a:t>
            </a:r>
            <a:r>
              <a:rPr lang="ru-RU" sz="2000" b="1" dirty="0">
                <a:latin typeface="Times New Roman" pitchFamily="18" charset="0"/>
                <a:cs typeface="Times New Roman" pitchFamily="18" charset="0"/>
              </a:rPr>
              <a:t> </a:t>
            </a:r>
            <a:r>
              <a:rPr lang="uz-Cyrl-UZ" sz="2000" b="1" dirty="0">
                <a:latin typeface="Times New Roman" pitchFamily="18" charset="0"/>
                <a:cs typeface="Times New Roman" pitchFamily="18" charset="0"/>
              </a:rPr>
              <a:t>бир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вақтнинг ўзида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таъсирида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уларнинг</a:t>
            </a:r>
            <a:r>
              <a:rPr lang="ru-RU" sz="2000" b="1" dirty="0">
                <a:latin typeface="Times New Roman" pitchFamily="18" charset="0"/>
                <a:cs typeface="Times New Roman" pitchFamily="18" charset="0"/>
              </a:rPr>
              <a:t> МЙ</a:t>
            </a:r>
            <a:r>
              <a:rPr lang="uz-Cyrl-UZ" sz="2000" b="1" dirty="0">
                <a:latin typeface="Times New Roman" pitchFamily="18" charset="0"/>
                <a:cs typeface="Times New Roman" pitchFamily="18" charset="0"/>
              </a:rPr>
              <a:t>Қ</a:t>
            </a:r>
            <a:r>
              <a:rPr lang="ru-RU" sz="2000" b="1" dirty="0" err="1">
                <a:latin typeface="Times New Roman" pitchFamily="18" charset="0"/>
                <a:cs typeface="Times New Roman" pitchFamily="18" charset="0"/>
              </a:rPr>
              <a:t>Кга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нисбатан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ҳавода фактик</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концентрациялари</a:t>
            </a:r>
            <a:r>
              <a:rPr lang="ru-RU" sz="2000" b="1" dirty="0">
                <a:latin typeface="Times New Roman" pitchFamily="18" charset="0"/>
                <a:cs typeface="Times New Roman" pitchFamily="18" charset="0"/>
              </a:rPr>
              <a:t> (С1, С2,..., С</a:t>
            </a:r>
            <a:r>
              <a:rPr lang="en-US" sz="2000" b="1" dirty="0">
                <a:latin typeface="Times New Roman" pitchFamily="18" charset="0"/>
                <a:cs typeface="Times New Roman" pitchFamily="18" charset="0"/>
              </a:rPr>
              <a:t>n</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нисбати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миқдори:</a:t>
            </a:r>
            <a:endParaRPr lang="ru-RU" sz="2000" b="1" dirty="0">
              <a:latin typeface="Times New Roman" pitchFamily="18" charset="0"/>
              <a:cs typeface="Times New Roman" pitchFamily="18" charset="0"/>
            </a:endParaRPr>
          </a:p>
          <a:p>
            <a:pPr indent="342900" algn="ctr" eaLnBrk="0" hangingPunct="0">
              <a:defRPr/>
            </a:pPr>
            <a:r>
              <a:rPr lang="ru-RU" sz="2000" b="1" dirty="0">
                <a:latin typeface="Times New Roman" pitchFamily="18" charset="0"/>
                <a:cs typeface="Times New Roman" pitchFamily="18" charset="0"/>
              </a:rPr>
              <a:t>С1/МЙ</a:t>
            </a:r>
            <a:r>
              <a:rPr lang="uz-Cyrl-UZ" sz="2000" b="1" dirty="0">
                <a:latin typeface="Times New Roman" pitchFamily="18" charset="0"/>
                <a:cs typeface="Times New Roman" pitchFamily="18" charset="0"/>
              </a:rPr>
              <a:t>Қ</a:t>
            </a:r>
            <a:r>
              <a:rPr lang="ru-RU" sz="2000" b="1" dirty="0">
                <a:latin typeface="Times New Roman" pitchFamily="18" charset="0"/>
                <a:cs typeface="Times New Roman" pitchFamily="18" charset="0"/>
              </a:rPr>
              <a:t>К1 +  С2/МЙ</a:t>
            </a:r>
            <a:r>
              <a:rPr lang="uz-Cyrl-UZ" sz="2000" b="1" dirty="0">
                <a:latin typeface="Times New Roman" pitchFamily="18" charset="0"/>
                <a:cs typeface="Times New Roman" pitchFamily="18" charset="0"/>
              </a:rPr>
              <a:t>Қ</a:t>
            </a:r>
            <a:r>
              <a:rPr lang="ru-RU" sz="2000" b="1" dirty="0">
                <a:latin typeface="Times New Roman" pitchFamily="18" charset="0"/>
                <a:cs typeface="Times New Roman" pitchFamily="18" charset="0"/>
              </a:rPr>
              <a:t>К2 + ... + С</a:t>
            </a:r>
            <a:r>
              <a:rPr lang="en-US" sz="2000" b="1" dirty="0">
                <a:latin typeface="Times New Roman" pitchFamily="18" charset="0"/>
                <a:cs typeface="Times New Roman" pitchFamily="18" charset="0"/>
              </a:rPr>
              <a:t>n</a:t>
            </a:r>
            <a:r>
              <a:rPr lang="ru-RU" sz="2000" b="1" dirty="0">
                <a:latin typeface="Times New Roman" pitchFamily="18" charset="0"/>
                <a:cs typeface="Times New Roman" pitchFamily="18" charset="0"/>
              </a:rPr>
              <a:t>/МЙ</a:t>
            </a:r>
            <a:r>
              <a:rPr lang="uz-Cyrl-UZ" sz="2000" b="1" dirty="0">
                <a:latin typeface="Times New Roman" pitchFamily="18" charset="0"/>
                <a:cs typeface="Times New Roman" pitchFamily="18" charset="0"/>
              </a:rPr>
              <a:t>Қ</a:t>
            </a:r>
            <a:r>
              <a:rPr lang="ru-RU" sz="2000" b="1" dirty="0">
                <a:latin typeface="Times New Roman" pitchFamily="18" charset="0"/>
                <a:cs typeface="Times New Roman" pitchFamily="18" charset="0"/>
              </a:rPr>
              <a:t>К</a:t>
            </a:r>
            <a:r>
              <a:rPr lang="en-US" sz="2000" b="1" dirty="0">
                <a:latin typeface="Times New Roman" pitchFamily="18" charset="0"/>
                <a:cs typeface="Times New Roman" pitchFamily="18" charset="0"/>
              </a:rPr>
              <a:t>n</a:t>
            </a:r>
            <a:r>
              <a:rPr lang="ru-RU" sz="2000" b="1" dirty="0">
                <a:latin typeface="Times New Roman" pitchFamily="18" charset="0"/>
                <a:cs typeface="Times New Roman" pitchFamily="18" charset="0"/>
              </a:rPr>
              <a:t> &lt; 1</a:t>
            </a:r>
          </a:p>
        </p:txBody>
      </p:sp>
      <p:pic>
        <p:nvPicPr>
          <p:cNvPr id="33856" name="Picture 64" descr="tatu"/>
          <p:cNvPicPr>
            <a:picLocks noChangeAspect="1" noChangeArrowheads="1"/>
          </p:cNvPicPr>
          <p:nvPr/>
        </p:nvPicPr>
        <p:blipFill>
          <a:blip r:embed="rId2" cstate="print"/>
          <a:srcRect/>
          <a:stretch>
            <a:fillRect/>
          </a:stretch>
        </p:blipFill>
        <p:spPr bwMode="auto">
          <a:xfrm>
            <a:off x="8315325" y="765175"/>
            <a:ext cx="828675" cy="762000"/>
          </a:xfrm>
          <a:prstGeom prst="rect">
            <a:avLst/>
          </a:prstGeom>
          <a:noFill/>
          <a:ln w="9525">
            <a:noFill/>
            <a:miter lim="800000"/>
            <a:headEnd/>
            <a:tailEnd/>
          </a:ln>
        </p:spPr>
      </p:pic>
    </p:spTree>
    <p:extLst>
      <p:ext uri="{BB962C8B-B14F-4D97-AF65-F5344CB8AC3E}">
        <p14:creationId xmlns:p14="http://schemas.microsoft.com/office/powerpoint/2010/main" xmlns="" val="323554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afterEffect">
                                  <p:stCondLst>
                                    <p:cond delay="0"/>
                                  </p:stCondLst>
                                  <p:childTnLst>
                                    <p:set>
                                      <p:cBhvr>
                                        <p:cTn id="6" dur="1" fill="hold">
                                          <p:stCondLst>
                                            <p:cond delay="0"/>
                                          </p:stCondLst>
                                        </p:cTn>
                                        <p:tgtEl>
                                          <p:spTgt spid="33856"/>
                                        </p:tgtEl>
                                        <p:attrNameLst>
                                          <p:attrName>style.visibility</p:attrName>
                                        </p:attrNameLst>
                                      </p:cBhvr>
                                      <p:to>
                                        <p:strVal val="visible"/>
                                      </p:to>
                                    </p:set>
                                    <p:anim calcmode="lin" valueType="num">
                                      <p:cBhvr>
                                        <p:cTn id="7" dur="5000" fill="hold"/>
                                        <p:tgtEl>
                                          <p:spTgt spid="33856"/>
                                        </p:tgtEl>
                                        <p:attrNameLst>
                                          <p:attrName>ppt_w</p:attrName>
                                        </p:attrNameLst>
                                      </p:cBhvr>
                                      <p:tavLst>
                                        <p:tav tm="0" fmla="#ppt_w*sin(2.5*pi*$)">
                                          <p:val>
                                            <p:fltVal val="0"/>
                                          </p:val>
                                        </p:tav>
                                        <p:tav tm="100000">
                                          <p:val>
                                            <p:fltVal val="1"/>
                                          </p:val>
                                        </p:tav>
                                      </p:tavLst>
                                    </p:anim>
                                    <p:anim calcmode="lin" valueType="num">
                                      <p:cBhvr>
                                        <p:cTn id="8" dur="5000" fill="hold"/>
                                        <p:tgtEl>
                                          <p:spTgt spid="33856"/>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65537">
                                            <p:txEl>
                                              <p:pRg st="0" end="0"/>
                                            </p:txEl>
                                          </p:spTgt>
                                        </p:tgtEl>
                                        <p:attrNameLst>
                                          <p:attrName>style.visibility</p:attrName>
                                        </p:attrNameLst>
                                      </p:cBhvr>
                                      <p:to>
                                        <p:strVal val="visible"/>
                                      </p:to>
                                    </p:set>
                                    <p:anim calcmode="discrete" valueType="clr">
                                      <p:cBhvr override="childStyle">
                                        <p:cTn id="12" dur="80"/>
                                        <p:tgtEl>
                                          <p:spTgt spid="6553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65537">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65537">
                                            <p:txEl>
                                              <p:pRg st="0" end="0"/>
                                            </p:txEl>
                                          </p:spTgt>
                                        </p:tgtEl>
                                        <p:attrNameLst>
                                          <p:attrName>fill.type</p:attrName>
                                        </p:attrNameLst>
                                      </p:cBhvr>
                                      <p:to>
                                        <p:strVal val="solid"/>
                                      </p:to>
                                    </p:set>
                                  </p:childTnLst>
                                </p:cTn>
                              </p:par>
                            </p:childTnLst>
                          </p:cTn>
                        </p:par>
                        <p:par>
                          <p:cTn id="15" fill="hold">
                            <p:stCondLst>
                              <p:cond delay="9920"/>
                            </p:stCondLst>
                            <p:childTnLst>
                              <p:par>
                                <p:cTn id="16" presetID="42" presetClass="entr" presetSubtype="0" fill="hold" nodeType="afterEffect">
                                  <p:stCondLst>
                                    <p:cond delay="0"/>
                                  </p:stCondLst>
                                  <p:childTnLst>
                                    <p:set>
                                      <p:cBhvr>
                                        <p:cTn id="17" dur="1" fill="hold">
                                          <p:stCondLst>
                                            <p:cond delay="0"/>
                                          </p:stCondLst>
                                        </p:cTn>
                                        <p:tgtEl>
                                          <p:spTgt spid="33855"/>
                                        </p:tgtEl>
                                        <p:attrNameLst>
                                          <p:attrName>style.visibility</p:attrName>
                                        </p:attrNameLst>
                                      </p:cBhvr>
                                      <p:to>
                                        <p:strVal val="visible"/>
                                      </p:to>
                                    </p:set>
                                    <p:animEffect transition="in" filter="fade">
                                      <p:cBhvr>
                                        <p:cTn id="18" dur="1000"/>
                                        <p:tgtEl>
                                          <p:spTgt spid="33855"/>
                                        </p:tgtEl>
                                      </p:cBhvr>
                                    </p:animEffect>
                                    <p:anim calcmode="lin" valueType="num">
                                      <p:cBhvr>
                                        <p:cTn id="19" dur="1000" fill="hold"/>
                                        <p:tgtEl>
                                          <p:spTgt spid="33855"/>
                                        </p:tgtEl>
                                        <p:attrNameLst>
                                          <p:attrName>ppt_x</p:attrName>
                                        </p:attrNameLst>
                                      </p:cBhvr>
                                      <p:tavLst>
                                        <p:tav tm="0">
                                          <p:val>
                                            <p:strVal val="#ppt_x"/>
                                          </p:val>
                                        </p:tav>
                                        <p:tav tm="100000">
                                          <p:val>
                                            <p:strVal val="#ppt_x"/>
                                          </p:val>
                                        </p:tav>
                                      </p:tavLst>
                                    </p:anim>
                                    <p:anim calcmode="lin" valueType="num">
                                      <p:cBhvr>
                                        <p:cTn id="20" dur="1000" fill="hold"/>
                                        <p:tgtEl>
                                          <p:spTgt spid="33855"/>
                                        </p:tgtEl>
                                        <p:attrNameLst>
                                          <p:attrName>ppt_y</p:attrName>
                                        </p:attrNameLst>
                                      </p:cBhvr>
                                      <p:tavLst>
                                        <p:tav tm="0">
                                          <p:val>
                                            <p:strVal val="#ppt_y+.1"/>
                                          </p:val>
                                        </p:tav>
                                        <p:tav tm="100000">
                                          <p:val>
                                            <p:strVal val="#ppt_y"/>
                                          </p:val>
                                        </p:tav>
                                      </p:tavLst>
                                    </p:anim>
                                  </p:childTnLst>
                                </p:cTn>
                              </p:par>
                            </p:childTnLst>
                          </p:cTn>
                        </p:par>
                        <p:par>
                          <p:cTn id="21" fill="hold">
                            <p:stCondLst>
                              <p:cond delay="10920"/>
                            </p:stCondLst>
                            <p:childTnLst>
                              <p:par>
                                <p:cTn id="22" presetID="27" presetClass="entr" presetSubtype="0" fill="hold" nodeType="afterEffect">
                                  <p:stCondLst>
                                    <p:cond delay="0"/>
                                  </p:stCondLst>
                                  <p:iterate type="lt">
                                    <p:tmPct val="50000"/>
                                  </p:iterate>
                                  <p:childTnLst>
                                    <p:set>
                                      <p:cBhvr>
                                        <p:cTn id="23" dur="1" fill="hold">
                                          <p:stCondLst>
                                            <p:cond delay="0"/>
                                          </p:stCondLst>
                                        </p:cTn>
                                        <p:tgtEl>
                                          <p:spTgt spid="65538">
                                            <p:txEl>
                                              <p:pRg st="0" end="0"/>
                                            </p:txEl>
                                          </p:spTgt>
                                        </p:tgtEl>
                                        <p:attrNameLst>
                                          <p:attrName>style.visibility</p:attrName>
                                        </p:attrNameLst>
                                      </p:cBhvr>
                                      <p:to>
                                        <p:strVal val="visible"/>
                                      </p:to>
                                    </p:set>
                                    <p:anim calcmode="discrete" valueType="clr">
                                      <p:cBhvr override="childStyle">
                                        <p:cTn id="24" dur="80"/>
                                        <p:tgtEl>
                                          <p:spTgt spid="6553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65538">
                                            <p:txEl>
                                              <p:pRg st="0" end="0"/>
                                            </p:txEl>
                                          </p:spTgt>
                                        </p:tgtEl>
                                        <p:attrNameLst>
                                          <p:attrName>fillcolor</p:attrName>
                                        </p:attrNameLst>
                                      </p:cBhvr>
                                      <p:tavLst>
                                        <p:tav tm="0">
                                          <p:val>
                                            <p:clrVal>
                                              <a:schemeClr val="accent2"/>
                                            </p:clrVal>
                                          </p:val>
                                        </p:tav>
                                        <p:tav tm="50000">
                                          <p:val>
                                            <p:clrVal>
                                              <a:schemeClr val="hlink"/>
                                            </p:clrVal>
                                          </p:val>
                                        </p:tav>
                                      </p:tavLst>
                                    </p:anim>
                                    <p:set>
                                      <p:cBhvr>
                                        <p:cTn id="26" dur="80"/>
                                        <p:tgtEl>
                                          <p:spTgt spid="65538">
                                            <p:txEl>
                                              <p:pRg st="0" end="0"/>
                                            </p:txEl>
                                          </p:spTgt>
                                        </p:tgtEl>
                                        <p:attrNameLst>
                                          <p:attrName>fill.type</p:attrName>
                                        </p:attrNameLst>
                                      </p:cBhvr>
                                      <p:to>
                                        <p:strVal val="solid"/>
                                      </p:to>
                                    </p:set>
                                  </p:childTnLst>
                                </p:cTn>
                              </p:par>
                            </p:childTnLst>
                          </p:cTn>
                        </p:par>
                        <p:par>
                          <p:cTn id="27" fill="hold">
                            <p:stCondLst>
                              <p:cond delay="17200"/>
                            </p:stCondLst>
                            <p:childTnLst>
                              <p:par>
                                <p:cTn id="28" presetID="27" presetClass="entr" presetSubtype="0" fill="hold" grpId="0" nodeType="afterEffect">
                                  <p:stCondLst>
                                    <p:cond delay="0"/>
                                  </p:stCondLst>
                                  <p:iterate type="lt">
                                    <p:tmPct val="50000"/>
                                  </p:iterate>
                                  <p:childTnLst>
                                    <p:set>
                                      <p:cBhvr>
                                        <p:cTn id="29" dur="1" fill="hold">
                                          <p:stCondLst>
                                            <p:cond delay="0"/>
                                          </p:stCondLst>
                                        </p:cTn>
                                        <p:tgtEl>
                                          <p:spTgt spid="65538">
                                            <p:txEl>
                                              <p:pRg st="0" end="0"/>
                                            </p:txEl>
                                          </p:spTgt>
                                        </p:tgtEl>
                                        <p:attrNameLst>
                                          <p:attrName>style.visibility</p:attrName>
                                        </p:attrNameLst>
                                      </p:cBhvr>
                                      <p:to>
                                        <p:strVal val="visible"/>
                                      </p:to>
                                    </p:set>
                                    <p:anim calcmode="discrete" valueType="clr">
                                      <p:cBhvr override="childStyle">
                                        <p:cTn id="30" dur="80"/>
                                        <p:tgtEl>
                                          <p:spTgt spid="6553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65538">
                                            <p:txEl>
                                              <p:pRg st="0" end="0"/>
                                            </p:txEl>
                                          </p:spTgt>
                                        </p:tgtEl>
                                        <p:attrNameLst>
                                          <p:attrName>fillcolor</p:attrName>
                                        </p:attrNameLst>
                                      </p:cBhvr>
                                      <p:tavLst>
                                        <p:tav tm="0">
                                          <p:val>
                                            <p:clrVal>
                                              <a:schemeClr val="accent2"/>
                                            </p:clrVal>
                                          </p:val>
                                        </p:tav>
                                        <p:tav tm="50000">
                                          <p:val>
                                            <p:clrVal>
                                              <a:schemeClr val="hlink"/>
                                            </p:clrVal>
                                          </p:val>
                                        </p:tav>
                                      </p:tavLst>
                                    </p:anim>
                                    <p:set>
                                      <p:cBhvr>
                                        <p:cTn id="32" dur="80"/>
                                        <p:tgtEl>
                                          <p:spTgt spid="65538">
                                            <p:txEl>
                                              <p:pRg st="0" end="0"/>
                                            </p:txEl>
                                          </p:spTgt>
                                        </p:tgtEl>
                                        <p:attrNameLst>
                                          <p:attrName>fill.type</p:attrName>
                                        </p:attrNameLst>
                                      </p:cBhvr>
                                      <p:to>
                                        <p:strVal val="solid"/>
                                      </p:to>
                                    </p:set>
                                  </p:childTnLst>
                                </p:cTn>
                              </p:par>
                            </p:childTnLst>
                          </p:cTn>
                        </p:par>
                        <p:par>
                          <p:cTn id="33" fill="hold">
                            <p:stCondLst>
                              <p:cond delay="23480"/>
                            </p:stCondLst>
                            <p:childTnLst>
                              <p:par>
                                <p:cTn id="34" presetID="27" presetClass="entr" presetSubtype="0" fill="hold" grpId="0" nodeType="afterEffect">
                                  <p:stCondLst>
                                    <p:cond delay="0"/>
                                  </p:stCondLst>
                                  <p:iterate type="lt">
                                    <p:tmPct val="50000"/>
                                  </p:iterate>
                                  <p:childTnLst>
                                    <p:set>
                                      <p:cBhvr>
                                        <p:cTn id="35" dur="1" fill="hold">
                                          <p:stCondLst>
                                            <p:cond delay="0"/>
                                          </p:stCondLst>
                                        </p:cTn>
                                        <p:tgtEl>
                                          <p:spTgt spid="65538">
                                            <p:txEl>
                                              <p:pRg st="1" end="1"/>
                                            </p:txEl>
                                          </p:spTgt>
                                        </p:tgtEl>
                                        <p:attrNameLst>
                                          <p:attrName>style.visibility</p:attrName>
                                        </p:attrNameLst>
                                      </p:cBhvr>
                                      <p:to>
                                        <p:strVal val="visible"/>
                                      </p:to>
                                    </p:set>
                                    <p:anim calcmode="discrete" valueType="clr">
                                      <p:cBhvr override="childStyle">
                                        <p:cTn id="36" dur="80"/>
                                        <p:tgtEl>
                                          <p:spTgt spid="6553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65538">
                                            <p:txEl>
                                              <p:pRg st="1" end="1"/>
                                            </p:txEl>
                                          </p:spTgt>
                                        </p:tgtEl>
                                        <p:attrNameLst>
                                          <p:attrName>fillcolor</p:attrName>
                                        </p:attrNameLst>
                                      </p:cBhvr>
                                      <p:tavLst>
                                        <p:tav tm="0">
                                          <p:val>
                                            <p:clrVal>
                                              <a:schemeClr val="accent2"/>
                                            </p:clrVal>
                                          </p:val>
                                        </p:tav>
                                        <p:tav tm="50000">
                                          <p:val>
                                            <p:clrVal>
                                              <a:schemeClr val="hlink"/>
                                            </p:clrVal>
                                          </p:val>
                                        </p:tav>
                                      </p:tavLst>
                                    </p:anim>
                                    <p:set>
                                      <p:cBhvr>
                                        <p:cTn id="38" dur="80"/>
                                        <p:tgtEl>
                                          <p:spTgt spid="65538">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build="allAtOnce"/>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TotalTime>
  <Words>682</Words>
  <Application>Microsoft Office PowerPoint</Application>
  <PresentationFormat>Экран (4:3)</PresentationFormat>
  <Paragraphs>135</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Начальная</vt:lpstr>
      <vt:lpstr>Слайд 1</vt:lpstr>
      <vt:lpstr>Слайд 2</vt:lpstr>
      <vt:lpstr>Слайд 3</vt:lpstr>
      <vt:lpstr>Слайд 4</vt:lpstr>
      <vt:lpstr>Слайд 5</vt:lpstr>
      <vt:lpstr>Слайд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MAX</cp:lastModifiedBy>
  <cp:revision>2</cp:revision>
  <dcterms:modified xsi:type="dcterms:W3CDTF">2014-10-05T14:02:40Z</dcterms:modified>
</cp:coreProperties>
</file>