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handoutMasterIdLst>
    <p:handoutMasterId r:id="rId12"/>
  </p:handoutMasterIdLst>
  <p:sldIdLst>
    <p:sldId id="258" r:id="rId2"/>
    <p:sldId id="259" r:id="rId3"/>
    <p:sldId id="260" r:id="rId4"/>
    <p:sldId id="261" r:id="rId5"/>
    <p:sldId id="262" r:id="rId6"/>
    <p:sldId id="264" r:id="rId7"/>
    <p:sldId id="272" r:id="rId8"/>
    <p:sldId id="274" r:id="rId9"/>
    <p:sldId id="277" r:id="rId10"/>
  </p:sldIdLst>
  <p:sldSz cx="9144000" cy="5143500" type="screen16x9"/>
  <p:notesSz cx="6858000" cy="9144000"/>
  <p:embeddedFontLst>
    <p:embeddedFont>
      <p:font typeface="Calibri" panose="020F0502020204030204" pitchFamily="34" charset="0"/>
      <p:regular r:id="rId13"/>
      <p:bold r:id="rId14"/>
      <p:italic r:id="rId15"/>
      <p:boldItalic r:id="rId1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9">
          <p15:clr>
            <a:srgbClr val="A4A3A4"/>
          </p15:clr>
        </p15:guide>
        <p15:guide id="2" pos="28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C81"/>
    <a:srgbClr val="EC7473"/>
    <a:srgbClr val="696289"/>
    <a:srgbClr val="F4E3CB"/>
    <a:srgbClr val="F4C61E"/>
    <a:srgbClr val="E83A18"/>
    <a:srgbClr val="C7AB84"/>
    <a:srgbClr val="E1C6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906" y="102"/>
      </p:cViewPr>
      <p:guideLst>
        <p:guide orient="horz" pos="1669"/>
        <p:guide pos="289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05"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906"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2025/10/1</a:t>
            </a:fld>
            <a:endParaRPr lang="zh-CN" altLang="en-US"/>
          </a:p>
        </p:txBody>
      </p:sp>
      <p:sp>
        <p:nvSpPr>
          <p:cNvPr id="1048907"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908"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99"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Arial" panose="020B0604020202020204" pitchFamily="34" charset="0"/>
              </a:defRPr>
            </a:lvl1pPr>
          </a:lstStyle>
          <a:p>
            <a:endParaRPr lang="zh-CN" altLang="en-US"/>
          </a:p>
        </p:txBody>
      </p:sp>
      <p:sp>
        <p:nvSpPr>
          <p:cNvPr id="1048900"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Arial" panose="020B0604020202020204" pitchFamily="34" charset="0"/>
              </a:defRPr>
            </a:lvl1pPr>
          </a:lstStyle>
          <a:p>
            <a:fld id="{9333DD90-A68B-49CF-84EF-C227C21E5FAA}" type="datetimeFigureOut">
              <a:rPr lang="zh-CN" altLang="en-US" smtClean="0"/>
              <a:t>2025/10/1</a:t>
            </a:fld>
            <a:endParaRPr lang="zh-CN" altLang="en-US"/>
          </a:p>
        </p:txBody>
      </p:sp>
      <p:sp>
        <p:nvSpPr>
          <p:cNvPr id="1048901"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902"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pPr>
            <a:r>
              <a:rPr lang="zh-CN" altLang="en-US" sz="1200" noProof="0" smtClean="0">
                <a:ln>
                  <a:noFill/>
                </a:ln>
                <a:effectLst/>
                <a:uLnTx/>
                <a:uFillTx/>
                <a:sym typeface="+mn-ea"/>
              </a:rPr>
              <a:t>Click to edit Master text style</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pPr>
            <a:r>
              <a:rPr lang="zh-CN" altLang="en-US" sz="1200" noProof="0" smtClean="0">
                <a:ln>
                  <a:noFill/>
                </a:ln>
                <a:effectLst/>
                <a:uLnTx/>
                <a:uFillTx/>
                <a:sym typeface="+mn-ea"/>
              </a:rPr>
              <a:t>Second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pPr>
            <a:r>
              <a:rPr lang="zh-CN" altLang="en-US" sz="1200" noProof="0" smtClean="0">
                <a:ln>
                  <a:noFill/>
                </a:ln>
                <a:effectLst/>
                <a:uLnTx/>
                <a:uFillTx/>
                <a:sym typeface="+mn-ea"/>
              </a:rPr>
              <a:t>Third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pPr>
            <a:r>
              <a:rPr lang="zh-CN" altLang="en-US" sz="1200" noProof="0" smtClean="0">
                <a:ln>
                  <a:noFill/>
                </a:ln>
                <a:effectLst/>
                <a:uLnTx/>
                <a:uFillTx/>
                <a:sym typeface="+mn-ea"/>
              </a:rPr>
              <a:t>Fourth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pPr>
            <a:r>
              <a:rPr lang="zh-CN" altLang="en-US" sz="1200" noProof="0" smtClean="0">
                <a:ln>
                  <a:noFill/>
                </a:ln>
                <a:effectLst/>
                <a:uLnTx/>
                <a:uFillTx/>
                <a:sym typeface="+mn-ea"/>
              </a:rPr>
              <a:t>Fifth level</a:t>
            </a:r>
            <a:endParaRPr lang="zh-CN" altLang="en-US"/>
          </a:p>
        </p:txBody>
      </p:sp>
      <p:sp>
        <p:nvSpPr>
          <p:cNvPr id="1048903"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Arial" panose="020B0604020202020204" pitchFamily="34" charset="0"/>
              </a:defRPr>
            </a:lvl1pPr>
          </a:lstStyle>
          <a:p>
            <a:endParaRPr lang="zh-CN" altLang="en-US"/>
          </a:p>
        </p:txBody>
      </p:sp>
      <p:sp>
        <p:nvSpPr>
          <p:cNvPr id="1048904"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Arial" panose="020B0604020202020204" pitchFamily="34" charset="0"/>
              </a:defRPr>
            </a:lvl1pPr>
          </a:lstStyle>
          <a:p>
            <a:fld id="{1724BC44-1EBD-43C8-8BE0-85DCF486BB9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Arial" panose="020B0604020202020204" pitchFamily="34" charset="0"/>
        <a:cs typeface="+mn-cs"/>
        <a:sym typeface="Arial" panose="020B0604020202020204" pitchFamily="34" charset="0"/>
      </a:defRPr>
    </a:lvl1pPr>
    <a:lvl2pPr marL="457200" algn="l" defTabSz="914400" rtl="0" eaLnBrk="1" latinLnBrk="0" hangingPunct="1">
      <a:defRPr sz="1200" kern="1200">
        <a:solidFill>
          <a:schemeClr val="tx1"/>
        </a:solidFill>
        <a:latin typeface="+mn-lt"/>
        <a:ea typeface="Arial" panose="020B0604020202020204" pitchFamily="34" charset="0"/>
        <a:cs typeface="+mn-cs"/>
        <a:sym typeface="Arial" panose="020B0604020202020204" pitchFamily="34" charset="0"/>
      </a:defRPr>
    </a:lvl2pPr>
    <a:lvl3pPr marL="914400" algn="l" defTabSz="914400" rtl="0" eaLnBrk="1" latinLnBrk="0" hangingPunct="1">
      <a:defRPr sz="1200" kern="1200">
        <a:solidFill>
          <a:schemeClr val="tx1"/>
        </a:solidFill>
        <a:latin typeface="+mn-lt"/>
        <a:ea typeface="Arial" panose="020B0604020202020204" pitchFamily="34" charset="0"/>
        <a:cs typeface="+mn-cs"/>
        <a:sym typeface="Arial" panose="020B0604020202020204" pitchFamily="34" charset="0"/>
      </a:defRPr>
    </a:lvl3pPr>
    <a:lvl4pPr marL="1371600" algn="l" defTabSz="914400" rtl="0" eaLnBrk="1" latinLnBrk="0" hangingPunct="1">
      <a:defRPr sz="1200" kern="1200">
        <a:solidFill>
          <a:schemeClr val="tx1"/>
        </a:solidFill>
        <a:latin typeface="+mn-lt"/>
        <a:ea typeface="Arial" panose="020B0604020202020204" pitchFamily="34" charset="0"/>
        <a:cs typeface="+mn-cs"/>
        <a:sym typeface="Arial" panose="020B0604020202020204" pitchFamily="34" charset="0"/>
      </a:defRPr>
    </a:lvl4pPr>
    <a:lvl5pPr marL="1828800" algn="l" defTabSz="914400" rtl="0" eaLnBrk="1" latinLnBrk="0" hangingPunct="1">
      <a:defRPr sz="1200" kern="1200">
        <a:solidFill>
          <a:schemeClr val="tx1"/>
        </a:solidFill>
        <a:latin typeface="+mn-lt"/>
        <a:ea typeface="Arial" panose="020B0604020202020204" pitchFamily="34" charset="0"/>
        <a:cs typeface="+mn-cs"/>
        <a:sym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96" name="幻灯片图像占位符 1"/>
          <p:cNvSpPr>
            <a:spLocks noGrp="1" noRot="1" noChangeAspect="1"/>
          </p:cNvSpPr>
          <p:nvPr>
            <p:ph type="sldImg"/>
          </p:nvPr>
        </p:nvSpPr>
        <p:spPr/>
      </p:sp>
      <p:sp>
        <p:nvSpPr>
          <p:cNvPr id="1048897" name="备注占位符 2"/>
          <p:cNvSpPr>
            <a:spLocks noGrp="1"/>
          </p:cNvSpPr>
          <p:nvPr>
            <p:ph type="body" idx="1"/>
          </p:nvPr>
        </p:nvSpPr>
        <p:spPr/>
        <p:txBody>
          <a:bodyPr/>
          <a:lstStyle/>
          <a:p>
            <a:endParaRPr lang="zh-CN" altLang="en-US" dirty="0"/>
          </a:p>
        </p:txBody>
      </p:sp>
      <p:sp>
        <p:nvSpPr>
          <p:cNvPr id="1048898" name="灯片编号占位符 3"/>
          <p:cNvSpPr>
            <a:spLocks noGrp="1"/>
          </p:cNvSpPr>
          <p:nvPr>
            <p:ph type="sldNum" sz="quarter" idx="10"/>
          </p:nvPr>
        </p:nvSpPr>
        <p:spPr/>
        <p:txBody>
          <a:bodyPr/>
          <a:lstStyle/>
          <a:p>
            <a:fld id="{1724BC44-1EBD-43C8-8BE0-85DCF486BB98}" type="slidenum">
              <a:rPr lang="zh-CN" altLang="en-US" smtClean="0"/>
              <a:t>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681" name="标题 1"/>
          <p:cNvSpPr>
            <a:spLocks noGrp="1"/>
          </p:cNvSpPr>
          <p:nvPr>
            <p:ph type="ctrTitle"/>
          </p:nvPr>
        </p:nvSpPr>
        <p:spPr>
          <a:xfrm>
            <a:off x="685800" y="1597819"/>
            <a:ext cx="7772400" cy="1102519"/>
          </a:xfrm>
        </p:spPr>
        <p:txBody>
          <a:bodyPr/>
          <a:lstStyle/>
          <a:p>
            <a:r>
              <a:rPr lang="zh-CN" altLang="en-US" smtClean="0"/>
              <a:t>Click to edit Master title style</a:t>
            </a:r>
          </a:p>
        </p:txBody>
      </p:sp>
      <p:sp>
        <p:nvSpPr>
          <p:cNvPr id="1048682" name="副标题 2"/>
          <p:cNvSpPr>
            <a:spLocks noGrp="1"/>
          </p:cNvSpPr>
          <p:nvPr>
            <p:ph type="subTitle" idx="1" hasCustomPrompt="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Click to edit Master title style</a:t>
            </a:r>
          </a:p>
        </p:txBody>
      </p:sp>
      <p:sp>
        <p:nvSpPr>
          <p:cNvPr id="1048683" name="日期占位符 3"/>
          <p:cNvSpPr>
            <a:spLocks noGrp="1"/>
          </p:cNvSpPr>
          <p:nvPr>
            <p:ph type="dt" sz="half" idx="10"/>
          </p:nvPr>
        </p:nvSpPr>
        <p:spPr/>
        <p:txBody>
          <a:bodyPr/>
          <a:lstStyle/>
          <a:p>
            <a:fld id="{530820CF-B880-4189-942D-D702A7CBA730}" type="datetimeFigureOut">
              <a:rPr lang="zh-CN" altLang="en-US" smtClean="0"/>
              <a:t>2025/10/1</a:t>
            </a:fld>
            <a:endParaRPr lang="zh-CN" altLang="en-US"/>
          </a:p>
        </p:txBody>
      </p:sp>
      <p:sp>
        <p:nvSpPr>
          <p:cNvPr id="1048684" name="页脚占位符 4"/>
          <p:cNvSpPr>
            <a:spLocks noGrp="1"/>
          </p:cNvSpPr>
          <p:nvPr>
            <p:ph type="ftr" sz="quarter" idx="11"/>
          </p:nvPr>
        </p:nvSpPr>
        <p:spPr/>
        <p:txBody>
          <a:bodyPr/>
          <a:lstStyle/>
          <a:p>
            <a:endParaRPr lang="zh-CN" altLang="en-US"/>
          </a:p>
        </p:txBody>
      </p:sp>
      <p:sp>
        <p:nvSpPr>
          <p:cNvPr id="1048685"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1" name="标题 1"/>
          <p:cNvSpPr>
            <a:spLocks noGrp="1"/>
          </p:cNvSpPr>
          <p:nvPr>
            <p:ph type="title"/>
          </p:nvPr>
        </p:nvSpPr>
        <p:spPr/>
        <p:txBody>
          <a:bodyPr/>
          <a:lstStyle>
            <a:lvl1pPr>
              <a:defRPr sz="3800"/>
            </a:lvl1pPr>
          </a:lstStyle>
          <a:p>
            <a:r>
              <a:rPr lang="zh-CN" altLang="en-US" smtClean="0"/>
              <a:t>Click to edit Master title style</a:t>
            </a:r>
          </a:p>
        </p:txBody>
      </p:sp>
      <p:sp>
        <p:nvSpPr>
          <p:cNvPr id="1048582" name="内容占位符 2"/>
          <p:cNvSpPr>
            <a:spLocks noGrp="1"/>
          </p:cNvSpPr>
          <p:nvPr>
            <p:ph idx="1" hasCustomPrompt="1"/>
          </p:nvPr>
        </p:nvSpPr>
        <p:spPr/>
        <p:txBody>
          <a:bodyPr/>
          <a:lstStyle/>
          <a:p>
            <a:pPr lvl="0"/>
            <a:r>
              <a:rPr lang="zh-CN" altLang="en-US" smtClean="0"/>
              <a:t>Click to edit Master </a:t>
            </a:r>
            <a:r>
              <a:rPr lang="zh-CN" altLang="zh-CN" dirty="0">
                <a:sym typeface="+mn-ea"/>
              </a:rPr>
              <a:t>text</a:t>
            </a:r>
            <a:r>
              <a:rPr lang="zh-CN" altLang="en-US" smtClean="0"/>
              <a:t> style</a:t>
            </a:r>
          </a:p>
          <a:p>
            <a:pPr lvl="1"/>
            <a:r>
              <a:rPr lang="zh-CN" altLang="en-US" smtClean="0"/>
              <a:t>Second level</a:t>
            </a:r>
          </a:p>
          <a:p>
            <a:pPr lvl="2"/>
            <a:r>
              <a:rPr lang="zh-CN" altLang="en-US" smtClean="0"/>
              <a:t>Third level</a:t>
            </a:r>
          </a:p>
          <a:p>
            <a:pPr lvl="3"/>
            <a:r>
              <a:rPr lang="zh-CN" altLang="en-US" smtClean="0"/>
              <a:t>Fourth level</a:t>
            </a:r>
          </a:p>
          <a:p>
            <a:pPr lvl="4"/>
            <a:r>
              <a:rPr lang="zh-CN" altLang="en-US" smtClean="0"/>
              <a:t>Fifth level</a:t>
            </a:r>
          </a:p>
        </p:txBody>
      </p:sp>
      <p:sp>
        <p:nvSpPr>
          <p:cNvPr id="1048583" name="日期占位符 3"/>
          <p:cNvSpPr>
            <a:spLocks noGrp="1"/>
          </p:cNvSpPr>
          <p:nvPr>
            <p:ph type="dt" sz="half" idx="10"/>
          </p:nvPr>
        </p:nvSpPr>
        <p:spPr/>
        <p:txBody>
          <a:bodyPr/>
          <a:lstStyle/>
          <a:p>
            <a:fld id="{530820CF-B880-4189-942D-D702A7CBA730}" type="datetimeFigureOut">
              <a:rPr lang="zh-CN" altLang="en-US" smtClean="0"/>
              <a:t>2025/10/1</a:t>
            </a:fld>
            <a:endParaRPr lang="zh-CN" altLang="en-US"/>
          </a:p>
        </p:txBody>
      </p:sp>
      <p:sp>
        <p:nvSpPr>
          <p:cNvPr id="1048584" name="页脚占位符 4"/>
          <p:cNvSpPr>
            <a:spLocks noGrp="1"/>
          </p:cNvSpPr>
          <p:nvPr>
            <p:ph type="ftr" sz="quarter" idx="11"/>
          </p:nvPr>
        </p:nvSpPr>
        <p:spPr/>
        <p:txBody>
          <a:bodyPr/>
          <a:lstStyle/>
          <a:p>
            <a:endParaRPr lang="zh-CN" altLang="en-US"/>
          </a:p>
        </p:txBody>
      </p:sp>
      <p:sp>
        <p:nvSpPr>
          <p:cNvPr id="1048585"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25C81"/>
        </a:solidFill>
        <a:effectLst/>
      </p:bgPr>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Click to edit Master title style</a:t>
            </a:r>
          </a:p>
        </p:txBody>
      </p:sp>
      <p:sp>
        <p:nvSpPr>
          <p:cNvPr id="1048577"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Click to edit Master </a:t>
            </a:r>
            <a:r>
              <a:rPr lang="zh-CN" altLang="zh-CN" dirty="0">
                <a:sym typeface="+mn-ea"/>
              </a:rPr>
              <a:t>text</a:t>
            </a:r>
            <a:r>
              <a:rPr lang="zh-CN" altLang="en-US" smtClean="0"/>
              <a:t> style</a:t>
            </a:r>
          </a:p>
          <a:p>
            <a:pPr lvl="1"/>
            <a:r>
              <a:rPr lang="zh-CN" altLang="en-US" smtClean="0"/>
              <a:t>Second level</a:t>
            </a:r>
          </a:p>
          <a:p>
            <a:pPr lvl="2"/>
            <a:r>
              <a:rPr lang="zh-CN" altLang="en-US" smtClean="0"/>
              <a:t>Third level</a:t>
            </a:r>
          </a:p>
          <a:p>
            <a:pPr lvl="3"/>
            <a:r>
              <a:rPr lang="zh-CN" altLang="en-US" smtClean="0"/>
              <a:t>Fourth level</a:t>
            </a:r>
          </a:p>
          <a:p>
            <a:pPr lvl="4"/>
            <a:r>
              <a:rPr lang="zh-CN" altLang="en-US" smtClean="0"/>
              <a:t>Fifth level</a:t>
            </a:r>
          </a:p>
        </p:txBody>
      </p:sp>
      <p:sp>
        <p:nvSpPr>
          <p:cNvPr id="1048578"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Arial" panose="020B0604020202020204" pitchFamily="34" charset="0"/>
              </a:defRPr>
            </a:lvl1pPr>
          </a:lstStyle>
          <a:p>
            <a:fld id="{530820CF-B880-4189-942D-D702A7CBA730}" type="datetimeFigureOut">
              <a:rPr lang="zh-CN" altLang="en-US" smtClean="0"/>
              <a:t>2025/10/1</a:t>
            </a:fld>
            <a:endParaRPr lang="zh-CN" altLang="en-US"/>
          </a:p>
        </p:txBody>
      </p:sp>
      <p:sp>
        <p:nvSpPr>
          <p:cNvPr id="1048579"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Arial" panose="020B0604020202020204" pitchFamily="34" charset="0"/>
              </a:defRPr>
            </a:lvl1pPr>
          </a:lstStyle>
          <a:p>
            <a:endParaRPr lang="zh-CN" altLang="en-US"/>
          </a:p>
        </p:txBody>
      </p:sp>
      <p:sp>
        <p:nvSpPr>
          <p:cNvPr id="1048580"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Arial" panose="020B0604020202020204" pitchFamily="34" charset="0"/>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ctr" defTabSz="914400" rtl="0" eaLnBrk="1" latinLnBrk="0" hangingPunct="1">
        <a:spcBef>
          <a:spcPct val="0"/>
        </a:spcBef>
        <a:buNone/>
        <a:defRPr sz="3800" kern="1200">
          <a:solidFill>
            <a:schemeClr val="tx1"/>
          </a:solidFill>
          <a:latin typeface="Arial" panose="020B0604020202020204" pitchFamily="34" charset="0"/>
          <a:ea typeface="Arial" panose="020B0604020202020204" pitchFamily="34" charset="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Arial" panose="020B0604020202020204" pitchFamily="34" charset="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Arial" panose="020B0604020202020204" pitchFamily="34" charset="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7473"/>
        </a:solidFill>
        <a:effectLst/>
      </p:bgPr>
    </p:bg>
    <p:spTree>
      <p:nvGrpSpPr>
        <p:cNvPr id="1" name=""/>
        <p:cNvGrpSpPr/>
        <p:nvPr/>
      </p:nvGrpSpPr>
      <p:grpSpPr>
        <a:xfrm>
          <a:off x="0" y="0"/>
          <a:ext cx="0" cy="0"/>
          <a:chOff x="0" y="0"/>
          <a:chExt cx="0" cy="0"/>
        </a:xfrm>
      </p:grpSpPr>
      <p:sp>
        <p:nvSpPr>
          <p:cNvPr id="1048651"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652" name="矩形 25"/>
          <p:cNvSpPr/>
          <p:nvPr/>
        </p:nvSpPr>
        <p:spPr>
          <a:xfrm>
            <a:off x="1007477" y="324216"/>
            <a:ext cx="7977041" cy="3571241"/>
          </a:xfrm>
          <a:prstGeom prst="rect">
            <a:avLst/>
          </a:prstGeom>
          <a:effectLst>
            <a:outerShdw blurRad="50800" dist="38100" dir="8100000" algn="tr" rotWithShape="0">
              <a:prstClr val="black">
                <a:alpha val="40000"/>
              </a:prstClr>
            </a:outerShdw>
          </a:effectLst>
        </p:spPr>
        <p:txBody>
          <a:bodyPr wrap="square">
            <a:spAutoFit/>
          </a:bodyPr>
          <a:lstStyle/>
          <a:p>
            <a:r>
              <a:rPr lang="en-US" altLang="uz" sz="3200" dirty="0" smtClean="0">
                <a:solidFill>
                  <a:schemeClr val="bg1"/>
                </a:solidFill>
                <a:latin typeface="Arial" panose="020B0604020202020204" pitchFamily="34" charset="0"/>
                <a:ea typeface="Arial" panose="020B0604020202020204" pitchFamily="34" charset="0"/>
                <a:sym typeface="Arial" panose="020B0604020202020204" pitchFamily="34" charset="0"/>
              </a:rPr>
              <a:t>O</a:t>
            </a:r>
            <a:r>
              <a:rPr lang="uz" altLang="uz" sz="3200" dirty="0" smtClean="0">
                <a:solidFill>
                  <a:schemeClr val="bg1"/>
                </a:solidFill>
                <a:latin typeface="Arial" panose="020B0604020202020204" pitchFamily="34" charset="0"/>
                <a:ea typeface="Arial" panose="020B0604020202020204" pitchFamily="34" charset="0"/>
                <a:sym typeface="Arial" panose="020B0604020202020204" pitchFamily="34" charset="0"/>
              </a:rPr>
              <a:t>‘</a:t>
            </a:r>
            <a:r>
              <a:rPr lang="en-US" altLang="uz" sz="3200" dirty="0" smtClean="0">
                <a:solidFill>
                  <a:schemeClr val="bg1"/>
                </a:solidFill>
                <a:latin typeface="Arial" panose="020B0604020202020204" pitchFamily="34" charset="0"/>
                <a:ea typeface="Arial" panose="020B0604020202020204" pitchFamily="34" charset="0"/>
                <a:sym typeface="Arial" panose="020B0604020202020204" pitchFamily="34" charset="0"/>
              </a:rPr>
              <a:t>zbekiston Respublikasida huquq tartibot organlari va sud tizmidagi o</a:t>
            </a:r>
            <a:r>
              <a:rPr lang="uz" altLang="uz" sz="3200" dirty="0" smtClean="0">
                <a:solidFill>
                  <a:schemeClr val="bg1"/>
                </a:solidFill>
                <a:latin typeface="Arial" panose="020B0604020202020204" pitchFamily="34" charset="0"/>
                <a:ea typeface="Arial" panose="020B0604020202020204" pitchFamily="34" charset="0"/>
                <a:sym typeface="Arial" panose="020B0604020202020204" pitchFamily="34" charset="0"/>
              </a:rPr>
              <a:t>‘</a:t>
            </a:r>
            <a:r>
              <a:rPr lang="en-US" altLang="uz" sz="3200" dirty="0" smtClean="0">
                <a:solidFill>
                  <a:schemeClr val="bg1"/>
                </a:solidFill>
                <a:latin typeface="Arial" panose="020B0604020202020204" pitchFamily="34" charset="0"/>
                <a:ea typeface="Arial" panose="020B0604020202020204" pitchFamily="34" charset="0"/>
                <a:sym typeface="Arial" panose="020B0604020202020204" pitchFamily="34" charset="0"/>
              </a:rPr>
              <a:t>zgarishlar</a:t>
            </a:r>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a:p>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                     </a:t>
            </a:r>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a:p>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                            Reja;</a:t>
            </a:r>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a:p>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a:p>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1. O</a:t>
            </a:r>
            <a:r>
              <a:rPr lang="uz"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a:t>
            </a:r>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zbekiston Respublikasida huquq tartibot organlari.</a:t>
            </a:r>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a:p>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2. Sud tizmidagi o</a:t>
            </a:r>
            <a:r>
              <a:rPr lang="uz"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a:t>
            </a:r>
            <a:r>
              <a:rPr lang="en-US" altLang="uz" sz="2800" dirty="0" smtClean="0">
                <a:solidFill>
                  <a:schemeClr val="bg1"/>
                </a:solidFill>
                <a:latin typeface="Arial" panose="020B0604020202020204" pitchFamily="34" charset="0"/>
                <a:ea typeface="Arial" panose="020B0604020202020204" pitchFamily="34" charset="0"/>
                <a:sym typeface="Arial" panose="020B0604020202020204" pitchFamily="34" charset="0"/>
              </a:rPr>
              <a:t>zgarishlar.</a:t>
            </a:r>
            <a:endParaRPr lang="en-US" altLang="zh-CN" sz="2800"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矩形 34"/>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611"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612" name="TextBox 1048611"/>
          <p:cNvSpPr txBox="1"/>
          <p:nvPr/>
        </p:nvSpPr>
        <p:spPr>
          <a:xfrm>
            <a:off x="792137" y="545073"/>
            <a:ext cx="8102443" cy="4282440"/>
          </a:xfrm>
          <a:prstGeom prst="rect">
            <a:avLst/>
          </a:prstGeom>
        </p:spPr>
        <p:txBody>
          <a:bodyPr wrap="square" rtlCol="0">
            <a:spAutoFit/>
          </a:bodyPr>
          <a:lstStyle/>
          <a:p>
            <a:r>
              <a:rPr lang="uz-UZ-#Latn" sz="2800">
                <a:solidFill>
                  <a:srgbClr val="000000"/>
                </a:solidFill>
              </a:rPr>
              <a:t>O‘zbekiston Respublikasi Oliy Majlisi Senati a’zolari, xalq deputatlari viloyat Kengashi deputatlari, sud-huquq tizimi vakillari, shahar, tuman hokimlarining o‘rinbosarlari, fuqarolar yig‘inlari raislari, jurnalistlar ishtirok etgan tadbirda Prezidentimiz Shavkat Mirziyoyev rahnamoligida inson manfaatlarini ta’minlash, fuqarolarning huquq va erkinlarini himoya qilish, odamlarda adolatga, davlatga ishonchni mustahkamlashga alohida e’tibor qaratilayotgani ta’kidlandi.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矩形 34"/>
          <p:cNvSpPr/>
          <p:nvPr/>
        </p:nvSpPr>
        <p:spPr>
          <a:xfrm>
            <a:off x="0" y="0"/>
            <a:ext cx="8620304" cy="5143500"/>
          </a:xfrm>
          <a:prstGeom prst="rect">
            <a:avLst/>
          </a:prstGeom>
          <a:solidFill>
            <a:srgbClr val="EC74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uz" sz="2000">
                <a:latin typeface="Arial" panose="020B0604020202020204" pitchFamily="34" charset="0"/>
                <a:ea typeface="Arial" panose="020B0604020202020204" pitchFamily="34" charset="0"/>
                <a:sym typeface="Arial" panose="020B0604020202020204" pitchFamily="34" charset="0"/>
              </a:rPr>
              <a:t>Bu davlatimiz rahbari tashabbusi bilan ishlab chiqilgan 2017-2021-yillarda O‘zbekiston Respublikasini rivojlantirishning beshta ustuvor yo‘nalishi bo‘yicha Harakatlar strategiyasida mazkur masala alohida yo‘nalish sifatida joy olganida ham o‘z ifodasini topmoqda, – deydi K.Komilov. – Prezidentimiz tomonidan joriy yilning 13-iyun kuni sud organlari tizimi xodimlari bilan o‘tkazilgan videoselektor yig‘ilishida odil sudlovni amalga oshirish borasidagi ishlar, umuman, sohada to‘planib qolgan muammo va kamchiliklarga tanqidiy baho berilib, ularning sabab va ildizlari atroflicha tahlil qilindi.</a:t>
            </a:r>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588" name="矩形 89"/>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589"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7473"/>
        </a:solidFill>
        <a:effectLst/>
      </p:bgPr>
    </p:bg>
    <p:spTree>
      <p:nvGrpSpPr>
        <p:cNvPr id="1" name=""/>
        <p:cNvGrpSpPr/>
        <p:nvPr/>
      </p:nvGrpSpPr>
      <p:grpSpPr>
        <a:xfrm>
          <a:off x="0" y="0"/>
          <a:ext cx="0" cy="0"/>
          <a:chOff x="0" y="0"/>
          <a:chExt cx="0" cy="0"/>
        </a:xfrm>
      </p:grpSpPr>
      <p:sp>
        <p:nvSpPr>
          <p:cNvPr id="1048590" name="Rectangle 23"/>
          <p:cNvSpPr/>
          <p:nvPr/>
        </p:nvSpPr>
        <p:spPr>
          <a:xfrm>
            <a:off x="0" y="1940130"/>
            <a:ext cx="9144000" cy="357190"/>
          </a:xfrm>
          <a:prstGeom prst="rect">
            <a:avLst/>
          </a:prstGeom>
          <a:solidFill>
            <a:srgbClr val="425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Arial" panose="020B0604020202020204" pitchFamily="34" charset="0"/>
              <a:sym typeface="Arial" panose="020B0604020202020204" pitchFamily="34" charset="0"/>
            </a:endParaRPr>
          </a:p>
        </p:txBody>
      </p:sp>
      <p:sp>
        <p:nvSpPr>
          <p:cNvPr id="1048594" name="椭圆 20"/>
          <p:cNvSpPr/>
          <p:nvPr/>
        </p:nvSpPr>
        <p:spPr>
          <a:xfrm>
            <a:off x="500034" y="2699753"/>
            <a:ext cx="746101" cy="746101"/>
          </a:xfrm>
          <a:prstGeom prst="ellipse">
            <a:avLst/>
          </a:prstGeom>
          <a:solidFill>
            <a:srgbClr val="425C8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Arial" panose="020B0604020202020204" pitchFamily="34" charset="0"/>
              <a:sym typeface="Arial" panose="020B0604020202020204" pitchFamily="34" charset="0"/>
            </a:endParaRPr>
          </a:p>
        </p:txBody>
      </p:sp>
      <p:sp>
        <p:nvSpPr>
          <p:cNvPr id="1048596" name="椭圆 20"/>
          <p:cNvSpPr/>
          <p:nvPr/>
        </p:nvSpPr>
        <p:spPr>
          <a:xfrm>
            <a:off x="2254263" y="2725948"/>
            <a:ext cx="746101" cy="746101"/>
          </a:xfrm>
          <a:prstGeom prst="ellipse">
            <a:avLst/>
          </a:prstGeom>
          <a:solidFill>
            <a:srgbClr val="425C8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ea typeface="Arial" panose="020B0604020202020204" pitchFamily="34" charset="0"/>
              <a:sym typeface="Arial" panose="020B0604020202020204" pitchFamily="34" charset="0"/>
            </a:endParaRPr>
          </a:p>
        </p:txBody>
      </p:sp>
      <p:sp>
        <p:nvSpPr>
          <p:cNvPr id="1048601" name="Freeform 5"/>
          <p:cNvSpPr/>
          <p:nvPr/>
        </p:nvSpPr>
        <p:spPr bwMode="auto">
          <a:xfrm rot="5400000">
            <a:off x="1571433" y="2888910"/>
            <a:ext cx="353117" cy="395048"/>
          </a:xfrm>
          <a:custGeom>
            <a:avLst/>
            <a:gdLst>
              <a:gd name="T0" fmla="*/ 50 w 65"/>
              <a:gd name="T1" fmla="*/ 28 h 73"/>
              <a:gd name="T2" fmla="*/ 48 w 65"/>
              <a:gd name="T3" fmla="*/ 30 h 73"/>
              <a:gd name="T4" fmla="*/ 29 w 65"/>
              <a:gd name="T5" fmla="*/ 10 h 73"/>
              <a:gd name="T6" fmla="*/ 18 w 65"/>
              <a:gd name="T7" fmla="*/ 4 h 73"/>
              <a:gd name="T8" fmla="*/ 8 w 65"/>
              <a:gd name="T9" fmla="*/ 8 h 73"/>
              <a:gd name="T10" fmla="*/ 4 w 65"/>
              <a:gd name="T11" fmla="*/ 18 h 73"/>
              <a:gd name="T12" fmla="*/ 9 w 65"/>
              <a:gd name="T13" fmla="*/ 29 h 73"/>
              <a:gd name="T14" fmla="*/ 42 w 65"/>
              <a:gd name="T15" fmla="*/ 65 h 73"/>
              <a:gd name="T16" fmla="*/ 49 w 65"/>
              <a:gd name="T17" fmla="*/ 69 h 73"/>
              <a:gd name="T18" fmla="*/ 56 w 65"/>
              <a:gd name="T19" fmla="*/ 67 h 73"/>
              <a:gd name="T20" fmla="*/ 61 w 65"/>
              <a:gd name="T21" fmla="*/ 57 h 73"/>
              <a:gd name="T22" fmla="*/ 58 w 65"/>
              <a:gd name="T23" fmla="*/ 50 h 73"/>
              <a:gd name="T24" fmla="*/ 27 w 65"/>
              <a:gd name="T25" fmla="*/ 17 h 73"/>
              <a:gd name="T26" fmla="*/ 25 w 65"/>
              <a:gd name="T27" fmla="*/ 16 h 73"/>
              <a:gd name="T28" fmla="*/ 18 w 65"/>
              <a:gd name="T29" fmla="*/ 18 h 73"/>
              <a:gd name="T30" fmla="*/ 15 w 65"/>
              <a:gd name="T31" fmla="*/ 24 h 73"/>
              <a:gd name="T32" fmla="*/ 17 w 65"/>
              <a:gd name="T33" fmla="*/ 27 h 73"/>
              <a:gd name="T34" fmla="*/ 48 w 65"/>
              <a:gd name="T35" fmla="*/ 60 h 73"/>
              <a:gd name="T36" fmla="*/ 45 w 65"/>
              <a:gd name="T37" fmla="*/ 63 h 73"/>
              <a:gd name="T38" fmla="*/ 14 w 65"/>
              <a:gd name="T39" fmla="*/ 29 h 73"/>
              <a:gd name="T40" fmla="*/ 12 w 65"/>
              <a:gd name="T41" fmla="*/ 24 h 73"/>
              <a:gd name="T42" fmla="*/ 16 w 65"/>
              <a:gd name="T43" fmla="*/ 15 h 73"/>
              <a:gd name="T44" fmla="*/ 24 w 65"/>
              <a:gd name="T45" fmla="*/ 12 h 73"/>
              <a:gd name="T46" fmla="*/ 30 w 65"/>
              <a:gd name="T47" fmla="*/ 15 h 73"/>
              <a:gd name="T48" fmla="*/ 61 w 65"/>
              <a:gd name="T49" fmla="*/ 48 h 73"/>
              <a:gd name="T50" fmla="*/ 65 w 65"/>
              <a:gd name="T51" fmla="*/ 58 h 73"/>
              <a:gd name="T52" fmla="*/ 58 w 65"/>
              <a:gd name="T53" fmla="*/ 70 h 73"/>
              <a:gd name="T54" fmla="*/ 49 w 65"/>
              <a:gd name="T55" fmla="*/ 72 h 73"/>
              <a:gd name="T56" fmla="*/ 40 w 65"/>
              <a:gd name="T57" fmla="*/ 68 h 73"/>
              <a:gd name="T58" fmla="*/ 6 w 65"/>
              <a:gd name="T59" fmla="*/ 31 h 73"/>
              <a:gd name="T60" fmla="*/ 0 w 65"/>
              <a:gd name="T61" fmla="*/ 17 h 73"/>
              <a:gd name="T62" fmla="*/ 5 w 65"/>
              <a:gd name="T63" fmla="*/ 5 h 73"/>
              <a:gd name="T64" fmla="*/ 17 w 65"/>
              <a:gd name="T65" fmla="*/ 0 h 73"/>
              <a:gd name="T66" fmla="*/ 31 w 65"/>
              <a:gd name="T67" fmla="*/ 8 h 73"/>
              <a:gd name="T68" fmla="*/ 50 w 65"/>
              <a:gd name="T69" fmla="*/ 2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 h="73">
                <a:moveTo>
                  <a:pt x="50" y="28"/>
                </a:moveTo>
                <a:cubicBezTo>
                  <a:pt x="48" y="30"/>
                  <a:pt x="48" y="30"/>
                  <a:pt x="48" y="30"/>
                </a:cubicBezTo>
                <a:cubicBezTo>
                  <a:pt x="29" y="10"/>
                  <a:pt x="29" y="10"/>
                  <a:pt x="29" y="10"/>
                </a:cubicBezTo>
                <a:cubicBezTo>
                  <a:pt x="26" y="7"/>
                  <a:pt x="22" y="5"/>
                  <a:pt x="18" y="4"/>
                </a:cubicBezTo>
                <a:cubicBezTo>
                  <a:pt x="14" y="4"/>
                  <a:pt x="10" y="5"/>
                  <a:pt x="8" y="8"/>
                </a:cubicBezTo>
                <a:cubicBezTo>
                  <a:pt x="5" y="10"/>
                  <a:pt x="4" y="14"/>
                  <a:pt x="4" y="18"/>
                </a:cubicBezTo>
                <a:cubicBezTo>
                  <a:pt x="4" y="22"/>
                  <a:pt x="5" y="26"/>
                  <a:pt x="9" y="29"/>
                </a:cubicBezTo>
                <a:cubicBezTo>
                  <a:pt x="42" y="65"/>
                  <a:pt x="42" y="65"/>
                  <a:pt x="42" y="65"/>
                </a:cubicBezTo>
                <a:cubicBezTo>
                  <a:pt x="44" y="67"/>
                  <a:pt x="47" y="68"/>
                  <a:pt x="49" y="69"/>
                </a:cubicBezTo>
                <a:cubicBezTo>
                  <a:pt x="52" y="69"/>
                  <a:pt x="54" y="68"/>
                  <a:pt x="56" y="67"/>
                </a:cubicBezTo>
                <a:cubicBezTo>
                  <a:pt x="57" y="65"/>
                  <a:pt x="62" y="60"/>
                  <a:pt x="61" y="57"/>
                </a:cubicBezTo>
                <a:cubicBezTo>
                  <a:pt x="61" y="55"/>
                  <a:pt x="60" y="52"/>
                  <a:pt x="58" y="50"/>
                </a:cubicBezTo>
                <a:cubicBezTo>
                  <a:pt x="27" y="17"/>
                  <a:pt x="27" y="17"/>
                  <a:pt x="27" y="17"/>
                </a:cubicBezTo>
                <a:cubicBezTo>
                  <a:pt x="26" y="16"/>
                  <a:pt x="26" y="16"/>
                  <a:pt x="25" y="16"/>
                </a:cubicBezTo>
                <a:cubicBezTo>
                  <a:pt x="23" y="16"/>
                  <a:pt x="19" y="18"/>
                  <a:pt x="18" y="18"/>
                </a:cubicBezTo>
                <a:cubicBezTo>
                  <a:pt x="17" y="19"/>
                  <a:pt x="15" y="23"/>
                  <a:pt x="15" y="24"/>
                </a:cubicBezTo>
                <a:cubicBezTo>
                  <a:pt x="15" y="25"/>
                  <a:pt x="16" y="26"/>
                  <a:pt x="17" y="27"/>
                </a:cubicBezTo>
                <a:cubicBezTo>
                  <a:pt x="48" y="60"/>
                  <a:pt x="48" y="60"/>
                  <a:pt x="48" y="60"/>
                </a:cubicBezTo>
                <a:cubicBezTo>
                  <a:pt x="45" y="63"/>
                  <a:pt x="45" y="63"/>
                  <a:pt x="45" y="63"/>
                </a:cubicBezTo>
                <a:cubicBezTo>
                  <a:pt x="14" y="29"/>
                  <a:pt x="14" y="29"/>
                  <a:pt x="14" y="29"/>
                </a:cubicBezTo>
                <a:cubicBezTo>
                  <a:pt x="13" y="28"/>
                  <a:pt x="12" y="26"/>
                  <a:pt x="12" y="24"/>
                </a:cubicBezTo>
                <a:cubicBezTo>
                  <a:pt x="12" y="22"/>
                  <a:pt x="14" y="17"/>
                  <a:pt x="16" y="15"/>
                </a:cubicBezTo>
                <a:cubicBezTo>
                  <a:pt x="17" y="14"/>
                  <a:pt x="22" y="12"/>
                  <a:pt x="24" y="12"/>
                </a:cubicBezTo>
                <a:cubicBezTo>
                  <a:pt x="27" y="12"/>
                  <a:pt x="28" y="13"/>
                  <a:pt x="30" y="15"/>
                </a:cubicBezTo>
                <a:cubicBezTo>
                  <a:pt x="61" y="48"/>
                  <a:pt x="61" y="48"/>
                  <a:pt x="61" y="48"/>
                </a:cubicBezTo>
                <a:cubicBezTo>
                  <a:pt x="63" y="51"/>
                  <a:pt x="65" y="54"/>
                  <a:pt x="65" y="58"/>
                </a:cubicBezTo>
                <a:cubicBezTo>
                  <a:pt x="65" y="61"/>
                  <a:pt x="61" y="67"/>
                  <a:pt x="58" y="70"/>
                </a:cubicBezTo>
                <a:cubicBezTo>
                  <a:pt x="56" y="72"/>
                  <a:pt x="53" y="73"/>
                  <a:pt x="49" y="72"/>
                </a:cubicBezTo>
                <a:cubicBezTo>
                  <a:pt x="46" y="72"/>
                  <a:pt x="43" y="70"/>
                  <a:pt x="40" y="68"/>
                </a:cubicBezTo>
                <a:cubicBezTo>
                  <a:pt x="6" y="31"/>
                  <a:pt x="6" y="31"/>
                  <a:pt x="6" y="31"/>
                </a:cubicBezTo>
                <a:cubicBezTo>
                  <a:pt x="2" y="27"/>
                  <a:pt x="0" y="22"/>
                  <a:pt x="0" y="17"/>
                </a:cubicBezTo>
                <a:cubicBezTo>
                  <a:pt x="0" y="12"/>
                  <a:pt x="1" y="8"/>
                  <a:pt x="5" y="5"/>
                </a:cubicBezTo>
                <a:cubicBezTo>
                  <a:pt x="9" y="1"/>
                  <a:pt x="13" y="0"/>
                  <a:pt x="17" y="0"/>
                </a:cubicBezTo>
                <a:cubicBezTo>
                  <a:pt x="22" y="1"/>
                  <a:pt x="27" y="3"/>
                  <a:pt x="31" y="8"/>
                </a:cubicBezTo>
                <a:lnTo>
                  <a:pt x="50" y="28"/>
                </a:lnTo>
                <a:close/>
              </a:path>
            </a:pathLst>
          </a:custGeom>
          <a:solidFill>
            <a:schemeClr val="bg1"/>
          </a:solidFill>
          <a:ln w="9525">
            <a:solidFill>
              <a:srgbClr val="425C81"/>
            </a:solidFill>
            <a:round/>
          </a:ln>
        </p:spPr>
        <p:txBody>
          <a:bodyPr vert="horz" wrap="square" lIns="91440" tIns="45720" rIns="91440" bIns="45720" numCol="1" anchor="t" anchorCtr="0" compatLnSpc="1"/>
          <a:lstStyle/>
          <a:p>
            <a:endParaRPr lang="zh-CN" altLang="en-US">
              <a:solidFill>
                <a:prstClr val="black"/>
              </a:solidFill>
              <a:latin typeface="Arial" panose="020B0604020202020204" pitchFamily="34" charset="0"/>
              <a:ea typeface="Arial" panose="020B0604020202020204" pitchFamily="34" charset="0"/>
              <a:sym typeface="Arial" panose="020B0604020202020204" pitchFamily="34" charset="0"/>
            </a:endParaRPr>
          </a:p>
        </p:txBody>
      </p:sp>
      <p:sp>
        <p:nvSpPr>
          <p:cNvPr id="1048606" name="矩形 55"/>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607"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909" name="TextBox 1048908"/>
          <p:cNvSpPr txBox="1"/>
          <p:nvPr/>
        </p:nvSpPr>
        <p:spPr>
          <a:xfrm>
            <a:off x="3077246" y="430529"/>
            <a:ext cx="6066754" cy="4282440"/>
          </a:xfrm>
          <a:prstGeom prst="rect">
            <a:avLst/>
          </a:prstGeom>
        </p:spPr>
        <p:txBody>
          <a:bodyPr wrap="square" rtlCol="0">
            <a:spAutoFit/>
          </a:bodyPr>
          <a:lstStyle/>
          <a:p>
            <a:r>
              <a:rPr lang="uz-UZ-#Latn" sz="2800">
                <a:solidFill>
                  <a:srgbClr val="000000"/>
                </a:solidFill>
              </a:rPr>
              <a:t>Tadbirda qonun ustuvorligini ta’minlash va sud-huquq tizimini isloh qilishga yo‘naltirilgan sud hokimiyatining chinakam mustaqilligini, fuqarolarning huquq va erkinliklarini ishonchli himoya qilish kafolatlarini mustahkamlashda eskirgan qolip va tamoyillar bilan ishlab bo‘lmasligi hayotiy misollar vositasida qayd etildi.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7473"/>
        </a:solidFill>
        <a:effectLst/>
      </p:bgPr>
    </p:bg>
    <p:spTree>
      <p:nvGrpSpPr>
        <p:cNvPr id="1" name=""/>
        <p:cNvGrpSpPr/>
        <p:nvPr/>
      </p:nvGrpSpPr>
      <p:grpSpPr>
        <a:xfrm>
          <a:off x="0" y="0"/>
          <a:ext cx="0" cy="0"/>
          <a:chOff x="0" y="0"/>
          <a:chExt cx="0" cy="0"/>
        </a:xfrm>
      </p:grpSpPr>
      <p:sp>
        <p:nvSpPr>
          <p:cNvPr id="1048647" name="矩形 63"/>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648"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910" name="TextBox 1048909"/>
          <p:cNvSpPr txBox="1"/>
          <p:nvPr/>
        </p:nvSpPr>
        <p:spPr>
          <a:xfrm>
            <a:off x="1538232" y="545073"/>
            <a:ext cx="6780336" cy="4282440"/>
          </a:xfrm>
          <a:prstGeom prst="rect">
            <a:avLst/>
          </a:prstGeom>
        </p:spPr>
        <p:txBody>
          <a:bodyPr wrap="square" rtlCol="0">
            <a:spAutoFit/>
          </a:bodyPr>
          <a:lstStyle/>
          <a:p>
            <a:r>
              <a:rPr lang="uz-UZ-#Latn" sz="2800">
                <a:solidFill>
                  <a:srgbClr val="FFE5E5"/>
                </a:solidFill>
              </a:rPr>
              <a:t>Ma’muriy, jinoyat, fuqarolik va xo‘jalik qonunchiligini, jinoyatchilikka qarshi kurashish va huquqbuzarliklarning oldini olish tizimi samaradorligini oshirish, sud jarayonida tortishuv prinsipini to‘laqonli joriy etish, aholiga ko‘rsatilayotgan yuridik yordam va huquqiy xizmatlar sifatini tubdan yaxshilash borasidagi ishlarni yanada takomillashtirish bo‘yicha fikr almashildi.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2" name="直角三角形 31"/>
          <p:cNvSpPr/>
          <p:nvPr/>
        </p:nvSpPr>
        <p:spPr>
          <a:xfrm>
            <a:off x="0" y="0"/>
            <a:ext cx="9180512" cy="5143500"/>
          </a:xfrm>
          <a:prstGeom prst="rtTriangle">
            <a:avLst/>
          </a:prstGeom>
          <a:solidFill>
            <a:srgbClr val="EC74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Arial" panose="020B0604020202020204" pitchFamily="34" charset="0"/>
                <a:ea typeface="Arial" panose="020B0604020202020204" pitchFamily="34" charset="0"/>
                <a:sym typeface="Arial" panose="020B0604020202020204" pitchFamily="34" charset="0"/>
              </a:rPr>
              <a:t>Davlatimiz rahbarining joriy yil 21-fevraldagi “O‘zbekiston Respublikasi sud tizimi tuzilmasini tubdan takomillashtirish va faoliyati samaradorligini oshirish chora-tadbirlari to‘g‘risida”gi farmonida belgilangan vazifalar ijrosi doirasida olib borilayotgan ishlar tahlil qilindi.</a:t>
            </a:r>
            <a:endParaRPr lang="zh-CN" altLang="en-US">
              <a:latin typeface="Arial" panose="020B0604020202020204" pitchFamily="34" charset="0"/>
              <a:ea typeface="Arial" panose="020B0604020202020204" pitchFamily="34" charset="0"/>
              <a:sym typeface="Arial" panose="020B0604020202020204" pitchFamily="34" charset="0"/>
            </a:endParaRPr>
          </a:p>
        </p:txBody>
      </p:sp>
      <p:grpSp>
        <p:nvGrpSpPr>
          <p:cNvPr id="47" name="组合 44"/>
          <p:cNvGrpSpPr/>
          <p:nvPr/>
        </p:nvGrpSpPr>
        <p:grpSpPr>
          <a:xfrm rot="1111644">
            <a:off x="4259436" y="1051618"/>
            <a:ext cx="1440160" cy="1440160"/>
            <a:chOff x="2596872" y="1576095"/>
            <a:chExt cx="1440160" cy="1440160"/>
          </a:xfrm>
        </p:grpSpPr>
        <p:sp>
          <p:nvSpPr>
            <p:cNvPr id="1048694" name="椭圆 35"/>
            <p:cNvSpPr/>
            <p:nvPr/>
          </p:nvSpPr>
          <p:spPr>
            <a:xfrm rot="274458">
              <a:off x="2596872" y="1576095"/>
              <a:ext cx="1440160" cy="1440160"/>
            </a:xfrm>
            <a:prstGeom prst="ellipse">
              <a:avLst/>
            </a:prstGeom>
            <a:solidFill>
              <a:schemeClr val="bg1"/>
            </a:solidFill>
            <a:ln w="57150">
              <a:no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pic>
          <p:nvPicPr>
            <p:cNvPr id="2097154" name="Picture 2"/>
            <p:cNvPicPr>
              <a:picLocks noChangeAspect="1" noChangeArrowheads="1"/>
            </p:cNvPicPr>
            <p:nvPr/>
          </p:nvPicPr>
          <p:blipFill>
            <a:blip r:embed="rId2" cstate="print"/>
            <a:srcRect/>
            <a:stretch>
              <a:fillRect/>
            </a:stretch>
          </p:blipFill>
          <p:spPr bwMode="auto">
            <a:xfrm rot="21012062">
              <a:off x="2994199" y="1840996"/>
              <a:ext cx="507364" cy="965885"/>
            </a:xfrm>
            <a:prstGeom prst="rect">
              <a:avLst/>
            </a:prstGeom>
            <a:noFill/>
            <a:ln>
              <a:noFill/>
            </a:ln>
            <a:effectLst>
              <a:outerShdw dist="25400" dir="2700000" algn="ctr" rotWithShape="0">
                <a:schemeClr val="tx1">
                  <a:alpha val="99000"/>
                </a:schemeClr>
              </a:outerShdw>
            </a:effectLst>
          </p:spPr>
        </p:pic>
      </p:grpSp>
      <p:grpSp>
        <p:nvGrpSpPr>
          <p:cNvPr id="48" name="组合 43"/>
          <p:cNvGrpSpPr/>
          <p:nvPr/>
        </p:nvGrpSpPr>
        <p:grpSpPr>
          <a:xfrm rot="1111644">
            <a:off x="5267757" y="1474089"/>
            <a:ext cx="1656184" cy="1656184"/>
            <a:chOff x="3553016" y="1273427"/>
            <a:chExt cx="1656184" cy="1656184"/>
          </a:xfrm>
        </p:grpSpPr>
        <p:sp>
          <p:nvSpPr>
            <p:cNvPr id="1048695" name="椭圆 37"/>
            <p:cNvSpPr/>
            <p:nvPr/>
          </p:nvSpPr>
          <p:spPr>
            <a:xfrm rot="274458">
              <a:off x="3553016" y="1273427"/>
              <a:ext cx="1656184" cy="1656184"/>
            </a:xfrm>
            <a:prstGeom prst="ellipse">
              <a:avLst/>
            </a:prstGeom>
            <a:solidFill>
              <a:srgbClr val="EC7473"/>
            </a:solidFill>
            <a:ln w="57150">
              <a:solidFill>
                <a:srgbClr val="EC7473"/>
              </a:solid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pic>
          <p:nvPicPr>
            <p:cNvPr id="2097155" name="Picture 3"/>
            <p:cNvPicPr>
              <a:picLocks noChangeAspect="1" noChangeArrowheads="1"/>
            </p:cNvPicPr>
            <p:nvPr/>
          </p:nvPicPr>
          <p:blipFill>
            <a:blip r:embed="rId3" cstate="print"/>
            <a:srcRect/>
            <a:stretch>
              <a:fillRect/>
            </a:stretch>
          </p:blipFill>
          <p:spPr bwMode="auto">
            <a:xfrm rot="21012062">
              <a:off x="4034476" y="1422233"/>
              <a:ext cx="701468" cy="1359230"/>
            </a:xfrm>
            <a:prstGeom prst="rect">
              <a:avLst/>
            </a:prstGeom>
            <a:noFill/>
            <a:ln>
              <a:noFill/>
            </a:ln>
            <a:effectLst>
              <a:outerShdw dist="25400" dir="2700000" algn="ctr" rotWithShape="0">
                <a:schemeClr val="tx1">
                  <a:alpha val="99000"/>
                </a:schemeClr>
              </a:outerShdw>
            </a:effectLst>
          </p:spPr>
        </p:pic>
      </p:grpSp>
      <p:grpSp>
        <p:nvGrpSpPr>
          <p:cNvPr id="49" name="组合 46"/>
          <p:cNvGrpSpPr/>
          <p:nvPr/>
        </p:nvGrpSpPr>
        <p:grpSpPr>
          <a:xfrm rot="1111644">
            <a:off x="6429104" y="2308685"/>
            <a:ext cx="1440160" cy="1440160"/>
            <a:chOff x="4766314" y="1238728"/>
            <a:chExt cx="1440160" cy="1440160"/>
          </a:xfrm>
        </p:grpSpPr>
        <p:sp>
          <p:nvSpPr>
            <p:cNvPr id="1048696" name="椭圆 36"/>
            <p:cNvSpPr/>
            <p:nvPr/>
          </p:nvSpPr>
          <p:spPr>
            <a:xfrm rot="274458">
              <a:off x="4766314" y="1238728"/>
              <a:ext cx="1440160" cy="1440160"/>
            </a:xfrm>
            <a:prstGeom prst="ellipse">
              <a:avLst/>
            </a:prstGeom>
            <a:solidFill>
              <a:schemeClr val="bg1"/>
            </a:solidFill>
            <a:ln w="57150">
              <a:no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pic>
          <p:nvPicPr>
            <p:cNvPr id="2097156" name="Picture 4"/>
            <p:cNvPicPr>
              <a:picLocks noChangeAspect="1" noChangeArrowheads="1"/>
            </p:cNvPicPr>
            <p:nvPr/>
          </p:nvPicPr>
          <p:blipFill>
            <a:blip r:embed="rId4" cstate="print"/>
            <a:srcRect/>
            <a:stretch>
              <a:fillRect/>
            </a:stretch>
          </p:blipFill>
          <p:spPr bwMode="auto">
            <a:xfrm rot="21012062">
              <a:off x="5338621" y="1502753"/>
              <a:ext cx="474888" cy="965885"/>
            </a:xfrm>
            <a:prstGeom prst="rect">
              <a:avLst/>
            </a:prstGeom>
            <a:noFill/>
            <a:ln>
              <a:noFill/>
            </a:ln>
            <a:effectLst>
              <a:outerShdw dist="25400" dir="2700000" algn="ctr" rotWithShape="0">
                <a:schemeClr val="tx1">
                  <a:alpha val="99000"/>
                </a:schemeClr>
              </a:outerShdw>
            </a:effectLst>
          </p:spPr>
        </p:pic>
      </p:grpSp>
      <p:grpSp>
        <p:nvGrpSpPr>
          <p:cNvPr id="50" name="组合 47"/>
          <p:cNvGrpSpPr/>
          <p:nvPr/>
        </p:nvGrpSpPr>
        <p:grpSpPr>
          <a:xfrm rot="1111644">
            <a:off x="7380332" y="3014525"/>
            <a:ext cx="1163219" cy="1163219"/>
            <a:chOff x="5932648" y="1247991"/>
            <a:chExt cx="1163219" cy="1163219"/>
          </a:xfrm>
        </p:grpSpPr>
        <p:sp>
          <p:nvSpPr>
            <p:cNvPr id="1048697" name="椭圆 34"/>
            <p:cNvSpPr/>
            <p:nvPr/>
          </p:nvSpPr>
          <p:spPr>
            <a:xfrm rot="274458">
              <a:off x="5932648" y="1247991"/>
              <a:ext cx="1163219" cy="1163219"/>
            </a:xfrm>
            <a:prstGeom prst="ellipse">
              <a:avLst/>
            </a:prstGeom>
            <a:solidFill>
              <a:srgbClr val="EC7473"/>
            </a:solidFill>
            <a:ln w="57150">
              <a:no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pic>
          <p:nvPicPr>
            <p:cNvPr id="2097157" name="Picture 5"/>
            <p:cNvPicPr>
              <a:picLocks noChangeAspect="1" noChangeArrowheads="1"/>
            </p:cNvPicPr>
            <p:nvPr/>
          </p:nvPicPr>
          <p:blipFill>
            <a:blip r:embed="rId5" cstate="print"/>
            <a:srcRect/>
            <a:stretch>
              <a:fillRect/>
            </a:stretch>
          </p:blipFill>
          <p:spPr bwMode="auto">
            <a:xfrm rot="21012062">
              <a:off x="6327651" y="1369468"/>
              <a:ext cx="480302" cy="928832"/>
            </a:xfrm>
            <a:prstGeom prst="rect">
              <a:avLst/>
            </a:prstGeom>
            <a:noFill/>
            <a:ln>
              <a:noFill/>
            </a:ln>
            <a:effectLst>
              <a:outerShdw dist="25400" dir="2700000" algn="ctr" rotWithShape="0">
                <a:schemeClr val="tx1">
                  <a:alpha val="99000"/>
                </a:schemeClr>
              </a:outerShdw>
            </a:effectLst>
          </p:spPr>
        </p:pic>
      </p:grpSp>
      <p:grpSp>
        <p:nvGrpSpPr>
          <p:cNvPr id="51" name="组合 45"/>
          <p:cNvGrpSpPr/>
          <p:nvPr/>
        </p:nvGrpSpPr>
        <p:grpSpPr>
          <a:xfrm rot="1111644">
            <a:off x="3462465" y="813471"/>
            <a:ext cx="1163219" cy="1163219"/>
            <a:chOff x="1723938" y="1845090"/>
            <a:chExt cx="1163219" cy="1163219"/>
          </a:xfrm>
        </p:grpSpPr>
        <p:sp>
          <p:nvSpPr>
            <p:cNvPr id="1048698" name="椭圆 33"/>
            <p:cNvSpPr/>
            <p:nvPr/>
          </p:nvSpPr>
          <p:spPr>
            <a:xfrm rot="274458">
              <a:off x="1723938" y="1845090"/>
              <a:ext cx="1163219" cy="1163219"/>
            </a:xfrm>
            <a:prstGeom prst="ellipse">
              <a:avLst/>
            </a:prstGeom>
            <a:solidFill>
              <a:srgbClr val="EC7473"/>
            </a:solidFill>
            <a:ln w="57150">
              <a:no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a:latin typeface="Arial" panose="020B0604020202020204" pitchFamily="34" charset="0"/>
                <a:ea typeface="Arial" panose="020B0604020202020204" pitchFamily="34" charset="0"/>
                <a:sym typeface="Arial" panose="020B0604020202020204" pitchFamily="34" charset="0"/>
              </a:endParaRPr>
            </a:p>
          </p:txBody>
        </p:sp>
        <p:pic>
          <p:nvPicPr>
            <p:cNvPr id="2097158" name="Picture 4"/>
            <p:cNvPicPr>
              <a:picLocks noChangeAspect="1" noChangeArrowheads="1"/>
            </p:cNvPicPr>
            <p:nvPr/>
          </p:nvPicPr>
          <p:blipFill>
            <a:blip r:embed="rId6" cstate="print"/>
            <a:srcRect/>
            <a:stretch>
              <a:fillRect/>
            </a:stretch>
          </p:blipFill>
          <p:spPr bwMode="auto">
            <a:xfrm rot="21012062">
              <a:off x="2077853" y="1993584"/>
              <a:ext cx="455387" cy="928831"/>
            </a:xfrm>
            <a:prstGeom prst="rect">
              <a:avLst/>
            </a:prstGeom>
            <a:noFill/>
            <a:ln>
              <a:noFill/>
            </a:ln>
            <a:effectLst>
              <a:outerShdw dist="25400" dir="2700000" algn="ctr" rotWithShape="0">
                <a:schemeClr val="tx1">
                  <a:alpha val="99000"/>
                </a:schemeClr>
              </a:outerShdw>
            </a:effectLst>
          </p:spPr>
        </p:pic>
      </p:grpSp>
      <p:sp>
        <p:nvSpPr>
          <p:cNvPr id="1048700" name="矩形 66"/>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701"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57" name="矩形 9"/>
          <p:cNvSpPr/>
          <p:nvPr/>
        </p:nvSpPr>
        <p:spPr>
          <a:xfrm>
            <a:off x="0" y="3549361"/>
            <a:ext cx="5076056" cy="1008112"/>
          </a:xfrm>
          <a:prstGeom prst="rect">
            <a:avLst/>
          </a:prstGeom>
          <a:solidFill>
            <a:srgbClr val="EC74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860" name="矩形 12"/>
          <p:cNvSpPr/>
          <p:nvPr/>
        </p:nvSpPr>
        <p:spPr>
          <a:xfrm>
            <a:off x="476212" y="175741"/>
            <a:ext cx="890911" cy="369332"/>
          </a:xfrm>
          <a:prstGeom prst="rect">
            <a:avLst/>
          </a:prstGeom>
        </p:spPr>
        <p:txBody>
          <a:bodyPr wrap="square">
            <a:spAutoFit/>
          </a:bodyPr>
          <a:lstStyle/>
          <a:p>
            <a:r>
              <a:rPr lang="en-US" altLang="zh-CN"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861"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911" name="TextBox 1048910"/>
          <p:cNvSpPr txBox="1"/>
          <p:nvPr/>
        </p:nvSpPr>
        <p:spPr>
          <a:xfrm>
            <a:off x="921667" y="545072"/>
            <a:ext cx="7959867" cy="3863340"/>
          </a:xfrm>
          <a:prstGeom prst="rect">
            <a:avLst/>
          </a:prstGeom>
        </p:spPr>
        <p:txBody>
          <a:bodyPr wrap="square" rtlCol="0">
            <a:spAutoFit/>
          </a:bodyPr>
          <a:lstStyle/>
          <a:p>
            <a:r>
              <a:rPr lang="uz-UZ-#Latn" sz="2800">
                <a:solidFill>
                  <a:srgbClr val="FFFFFF"/>
                </a:solidFill>
              </a:rPr>
              <a:t>Prezidentimiz o‘tkazgan videoselektor yig‘ilishida sud-huquq tizimi faoliyati bo‘yicha bildirilgan tanqidiy fikrlar biz, soha xodimlari ko‘p jihatdan davr talabidan ortda qolganimizni ko‘rsatdi, – deydi Fuqarolik ishlari bo‘yicha Namangan viloyati sudining sudyasi Muyassar Sultonova. – Bundan o‘zimizga tegishli xulosa chiqarishimiz, faoliyatimizni yanada takomillashtirish choralarini ko‘rmog‘imiz zarur.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8" name="Rectangle 5"/>
          <p:cNvSpPr>
            <a:spLocks noChangeArrowheads="1"/>
          </p:cNvSpPr>
          <p:nvPr/>
        </p:nvSpPr>
        <p:spPr bwMode="auto">
          <a:xfrm>
            <a:off x="1519950" y="2897700"/>
            <a:ext cx="1635125" cy="341313"/>
          </a:xfrm>
          <a:prstGeom prst="rect">
            <a:avLst/>
          </a:prstGeom>
          <a:solidFill>
            <a:srgbClr val="EF6A54"/>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889" name="Freeform 24"/>
          <p:cNvSpPr>
            <a:spLocks noEditPoints="1"/>
          </p:cNvSpPr>
          <p:nvPr/>
        </p:nvSpPr>
        <p:spPr bwMode="auto">
          <a:xfrm>
            <a:off x="3390025" y="2891350"/>
            <a:ext cx="1647825" cy="354013"/>
          </a:xfrm>
          <a:custGeom>
            <a:avLst/>
            <a:gdLst>
              <a:gd name="T0" fmla="*/ 1038 w 1038"/>
              <a:gd name="T1" fmla="*/ 223 h 223"/>
              <a:gd name="T2" fmla="*/ 0 w 1038"/>
              <a:gd name="T3" fmla="*/ 223 h 223"/>
              <a:gd name="T4" fmla="*/ 0 w 1038"/>
              <a:gd name="T5" fmla="*/ 0 h 223"/>
              <a:gd name="T6" fmla="*/ 1038 w 1038"/>
              <a:gd name="T7" fmla="*/ 0 h 223"/>
              <a:gd name="T8" fmla="*/ 1038 w 1038"/>
              <a:gd name="T9" fmla="*/ 223 h 223"/>
              <a:gd name="T10" fmla="*/ 8 w 1038"/>
              <a:gd name="T11" fmla="*/ 215 h 223"/>
              <a:gd name="T12" fmla="*/ 1031 w 1038"/>
              <a:gd name="T13" fmla="*/ 215 h 223"/>
              <a:gd name="T14" fmla="*/ 1031 w 1038"/>
              <a:gd name="T15" fmla="*/ 8 h 223"/>
              <a:gd name="T16" fmla="*/ 8 w 1038"/>
              <a:gd name="T17" fmla="*/ 8 h 223"/>
              <a:gd name="T18" fmla="*/ 8 w 1038"/>
              <a:gd name="T19" fmla="*/ 21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8" h="223">
                <a:moveTo>
                  <a:pt x="1038" y="223"/>
                </a:moveTo>
                <a:lnTo>
                  <a:pt x="0" y="223"/>
                </a:lnTo>
                <a:lnTo>
                  <a:pt x="0" y="0"/>
                </a:lnTo>
                <a:lnTo>
                  <a:pt x="1038" y="0"/>
                </a:lnTo>
                <a:lnTo>
                  <a:pt x="1038" y="223"/>
                </a:lnTo>
                <a:close/>
                <a:moveTo>
                  <a:pt x="8" y="215"/>
                </a:moveTo>
                <a:lnTo>
                  <a:pt x="1031" y="215"/>
                </a:lnTo>
                <a:lnTo>
                  <a:pt x="1031" y="8"/>
                </a:lnTo>
                <a:lnTo>
                  <a:pt x="8" y="8"/>
                </a:lnTo>
                <a:lnTo>
                  <a:pt x="8" y="215"/>
                </a:lnTo>
                <a:close/>
              </a:path>
            </a:pathLst>
          </a:custGeom>
          <a:solidFill>
            <a:srgbClr val="FFFFFF"/>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894" name="矩形 15"/>
          <p:cNvSpPr/>
          <p:nvPr/>
        </p:nvSpPr>
        <p:spPr>
          <a:xfrm>
            <a:off x="476212" y="175741"/>
            <a:ext cx="890911" cy="369332"/>
          </a:xfrm>
          <a:prstGeom prst="rect">
            <a:avLst/>
          </a:prstGeom>
        </p:spPr>
        <p:txBody>
          <a:bodyPr wrap="square">
            <a:spAutoFit/>
          </a:bodyPr>
          <a:lstStyle/>
          <a:p>
            <a:r>
              <a:rPr lang="en-US" altLang="zh-CN" b="1" dirty="0" smtClean="0">
                <a:solidFill>
                  <a:schemeClr val="bg1"/>
                </a:solidFill>
                <a:latin typeface="Arial" panose="020B0604020202020204" pitchFamily="34" charset="0"/>
                <a:ea typeface="Arial" panose="020B0604020202020204" pitchFamily="34" charset="0"/>
                <a:sym typeface="Arial" panose="020B0604020202020204" pitchFamily="34" charset="0"/>
              </a:rPr>
              <a:t>LOGO</a:t>
            </a:r>
            <a:endParaRPr lang="en-US" altLang="zh-CN" b="1" dirty="0">
              <a:solidFill>
                <a:schemeClr val="bg1"/>
              </a:solidFill>
              <a:latin typeface="Arial" panose="020B0604020202020204" pitchFamily="34" charset="0"/>
              <a:ea typeface="Arial" panose="020B0604020202020204" pitchFamily="34" charset="0"/>
              <a:sym typeface="Arial" panose="020B0604020202020204" pitchFamily="34" charset="0"/>
            </a:endParaRPr>
          </a:p>
        </p:txBody>
      </p:sp>
      <p:sp>
        <p:nvSpPr>
          <p:cNvPr id="1048895" name="Freeform 5658"/>
          <p:cNvSpPr>
            <a:spLocks noEditPoints="1"/>
          </p:cNvSpPr>
          <p:nvPr/>
        </p:nvSpPr>
        <p:spPr bwMode="auto">
          <a:xfrm>
            <a:off x="179511" y="164914"/>
            <a:ext cx="296701" cy="318604"/>
          </a:xfrm>
          <a:custGeom>
            <a:avLst/>
            <a:gdLst>
              <a:gd name="T0" fmla="*/ 12 w 70"/>
              <a:gd name="T1" fmla="*/ 3 h 75"/>
              <a:gd name="T2" fmla="*/ 21 w 70"/>
              <a:gd name="T3" fmla="*/ 11 h 75"/>
              <a:gd name="T4" fmla="*/ 12 w 70"/>
              <a:gd name="T5" fmla="*/ 19 h 75"/>
              <a:gd name="T6" fmla="*/ 4 w 70"/>
              <a:gd name="T7" fmla="*/ 11 h 75"/>
              <a:gd name="T8" fmla="*/ 12 w 70"/>
              <a:gd name="T9" fmla="*/ 3 h 75"/>
              <a:gd name="T10" fmla="*/ 57 w 70"/>
              <a:gd name="T11" fmla="*/ 3 h 75"/>
              <a:gd name="T12" fmla="*/ 49 w 70"/>
              <a:gd name="T13" fmla="*/ 11 h 75"/>
              <a:gd name="T14" fmla="*/ 57 w 70"/>
              <a:gd name="T15" fmla="*/ 19 h 75"/>
              <a:gd name="T16" fmla="*/ 65 w 70"/>
              <a:gd name="T17" fmla="*/ 11 h 75"/>
              <a:gd name="T18" fmla="*/ 57 w 70"/>
              <a:gd name="T19" fmla="*/ 3 h 75"/>
              <a:gd name="T20" fmla="*/ 49 w 70"/>
              <a:gd name="T21" fmla="*/ 50 h 75"/>
              <a:gd name="T22" fmla="*/ 49 w 70"/>
              <a:gd name="T23" fmla="*/ 72 h 75"/>
              <a:gd name="T24" fmla="*/ 54 w 70"/>
              <a:gd name="T25" fmla="*/ 72 h 75"/>
              <a:gd name="T26" fmla="*/ 57 w 70"/>
              <a:gd name="T27" fmla="*/ 56 h 75"/>
              <a:gd name="T28" fmla="*/ 59 w 70"/>
              <a:gd name="T29" fmla="*/ 72 h 75"/>
              <a:gd name="T30" fmla="*/ 65 w 70"/>
              <a:gd name="T31" fmla="*/ 72 h 75"/>
              <a:gd name="T32" fmla="*/ 65 w 70"/>
              <a:gd name="T33" fmla="*/ 48 h 75"/>
              <a:gd name="T34" fmla="*/ 70 w 70"/>
              <a:gd name="T35" fmla="*/ 41 h 75"/>
              <a:gd name="T36" fmla="*/ 70 w 70"/>
              <a:gd name="T37" fmla="*/ 28 h 75"/>
              <a:gd name="T38" fmla="*/ 62 w 70"/>
              <a:gd name="T39" fmla="*/ 21 h 75"/>
              <a:gd name="T40" fmla="*/ 52 w 70"/>
              <a:gd name="T41" fmla="*/ 21 h 75"/>
              <a:gd name="T42" fmla="*/ 50 w 70"/>
              <a:gd name="T43" fmla="*/ 21 h 75"/>
              <a:gd name="T44" fmla="*/ 52 w 70"/>
              <a:gd name="T45" fmla="*/ 28 h 75"/>
              <a:gd name="T46" fmla="*/ 52 w 70"/>
              <a:gd name="T47" fmla="*/ 41 h 75"/>
              <a:gd name="T48" fmla="*/ 49 w 70"/>
              <a:gd name="T49" fmla="*/ 50 h 75"/>
              <a:gd name="T50" fmla="*/ 35 w 70"/>
              <a:gd name="T51" fmla="*/ 0 h 75"/>
              <a:gd name="T52" fmla="*/ 44 w 70"/>
              <a:gd name="T53" fmla="*/ 9 h 75"/>
              <a:gd name="T54" fmla="*/ 35 w 70"/>
              <a:gd name="T55" fmla="*/ 17 h 75"/>
              <a:gd name="T56" fmla="*/ 26 w 70"/>
              <a:gd name="T57" fmla="*/ 9 h 75"/>
              <a:gd name="T58" fmla="*/ 35 w 70"/>
              <a:gd name="T59" fmla="*/ 0 h 75"/>
              <a:gd name="T60" fmla="*/ 44 w 70"/>
              <a:gd name="T61" fmla="*/ 49 h 75"/>
              <a:gd name="T62" fmla="*/ 44 w 70"/>
              <a:gd name="T63" fmla="*/ 75 h 75"/>
              <a:gd name="T64" fmla="*/ 37 w 70"/>
              <a:gd name="T65" fmla="*/ 75 h 75"/>
              <a:gd name="T66" fmla="*/ 35 w 70"/>
              <a:gd name="T67" fmla="*/ 58 h 75"/>
              <a:gd name="T68" fmla="*/ 32 w 70"/>
              <a:gd name="T69" fmla="*/ 75 h 75"/>
              <a:gd name="T70" fmla="*/ 25 w 70"/>
              <a:gd name="T71" fmla="*/ 75 h 75"/>
              <a:gd name="T72" fmla="*/ 25 w 70"/>
              <a:gd name="T73" fmla="*/ 49 h 75"/>
              <a:gd name="T74" fmla="*/ 21 w 70"/>
              <a:gd name="T75" fmla="*/ 41 h 75"/>
              <a:gd name="T76" fmla="*/ 21 w 70"/>
              <a:gd name="T77" fmla="*/ 28 h 75"/>
              <a:gd name="T78" fmla="*/ 29 w 70"/>
              <a:gd name="T79" fmla="*/ 19 h 75"/>
              <a:gd name="T80" fmla="*/ 40 w 70"/>
              <a:gd name="T81" fmla="*/ 19 h 75"/>
              <a:gd name="T82" fmla="*/ 48 w 70"/>
              <a:gd name="T83" fmla="*/ 28 h 75"/>
              <a:gd name="T84" fmla="*/ 48 w 70"/>
              <a:gd name="T85" fmla="*/ 41 h 75"/>
              <a:gd name="T86" fmla="*/ 44 w 70"/>
              <a:gd name="T87" fmla="*/ 49 h 75"/>
              <a:gd name="T88" fmla="*/ 21 w 70"/>
              <a:gd name="T89" fmla="*/ 50 h 75"/>
              <a:gd name="T90" fmla="*/ 21 w 70"/>
              <a:gd name="T91" fmla="*/ 72 h 75"/>
              <a:gd name="T92" fmla="*/ 15 w 70"/>
              <a:gd name="T93" fmla="*/ 72 h 75"/>
              <a:gd name="T94" fmla="*/ 12 w 70"/>
              <a:gd name="T95" fmla="*/ 56 h 75"/>
              <a:gd name="T96" fmla="*/ 10 w 70"/>
              <a:gd name="T97" fmla="*/ 72 h 75"/>
              <a:gd name="T98" fmla="*/ 4 w 70"/>
              <a:gd name="T99" fmla="*/ 72 h 75"/>
              <a:gd name="T100" fmla="*/ 4 w 70"/>
              <a:gd name="T101" fmla="*/ 48 h 75"/>
              <a:gd name="T102" fmla="*/ 0 w 70"/>
              <a:gd name="T103" fmla="*/ 41 h 75"/>
              <a:gd name="T104" fmla="*/ 0 w 70"/>
              <a:gd name="T105" fmla="*/ 28 h 75"/>
              <a:gd name="T106" fmla="*/ 7 w 70"/>
              <a:gd name="T107" fmla="*/ 21 h 75"/>
              <a:gd name="T108" fmla="*/ 17 w 70"/>
              <a:gd name="T109" fmla="*/ 21 h 75"/>
              <a:gd name="T110" fmla="*/ 19 w 70"/>
              <a:gd name="T111" fmla="*/ 21 h 75"/>
              <a:gd name="T112" fmla="*/ 17 w 70"/>
              <a:gd name="T113" fmla="*/ 28 h 75"/>
              <a:gd name="T114" fmla="*/ 17 w 70"/>
              <a:gd name="T115" fmla="*/ 41 h 75"/>
              <a:gd name="T116" fmla="*/ 21 w 70"/>
              <a:gd name="T1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5">
                <a:moveTo>
                  <a:pt x="12" y="3"/>
                </a:moveTo>
                <a:cubicBezTo>
                  <a:pt x="17" y="3"/>
                  <a:pt x="21" y="6"/>
                  <a:pt x="21" y="11"/>
                </a:cubicBezTo>
                <a:cubicBezTo>
                  <a:pt x="21" y="15"/>
                  <a:pt x="17" y="19"/>
                  <a:pt x="12" y="19"/>
                </a:cubicBezTo>
                <a:cubicBezTo>
                  <a:pt x="8" y="19"/>
                  <a:pt x="4" y="15"/>
                  <a:pt x="4" y="11"/>
                </a:cubicBezTo>
                <a:cubicBezTo>
                  <a:pt x="4" y="6"/>
                  <a:pt x="8" y="3"/>
                  <a:pt x="12" y="3"/>
                </a:cubicBezTo>
                <a:close/>
                <a:moveTo>
                  <a:pt x="57" y="3"/>
                </a:moveTo>
                <a:cubicBezTo>
                  <a:pt x="52" y="3"/>
                  <a:pt x="49" y="6"/>
                  <a:pt x="49" y="11"/>
                </a:cubicBezTo>
                <a:cubicBezTo>
                  <a:pt x="49" y="15"/>
                  <a:pt x="52" y="19"/>
                  <a:pt x="57" y="19"/>
                </a:cubicBezTo>
                <a:cubicBezTo>
                  <a:pt x="61" y="19"/>
                  <a:pt x="65" y="15"/>
                  <a:pt x="65" y="11"/>
                </a:cubicBezTo>
                <a:cubicBezTo>
                  <a:pt x="65" y="6"/>
                  <a:pt x="61" y="3"/>
                  <a:pt x="57" y="3"/>
                </a:cubicBezTo>
                <a:close/>
                <a:moveTo>
                  <a:pt x="49" y="50"/>
                </a:moveTo>
                <a:cubicBezTo>
                  <a:pt x="49" y="72"/>
                  <a:pt x="49" y="72"/>
                  <a:pt x="49" y="72"/>
                </a:cubicBezTo>
                <a:cubicBezTo>
                  <a:pt x="54" y="72"/>
                  <a:pt x="54" y="72"/>
                  <a:pt x="54" y="72"/>
                </a:cubicBezTo>
                <a:cubicBezTo>
                  <a:pt x="57" y="56"/>
                  <a:pt x="57" y="56"/>
                  <a:pt x="57" y="56"/>
                </a:cubicBezTo>
                <a:cubicBezTo>
                  <a:pt x="59" y="72"/>
                  <a:pt x="59" y="72"/>
                  <a:pt x="59" y="72"/>
                </a:cubicBezTo>
                <a:cubicBezTo>
                  <a:pt x="65" y="72"/>
                  <a:pt x="65" y="72"/>
                  <a:pt x="65" y="72"/>
                </a:cubicBezTo>
                <a:cubicBezTo>
                  <a:pt x="65" y="48"/>
                  <a:pt x="65" y="48"/>
                  <a:pt x="65" y="48"/>
                </a:cubicBezTo>
                <a:cubicBezTo>
                  <a:pt x="68" y="46"/>
                  <a:pt x="70" y="44"/>
                  <a:pt x="70" y="41"/>
                </a:cubicBezTo>
                <a:cubicBezTo>
                  <a:pt x="70" y="28"/>
                  <a:pt x="70" y="28"/>
                  <a:pt x="70" y="28"/>
                </a:cubicBezTo>
                <a:cubicBezTo>
                  <a:pt x="70" y="24"/>
                  <a:pt x="66" y="21"/>
                  <a:pt x="62" y="21"/>
                </a:cubicBezTo>
                <a:cubicBezTo>
                  <a:pt x="52" y="21"/>
                  <a:pt x="52" y="21"/>
                  <a:pt x="52" y="21"/>
                </a:cubicBezTo>
                <a:cubicBezTo>
                  <a:pt x="52" y="21"/>
                  <a:pt x="51" y="21"/>
                  <a:pt x="50" y="21"/>
                </a:cubicBezTo>
                <a:cubicBezTo>
                  <a:pt x="52" y="23"/>
                  <a:pt x="52" y="25"/>
                  <a:pt x="52" y="28"/>
                </a:cubicBezTo>
                <a:cubicBezTo>
                  <a:pt x="52" y="41"/>
                  <a:pt x="52" y="41"/>
                  <a:pt x="52" y="41"/>
                </a:cubicBezTo>
                <a:cubicBezTo>
                  <a:pt x="52" y="44"/>
                  <a:pt x="51" y="48"/>
                  <a:pt x="49" y="50"/>
                </a:cubicBezTo>
                <a:close/>
                <a:moveTo>
                  <a:pt x="35" y="0"/>
                </a:moveTo>
                <a:cubicBezTo>
                  <a:pt x="40" y="0"/>
                  <a:pt x="44" y="4"/>
                  <a:pt x="44" y="9"/>
                </a:cubicBezTo>
                <a:cubicBezTo>
                  <a:pt x="44" y="13"/>
                  <a:pt x="40" y="17"/>
                  <a:pt x="35" y="17"/>
                </a:cubicBezTo>
                <a:cubicBezTo>
                  <a:pt x="30" y="17"/>
                  <a:pt x="26" y="13"/>
                  <a:pt x="26" y="9"/>
                </a:cubicBezTo>
                <a:cubicBezTo>
                  <a:pt x="26" y="4"/>
                  <a:pt x="30" y="0"/>
                  <a:pt x="35" y="0"/>
                </a:cubicBezTo>
                <a:close/>
                <a:moveTo>
                  <a:pt x="44" y="49"/>
                </a:moveTo>
                <a:cubicBezTo>
                  <a:pt x="44" y="75"/>
                  <a:pt x="44" y="75"/>
                  <a:pt x="44" y="75"/>
                </a:cubicBezTo>
                <a:cubicBezTo>
                  <a:pt x="37" y="75"/>
                  <a:pt x="37" y="75"/>
                  <a:pt x="37" y="75"/>
                </a:cubicBezTo>
                <a:cubicBezTo>
                  <a:pt x="35" y="58"/>
                  <a:pt x="35" y="58"/>
                  <a:pt x="35" y="58"/>
                </a:cubicBezTo>
                <a:cubicBezTo>
                  <a:pt x="32" y="75"/>
                  <a:pt x="32" y="75"/>
                  <a:pt x="32" y="75"/>
                </a:cubicBezTo>
                <a:cubicBezTo>
                  <a:pt x="25" y="75"/>
                  <a:pt x="25" y="75"/>
                  <a:pt x="25" y="75"/>
                </a:cubicBezTo>
                <a:cubicBezTo>
                  <a:pt x="25" y="49"/>
                  <a:pt x="25" y="49"/>
                  <a:pt x="25" y="49"/>
                </a:cubicBezTo>
                <a:cubicBezTo>
                  <a:pt x="23" y="47"/>
                  <a:pt x="21" y="44"/>
                  <a:pt x="21" y="41"/>
                </a:cubicBezTo>
                <a:cubicBezTo>
                  <a:pt x="21" y="28"/>
                  <a:pt x="21" y="28"/>
                  <a:pt x="21" y="28"/>
                </a:cubicBezTo>
                <a:cubicBezTo>
                  <a:pt x="21" y="23"/>
                  <a:pt x="25" y="19"/>
                  <a:pt x="29" y="19"/>
                </a:cubicBezTo>
                <a:cubicBezTo>
                  <a:pt x="40" y="19"/>
                  <a:pt x="40" y="19"/>
                  <a:pt x="40" y="19"/>
                </a:cubicBezTo>
                <a:cubicBezTo>
                  <a:pt x="45" y="19"/>
                  <a:pt x="48" y="23"/>
                  <a:pt x="48" y="28"/>
                </a:cubicBezTo>
                <a:cubicBezTo>
                  <a:pt x="48" y="41"/>
                  <a:pt x="48" y="41"/>
                  <a:pt x="48" y="41"/>
                </a:cubicBezTo>
                <a:cubicBezTo>
                  <a:pt x="48" y="44"/>
                  <a:pt x="46" y="47"/>
                  <a:pt x="44" y="49"/>
                </a:cubicBezTo>
                <a:close/>
                <a:moveTo>
                  <a:pt x="21" y="50"/>
                </a:moveTo>
                <a:cubicBezTo>
                  <a:pt x="21" y="72"/>
                  <a:pt x="21" y="72"/>
                  <a:pt x="21" y="72"/>
                </a:cubicBezTo>
                <a:cubicBezTo>
                  <a:pt x="15" y="72"/>
                  <a:pt x="15" y="72"/>
                  <a:pt x="15" y="72"/>
                </a:cubicBezTo>
                <a:cubicBezTo>
                  <a:pt x="12" y="56"/>
                  <a:pt x="12" y="56"/>
                  <a:pt x="12" y="56"/>
                </a:cubicBezTo>
                <a:cubicBezTo>
                  <a:pt x="10" y="72"/>
                  <a:pt x="10" y="72"/>
                  <a:pt x="10" y="72"/>
                </a:cubicBezTo>
                <a:cubicBezTo>
                  <a:pt x="4" y="72"/>
                  <a:pt x="4" y="72"/>
                  <a:pt x="4" y="72"/>
                </a:cubicBezTo>
                <a:cubicBezTo>
                  <a:pt x="4" y="48"/>
                  <a:pt x="4" y="48"/>
                  <a:pt x="4" y="48"/>
                </a:cubicBezTo>
                <a:cubicBezTo>
                  <a:pt x="1" y="46"/>
                  <a:pt x="0" y="44"/>
                  <a:pt x="0" y="41"/>
                </a:cubicBezTo>
                <a:cubicBezTo>
                  <a:pt x="0" y="28"/>
                  <a:pt x="0" y="28"/>
                  <a:pt x="0" y="28"/>
                </a:cubicBezTo>
                <a:cubicBezTo>
                  <a:pt x="0" y="24"/>
                  <a:pt x="3" y="21"/>
                  <a:pt x="7" y="21"/>
                </a:cubicBezTo>
                <a:cubicBezTo>
                  <a:pt x="17" y="21"/>
                  <a:pt x="17" y="21"/>
                  <a:pt x="17" y="21"/>
                </a:cubicBezTo>
                <a:cubicBezTo>
                  <a:pt x="18" y="21"/>
                  <a:pt x="18" y="21"/>
                  <a:pt x="19" y="21"/>
                </a:cubicBezTo>
                <a:cubicBezTo>
                  <a:pt x="18" y="23"/>
                  <a:pt x="17" y="25"/>
                  <a:pt x="17" y="28"/>
                </a:cubicBezTo>
                <a:cubicBezTo>
                  <a:pt x="17" y="41"/>
                  <a:pt x="17" y="41"/>
                  <a:pt x="17" y="41"/>
                </a:cubicBezTo>
                <a:cubicBezTo>
                  <a:pt x="17" y="44"/>
                  <a:pt x="18" y="48"/>
                  <a:pt x="21" y="5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Arial" panose="020B0604020202020204" pitchFamily="34" charset="0"/>
              <a:ea typeface="Arial" panose="020B0604020202020204" pitchFamily="34" charset="0"/>
              <a:sym typeface="Arial" panose="020B0604020202020204" pitchFamily="34" charset="0"/>
            </a:endParaRPr>
          </a:p>
        </p:txBody>
      </p:sp>
      <p:sp>
        <p:nvSpPr>
          <p:cNvPr id="1048912" name="TextBox 1048911"/>
          <p:cNvSpPr txBox="1"/>
          <p:nvPr/>
        </p:nvSpPr>
        <p:spPr>
          <a:xfrm>
            <a:off x="824470" y="441958"/>
            <a:ext cx="7495058" cy="4701541"/>
          </a:xfrm>
          <a:prstGeom prst="rect">
            <a:avLst/>
          </a:prstGeom>
        </p:spPr>
        <p:txBody>
          <a:bodyPr wrap="square" rtlCol="0">
            <a:spAutoFit/>
          </a:bodyPr>
          <a:lstStyle/>
          <a:p>
            <a:r>
              <a:rPr lang="uz-UZ-#Latn" sz="2800">
                <a:solidFill>
                  <a:srgbClr val="000000"/>
                </a:solidFill>
              </a:rPr>
              <a:t>Uchrashuvda sudyalar faoliyatidagi kamchiliklar atroflicha muhokama qilinib, kelgusida bunday holatlarga yo‘l qo‘ymaslik bo‘yicha tegishli choralar belgilandi. Sudlar tomonidan fuqarolarning haq-huquqlarini himoya qilish, aholining sud idoralariga, sudyalarga bo‘lgan ishonchini oshirish, sudyalarning xalq ichida bo‘lib, xalq bilan hamnafas, adolat prinsiplariga qat’iy amal qilgan holda faoliyat yuritishi muhimligi ta’kidlandi.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13" name="Заголовок 1048912"/>
          <p:cNvSpPr>
            <a:spLocks noGrp="1"/>
          </p:cNvSpPr>
          <p:nvPr>
            <p:ph type="ctrTitle"/>
          </p:nvPr>
        </p:nvSpPr>
        <p:spPr/>
        <p:txBody>
          <a:bodyPr/>
          <a:lstStyle/>
          <a:p>
            <a:r>
              <a:rPr lang="en-US" altLang="uz" sz="4400" b="1">
                <a:solidFill>
                  <a:srgbClr val="FFFFFF"/>
                </a:solidFill>
              </a:rPr>
              <a:t>Etiboringiz uchun raxmat!</a:t>
            </a:r>
            <a:endParaRPr lang="uz-UZ-#Latn" b="1">
              <a:solidFill>
                <a:srgbClr val="FFFFFF"/>
              </a:solidFill>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Arial"/>
        <a:cs typeface=""/>
        <a:font script="Jpan" typeface="ＭＳ Ｐゴシック"/>
        <a:font script="Hang" typeface="맑은 고딕"/>
        <a:font script="Hans" typeface="Arial"/>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Arial"/>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618</Words>
  <Application>Microsoft Office PowerPoint</Application>
  <PresentationFormat>Экран (16:9)</PresentationFormat>
  <Paragraphs>22</Paragraphs>
  <Slides>9</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9</vt:i4>
      </vt:variant>
    </vt:vector>
  </HeadingPairs>
  <TitlesOfParts>
    <vt:vector size="12" baseType="lpstr">
      <vt:lpstr>Arial</vt:lpstr>
      <vt:lpstr>Calibri</vt:lpstr>
      <vt:lpstr>Office 主题</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Etiboringiz uchun raxmat!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❤Namdev</dc:creator>
  <cp:lastModifiedBy>Пользователь</cp:lastModifiedBy>
  <cp:revision>1</cp:revision>
  <dcterms:created xsi:type="dcterms:W3CDTF">2013-09-30T00:10:00Z</dcterms:created>
  <dcterms:modified xsi:type="dcterms:W3CDTF">2025-10-01T11:21:31Z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1033-11.2.0.10351</vt:lpwstr>
  </property>
  <property fmtid="{D5CDD505-2E9C-101B-9397-08002B2CF9AE}" pid="3" name="ICV">
    <vt:lpwstr>5ebcd3dd3b7a4f3582da382c7654120a</vt:lpwstr>
  </property>
</Properties>
</file>